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본문 첫 번째 줄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프레젠테이션 제목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23538179" y="12445480"/>
            <a:ext cx="408941" cy="4445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부제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75969">
              <a:spcBef>
                <a:spcPts val="0"/>
              </a:spcBef>
              <a:buSzTx/>
              <a:buNone/>
              <a:defRPr sz="517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100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부제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75969">
              <a:spcBef>
                <a:spcPts val="0"/>
              </a:spcBef>
              <a:buSzTx/>
              <a:buNone/>
              <a:defRPr sz="517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109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의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분홍색과 보라색 하늘 아래 옥외 석재 건물의 복도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곡선 지붕의 흑백 근접 촬영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낮은 각도에서 바라본 금속 나선형 계단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그림자가 있는 초현대적 구조의 하얀 복도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회색이 비치는 바닥 위의 하얀 곡선형 아치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저자 및 날짜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프레젠테이션 제목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낮은 각도에서 바라본 거울로 된 유리창이 있는 고층 건물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부제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75969">
              <a:spcBef>
                <a:spcPts val="0"/>
              </a:spcBef>
              <a:buSzTx/>
              <a:buNone/>
              <a:defRPr sz="517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3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목재 패널이 있는 천장 일부분의 모습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부제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75969">
              <a:spcBef>
                <a:spcPts val="0"/>
              </a:spcBef>
              <a:buSzTx/>
              <a:buNone/>
              <a:defRPr sz="517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2" name="슬라이드 제목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3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75969">
              <a:spcBef>
                <a:spcPts val="0"/>
              </a:spcBef>
              <a:buSzTx/>
              <a:buNone/>
              <a:defRPr sz="517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3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75969">
              <a:spcBef>
                <a:spcPts val="0"/>
              </a:spcBef>
              <a:buSzTx/>
              <a:buNone/>
              <a:defRPr sz="517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슬라이드 제목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3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4조…"/>
          <p:cNvSpPr txBox="1"/>
          <p:nvPr>
            <p:ph type="body" idx="21"/>
          </p:nvPr>
        </p:nvSpPr>
        <p:spPr>
          <a:xfrm>
            <a:off x="1206500" y="8869867"/>
            <a:ext cx="21971000" cy="22019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ctr">
              <a:defRPr sz="4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4조      </a:t>
            </a:r>
          </a:p>
          <a:p>
            <a:pPr algn="ctr">
              <a:defRPr sz="4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이하늘      김제현      정웅태      김기찬</a:t>
            </a:r>
          </a:p>
        </p:txBody>
      </p:sp>
      <p:sp>
        <p:nvSpPr>
          <p:cNvPr id="172" name="화주-차주 연결 서비스"/>
          <p:cNvSpPr txBox="1"/>
          <p:nvPr>
            <p:ph type="subTitle" sz="quarter" idx="1"/>
          </p:nvPr>
        </p:nvSpPr>
        <p:spPr>
          <a:xfrm>
            <a:off x="1206500" y="8345206"/>
            <a:ext cx="21971000" cy="2006601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화주-차주 연결 서비스</a:t>
            </a:r>
          </a:p>
        </p:txBody>
      </p:sp>
      <p:pic>
        <p:nvPicPr>
          <p:cNvPr id="173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600" y="-1564298"/>
            <a:ext cx="13004800" cy="1300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차주 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차주 UI</a:t>
            </a:r>
          </a:p>
        </p:txBody>
      </p:sp>
      <p:pic>
        <p:nvPicPr>
          <p:cNvPr id="269" name="Screenshot_20250704_114243.png" descr="Screenshot_20250704_1142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5469" y="2613226"/>
            <a:ext cx="4020076" cy="8486826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주문 상세 조회"/>
          <p:cNvSpPr txBox="1"/>
          <p:nvPr/>
        </p:nvSpPr>
        <p:spPr>
          <a:xfrm>
            <a:off x="8016185" y="11505960"/>
            <a:ext cx="2858517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주문 상세 조회</a:t>
            </a:r>
          </a:p>
        </p:txBody>
      </p:sp>
      <p:pic>
        <p:nvPicPr>
          <p:cNvPr id="271" name="Screenshot_20250704_114257.png" descr="Screenshot_20250704_1142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28583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입찰 금액 제안"/>
          <p:cNvSpPr txBox="1"/>
          <p:nvPr/>
        </p:nvSpPr>
        <p:spPr>
          <a:xfrm>
            <a:off x="13492027" y="11505960"/>
            <a:ext cx="2893061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입찰 금액 제안</a:t>
            </a:r>
          </a:p>
        </p:txBody>
      </p:sp>
      <p:pic>
        <p:nvPicPr>
          <p:cNvPr id="273" name="Screenshot_20250704_114422.png" descr="Screenshot_20250704_11442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21698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화주의 배차 확정 후…"/>
          <p:cNvSpPr txBox="1"/>
          <p:nvPr/>
        </p:nvSpPr>
        <p:spPr>
          <a:xfrm>
            <a:off x="18515750" y="11174616"/>
            <a:ext cx="3831845" cy="1269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10000"/>
              </a:lnSpc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화주의 배차 확정 후</a:t>
            </a:r>
          </a:p>
          <a:p>
            <a:pPr algn="ctr">
              <a:lnSpc>
                <a:spcPct val="10000"/>
              </a:lnSpc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내 배송 페이지</a:t>
            </a:r>
          </a:p>
        </p:txBody>
      </p:sp>
      <p:pic>
        <p:nvPicPr>
          <p:cNvPr id="275" name="Screenshot_20250704_114427.png" descr="Screenshot_20250704_11442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42354" y="2576732"/>
            <a:ext cx="4020075" cy="8486826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배송 상태 변경"/>
          <p:cNvSpPr txBox="1"/>
          <p:nvPr/>
        </p:nvSpPr>
        <p:spPr>
          <a:xfrm>
            <a:off x="2535515" y="11505960"/>
            <a:ext cx="2855469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배송 상태 변경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개선 및 향후 발전 방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개선 및 향후 발전 방향</a:t>
            </a:r>
          </a:p>
        </p:txBody>
      </p:sp>
      <p:sp>
        <p:nvSpPr>
          <p:cNvPr id="279" name="지도 api를 이용해서 화주가 화물의 실시간 위치 확인 가능 구현…"/>
          <p:cNvSpPr txBox="1"/>
          <p:nvPr/>
        </p:nvSpPr>
        <p:spPr>
          <a:xfrm>
            <a:off x="1806202" y="4263091"/>
            <a:ext cx="17494988" cy="486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199" indent="-457199">
              <a:lnSpc>
                <a:spcPct val="500000"/>
              </a:lnSpc>
              <a:buSzPct val="100000"/>
              <a:buChar char="•"/>
              <a:defRPr sz="54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지도 api를 이용해서 화주가 화물의 실시간 위치 확인 가능 구현</a:t>
            </a:r>
          </a:p>
          <a:p>
            <a:pPr marL="457199" indent="-457199">
              <a:buSzPct val="100000"/>
              <a:buChar char="•"/>
              <a:defRPr sz="54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간편 계좌 등록 기능 추가로 견적 확인시 편리한 자동 결제 기능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감사합니다"/>
          <p:cNvSpPr txBox="1"/>
          <p:nvPr>
            <p:ph type="title"/>
          </p:nvPr>
        </p:nvSpPr>
        <p:spPr>
          <a:xfrm>
            <a:off x="1206500" y="6013450"/>
            <a:ext cx="21971000" cy="16891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감사합니다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프로젝트 개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프로젝트 개요</a:t>
            </a:r>
          </a:p>
        </p:txBody>
      </p:sp>
      <p:sp>
        <p:nvSpPr>
          <p:cNvPr id="176" name="복잡하고 불투명한 기존 화물 운송 구조…"/>
          <p:cNvSpPr txBox="1"/>
          <p:nvPr>
            <p:ph type="body" sz="half" idx="1"/>
          </p:nvPr>
        </p:nvSpPr>
        <p:spPr>
          <a:xfrm>
            <a:off x="1206500" y="2563017"/>
            <a:ext cx="9780186" cy="994149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복잡하고 불투명한 기존 화물 운송 구조</a:t>
            </a:r>
          </a:p>
          <a:p>
            <a:pPr lvl="1">
              <a:defRPr sz="5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중계 수수료 과다</a:t>
            </a:r>
          </a:p>
          <a:p>
            <a:pPr lvl="1">
              <a:defRPr sz="5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신뢰 부족</a:t>
            </a:r>
          </a:p>
          <a:p>
            <a:pPr lvl="1">
              <a:defRPr sz="5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실시간 정보 부족</a:t>
            </a:r>
          </a:p>
          <a:p>
            <a:pPr lvl="1">
              <a:defRPr sz="5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미수금 발생시 대처의 어려움</a:t>
            </a:r>
          </a:p>
        </p:txBody>
      </p:sp>
      <p:sp>
        <p:nvSpPr>
          <p:cNvPr id="177" name="해결방안…"/>
          <p:cNvSpPr txBox="1"/>
          <p:nvPr/>
        </p:nvSpPr>
        <p:spPr>
          <a:xfrm>
            <a:off x="13291937" y="2563017"/>
            <a:ext cx="9780187" cy="994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sz="5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해결방안</a:t>
            </a:r>
          </a:p>
          <a:p>
            <a:pPr lvl="1" marL="914400" indent="-457200">
              <a:buSzPct val="100000"/>
              <a:buChar char="•"/>
              <a:defRPr sz="5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화주와 차주를 직접 연결</a:t>
            </a:r>
          </a:p>
          <a:p>
            <a:pPr lvl="1" marL="914400" indent="-457200">
              <a:buSzPct val="100000"/>
              <a:buChar char="•"/>
              <a:defRPr sz="5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투명한 운송 정보 제공</a:t>
            </a:r>
          </a:p>
          <a:p>
            <a:pPr lvl="1" marL="914400" indent="-457200">
              <a:buSzPct val="100000"/>
              <a:buChar char="•"/>
              <a:defRPr sz="5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간편한 주문 등록 및 매칭</a:t>
            </a:r>
          </a:p>
          <a:p>
            <a:pPr lvl="1" marL="914400" indent="-457200">
              <a:buSzPct val="100000"/>
              <a:buChar char="•"/>
              <a:defRPr sz="5300"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관리자를 통한 안전한 결제 시스템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전체 구조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전체 구조도</a:t>
            </a:r>
          </a:p>
        </p:txBody>
      </p:sp>
      <p:sp>
        <p:nvSpPr>
          <p:cNvPr id="180" name="Shipper…"/>
          <p:cNvSpPr/>
          <p:nvPr/>
        </p:nvSpPr>
        <p:spPr>
          <a:xfrm>
            <a:off x="3710552" y="2626126"/>
            <a:ext cx="3220437" cy="1930638"/>
          </a:xfrm>
          <a:prstGeom prst="roundRect">
            <a:avLst>
              <a:gd name="adj" fmla="val 15000"/>
            </a:avLst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Shipper</a:t>
            </a:r>
          </a:p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화주</a:t>
            </a:r>
          </a:p>
        </p:txBody>
      </p:sp>
      <p:sp>
        <p:nvSpPr>
          <p:cNvPr id="181" name="Administer…"/>
          <p:cNvSpPr/>
          <p:nvPr/>
        </p:nvSpPr>
        <p:spPr>
          <a:xfrm>
            <a:off x="17453012" y="2626126"/>
            <a:ext cx="3220436" cy="1930638"/>
          </a:xfrm>
          <a:prstGeom prst="roundRect">
            <a:avLst>
              <a:gd name="adj" fmla="val 15000"/>
            </a:avLst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Administer</a:t>
            </a:r>
          </a:p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관리자</a:t>
            </a:r>
          </a:p>
        </p:txBody>
      </p:sp>
      <p:sp>
        <p:nvSpPr>
          <p:cNvPr id="182" name="Driver…"/>
          <p:cNvSpPr/>
          <p:nvPr/>
        </p:nvSpPr>
        <p:spPr>
          <a:xfrm>
            <a:off x="10581782" y="2626126"/>
            <a:ext cx="3220436" cy="1930638"/>
          </a:xfrm>
          <a:prstGeom prst="roundRect">
            <a:avLst>
              <a:gd name="adj" fmla="val 15000"/>
            </a:avLst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Driver</a:t>
            </a:r>
          </a:p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차주</a:t>
            </a:r>
          </a:p>
        </p:txBody>
      </p:sp>
      <p:sp>
        <p:nvSpPr>
          <p:cNvPr id="183" name="화물 등록"/>
          <p:cNvSpPr/>
          <p:nvPr/>
        </p:nvSpPr>
        <p:spPr>
          <a:xfrm>
            <a:off x="3922083" y="4858790"/>
            <a:ext cx="2797376" cy="1231901"/>
          </a:xfrm>
          <a:prstGeom prst="roundRect">
            <a:avLst>
              <a:gd name="adj" fmla="val 20567"/>
            </a:avLst>
          </a:prstGeom>
          <a:solidFill>
            <a:schemeClr val="accent4">
              <a:hueOff val="31372"/>
              <a:lumOff val="-143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화물 등록</a:t>
            </a:r>
          </a:p>
        </p:txBody>
      </p:sp>
      <p:sp>
        <p:nvSpPr>
          <p:cNvPr id="184" name="견적 확인"/>
          <p:cNvSpPr/>
          <p:nvPr/>
        </p:nvSpPr>
        <p:spPr>
          <a:xfrm>
            <a:off x="3922083" y="6418116"/>
            <a:ext cx="2797376" cy="1231901"/>
          </a:xfrm>
          <a:prstGeom prst="roundRect">
            <a:avLst>
              <a:gd name="adj" fmla="val 20567"/>
            </a:avLst>
          </a:prstGeom>
          <a:solidFill>
            <a:schemeClr val="accent4">
              <a:hueOff val="31372"/>
              <a:lumOff val="-143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견적 확인</a:t>
            </a:r>
          </a:p>
        </p:txBody>
      </p:sp>
      <p:sp>
        <p:nvSpPr>
          <p:cNvPr id="185" name="결제"/>
          <p:cNvSpPr/>
          <p:nvPr/>
        </p:nvSpPr>
        <p:spPr>
          <a:xfrm>
            <a:off x="3922083" y="9460569"/>
            <a:ext cx="2797376" cy="1231901"/>
          </a:xfrm>
          <a:prstGeom prst="roundRect">
            <a:avLst>
              <a:gd name="adj" fmla="val 20567"/>
            </a:avLst>
          </a:prstGeom>
          <a:solidFill>
            <a:schemeClr val="accent4">
              <a:hueOff val="31372"/>
              <a:lumOff val="-143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결제</a:t>
            </a:r>
          </a:p>
        </p:txBody>
      </p:sp>
      <p:sp>
        <p:nvSpPr>
          <p:cNvPr id="186" name="차주 선택"/>
          <p:cNvSpPr/>
          <p:nvPr/>
        </p:nvSpPr>
        <p:spPr>
          <a:xfrm>
            <a:off x="3922083" y="7952043"/>
            <a:ext cx="2797376" cy="1231901"/>
          </a:xfrm>
          <a:prstGeom prst="roundRect">
            <a:avLst>
              <a:gd name="adj" fmla="val 20567"/>
            </a:avLst>
          </a:prstGeom>
          <a:solidFill>
            <a:schemeClr val="accent4">
              <a:hueOff val="31372"/>
              <a:lumOff val="-143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차주 선택</a:t>
            </a:r>
          </a:p>
        </p:txBody>
      </p:sp>
      <p:sp>
        <p:nvSpPr>
          <p:cNvPr id="187" name="선"/>
          <p:cNvSpPr/>
          <p:nvPr/>
        </p:nvSpPr>
        <p:spPr>
          <a:xfrm>
            <a:off x="5320770" y="4537109"/>
            <a:ext cx="1" cy="619882"/>
          </a:xfrm>
          <a:prstGeom prst="line">
            <a:avLst/>
          </a:prstGeom>
          <a:ln w="762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선"/>
          <p:cNvSpPr/>
          <p:nvPr/>
        </p:nvSpPr>
        <p:spPr>
          <a:xfrm>
            <a:off x="5320770" y="6098989"/>
            <a:ext cx="1" cy="619882"/>
          </a:xfrm>
          <a:prstGeom prst="line">
            <a:avLst/>
          </a:prstGeom>
          <a:ln w="762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선"/>
          <p:cNvSpPr/>
          <p:nvPr/>
        </p:nvSpPr>
        <p:spPr>
          <a:xfrm>
            <a:off x="5320770" y="9147052"/>
            <a:ext cx="1" cy="619882"/>
          </a:xfrm>
          <a:prstGeom prst="line">
            <a:avLst/>
          </a:prstGeom>
          <a:ln w="762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선"/>
          <p:cNvSpPr/>
          <p:nvPr/>
        </p:nvSpPr>
        <p:spPr>
          <a:xfrm>
            <a:off x="5320770" y="7634768"/>
            <a:ext cx="1" cy="619883"/>
          </a:xfrm>
          <a:prstGeom prst="line">
            <a:avLst/>
          </a:prstGeom>
          <a:ln w="762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화물 검수"/>
          <p:cNvSpPr/>
          <p:nvPr/>
        </p:nvSpPr>
        <p:spPr>
          <a:xfrm>
            <a:off x="10793312" y="4867412"/>
            <a:ext cx="2797377" cy="1231901"/>
          </a:xfrm>
          <a:prstGeom prst="roundRect">
            <a:avLst>
              <a:gd name="adj" fmla="val 2056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화물 검수</a:t>
            </a:r>
          </a:p>
        </p:txBody>
      </p:sp>
      <p:sp>
        <p:nvSpPr>
          <p:cNvPr id="192" name="견적 제출"/>
          <p:cNvSpPr/>
          <p:nvPr/>
        </p:nvSpPr>
        <p:spPr>
          <a:xfrm>
            <a:off x="10793312" y="6388638"/>
            <a:ext cx="2797377" cy="1231901"/>
          </a:xfrm>
          <a:prstGeom prst="roundRect">
            <a:avLst>
              <a:gd name="adj" fmla="val 2056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견적 제출</a:t>
            </a:r>
          </a:p>
        </p:txBody>
      </p:sp>
      <p:sp>
        <p:nvSpPr>
          <p:cNvPr id="193" name="운행"/>
          <p:cNvSpPr/>
          <p:nvPr/>
        </p:nvSpPr>
        <p:spPr>
          <a:xfrm>
            <a:off x="10793312" y="7906288"/>
            <a:ext cx="2797377" cy="1231901"/>
          </a:xfrm>
          <a:prstGeom prst="roundRect">
            <a:avLst>
              <a:gd name="adj" fmla="val 2056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운행 </a:t>
            </a:r>
          </a:p>
        </p:txBody>
      </p:sp>
      <p:sp>
        <p:nvSpPr>
          <p:cNvPr id="194" name="주문 관리"/>
          <p:cNvSpPr/>
          <p:nvPr/>
        </p:nvSpPr>
        <p:spPr>
          <a:xfrm>
            <a:off x="17664541" y="4876599"/>
            <a:ext cx="2797377" cy="1231901"/>
          </a:xfrm>
          <a:prstGeom prst="roundRect">
            <a:avLst>
              <a:gd name="adj" fmla="val 20567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주문 관리</a:t>
            </a:r>
          </a:p>
        </p:txBody>
      </p:sp>
      <p:sp>
        <p:nvSpPr>
          <p:cNvPr id="195" name="결제 관리"/>
          <p:cNvSpPr/>
          <p:nvPr/>
        </p:nvSpPr>
        <p:spPr>
          <a:xfrm>
            <a:off x="17664541" y="6397825"/>
            <a:ext cx="2797377" cy="1231901"/>
          </a:xfrm>
          <a:prstGeom prst="roundRect">
            <a:avLst>
              <a:gd name="adj" fmla="val 20567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결제 관리</a:t>
            </a:r>
          </a:p>
        </p:txBody>
      </p:sp>
      <p:sp>
        <p:nvSpPr>
          <p:cNvPr id="196" name="선"/>
          <p:cNvSpPr/>
          <p:nvPr/>
        </p:nvSpPr>
        <p:spPr>
          <a:xfrm>
            <a:off x="12191999" y="7596348"/>
            <a:ext cx="1" cy="619882"/>
          </a:xfrm>
          <a:prstGeom prst="line">
            <a:avLst/>
          </a:prstGeom>
          <a:ln w="762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선"/>
          <p:cNvSpPr/>
          <p:nvPr/>
        </p:nvSpPr>
        <p:spPr>
          <a:xfrm>
            <a:off x="12191999" y="6084064"/>
            <a:ext cx="1" cy="619883"/>
          </a:xfrm>
          <a:prstGeom prst="line">
            <a:avLst/>
          </a:prstGeom>
          <a:ln w="762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선"/>
          <p:cNvSpPr/>
          <p:nvPr/>
        </p:nvSpPr>
        <p:spPr>
          <a:xfrm>
            <a:off x="12191999" y="4549809"/>
            <a:ext cx="1" cy="619882"/>
          </a:xfrm>
          <a:prstGeom prst="line">
            <a:avLst/>
          </a:prstGeom>
          <a:ln w="762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선"/>
          <p:cNvSpPr/>
          <p:nvPr/>
        </p:nvSpPr>
        <p:spPr>
          <a:xfrm>
            <a:off x="19063228" y="4557471"/>
            <a:ext cx="1" cy="619882"/>
          </a:xfrm>
          <a:prstGeom prst="line">
            <a:avLst/>
          </a:prstGeom>
          <a:ln w="762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선"/>
          <p:cNvSpPr/>
          <p:nvPr/>
        </p:nvSpPr>
        <p:spPr>
          <a:xfrm>
            <a:off x="19063228" y="6093251"/>
            <a:ext cx="1" cy="619883"/>
          </a:xfrm>
          <a:prstGeom prst="line">
            <a:avLst/>
          </a:prstGeom>
          <a:ln w="762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cxnSp>
        <p:nvCxnSpPr>
          <p:cNvPr id="201" name="연결선"/>
          <p:cNvCxnSpPr>
            <a:stCxn id="185" idx="0"/>
            <a:endCxn id="195" idx="0"/>
          </p:cNvCxnSpPr>
          <p:nvPr/>
        </p:nvCxnSpPr>
        <p:spPr>
          <a:xfrm flipV="1">
            <a:off x="5320770" y="7013775"/>
            <a:ext cx="13742460" cy="3062745"/>
          </a:xfrm>
          <a:prstGeom prst="straightConnector1">
            <a:avLst/>
          </a:prstGeom>
          <a:ln w="76200">
            <a:solidFill>
              <a:srgbClr val="4F8F00"/>
            </a:solidFill>
            <a:miter lim="400000"/>
            <a:tailEnd type="triangle"/>
          </a:ln>
        </p:spPr>
      </p:cxnSp>
      <p:cxnSp>
        <p:nvCxnSpPr>
          <p:cNvPr id="202" name="연결선"/>
          <p:cNvCxnSpPr>
            <a:stCxn id="193" idx="0"/>
            <a:endCxn id="194" idx="0"/>
          </p:cNvCxnSpPr>
          <p:nvPr/>
        </p:nvCxnSpPr>
        <p:spPr>
          <a:xfrm flipV="1">
            <a:off x="12192000" y="5492549"/>
            <a:ext cx="6871230" cy="3029690"/>
          </a:xfrm>
          <a:prstGeom prst="straightConnector1">
            <a:avLst/>
          </a:prstGeom>
          <a:ln w="76200">
            <a:solidFill>
              <a:srgbClr val="FF9300"/>
            </a:solidFill>
            <a:miter lim="400000"/>
            <a:headEnd type="triangle"/>
          </a:ln>
        </p:spPr>
      </p:cxnSp>
      <p:sp>
        <p:nvSpPr>
          <p:cNvPr id="203" name="정산"/>
          <p:cNvSpPr/>
          <p:nvPr/>
        </p:nvSpPr>
        <p:spPr>
          <a:xfrm>
            <a:off x="10793312" y="9418572"/>
            <a:ext cx="2797377" cy="1231901"/>
          </a:xfrm>
          <a:prstGeom prst="roundRect">
            <a:avLst>
              <a:gd name="adj" fmla="val 2056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정산</a:t>
            </a:r>
          </a:p>
        </p:txBody>
      </p:sp>
      <p:sp>
        <p:nvSpPr>
          <p:cNvPr id="204" name="선"/>
          <p:cNvSpPr/>
          <p:nvPr/>
        </p:nvSpPr>
        <p:spPr>
          <a:xfrm>
            <a:off x="12191999" y="9108631"/>
            <a:ext cx="1" cy="619883"/>
          </a:xfrm>
          <a:prstGeom prst="line">
            <a:avLst/>
          </a:prstGeom>
          <a:ln w="762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cxnSp>
        <p:nvCxnSpPr>
          <p:cNvPr id="205" name="연결선"/>
          <p:cNvCxnSpPr>
            <a:stCxn id="195" idx="0"/>
            <a:endCxn id="203" idx="0"/>
          </p:cNvCxnSpPr>
          <p:nvPr/>
        </p:nvCxnSpPr>
        <p:spPr>
          <a:xfrm flipH="1">
            <a:off x="12192000" y="7013775"/>
            <a:ext cx="6871230" cy="3020748"/>
          </a:xfrm>
          <a:prstGeom prst="straightConnector1">
            <a:avLst/>
          </a:prstGeom>
          <a:ln w="76200">
            <a:solidFill>
              <a:srgbClr val="4F8F00"/>
            </a:solidFill>
            <a:miter lim="400000"/>
            <a:tailEnd type="triangle"/>
          </a:ln>
        </p:spPr>
      </p:cxnSp>
      <p:sp>
        <p:nvSpPr>
          <p:cNvPr id="206" name="선"/>
          <p:cNvSpPr/>
          <p:nvPr/>
        </p:nvSpPr>
        <p:spPr>
          <a:xfrm>
            <a:off x="6689579" y="5486234"/>
            <a:ext cx="4415871" cy="1"/>
          </a:xfrm>
          <a:prstGeom prst="line">
            <a:avLst/>
          </a:prstGeom>
          <a:ln w="762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선"/>
          <p:cNvSpPr/>
          <p:nvPr/>
        </p:nvSpPr>
        <p:spPr>
          <a:xfrm flipH="1">
            <a:off x="6397395" y="7002800"/>
            <a:ext cx="4415871" cy="1"/>
          </a:xfrm>
          <a:prstGeom prst="line">
            <a:avLst/>
          </a:prstGeom>
          <a:ln w="762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cxnSp>
        <p:nvCxnSpPr>
          <p:cNvPr id="208" name="연결선"/>
          <p:cNvCxnSpPr>
            <a:stCxn id="185" idx="0"/>
            <a:endCxn id="194" idx="0"/>
          </p:cNvCxnSpPr>
          <p:nvPr/>
        </p:nvCxnSpPr>
        <p:spPr>
          <a:xfrm flipV="1">
            <a:off x="5320770" y="5492549"/>
            <a:ext cx="13742460" cy="4583971"/>
          </a:xfrm>
          <a:prstGeom prst="straightConnector1">
            <a:avLst/>
          </a:prstGeom>
          <a:ln w="76200">
            <a:solidFill>
              <a:srgbClr val="FF9300"/>
            </a:solidFill>
            <a:miter lim="400000"/>
            <a:tailEnd type="triangle"/>
          </a:ln>
        </p:spPr>
      </p:cxnSp>
      <p:sp>
        <p:nvSpPr>
          <p:cNvPr id="209" name="선"/>
          <p:cNvSpPr/>
          <p:nvPr/>
        </p:nvSpPr>
        <p:spPr>
          <a:xfrm flipV="1">
            <a:off x="5320770" y="10659335"/>
            <a:ext cx="1" cy="1689101"/>
          </a:xfrm>
          <a:prstGeom prst="line">
            <a:avLst/>
          </a:prstGeom>
          <a:ln w="762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선"/>
          <p:cNvSpPr/>
          <p:nvPr/>
        </p:nvSpPr>
        <p:spPr>
          <a:xfrm flipH="1" flipV="1">
            <a:off x="5306099" y="12306300"/>
            <a:ext cx="16964046" cy="1"/>
          </a:xfrm>
          <a:prstGeom prst="line">
            <a:avLst/>
          </a:prstGeom>
          <a:ln w="762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1" name="선"/>
          <p:cNvSpPr/>
          <p:nvPr/>
        </p:nvSpPr>
        <p:spPr>
          <a:xfrm flipV="1">
            <a:off x="22240966" y="5327875"/>
            <a:ext cx="1" cy="7020561"/>
          </a:xfrm>
          <a:prstGeom prst="line">
            <a:avLst/>
          </a:prstGeom>
          <a:ln w="762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2" name="선"/>
          <p:cNvSpPr/>
          <p:nvPr/>
        </p:nvSpPr>
        <p:spPr>
          <a:xfrm>
            <a:off x="20164397" y="5531370"/>
            <a:ext cx="2059508" cy="1"/>
          </a:xfrm>
          <a:prstGeom prst="line">
            <a:avLst/>
          </a:prstGeom>
          <a:ln w="76200">
            <a:solidFill>
              <a:srgbClr val="FF93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기술 스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기술 스텍</a:t>
            </a:r>
          </a:p>
        </p:txBody>
      </p:sp>
      <p:sp>
        <p:nvSpPr>
          <p:cNvPr id="215" name="모서리가 둥근 직사각형"/>
          <p:cNvSpPr/>
          <p:nvPr/>
        </p:nvSpPr>
        <p:spPr>
          <a:xfrm>
            <a:off x="2360042" y="4217968"/>
            <a:ext cx="4952727" cy="5289387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0">
            <a:solidFill>
              <a:schemeClr val="accent1">
                <a:satOff val="-9155"/>
                <a:lumOff val="-3267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6" name="Front"/>
          <p:cNvSpPr/>
          <p:nvPr/>
        </p:nvSpPr>
        <p:spPr>
          <a:xfrm>
            <a:off x="3145626" y="3713062"/>
            <a:ext cx="3590215" cy="1094828"/>
          </a:xfrm>
          <a:prstGeom prst="roundRect">
            <a:avLst>
              <a:gd name="adj" fmla="val 49189"/>
            </a:avLst>
          </a:prstGeom>
          <a:solidFill>
            <a:schemeClr val="accent1">
              <a:satOff val="-9155"/>
              <a:lumOff val="-32673"/>
            </a:schemeClr>
          </a:solidFill>
          <a:ln w="1270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4700">
                <a:solidFill>
                  <a:srgbClr val="FFFFFF"/>
                </a:solidFill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Front</a:t>
            </a:r>
          </a:p>
        </p:txBody>
      </p:sp>
      <p:sp>
        <p:nvSpPr>
          <p:cNvPr id="217" name="모서리가 둥근 직사각형"/>
          <p:cNvSpPr/>
          <p:nvPr/>
        </p:nvSpPr>
        <p:spPr>
          <a:xfrm>
            <a:off x="9715637" y="4213307"/>
            <a:ext cx="4952727" cy="528938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0">
            <a:solidFill>
              <a:schemeClr val="accent1">
                <a:satOff val="-9155"/>
                <a:lumOff val="-3267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18" name="Back"/>
          <p:cNvSpPr/>
          <p:nvPr/>
        </p:nvSpPr>
        <p:spPr>
          <a:xfrm>
            <a:off x="10396893" y="3713062"/>
            <a:ext cx="3590214" cy="1094828"/>
          </a:xfrm>
          <a:prstGeom prst="roundRect">
            <a:avLst>
              <a:gd name="adj" fmla="val 49189"/>
            </a:avLst>
          </a:prstGeom>
          <a:solidFill>
            <a:schemeClr val="accent1">
              <a:satOff val="-9155"/>
              <a:lumOff val="-32673"/>
            </a:schemeClr>
          </a:solidFill>
          <a:ln w="1270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4700">
                <a:solidFill>
                  <a:srgbClr val="FFFFFF"/>
                </a:solidFill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Back</a:t>
            </a:r>
          </a:p>
        </p:txBody>
      </p:sp>
      <p:sp>
        <p:nvSpPr>
          <p:cNvPr id="219" name="모서리가 둥근 직사각형"/>
          <p:cNvSpPr/>
          <p:nvPr/>
        </p:nvSpPr>
        <p:spPr>
          <a:xfrm>
            <a:off x="17071230" y="4219876"/>
            <a:ext cx="4952728" cy="5289386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0">
            <a:solidFill>
              <a:schemeClr val="accent1">
                <a:satOff val="-9155"/>
                <a:lumOff val="-3267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20" name="Language"/>
          <p:cNvSpPr/>
          <p:nvPr/>
        </p:nvSpPr>
        <p:spPr>
          <a:xfrm>
            <a:off x="17648159" y="3713062"/>
            <a:ext cx="3798871" cy="1094828"/>
          </a:xfrm>
          <a:prstGeom prst="roundRect">
            <a:avLst>
              <a:gd name="adj" fmla="val 49189"/>
            </a:avLst>
          </a:prstGeom>
          <a:solidFill>
            <a:schemeClr val="accent1">
              <a:satOff val="-9155"/>
              <a:lumOff val="-32673"/>
            </a:schemeClr>
          </a:solidFill>
          <a:ln w="1270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spcBef>
                <a:spcPts val="0"/>
              </a:spcBef>
              <a:defRPr sz="4700">
                <a:solidFill>
                  <a:srgbClr val="FFFFFF"/>
                </a:solidFill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Language</a:t>
            </a:r>
          </a:p>
        </p:txBody>
      </p:sp>
      <p:pic>
        <p:nvPicPr>
          <p:cNvPr id="221" name="70760bf1e88b184bb1bc.png" descr="70760bf1e88b184bb1b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047" y="5787414"/>
            <a:ext cx="4352013" cy="2141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Firebase_Logo.png" descr="Firebase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24737" y="6183241"/>
            <a:ext cx="3925871" cy="134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Dart_programming_language_logo.svg.png" descr="Dart_programming_language_logo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509560" y="6540589"/>
            <a:ext cx="2076068" cy="647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E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ERD</a:t>
            </a:r>
          </a:p>
        </p:txBody>
      </p:sp>
      <p:pic>
        <p:nvPicPr>
          <p:cNvPr id="226" name="스크린샷 2025-07-01 15.23.25.png" descr="스크린샷 2025-07-01 15.23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1390" y="2817689"/>
            <a:ext cx="16101290" cy="9942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메인 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메인 UI</a:t>
            </a:r>
          </a:p>
        </p:txBody>
      </p:sp>
      <p:pic>
        <p:nvPicPr>
          <p:cNvPr id="229" name="Screenshot_20250703_175526.png" descr="Screenshot_20250703_1755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1416" y="2613226"/>
            <a:ext cx="4020076" cy="848682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로그인"/>
          <p:cNvSpPr txBox="1"/>
          <p:nvPr/>
        </p:nvSpPr>
        <p:spPr>
          <a:xfrm>
            <a:off x="3239370" y="11505960"/>
            <a:ext cx="1344169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로그인</a:t>
            </a:r>
          </a:p>
        </p:txBody>
      </p:sp>
      <p:pic>
        <p:nvPicPr>
          <p:cNvPr id="231" name="KakaoTalk_Photo_2025-07-04-12-02-17.png" descr="KakaoTalk_Photo_2025-07-04-12-02-1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4531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차주 or 화주 선택"/>
          <p:cNvSpPr txBox="1"/>
          <p:nvPr/>
        </p:nvSpPr>
        <p:spPr>
          <a:xfrm>
            <a:off x="7665177" y="11505960"/>
            <a:ext cx="3478785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차주 or 화주 선택</a:t>
            </a:r>
          </a:p>
        </p:txBody>
      </p:sp>
      <p:pic>
        <p:nvPicPr>
          <p:cNvPr id="233" name="Screenshot_20250703_180101.png" descr="Screenshot_20250703_1801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87646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화주 홈 화면"/>
          <p:cNvSpPr txBox="1"/>
          <p:nvPr/>
        </p:nvSpPr>
        <p:spPr>
          <a:xfrm>
            <a:off x="13681023" y="11505960"/>
            <a:ext cx="2433321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화주 홈 화면</a:t>
            </a:r>
          </a:p>
        </p:txBody>
      </p:sp>
      <p:pic>
        <p:nvPicPr>
          <p:cNvPr id="235" name="Screenshot_20250704_114229.png" descr="Screenshot_20250704_11422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62508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차주 홈 화면"/>
          <p:cNvSpPr txBox="1"/>
          <p:nvPr/>
        </p:nvSpPr>
        <p:spPr>
          <a:xfrm>
            <a:off x="19255885" y="11505960"/>
            <a:ext cx="2429257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차주 홈 화면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화주 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화주 UI</a:t>
            </a:r>
          </a:p>
        </p:txBody>
      </p:sp>
      <p:pic>
        <p:nvPicPr>
          <p:cNvPr id="239" name="Screenshot_20250703_180225.png" descr="Screenshot_20250703_1802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1416" y="2613226"/>
            <a:ext cx="4020076" cy="8486826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배송 요청 페이지"/>
          <p:cNvSpPr txBox="1"/>
          <p:nvPr/>
        </p:nvSpPr>
        <p:spPr>
          <a:xfrm>
            <a:off x="2295188" y="11505960"/>
            <a:ext cx="3232405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배송 요청 페이지</a:t>
            </a:r>
          </a:p>
        </p:txBody>
      </p:sp>
      <p:pic>
        <p:nvPicPr>
          <p:cNvPr id="241" name="Screenshot_20250703_180306.png" descr="Screenshot_20250703_1803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94531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내 배송 요청 목록"/>
          <p:cNvSpPr txBox="1"/>
          <p:nvPr/>
        </p:nvSpPr>
        <p:spPr>
          <a:xfrm>
            <a:off x="7740297" y="11505960"/>
            <a:ext cx="3328417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내 배송 요청 목록</a:t>
            </a:r>
          </a:p>
        </p:txBody>
      </p:sp>
      <p:pic>
        <p:nvPicPr>
          <p:cNvPr id="243" name="Screenshot_20250703_180310.png" descr="Screenshot_20250703_18031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87646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요청 상세 페이지"/>
          <p:cNvSpPr txBox="1"/>
          <p:nvPr/>
        </p:nvSpPr>
        <p:spPr>
          <a:xfrm>
            <a:off x="13266940" y="11505960"/>
            <a:ext cx="3261361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요청 상세 페이지</a:t>
            </a:r>
          </a:p>
        </p:txBody>
      </p:sp>
      <p:pic>
        <p:nvPicPr>
          <p:cNvPr id="245" name="Screenshot_20250704_114322.png" descr="Screenshot_20250704_11432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462508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제안 받은 견적 확인"/>
          <p:cNvSpPr txBox="1"/>
          <p:nvPr/>
        </p:nvSpPr>
        <p:spPr>
          <a:xfrm>
            <a:off x="18558147" y="11505960"/>
            <a:ext cx="3828797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제안 받은 견적 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화주 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화주 UI</a:t>
            </a:r>
          </a:p>
        </p:txBody>
      </p:sp>
      <p:pic>
        <p:nvPicPr>
          <p:cNvPr id="249" name="Screenshot_20250703_180321.png" descr="Screenshot_20250703_1803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5469" y="2613226"/>
            <a:ext cx="4020076" cy="8486826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결제 대금 충전"/>
          <p:cNvSpPr txBox="1"/>
          <p:nvPr/>
        </p:nvSpPr>
        <p:spPr>
          <a:xfrm>
            <a:off x="8037520" y="11505960"/>
            <a:ext cx="2815845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결제 대금 충전</a:t>
            </a:r>
          </a:p>
        </p:txBody>
      </p:sp>
      <p:pic>
        <p:nvPicPr>
          <p:cNvPr id="251" name="Screenshot_20250703_180333.png" descr="Screenshot_20250703_18033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28583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내 배송 추적"/>
          <p:cNvSpPr txBox="1"/>
          <p:nvPr/>
        </p:nvSpPr>
        <p:spPr>
          <a:xfrm>
            <a:off x="13742979" y="11505960"/>
            <a:ext cx="2391157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내 배송 추적</a:t>
            </a:r>
          </a:p>
        </p:txBody>
      </p:sp>
      <p:pic>
        <p:nvPicPr>
          <p:cNvPr id="253" name="Screenshot_20250703_180310.png" descr="Screenshot_20250703_18031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21698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요청 상세 페이지"/>
          <p:cNvSpPr txBox="1"/>
          <p:nvPr/>
        </p:nvSpPr>
        <p:spPr>
          <a:xfrm>
            <a:off x="18800993" y="11505960"/>
            <a:ext cx="3261361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요청 상세 페이지</a:t>
            </a:r>
          </a:p>
        </p:txBody>
      </p:sp>
      <p:pic>
        <p:nvPicPr>
          <p:cNvPr id="255" name="Screenshot_20250704_114358.png" descr="Screenshot_20250704_11435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42354" y="2576732"/>
            <a:ext cx="4020075" cy="8486826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배차 확정 시 잔액 차감"/>
          <p:cNvSpPr txBox="1"/>
          <p:nvPr/>
        </p:nvSpPr>
        <p:spPr>
          <a:xfrm>
            <a:off x="1750655" y="11505960"/>
            <a:ext cx="4403345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배차 확정 시 잔액 차감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차주 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차주 UI</a:t>
            </a:r>
          </a:p>
        </p:txBody>
      </p:sp>
      <p:pic>
        <p:nvPicPr>
          <p:cNvPr id="259" name="Screenshot_20250704_114243.png" descr="Screenshot_20250704_1142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5469" y="2613226"/>
            <a:ext cx="4020076" cy="8486826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주문 상세 조회"/>
          <p:cNvSpPr txBox="1"/>
          <p:nvPr/>
        </p:nvSpPr>
        <p:spPr>
          <a:xfrm>
            <a:off x="8016185" y="11505960"/>
            <a:ext cx="2858517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주문 상세 조회</a:t>
            </a:r>
          </a:p>
        </p:txBody>
      </p:sp>
      <p:pic>
        <p:nvPicPr>
          <p:cNvPr id="261" name="Screenshot_20250704_114257.png" descr="Screenshot_20250704_1142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28583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입찰 금액 제안"/>
          <p:cNvSpPr txBox="1"/>
          <p:nvPr/>
        </p:nvSpPr>
        <p:spPr>
          <a:xfrm>
            <a:off x="13492027" y="11505960"/>
            <a:ext cx="2893061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입찰 금액 제안</a:t>
            </a:r>
          </a:p>
        </p:txBody>
      </p:sp>
      <p:pic>
        <p:nvPicPr>
          <p:cNvPr id="263" name="Screenshot_20250704_114422.png" descr="Screenshot_20250704_11442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21698" y="2613227"/>
            <a:ext cx="4020076" cy="848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화주의 배차 확정 후…"/>
          <p:cNvSpPr txBox="1"/>
          <p:nvPr/>
        </p:nvSpPr>
        <p:spPr>
          <a:xfrm>
            <a:off x="18515750" y="11174616"/>
            <a:ext cx="3831845" cy="1269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10000"/>
              </a:lnSpc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화주의 배차 확정 후</a:t>
            </a:r>
          </a:p>
          <a:p>
            <a:pPr algn="ctr">
              <a:lnSpc>
                <a:spcPct val="10000"/>
              </a:lnSpc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pPr>
            <a:r>
              <a:t>내 배송 페이지</a:t>
            </a:r>
          </a:p>
        </p:txBody>
      </p:sp>
      <p:pic>
        <p:nvPicPr>
          <p:cNvPr id="265" name="Screenshot_20250704_114237.png" descr="Screenshot_20250704_11423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42354" y="2576732"/>
            <a:ext cx="4020075" cy="8486826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요청 주문 조회"/>
          <p:cNvSpPr txBox="1"/>
          <p:nvPr/>
        </p:nvSpPr>
        <p:spPr>
          <a:xfrm>
            <a:off x="2535515" y="11505960"/>
            <a:ext cx="2833625" cy="607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배달의민족 주아 OTF"/>
                <a:ea typeface="배달의민족 주아 OTF"/>
                <a:cs typeface="배달의민족 주아 OTF"/>
                <a:sym typeface="배달의민족 주아 OTF"/>
              </a:defRPr>
            </a:lvl1pPr>
          </a:lstStyle>
          <a:p>
            <a:pPr/>
            <a:r>
              <a:t>요청 주문 조회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