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83" r:id="rId1"/>
    <p:sldMasterId id="2147483696" r:id="rId2"/>
  </p:sldMasterIdLst>
  <p:notesMasterIdLst>
    <p:notesMasterId r:id="rId14"/>
  </p:notesMasterIdLst>
  <p:handoutMasterIdLst>
    <p:handoutMasterId r:id="rId15"/>
  </p:handoutMasterIdLst>
  <p:sldIdLst>
    <p:sldId id="508" r:id="rId3"/>
    <p:sldId id="442" r:id="rId4"/>
    <p:sldId id="377" r:id="rId5"/>
    <p:sldId id="397" r:id="rId6"/>
    <p:sldId id="513" r:id="rId7"/>
    <p:sldId id="490" r:id="rId8"/>
    <p:sldId id="509" r:id="rId9"/>
    <p:sldId id="510" r:id="rId10"/>
    <p:sldId id="514" r:id="rId11"/>
    <p:sldId id="511" r:id="rId12"/>
    <p:sldId id="392" r:id="rId13"/>
  </p:sldIdLst>
  <p:sldSz cx="9906000" cy="6858000" type="A4"/>
  <p:notesSz cx="6797675" cy="9926638"/>
  <p:defaultTextStyle>
    <a:defPPr>
      <a:defRPr lang="en-US"/>
    </a:defPPr>
    <a:lvl1pPr marL="0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6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431" userDrawn="1">
          <p15:clr>
            <a:srgbClr val="A4A3A4"/>
          </p15:clr>
        </p15:guide>
        <p15:guide id="4" orient="horz" pos="3641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pos="304" userDrawn="1">
          <p15:clr>
            <a:srgbClr val="A4A3A4"/>
          </p15:clr>
        </p15:guide>
        <p15:guide id="7" pos="61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B2"/>
    <a:srgbClr val="66CCFF"/>
    <a:srgbClr val="FF99CC"/>
    <a:srgbClr val="ADFF2F"/>
    <a:srgbClr val="0092B1"/>
    <a:srgbClr val="61E5FF"/>
    <a:srgbClr val="76D7E4"/>
    <a:srgbClr val="00667A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9420" autoAdjust="0"/>
  </p:normalViewPr>
  <p:slideViewPr>
    <p:cSldViewPr snapToObjects="1">
      <p:cViewPr varScale="1">
        <p:scale>
          <a:sx n="115" d="100"/>
          <a:sy n="115" d="100"/>
        </p:scale>
        <p:origin x="1254" y="108"/>
      </p:cViewPr>
      <p:guideLst>
        <p:guide orient="horz" pos="946"/>
        <p:guide pos="3120"/>
        <p:guide pos="431"/>
        <p:guide orient="horz" pos="3641"/>
        <p:guide orient="horz" pos="1207"/>
        <p:guide pos="304"/>
        <p:guide pos="61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8" d="100"/>
          <a:sy n="78" d="100"/>
        </p:scale>
        <p:origin x="-3954" y="-96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3BA4F-7A56-4E37-931B-6E2765C049E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12FF5-2867-450B-80FA-6B8464B55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0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1DEA8-8C1F-4B48-AA25-CFEC100F1488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80BDD-A8E7-4DE5-A510-F3EF79659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2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ko-KR" sz="1200" baseline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EDC8-F97B-427C-81C2-65E9139A6A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2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ko-KR" sz="1200" baseline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EDC8-F97B-427C-81C2-65E9139A6A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2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FEDC8-F97B-427C-81C2-65E9139A6AE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53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EDC8-F97B-427C-81C2-65E9139A6A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FEDC8-F97B-427C-81C2-65E9139A6AE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521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FEDC8-F97B-427C-81C2-65E9139A6AE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0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FEDC8-F97B-427C-81C2-65E9139A6AE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46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199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BFEDC8-F97B-427C-81C2-65E9139A6AE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4199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95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4802866" y="6563211"/>
            <a:ext cx="315664" cy="273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9F2B602-941B-4410-987F-65D8343EE7AF}" type="slidenum">
              <a:rPr lang="en-US" altLang="ko-KR" sz="1175" b="0" spc="-147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75" b="0" spc="-147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36538" y="152401"/>
            <a:ext cx="9452681" cy="468313"/>
          </a:xfrm>
          <a:prstGeom prst="rect">
            <a:avLst/>
          </a:prstGeom>
        </p:spPr>
        <p:txBody>
          <a:bodyPr/>
          <a:lstStyle>
            <a:lvl1pPr algn="l">
              <a:defRPr sz="2350" b="1" spc="-147">
                <a:solidFill>
                  <a:srgbClr val="1F4E79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36538" y="873125"/>
            <a:ext cx="9451975" cy="752475"/>
          </a:xfrm>
          <a:prstGeom prst="rect">
            <a:avLst/>
          </a:prstGeom>
        </p:spPr>
        <p:txBody>
          <a:bodyPr/>
          <a:lstStyle>
            <a:lvl1pPr marL="0" indent="0" algn="ctr" eaLnBrk="1" latinLnBrk="0" hangingPunct="1">
              <a:buNone/>
              <a:defRPr sz="1861" b="1" spc="-147">
                <a:solidFill>
                  <a:srgbClr val="1F4E79"/>
                </a:solidFill>
              </a:defRPr>
            </a:lvl1pPr>
            <a:lvl2pPr marL="447663" indent="0" algn="ctr" eaLnBrk="1" latinLnBrk="0" hangingPunct="1">
              <a:buNone/>
              <a:defRPr sz="1469" spc="-147">
                <a:latin typeface="+mn-ea"/>
                <a:ea typeface="+mn-ea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938186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60">
          <p15:clr>
            <a:srgbClr val="FBAE40"/>
          </p15:clr>
        </p15:guide>
        <p15:guide id="2" pos="2891">
          <p15:clr>
            <a:srgbClr val="FBAE40"/>
          </p15:clr>
        </p15:guide>
        <p15:guide id="3" orient="horz" pos="87">
          <p15:clr>
            <a:srgbClr val="FBAE40"/>
          </p15:clr>
        </p15:guide>
        <p15:guide id="4" orient="horz" pos="355">
          <p15:clr>
            <a:srgbClr val="FBAE40"/>
          </p15:clr>
        </p15:guide>
        <p15:guide id="5" pos="138">
          <p15:clr>
            <a:srgbClr val="FBAE40"/>
          </p15:clr>
        </p15:guide>
        <p15:guide id="6" orient="horz" pos="49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77732D-52F2-FA48-9AF5-D8B075CC81AA}"/>
              </a:ext>
            </a:extLst>
          </p:cNvPr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173" cy="685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7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2885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927" y="1022704"/>
            <a:ext cx="8746948" cy="4993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7150" y="648601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928" y="206242"/>
            <a:ext cx="8543925" cy="403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6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marL="0" algn="l" defTabSz="414772" rtl="0" eaLnBrk="1" latinLnBrk="0" hangingPunct="1">
        <a:lnSpc>
          <a:spcPct val="90000"/>
        </a:lnSpc>
        <a:spcBef>
          <a:spcPct val="0"/>
        </a:spcBef>
        <a:buNone/>
        <a:defRPr kumimoji="1" lang="en-US" altLang="en-US" sz="2177" b="1" kern="1200" dirty="0">
          <a:solidFill>
            <a:srgbClr val="0093B2"/>
          </a:solidFill>
          <a:latin typeface="+mj-lt"/>
          <a:ea typeface="SpoqaHanSans-Regular" panose="020B0500000000000000" pitchFamily="50" charset="-127"/>
          <a:cs typeface="+mn-cs"/>
        </a:defRPr>
      </a:lvl1pPr>
    </p:titleStyle>
    <p:bodyStyle>
      <a:lvl1pPr marL="311079" indent="-311079" algn="l" defTabSz="414772" rtl="0" eaLnBrk="1" latinLnBrk="0" hangingPunct="1">
        <a:lnSpc>
          <a:spcPct val="120000"/>
        </a:lnSpc>
        <a:spcBef>
          <a:spcPct val="0"/>
        </a:spcBef>
        <a:buFont typeface="Arial" panose="020B0604020202020204" pitchFamily="34" charset="0"/>
        <a:buChar char="•"/>
        <a:defRPr kumimoji="1" lang="en-US" altLang="en-US" sz="1270" b="0" kern="1200" dirty="0">
          <a:solidFill>
            <a:schemeClr val="tx1">
              <a:lumMod val="75000"/>
              <a:lumOff val="25000"/>
            </a:schemeClr>
          </a:solidFill>
          <a:latin typeface="+mj-lt"/>
          <a:ea typeface="SpoqaHanSans-Regular" panose="020B0500000000000000" pitchFamily="50" charset="-127"/>
          <a:cs typeface="+mn-cs"/>
        </a:defRPr>
      </a:lvl1pPr>
      <a:lvl2pPr marL="685804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3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5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46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p.kaka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914E708C-CECE-D84A-8955-F0286E6D9499}"/>
              </a:ext>
            </a:extLst>
          </p:cNvPr>
          <p:cNvSpPr txBox="1"/>
          <p:nvPr/>
        </p:nvSpPr>
        <p:spPr>
          <a:xfrm>
            <a:off x="1166228" y="1048503"/>
            <a:ext cx="76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54" dirty="0">
                <a:latin typeface="Century Gothic" panose="020B0502020202020204" pitchFamily="34" charset="0"/>
                <a:ea typeface="맑은 고딕" panose="020B0503020000020004" pitchFamily="50" charset="-127"/>
              </a:rPr>
              <a:t>RPA</a:t>
            </a:r>
            <a:r>
              <a:rPr kumimoji="1" lang="ko-KR" altLang="en-US" sz="2400" b="1" spc="-54" dirty="0">
                <a:latin typeface="Century Gothic" panose="020B0502020202020204" pitchFamily="34" charset="0"/>
                <a:ea typeface="맑은 고딕" panose="020B0503020000020004" pitchFamily="50" charset="-127"/>
              </a:rPr>
              <a:t> 프로세스 분석 설계서</a:t>
            </a:r>
            <a:endParaRPr kumimoji="1" lang="en-US" altLang="ko-KR" sz="2400" b="1" spc="-54" dirty="0">
              <a:latin typeface="Century Gothic" panose="020B0502020202020204" pitchFamily="34" charset="0"/>
              <a:ea typeface="맑은 고딕" panose="020B0503020000020004" pitchFamily="50" charset="-127"/>
            </a:endParaRPr>
          </a:p>
          <a:p>
            <a:pPr algn="ctr"/>
            <a:r>
              <a:rPr kumimoji="1" lang="en-US" altLang="ko-KR" sz="3200" b="1" spc="-54" dirty="0" smtClean="0">
                <a:latin typeface="Century Gothic" panose="020B0502020202020204" pitchFamily="34" charset="0"/>
                <a:ea typeface="맑은 고딕" panose="020B0503020000020004" pitchFamily="50" charset="-127"/>
              </a:rPr>
              <a:t>[</a:t>
            </a:r>
            <a:r>
              <a:rPr kumimoji="1" lang="ko-KR" altLang="en-US" sz="3200" b="1" spc="-54" dirty="0" smtClean="0">
                <a:latin typeface="Century Gothic" panose="020B0502020202020204" pitchFamily="34" charset="0"/>
                <a:ea typeface="맑은 고딕" panose="020B0503020000020004" pitchFamily="50" charset="-127"/>
              </a:rPr>
              <a:t>카카오 맵 대중교통 데이터 수집</a:t>
            </a:r>
            <a:r>
              <a:rPr kumimoji="1" lang="en-US" altLang="ko-KR" sz="3200" b="1" spc="-54" dirty="0" smtClean="0">
                <a:latin typeface="Century Gothic" panose="020B0502020202020204" pitchFamily="34" charset="0"/>
              </a:rPr>
              <a:t>]</a:t>
            </a:r>
            <a:endParaRPr kumimoji="1" lang="en-US" altLang="ko-KR" sz="300" spc="-54" dirty="0">
              <a:latin typeface="Century Gothic" panose="020B0502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4E708C-CECE-D84A-8955-F0286E6D9499}"/>
              </a:ext>
            </a:extLst>
          </p:cNvPr>
          <p:cNvSpPr txBox="1"/>
          <p:nvPr/>
        </p:nvSpPr>
        <p:spPr>
          <a:xfrm>
            <a:off x="3237018" y="5552724"/>
            <a:ext cx="343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spc="-54" dirty="0">
                <a:solidFill>
                  <a:schemeClr val="bg1"/>
                </a:solidFill>
                <a:latin typeface="Century Gothic" panose="020B0502020202020204" pitchFamily="34" charset="0"/>
                <a:ea typeface="맑은 고딕" panose="020B0503020000020004" pitchFamily="50" charset="-127"/>
              </a:rPr>
              <a:t>2021.7.</a:t>
            </a:r>
            <a:endParaRPr kumimoji="1" lang="en-US" altLang="ko-KR" sz="100" spc="-54" dirty="0">
              <a:solidFill>
                <a:schemeClr val="bg1"/>
              </a:solidFill>
              <a:latin typeface="Century Gothic" panose="020B0502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864768" y="2552719"/>
            <a:ext cx="4212468" cy="18483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324000" tIns="45720" rIns="32400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sz="2000" b="1" u="sng" spc="-54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목  차</a:t>
            </a:r>
            <a:endParaRPr lang="en-US" altLang="ko-KR" sz="2000" b="1" u="sng" dirty="0">
              <a:solidFill>
                <a:srgbClr val="1F4E79"/>
              </a:solidFill>
              <a:latin typeface="Century Gothic" panose="020B0502020202020204" pitchFamily="34" charset="0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>
                <a:solidFill>
                  <a:srgbClr val="1F4E79"/>
                </a:solidFill>
                <a:latin typeface="Century Gothic" panose="020B0502020202020204" pitchFamily="34" charset="0"/>
              </a:rPr>
              <a:t>개요</a:t>
            </a:r>
            <a:endParaRPr lang="en-US" altLang="ko-KR" sz="1600" b="1" dirty="0">
              <a:solidFill>
                <a:srgbClr val="1F4E79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>
                <a:solidFill>
                  <a:srgbClr val="1F4E79"/>
                </a:solidFill>
                <a:latin typeface="Century Gothic" panose="020B0502020202020204" pitchFamily="34" charset="0"/>
              </a:rPr>
              <a:t>업무 변화 모습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1F4E79"/>
                </a:solidFill>
                <a:latin typeface="Century Gothic" panose="020B0502020202020204" pitchFamily="34" charset="0"/>
              </a:rPr>
              <a:t>상세 </a:t>
            </a:r>
            <a:r>
              <a:rPr lang="ko-KR" altLang="en-US" sz="1600" b="1" dirty="0">
                <a:solidFill>
                  <a:srgbClr val="1F4E79"/>
                </a:solidFill>
                <a:latin typeface="Century Gothic" panose="020B0502020202020204" pitchFamily="34" charset="0"/>
              </a:rPr>
              <a:t>업무 </a:t>
            </a:r>
            <a:r>
              <a:rPr lang="ko-KR" altLang="en-US" sz="1600" b="1" dirty="0" smtClean="0">
                <a:solidFill>
                  <a:srgbClr val="1F4E79"/>
                </a:solidFill>
                <a:latin typeface="Century Gothic" panose="020B0502020202020204" pitchFamily="34" charset="0"/>
              </a:rPr>
              <a:t>프로세스</a:t>
            </a:r>
            <a:endParaRPr lang="en-US" altLang="ko-KR" sz="1600" b="1" dirty="0">
              <a:solidFill>
                <a:srgbClr val="1F4E79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53F3-2EA2-451C-9AD4-E32B5D73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3"/>
            </a:pPr>
            <a:r>
              <a:rPr lang="ko-KR" altLang="en-US" dirty="0"/>
              <a:t>상세 업무 프로세스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74149"/>
              </p:ext>
            </p:extLst>
          </p:nvPr>
        </p:nvGraphicFramePr>
        <p:xfrm>
          <a:off x="236537" y="632954"/>
          <a:ext cx="9452681" cy="5861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메일 전송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0942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End – 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  <a:r>
                        <a:rPr lang="ko-KR" altLang="en-US" sz="1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작동 시 보내는 메일과 에러 발생시 보내는 메일을 다르게 하여 에러를 확인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필요 정보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보내는 사람 구글 메일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보내는 사람 구글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암호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받는 사람 메일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저장된 엑셀파일 경로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53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 절차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및 방법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9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종료 후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Output</a:t>
                      </a:r>
                      <a:endParaRPr lang="ko-KR" altLang="en-US" sz="12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파일이 첨부된 정상 작동 확인 메일 전송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7880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620" y="3248980"/>
            <a:ext cx="5372100" cy="809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-4447" r="12791"/>
          <a:stretch/>
        </p:blipFill>
        <p:spPr>
          <a:xfrm>
            <a:off x="1532621" y="2096852"/>
            <a:ext cx="5400600" cy="8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6"/>
          <p:cNvSpPr>
            <a:spLocks noGrp="1"/>
          </p:cNvSpPr>
          <p:nvPr>
            <p:ph type="body" idx="1"/>
          </p:nvPr>
        </p:nvSpPr>
        <p:spPr>
          <a:xfrm>
            <a:off x="1050594" y="2280573"/>
            <a:ext cx="6129929" cy="27407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540" dirty="0" smtClean="0">
                <a:solidFill>
                  <a:schemeClr val="bg1"/>
                </a:solidFill>
              </a:rPr>
              <a:t>END</a:t>
            </a:r>
            <a:endParaRPr lang="ko-KR" altLang="en-US" sz="254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77" dirty="0"/>
              <a:t>History</a:t>
            </a:r>
            <a:endParaRPr lang="ko-KR" altLang="en-US" sz="2177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86963"/>
              </p:ext>
            </p:extLst>
          </p:nvPr>
        </p:nvGraphicFramePr>
        <p:xfrm>
          <a:off x="687155" y="1087132"/>
          <a:ext cx="8381279" cy="3027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3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9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생성일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2023-04-28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0.1v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 정빈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이하 여백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6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/>
            </a:pPr>
            <a:r>
              <a:rPr lang="ko-KR" altLang="en-US" dirty="0"/>
              <a:t>개요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74262"/>
              </p:ext>
            </p:extLst>
          </p:nvPr>
        </p:nvGraphicFramePr>
        <p:xfrm>
          <a:off x="641593" y="3579254"/>
          <a:ext cx="8506971" cy="2691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System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사용권한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excel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카카오 맵 데이터 읽기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chrome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카카오 맵 데이터 조회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28017"/>
              </p:ext>
            </p:extLst>
          </p:nvPr>
        </p:nvGraphicFramePr>
        <p:xfrm>
          <a:off x="657434" y="1170040"/>
          <a:ext cx="8462021" cy="1299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2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현재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RPA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적용 후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업무 담당자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김 정빈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latin typeface="+mn-ea"/>
                          <a:ea typeface="+mn-ea"/>
                        </a:rPr>
                        <a:t>업무 수행</a:t>
                      </a:r>
                      <a:r>
                        <a:rPr lang="ko-KR" altLang="en-US" sz="1100" baseline="0" smtClean="0">
                          <a:latin typeface="+mn-ea"/>
                          <a:ea typeface="+mn-ea"/>
                        </a:rPr>
                        <a:t> 주기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Ex) 1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회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회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업무 시간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Ex)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3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시간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시간</a:t>
                      </a: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84177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7435" y="843254"/>
            <a:ext cx="3220654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52" b="1" dirty="0">
                <a:latin typeface="+mn-ea"/>
              </a:rPr>
              <a:t>■ 업무 수행 기준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5133" y="3252519"/>
            <a:ext cx="3220654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52" b="1" dirty="0">
                <a:latin typeface="+mn-ea"/>
              </a:rPr>
              <a:t>■ 사용 시스템 현황</a:t>
            </a:r>
          </a:p>
        </p:txBody>
      </p:sp>
    </p:spTree>
    <p:extLst>
      <p:ext uri="{BB962C8B-B14F-4D97-AF65-F5344CB8AC3E}">
        <p14:creationId xmlns:p14="http://schemas.microsoft.com/office/powerpoint/2010/main" val="15271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2"/>
            </a:pPr>
            <a:r>
              <a:rPr lang="en-US" altLang="ko-KR" dirty="0"/>
              <a:t>RPA Process Diagram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282" y="1020640"/>
            <a:ext cx="1143176" cy="350643"/>
          </a:xfrm>
          <a:prstGeom prst="rect">
            <a:avLst/>
          </a:prstGeom>
          <a:solidFill>
            <a:srgbClr val="0093B2"/>
          </a:solidFill>
          <a:ln>
            <a:solidFill>
              <a:srgbClr val="009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n-ea"/>
              </a:rPr>
              <a:t>프로세스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28333" y="1020640"/>
            <a:ext cx="7603412" cy="350643"/>
          </a:xfrm>
          <a:prstGeom prst="rect">
            <a:avLst/>
          </a:prstGeom>
          <a:solidFill>
            <a:schemeClr val="bg1"/>
          </a:solidFill>
          <a:ln>
            <a:solidFill>
              <a:srgbClr val="009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52" dirty="0" smtClean="0">
                <a:solidFill>
                  <a:schemeClr val="tx1"/>
                </a:solidFill>
                <a:latin typeface="+mn-ea"/>
              </a:rPr>
              <a:t>카카오 맵 대중교통 데이터 수집</a:t>
            </a:r>
            <a:endParaRPr lang="en-US" altLang="ko-KR" sz="1452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488504" y="1985375"/>
            <a:ext cx="1143176" cy="5795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Process Start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3">
            <a:extLst>
              <a:ext uri="{FF2B5EF4-FFF2-40B4-BE49-F238E27FC236}">
                <a16:creationId xmlns:a16="http://schemas.microsoft.com/office/drawing/2014/main" id="{CC4EB531-7360-FA61-3C2B-998B64D9EF4A}"/>
              </a:ext>
            </a:extLst>
          </p:cNvPr>
          <p:cNvSpPr/>
          <p:nvPr/>
        </p:nvSpPr>
        <p:spPr>
          <a:xfrm>
            <a:off x="478282" y="5625243"/>
            <a:ext cx="1143176" cy="5795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Process End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2242577" y="1985374"/>
            <a:ext cx="1143176" cy="5795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카카오 맵 페이지 </a:t>
            </a:r>
            <a:r>
              <a:rPr lang="en-US" altLang="ko-KR" sz="1000" dirty="0" smtClean="0">
                <a:solidFill>
                  <a:schemeClr val="tx1"/>
                </a:solidFill>
              </a:rPr>
              <a:t>OPEN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4088904" y="1985373"/>
            <a:ext cx="1143176" cy="5795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엑셀파일 데이터 </a:t>
            </a:r>
            <a:r>
              <a:rPr lang="en-US" altLang="ko-KR" sz="1000" dirty="0" smtClean="0">
                <a:solidFill>
                  <a:schemeClr val="tx1"/>
                </a:solidFill>
              </a:rPr>
              <a:t>READ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8099238" y="3149892"/>
            <a:ext cx="1143176" cy="579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도착지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6277370" y="3149889"/>
            <a:ext cx="1143176" cy="5795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출발지 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8099238" y="4625648"/>
            <a:ext cx="1143176" cy="579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대중교통 페이지 이동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6277370" y="4625646"/>
            <a:ext cx="1143176" cy="579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거리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요금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시간 데이터 수집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2262865" y="4625647"/>
            <a:ext cx="1143176" cy="579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엑셀 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2262865" y="5625243"/>
            <a:ext cx="1143176" cy="579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엑셀 첨부 확인 메일 전송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3916261" y="2856735"/>
            <a:ext cx="1488461" cy="115212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엑셀 데이터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8" idx="3"/>
            <a:endCxn id="10" idx="1"/>
          </p:cNvCxnSpPr>
          <p:nvPr/>
        </p:nvCxnSpPr>
        <p:spPr>
          <a:xfrm flipV="1">
            <a:off x="1631680" y="2275139"/>
            <a:ext cx="610897" cy="1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11" idx="1"/>
          </p:cNvCxnSpPr>
          <p:nvPr/>
        </p:nvCxnSpPr>
        <p:spPr>
          <a:xfrm>
            <a:off x="3385753" y="2275139"/>
            <a:ext cx="703151" cy="0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2"/>
            <a:endCxn id="2" idx="0"/>
          </p:cNvCxnSpPr>
          <p:nvPr/>
        </p:nvCxnSpPr>
        <p:spPr>
          <a:xfrm>
            <a:off x="4660492" y="2564904"/>
            <a:ext cx="0" cy="291831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" idx="3"/>
            <a:endCxn id="14" idx="1"/>
          </p:cNvCxnSpPr>
          <p:nvPr/>
        </p:nvCxnSpPr>
        <p:spPr>
          <a:xfrm>
            <a:off x="5404722" y="3432799"/>
            <a:ext cx="872648" cy="6856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4" idx="3"/>
            <a:endCxn id="13" idx="1"/>
          </p:cNvCxnSpPr>
          <p:nvPr/>
        </p:nvCxnSpPr>
        <p:spPr>
          <a:xfrm>
            <a:off x="7420546" y="3439655"/>
            <a:ext cx="678692" cy="2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2"/>
            <a:endCxn id="15" idx="0"/>
          </p:cNvCxnSpPr>
          <p:nvPr/>
        </p:nvCxnSpPr>
        <p:spPr>
          <a:xfrm>
            <a:off x="8670826" y="3729421"/>
            <a:ext cx="0" cy="896227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5" idx="1"/>
            <a:endCxn id="16" idx="3"/>
          </p:cNvCxnSpPr>
          <p:nvPr/>
        </p:nvCxnSpPr>
        <p:spPr>
          <a:xfrm flipH="1" flipV="1">
            <a:off x="7420546" y="4915411"/>
            <a:ext cx="678692" cy="2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6" idx="1"/>
            <a:endCxn id="2" idx="2"/>
          </p:cNvCxnSpPr>
          <p:nvPr/>
        </p:nvCxnSpPr>
        <p:spPr>
          <a:xfrm rot="10800000">
            <a:off x="4660492" y="4008863"/>
            <a:ext cx="1616878" cy="906548"/>
          </a:xfrm>
          <a:prstGeom prst="bentConnector2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" idx="1"/>
            <a:endCxn id="17" idx="0"/>
          </p:cNvCxnSpPr>
          <p:nvPr/>
        </p:nvCxnSpPr>
        <p:spPr>
          <a:xfrm rot="10800000" flipV="1">
            <a:off x="2834453" y="3432799"/>
            <a:ext cx="1081808" cy="1192848"/>
          </a:xfrm>
          <a:prstGeom prst="bentConnector2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7" idx="2"/>
            <a:endCxn id="20" idx="0"/>
          </p:cNvCxnSpPr>
          <p:nvPr/>
        </p:nvCxnSpPr>
        <p:spPr>
          <a:xfrm>
            <a:off x="2834453" y="5205176"/>
            <a:ext cx="0" cy="420067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0" idx="1"/>
            <a:endCxn id="9" idx="3"/>
          </p:cNvCxnSpPr>
          <p:nvPr/>
        </p:nvCxnSpPr>
        <p:spPr>
          <a:xfrm flipH="1">
            <a:off x="1621458" y="5915008"/>
            <a:ext cx="641407" cy="0"/>
          </a:xfrm>
          <a:prstGeom prst="straightConnector1">
            <a:avLst/>
          </a:prstGeom>
          <a:ln>
            <a:solidFill>
              <a:srgbClr val="0092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277508" y="3161409"/>
            <a:ext cx="1127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000" spc="-100" dirty="0" smtClean="0">
                <a:solidFill>
                  <a:srgbClr val="FF000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남은 데이터 有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943340" y="3160785"/>
            <a:ext cx="1195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000" spc="-100" dirty="0" smtClean="0">
                <a:solidFill>
                  <a:srgbClr val="FF0000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남은 데이터 無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2036676" y="1664804"/>
            <a:ext cx="3456384" cy="119193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790337" y="4354783"/>
            <a:ext cx="2088232" cy="20491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148952" y="2672916"/>
            <a:ext cx="3232540" cy="28871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2108684" y="1664804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spc="-100" dirty="0" err="1" smtClean="0">
                <a:solidFill>
                  <a:srgbClr val="0093B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Init</a:t>
            </a:r>
            <a:endParaRPr lang="ko-KR" altLang="en-US" sz="1200" spc="-100" dirty="0" smtClean="0">
              <a:solidFill>
                <a:srgbClr val="0093B2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277370" y="2778663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spc="-100" dirty="0" smtClean="0">
                <a:solidFill>
                  <a:srgbClr val="0093B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Process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887618" y="4367548"/>
            <a:ext cx="9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spc="-100" dirty="0" smtClean="0">
                <a:solidFill>
                  <a:srgbClr val="0093B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End</a:t>
            </a:r>
            <a:endParaRPr lang="ko-KR" altLang="en-US" sz="1200" spc="-100" dirty="0" smtClean="0">
              <a:solidFill>
                <a:srgbClr val="0093B2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3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53F3-2EA2-451C-9AD4-E32B5D73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3"/>
            </a:pPr>
            <a:r>
              <a:rPr lang="ko-KR" altLang="en-US" dirty="0"/>
              <a:t>상세 업무 프로세스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30711"/>
              </p:ext>
            </p:extLst>
          </p:nvPr>
        </p:nvGraphicFramePr>
        <p:xfrm>
          <a:off x="236537" y="632954"/>
          <a:ext cx="9452681" cy="5861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카카오 맵 페이지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0942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Init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카카오맵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에서의 데이터 수집을 위해 브라우저에서 카카오 맵 페이지를 열어둔다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필요 정보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카카오 맵 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53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 절차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및 방법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9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종료 후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Output</a:t>
                      </a:r>
                      <a:endParaRPr lang="ko-KR" altLang="en-US" sz="12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OPEN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된 카카오 맵 페이지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7880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1808820"/>
            <a:ext cx="2194750" cy="40359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2920" y="2060848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URL : </a:t>
            </a:r>
            <a:r>
              <a:rPr lang="en-US" altLang="ko-KR" sz="1200" dirty="0" smtClean="0">
                <a:hlinkClick r:id="rId4"/>
              </a:rPr>
              <a:t>https</a:t>
            </a:r>
            <a:r>
              <a:rPr lang="en-US" altLang="ko-KR" sz="1200" dirty="0">
                <a:hlinkClick r:id="rId4"/>
              </a:rPr>
              <a:t>://map.kakao.com/</a:t>
            </a:r>
            <a:r>
              <a:rPr lang="en-US" altLang="ko-KR" sz="1200" dirty="0"/>
              <a:t> </a:t>
            </a:r>
            <a:endParaRPr lang="ko-KR" altLang="en-US" sz="1200" spc="-100" dirty="0" smtClean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0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53F3-2EA2-451C-9AD4-E32B5D73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3"/>
            </a:pPr>
            <a:r>
              <a:rPr lang="ko-KR" altLang="en-US" dirty="0"/>
              <a:t>상세 업무 프로세스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92790"/>
              </p:ext>
            </p:extLst>
          </p:nvPr>
        </p:nvGraphicFramePr>
        <p:xfrm>
          <a:off x="236537" y="632954"/>
          <a:ext cx="9452681" cy="59018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데이터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0942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Init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사전 작업한 엑셀데이터를 읽어온다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필요 정보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11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카카오맵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이라는 시트 명과 출발지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거리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요금으로 작성된 머리글과 데이터 수집을 원하는 출발지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도착지가 작성 되어있는 엑셀 파일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53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 절차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및 방법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9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종료 후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Output</a:t>
                      </a:r>
                      <a:endParaRPr lang="ko-KR" altLang="en-US" sz="12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1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TransactionData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사전 작업한 엑셀 파일 데이터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788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19" y="1880829"/>
            <a:ext cx="5544617" cy="2845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2618" y="4905164"/>
            <a:ext cx="5544617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엑셀 경로 </a:t>
            </a:r>
            <a:r>
              <a:rPr lang="en-US" altLang="ko-KR" sz="120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: </a:t>
            </a:r>
            <a:r>
              <a:rPr lang="en-US" altLang="ko-KR" sz="1200" dirty="0"/>
              <a:t>C:\Users\woori\Desktop\RPA\</a:t>
            </a:r>
            <a:r>
              <a:rPr lang="ko-KR" altLang="en-US" sz="1200" dirty="0" err="1"/>
              <a:t>카카오맵</a:t>
            </a:r>
            <a:r>
              <a:rPr lang="en-US" altLang="ko-KR" sz="1200" dirty="0"/>
              <a:t>.</a:t>
            </a:r>
            <a:r>
              <a:rPr lang="en-US" altLang="ko-KR" sz="1200" dirty="0" err="1"/>
              <a:t>xlsx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pPr>
              <a:spcBef>
                <a:spcPts val="300"/>
              </a:spcBef>
            </a:pPr>
            <a:r>
              <a:rPr lang="ko-KR" altLang="en-US" sz="1200" spc="-100" dirty="0" err="1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시트명</a:t>
            </a:r>
            <a:r>
              <a:rPr lang="ko-KR" altLang="en-US" sz="120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en-US" altLang="ko-KR" sz="120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: “</a:t>
            </a:r>
            <a:r>
              <a:rPr lang="ko-KR" altLang="en-US" sz="1200" spc="-100" dirty="0" err="1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카카오맵</a:t>
            </a:r>
            <a:r>
              <a:rPr lang="en-US" altLang="ko-KR" sz="120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”</a:t>
            </a:r>
            <a:endParaRPr lang="ko-KR" altLang="en-US" sz="1200" spc="-100" dirty="0" smtClean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6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53F3-2EA2-451C-9AD4-E32B5D73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3"/>
            </a:pPr>
            <a:r>
              <a:rPr lang="ko-KR" altLang="en-US" dirty="0"/>
              <a:t>상세 업무 프로세스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34783"/>
              </p:ext>
            </p:extLst>
          </p:nvPr>
        </p:nvGraphicFramePr>
        <p:xfrm>
          <a:off x="236537" y="632954"/>
          <a:ext cx="9452681" cy="5861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대중교통 데이터 수집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0942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길 찾기 페이지에서 출발지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도착지를 입력 후 대중교통 데이터를 수집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필요 정보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엑셀에서 얻어온 출발지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도착지 데이터를 이용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53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 절차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및 방법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9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종료 후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Output</a:t>
                      </a:r>
                      <a:endParaRPr lang="ko-KR" altLang="en-US" sz="12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TransactionItem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거리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도착까지 걸리는 시간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대중교통 이용 요금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788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1819275"/>
            <a:ext cx="2664296" cy="11545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44688" y="2672916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960" y="1815119"/>
            <a:ext cx="2857459" cy="37977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64968" y="4761148"/>
            <a:ext cx="43204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53000" y="3176972"/>
            <a:ext cx="2124236" cy="540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17096" y="4761148"/>
            <a:ext cx="50405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21152" y="4761148"/>
            <a:ext cx="36004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0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53F3-2EA2-451C-9AD4-E32B5D73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3"/>
            </a:pPr>
            <a:r>
              <a:rPr lang="ko-KR" altLang="en-US" dirty="0"/>
              <a:t>상세 업무 프로세스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493575"/>
              </p:ext>
            </p:extLst>
          </p:nvPr>
        </p:nvGraphicFramePr>
        <p:xfrm>
          <a:off x="236537" y="632954"/>
          <a:ext cx="9452681" cy="5861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 작성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0942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수집한 데이터를 이용해서 사전 작성한 엑셀을 완성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필요 정보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수집한 카카오 맵 데이터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53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 절차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및 방법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9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종료 후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Output</a:t>
                      </a:r>
                      <a:endParaRPr lang="ko-KR" altLang="en-US" sz="12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도착지에 따른 거리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도착까지 걸리는 시간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대중교통 이용 요금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788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620" y="1844824"/>
            <a:ext cx="6046640" cy="3060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8535" y="5022037"/>
            <a:ext cx="604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- </a:t>
            </a:r>
            <a:r>
              <a:rPr lang="ko-KR" altLang="en-US" sz="1200" spc="-100" dirty="0" smtClean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에러가 난 부분은 공란으로 처리하고 다음을 진행</a:t>
            </a:r>
          </a:p>
        </p:txBody>
      </p:sp>
    </p:spTree>
    <p:extLst>
      <p:ext uri="{BB962C8B-B14F-4D97-AF65-F5344CB8AC3E}">
        <p14:creationId xmlns:p14="http://schemas.microsoft.com/office/powerpoint/2010/main" val="8328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53F3-2EA2-451C-9AD4-E32B5D73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3"/>
            </a:pPr>
            <a:r>
              <a:rPr lang="ko-KR" altLang="en-US" dirty="0"/>
              <a:t>상세 업무 프로세스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03541"/>
              </p:ext>
            </p:extLst>
          </p:nvPr>
        </p:nvGraphicFramePr>
        <p:xfrm>
          <a:off x="236537" y="632954"/>
          <a:ext cx="9452681" cy="5861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에러 데이터 재실행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0942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 -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에러가 난 부분만 재실행해서 데이터를 업데이트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할 수 있다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필요 정보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53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 절차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및 방법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9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종료 후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Output</a:t>
                      </a:r>
                      <a:endParaRPr lang="ko-KR" altLang="en-US" sz="12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에러 부분이 수정된 엑셀 파일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7880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619" y="1844824"/>
            <a:ext cx="6095799" cy="306034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80992" y="2672916"/>
            <a:ext cx="274742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80992" y="3789040"/>
            <a:ext cx="2747426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1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0092B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7800" indent="-177800">
          <a:spcBef>
            <a:spcPts val="300"/>
          </a:spcBef>
          <a:buFont typeface="Arial" panose="020B0604020202020204" pitchFamily="34" charset="0"/>
          <a:buChar char="•"/>
          <a:defRPr sz="1400" spc="-100" smtClean="0">
            <a:solidFill>
              <a:srgbClr val="0093B2"/>
            </a:solidFill>
            <a:latin typeface="SpoqaHanSans-Regular" panose="020B0500000000000000" pitchFamily="50" charset="-127"/>
            <a:ea typeface="SpoqaHanSans-Regular" panose="020B0500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22647</TotalTime>
  <Words>459</Words>
  <Application>Microsoft Office PowerPoint</Application>
  <PresentationFormat>A4 용지(210x297mm)</PresentationFormat>
  <Paragraphs>139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SpoqaHanSans-Regular</vt:lpstr>
      <vt:lpstr>맑은 고딕</vt:lpstr>
      <vt:lpstr>Arial</vt:lpstr>
      <vt:lpstr>Calibri</vt:lpstr>
      <vt:lpstr>Calibri Light</vt:lpstr>
      <vt:lpstr>Century Gothic</vt:lpstr>
      <vt:lpstr>2_Office 테마</vt:lpstr>
      <vt:lpstr>3_Office 테마</vt:lpstr>
      <vt:lpstr>PowerPoint 프레젠테이션</vt:lpstr>
      <vt:lpstr>History</vt:lpstr>
      <vt:lpstr>개요</vt:lpstr>
      <vt:lpstr>RPA Process Diagram</vt:lpstr>
      <vt:lpstr>상세 업무 프로세스</vt:lpstr>
      <vt:lpstr>상세 업무 프로세스</vt:lpstr>
      <vt:lpstr>상세 업무 프로세스</vt:lpstr>
      <vt:lpstr>상세 업무 프로세스</vt:lpstr>
      <vt:lpstr>상세 업무 프로세스</vt:lpstr>
      <vt:lpstr>상세 업무 프로세스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ZK</dc:creator>
  <cp:lastModifiedBy>woori</cp:lastModifiedBy>
  <cp:revision>712</cp:revision>
  <cp:lastPrinted>2021-05-24T01:29:16Z</cp:lastPrinted>
  <dcterms:created xsi:type="dcterms:W3CDTF">2018-12-26T08:08:20Z</dcterms:created>
  <dcterms:modified xsi:type="dcterms:W3CDTF">2023-04-28T07:45:27Z</dcterms:modified>
</cp:coreProperties>
</file>