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83" r:id="rId1"/>
    <p:sldMasterId id="2147483696" r:id="rId2"/>
  </p:sldMasterIdLst>
  <p:notesMasterIdLst>
    <p:notesMasterId r:id="rId15"/>
  </p:notesMasterIdLst>
  <p:handoutMasterIdLst>
    <p:handoutMasterId r:id="rId16"/>
  </p:handoutMasterIdLst>
  <p:sldIdLst>
    <p:sldId id="508" r:id="rId3"/>
    <p:sldId id="442" r:id="rId4"/>
    <p:sldId id="377" r:id="rId5"/>
    <p:sldId id="514" r:id="rId6"/>
    <p:sldId id="490" r:id="rId7"/>
    <p:sldId id="509" r:id="rId8"/>
    <p:sldId id="510" r:id="rId9"/>
    <p:sldId id="511" r:id="rId10"/>
    <p:sldId id="512" r:id="rId11"/>
    <p:sldId id="516" r:id="rId12"/>
    <p:sldId id="515" r:id="rId13"/>
    <p:sldId id="392" r:id="rId14"/>
  </p:sldIdLst>
  <p:sldSz cx="9906000" cy="6858000" type="A4"/>
  <p:notesSz cx="6797675" cy="9926638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431" userDrawn="1">
          <p15:clr>
            <a:srgbClr val="A4A3A4"/>
          </p15:clr>
        </p15:guide>
        <p15:guide id="4" orient="horz" pos="364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pos="304" userDrawn="1">
          <p15:clr>
            <a:srgbClr val="A4A3A4"/>
          </p15:clr>
        </p15:guide>
        <p15:guide id="7" pos="61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1"/>
    <a:srgbClr val="0093B2"/>
    <a:srgbClr val="66CCFF"/>
    <a:srgbClr val="FF99CC"/>
    <a:srgbClr val="ADFF2F"/>
    <a:srgbClr val="61E5FF"/>
    <a:srgbClr val="76D7E4"/>
    <a:srgbClr val="00667A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9420" autoAdjust="0"/>
  </p:normalViewPr>
  <p:slideViewPr>
    <p:cSldViewPr snapToObjects="1">
      <p:cViewPr varScale="1">
        <p:scale>
          <a:sx n="115" d="100"/>
          <a:sy n="115" d="100"/>
        </p:scale>
        <p:origin x="1254" y="108"/>
      </p:cViewPr>
      <p:guideLst>
        <p:guide orient="horz" pos="946"/>
        <p:guide pos="3120"/>
        <p:guide pos="431"/>
        <p:guide orient="horz" pos="3641"/>
        <p:guide orient="horz" pos="1207"/>
        <p:guide pos="304"/>
        <p:guide pos="61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8" d="100"/>
          <a:sy n="78" d="100"/>
        </p:scale>
        <p:origin x="-3954" y="-96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BA4F-7A56-4E37-931B-6E2765C049E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2FF5-2867-450B-80FA-6B8464B55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0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1DEA8-8C1F-4B48-AA25-CFEC100F148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80BDD-A8E7-4DE5-A510-F3EF7965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200" baseline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200" baseline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1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6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2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3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3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938186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77732D-52F2-FA48-9AF5-D8B075CC81A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173" cy="68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7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2885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927" y="1022704"/>
            <a:ext cx="8746948" cy="499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7150" y="648601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928" y="206242"/>
            <a:ext cx="8543925" cy="40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14772" rtl="0" eaLnBrk="1" latinLnBrk="0" hangingPunct="1">
        <a:lnSpc>
          <a:spcPct val="90000"/>
        </a:lnSpc>
        <a:spcBef>
          <a:spcPct val="0"/>
        </a:spcBef>
        <a:buNone/>
        <a:defRPr kumimoji="1" lang="en-US" altLang="en-US" sz="2177" b="1" kern="1200" dirty="0">
          <a:solidFill>
            <a:srgbClr val="0093B2"/>
          </a:solidFill>
          <a:latin typeface="+mj-lt"/>
          <a:ea typeface="SpoqaHanSans-Regular" panose="020B0500000000000000" pitchFamily="50" charset="-127"/>
          <a:cs typeface="+mn-cs"/>
        </a:defRPr>
      </a:lvl1pPr>
    </p:titleStyle>
    <p:bodyStyle>
      <a:lvl1pPr marL="311079" indent="-311079" algn="l" defTabSz="414772" rtl="0" eaLnBrk="1" latinLnBrk="0" hangingPunct="1">
        <a:lnSpc>
          <a:spcPct val="120000"/>
        </a:lnSpc>
        <a:spcBef>
          <a:spcPct val="0"/>
        </a:spcBef>
        <a:buFont typeface="Arial" panose="020B0604020202020204" pitchFamily="34" charset="0"/>
        <a:buChar char="•"/>
        <a:defRPr kumimoji="1" lang="en-US" altLang="en-US" sz="1270" b="0" kern="1200" dirty="0">
          <a:solidFill>
            <a:schemeClr val="tx1">
              <a:lumMod val="75000"/>
              <a:lumOff val="25000"/>
            </a:schemeClr>
          </a:solidFill>
          <a:latin typeface="+mj-lt"/>
          <a:ea typeface="SpoqaHanSans-Regular" panose="020B0500000000000000" pitchFamily="50" charset="-127"/>
          <a:cs typeface="+mn-cs"/>
        </a:defRPr>
      </a:lvl1pPr>
      <a:lvl2pPr marL="685804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46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sha1-onlin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cme-test.uipath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14E708C-CECE-D84A-8955-F0286E6D9499}"/>
              </a:ext>
            </a:extLst>
          </p:cNvPr>
          <p:cNvSpPr txBox="1"/>
          <p:nvPr/>
        </p:nvSpPr>
        <p:spPr>
          <a:xfrm>
            <a:off x="1166228" y="1048503"/>
            <a:ext cx="76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54" dirty="0">
                <a:latin typeface="Century Gothic" panose="020B0502020202020204" pitchFamily="34" charset="0"/>
                <a:ea typeface="맑은 고딕" panose="020B0503020000020004" pitchFamily="50" charset="-127"/>
              </a:rPr>
              <a:t>RPA</a:t>
            </a:r>
            <a:r>
              <a:rPr kumimoji="1" lang="ko-KR" altLang="en-US" sz="2400" b="1" spc="-54" dirty="0">
                <a:latin typeface="Century Gothic" panose="020B0502020202020204" pitchFamily="34" charset="0"/>
                <a:ea typeface="맑은 고딕" panose="020B0503020000020004" pitchFamily="50" charset="-127"/>
              </a:rPr>
              <a:t> 프로세스 분석 설계서</a:t>
            </a:r>
            <a:endParaRPr kumimoji="1" lang="en-US" altLang="ko-KR" sz="2400" b="1" spc="-54" dirty="0">
              <a:latin typeface="Century Gothic" panose="020B0502020202020204" pitchFamily="34" charset="0"/>
              <a:ea typeface="맑은 고딕" panose="020B0503020000020004" pitchFamily="50" charset="-127"/>
            </a:endParaRPr>
          </a:p>
          <a:p>
            <a:pPr algn="ctr"/>
            <a:r>
              <a:rPr kumimoji="1" lang="en-US" altLang="ko-KR" sz="3200" b="1" spc="-54" dirty="0" smtClean="0">
                <a:latin typeface="Century Gothic" panose="020B0502020202020204" pitchFamily="34" charset="0"/>
                <a:ea typeface="맑은 고딕" panose="020B0503020000020004" pitchFamily="50" charset="-127"/>
              </a:rPr>
              <a:t>[ACME Update Work Item</a:t>
            </a:r>
            <a:r>
              <a:rPr kumimoji="1" lang="en-US" altLang="ko-KR" sz="3200" b="1" spc="-54" dirty="0" smtClean="0">
                <a:latin typeface="Century Gothic" panose="020B0502020202020204" pitchFamily="34" charset="0"/>
              </a:rPr>
              <a:t>]</a:t>
            </a:r>
            <a:endParaRPr kumimoji="1" lang="en-US" altLang="ko-KR" sz="300" spc="-54" dirty="0">
              <a:latin typeface="Century Gothic" panose="020B0502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E708C-CECE-D84A-8955-F0286E6D9499}"/>
              </a:ext>
            </a:extLst>
          </p:cNvPr>
          <p:cNvSpPr txBox="1"/>
          <p:nvPr/>
        </p:nvSpPr>
        <p:spPr>
          <a:xfrm>
            <a:off x="3237018" y="5552724"/>
            <a:ext cx="34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spc="-54" dirty="0">
                <a:solidFill>
                  <a:schemeClr val="bg1"/>
                </a:solidFill>
                <a:latin typeface="Century Gothic" panose="020B0502020202020204" pitchFamily="34" charset="0"/>
                <a:ea typeface="맑은 고딕" panose="020B0503020000020004" pitchFamily="50" charset="-127"/>
              </a:rPr>
              <a:t>2021.7.</a:t>
            </a:r>
            <a:endParaRPr kumimoji="1" lang="en-US" altLang="ko-KR" sz="100" spc="-54" dirty="0">
              <a:solidFill>
                <a:schemeClr val="bg1"/>
              </a:solidFill>
              <a:latin typeface="Century Gothic" panose="020B0502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864768" y="2552719"/>
            <a:ext cx="4212468" cy="18483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324000" tIns="45720" rIns="32400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2000" b="1" u="sng" spc="-54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목  차</a:t>
            </a:r>
            <a:endParaRPr lang="en-US" altLang="ko-KR" sz="2000" b="1" u="sng" dirty="0">
              <a:solidFill>
                <a:srgbClr val="1F4E79"/>
              </a:solidFill>
              <a:latin typeface="Century Gothic" panose="020B0502020202020204" pitchFamily="34" charset="0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rgbClr val="1F4E79"/>
                </a:solidFill>
                <a:latin typeface="Century Gothic" panose="020B0502020202020204" pitchFamily="34" charset="0"/>
              </a:rPr>
              <a:t>개요</a:t>
            </a:r>
            <a:endParaRPr lang="en-US" altLang="ko-KR" sz="1600" b="1" dirty="0">
              <a:solidFill>
                <a:srgbClr val="1F4E79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rgbClr val="1F4E79"/>
                </a:solidFill>
                <a:latin typeface="Century Gothic" panose="020B0502020202020204" pitchFamily="34" charset="0"/>
              </a:rPr>
              <a:t>업무 변화 모습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1F4E79"/>
                </a:solidFill>
                <a:latin typeface="Century Gothic" panose="020B0502020202020204" pitchFamily="34" charset="0"/>
              </a:rPr>
              <a:t>상세 </a:t>
            </a:r>
            <a:r>
              <a:rPr lang="ko-KR" altLang="en-US" sz="1600" b="1" dirty="0">
                <a:solidFill>
                  <a:srgbClr val="1F4E79"/>
                </a:solidFill>
                <a:latin typeface="Century Gothic" panose="020B0502020202020204" pitchFamily="34" charset="0"/>
              </a:rPr>
              <a:t>업무 </a:t>
            </a:r>
            <a:r>
              <a:rPr lang="ko-KR" altLang="en-US" sz="1600" b="1" dirty="0" smtClean="0">
                <a:solidFill>
                  <a:srgbClr val="1F4E79"/>
                </a:solidFill>
                <a:latin typeface="Century Gothic" panose="020B0502020202020204" pitchFamily="34" charset="0"/>
              </a:rPr>
              <a:t>프로세스</a:t>
            </a:r>
            <a:endParaRPr lang="en-US" altLang="ko-KR" sz="1600" b="1" dirty="0">
              <a:solidFill>
                <a:srgbClr val="1F4E7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14115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 확인 엑셀 작성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 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 확인을 위한 엑셀 작성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 여부 데이터 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 여부가 기록된 엑셀 파일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29" y="1916833"/>
            <a:ext cx="5424468" cy="1908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01172" y="2708920"/>
            <a:ext cx="52792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04384" y="3176972"/>
            <a:ext cx="52792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4629" y="4005064"/>
            <a:ext cx="5427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 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에러가 없을 경우 에러 여부에 에러 없음이 작성된 엑셀 작성</a:t>
            </a:r>
            <a:endParaRPr lang="ko-KR" altLang="en-US" sz="1050" spc="-1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2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25849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메일 전송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 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작동 시 보내는 메일과 에러 발생시 보내는 메일을 다르게 하여 에러를 확인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보내는 사람 구글 메일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보내는 사람 구글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암호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받는 사람 메일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 작동 확인 메일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32" y="1952836"/>
            <a:ext cx="5857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idx="1"/>
          </p:nvPr>
        </p:nvSpPr>
        <p:spPr>
          <a:xfrm>
            <a:off x="1050594" y="2280573"/>
            <a:ext cx="6129929" cy="2740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540" dirty="0" smtClean="0">
                <a:solidFill>
                  <a:schemeClr val="bg1"/>
                </a:solidFill>
              </a:rPr>
              <a:t>END</a:t>
            </a:r>
            <a:endParaRPr lang="ko-KR" altLang="en-US" sz="254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77" dirty="0"/>
              <a:t>History</a:t>
            </a:r>
            <a:endParaRPr lang="ko-KR" altLang="en-US" sz="2177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20261"/>
              </p:ext>
            </p:extLst>
          </p:nvPr>
        </p:nvGraphicFramePr>
        <p:xfrm>
          <a:off x="687155" y="1087132"/>
          <a:ext cx="8381279" cy="3027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생성일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2023-04-28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0.1v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 정빈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이하 여백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/>
            </a:pPr>
            <a:r>
              <a:rPr lang="ko-KR" altLang="en-US" dirty="0"/>
              <a:t>개요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71090"/>
              </p:ext>
            </p:extLst>
          </p:nvPr>
        </p:nvGraphicFramePr>
        <p:xfrm>
          <a:off x="641593" y="3579254"/>
          <a:ext cx="8506971" cy="269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System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사용권한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Chrome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웹 페이지 조작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수집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66074"/>
              </p:ext>
            </p:extLst>
          </p:nvPr>
        </p:nvGraphicFramePr>
        <p:xfrm>
          <a:off x="657434" y="1170040"/>
          <a:ext cx="8462021" cy="129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현재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RPA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 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업무 담당자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김 정빈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latin typeface="+mn-ea"/>
                          <a:ea typeface="+mn-ea"/>
                        </a:rPr>
                        <a:t>업무 수행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 주기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Ex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) 1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업무 시간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Ex) 3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84177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435" y="843254"/>
            <a:ext cx="3220654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latin typeface="+mn-ea"/>
              </a:rPr>
              <a:t>■ 업무 수행 기준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133" y="3252519"/>
            <a:ext cx="3220654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latin typeface="+mn-ea"/>
              </a:rPr>
              <a:t>■ 사용 시스템 현황</a:t>
            </a:r>
          </a:p>
        </p:txBody>
      </p:sp>
    </p:spTree>
    <p:extLst>
      <p:ext uri="{BB962C8B-B14F-4D97-AF65-F5344CB8AC3E}">
        <p14:creationId xmlns:p14="http://schemas.microsoft.com/office/powerpoint/2010/main" val="15271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2"/>
            </a:pPr>
            <a:r>
              <a:rPr lang="en-US" altLang="ko-KR" dirty="0"/>
              <a:t>RPA Process Diagram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282" y="1020640"/>
            <a:ext cx="1143176" cy="350643"/>
          </a:xfrm>
          <a:prstGeom prst="rect">
            <a:avLst/>
          </a:prstGeom>
          <a:solidFill>
            <a:srgbClr val="0093B2"/>
          </a:solidFill>
          <a:ln>
            <a:solidFill>
              <a:srgbClr val="009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n-ea"/>
              </a:rPr>
              <a:t>프로세스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28333" y="1020640"/>
            <a:ext cx="7603412" cy="350643"/>
          </a:xfrm>
          <a:prstGeom prst="rect">
            <a:avLst/>
          </a:prstGeom>
          <a:solidFill>
            <a:schemeClr val="bg1"/>
          </a:solidFill>
          <a:ln>
            <a:solidFill>
              <a:srgbClr val="009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600" spc="-54" dirty="0">
                <a:solidFill>
                  <a:schemeClr val="tx1"/>
                </a:solidFill>
                <a:latin typeface="Century Gothic" panose="020B0502020202020204" pitchFamily="34" charset="0"/>
              </a:rPr>
              <a:t>ACME Update Work Item</a:t>
            </a:r>
            <a:endParaRPr lang="ko-KR" altLang="en-US" sz="145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80784" y="1838096"/>
            <a:ext cx="1143176" cy="61553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Process Start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:a16="http://schemas.microsoft.com/office/drawing/2014/main" id="{CC4EB531-7360-FA61-3C2B-998B64D9EF4A}"/>
              </a:ext>
            </a:extLst>
          </p:cNvPr>
          <p:cNvSpPr/>
          <p:nvPr/>
        </p:nvSpPr>
        <p:spPr>
          <a:xfrm>
            <a:off x="7092302" y="1838097"/>
            <a:ext cx="1143176" cy="6155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Process End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80784" y="2920442"/>
            <a:ext cx="1143176" cy="615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SHA1, ACME, ACME Update </a:t>
            </a:r>
            <a:r>
              <a:rPr lang="ko-KR" altLang="en-US" sz="1000" dirty="0" smtClean="0">
                <a:solidFill>
                  <a:schemeClr val="tx1"/>
                </a:solidFill>
              </a:rPr>
              <a:t>사이트 </a:t>
            </a:r>
            <a:r>
              <a:rPr lang="en-US" altLang="ko-KR" sz="1000" dirty="0" smtClean="0">
                <a:solidFill>
                  <a:schemeClr val="tx1"/>
                </a:solidFill>
              </a:rPr>
              <a:t>OPEN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311788" y="4017618"/>
            <a:ext cx="1476164" cy="109726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로그인 여부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78282" y="5645474"/>
            <a:ext cx="1143176" cy="615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5949126" y="5648793"/>
            <a:ext cx="1143176" cy="615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SHA1 </a:t>
            </a:r>
            <a:r>
              <a:rPr lang="ko-KR" altLang="en-US" sz="1000" dirty="0" smtClean="0">
                <a:solidFill>
                  <a:schemeClr val="tx1"/>
                </a:solidFill>
              </a:rPr>
              <a:t>페이지에서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WIID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 암호화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286863" y="5640480"/>
            <a:ext cx="1143176" cy="615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Work Item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 수집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2464733" y="5640480"/>
            <a:ext cx="1143176" cy="615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Work Item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메뉴로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8235478" y="5649925"/>
            <a:ext cx="1143176" cy="615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암호화한 데이터를 </a:t>
            </a:r>
            <a:r>
              <a:rPr lang="en-US" altLang="ko-KR" sz="1000" dirty="0" smtClean="0">
                <a:solidFill>
                  <a:schemeClr val="tx1"/>
                </a:solidFill>
              </a:rPr>
              <a:t>ACME Update </a:t>
            </a:r>
            <a:r>
              <a:rPr lang="ko-KR" altLang="en-US" sz="1000" dirty="0" smtClean="0">
                <a:solidFill>
                  <a:schemeClr val="tx1"/>
                </a:solidFill>
              </a:rPr>
              <a:t>페이지에 적용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6930437" y="4011541"/>
            <a:ext cx="1476164" cy="109726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남은 데이터 유무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6425" y="53717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spc="-100" dirty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N</a:t>
            </a:r>
            <a:endParaRPr lang="ko-KR" altLang="en-US" sz="1200" spc="-100" dirty="0" smtClean="0">
              <a:solidFill>
                <a:srgbClr val="FF0000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64846" y="4289253"/>
            <a:ext cx="110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spc="-100" dirty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Y</a:t>
            </a:r>
            <a:endParaRPr lang="ko-KR" altLang="en-US" sz="1200" spc="-100" dirty="0" smtClean="0">
              <a:solidFill>
                <a:srgbClr val="FF0000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77272" y="4291824"/>
            <a:ext cx="88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100" dirty="0" smtClean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有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131292" y="3772249"/>
            <a:ext cx="695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100" dirty="0" smtClean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無</a:t>
            </a:r>
          </a:p>
        </p:txBody>
      </p:sp>
      <p:cxnSp>
        <p:nvCxnSpPr>
          <p:cNvPr id="6" name="직선 화살표 연결선 5"/>
          <p:cNvCxnSpPr>
            <a:stCxn id="8" idx="2"/>
            <a:endCxn id="10" idx="0"/>
          </p:cNvCxnSpPr>
          <p:nvPr/>
        </p:nvCxnSpPr>
        <p:spPr>
          <a:xfrm>
            <a:off x="1052372" y="2453629"/>
            <a:ext cx="0" cy="466813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2" idx="0"/>
          </p:cNvCxnSpPr>
          <p:nvPr/>
        </p:nvCxnSpPr>
        <p:spPr>
          <a:xfrm flipH="1">
            <a:off x="1049870" y="3535976"/>
            <a:ext cx="2502" cy="481642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" idx="2"/>
            <a:endCxn id="23" idx="0"/>
          </p:cNvCxnSpPr>
          <p:nvPr/>
        </p:nvCxnSpPr>
        <p:spPr>
          <a:xfrm>
            <a:off x="1049870" y="5114885"/>
            <a:ext cx="0" cy="530589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3"/>
            <a:endCxn id="26" idx="1"/>
          </p:cNvCxnSpPr>
          <p:nvPr/>
        </p:nvCxnSpPr>
        <p:spPr>
          <a:xfrm flipV="1">
            <a:off x="1621458" y="5948247"/>
            <a:ext cx="843275" cy="4994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2" idx="3"/>
            <a:endCxn id="26" idx="0"/>
          </p:cNvCxnSpPr>
          <p:nvPr/>
        </p:nvCxnSpPr>
        <p:spPr>
          <a:xfrm>
            <a:off x="1787952" y="4566252"/>
            <a:ext cx="1248369" cy="1074228"/>
          </a:xfrm>
          <a:prstGeom prst="bentConnector2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3"/>
            <a:endCxn id="25" idx="1"/>
          </p:cNvCxnSpPr>
          <p:nvPr/>
        </p:nvCxnSpPr>
        <p:spPr>
          <a:xfrm>
            <a:off x="3607909" y="5948247"/>
            <a:ext cx="678954" cy="0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3"/>
            <a:endCxn id="24" idx="1"/>
          </p:cNvCxnSpPr>
          <p:nvPr/>
        </p:nvCxnSpPr>
        <p:spPr>
          <a:xfrm>
            <a:off x="5430039" y="5948247"/>
            <a:ext cx="519087" cy="8313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3"/>
            <a:endCxn id="27" idx="1"/>
          </p:cNvCxnSpPr>
          <p:nvPr/>
        </p:nvCxnSpPr>
        <p:spPr>
          <a:xfrm>
            <a:off x="7092302" y="5956560"/>
            <a:ext cx="1143176" cy="1132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7" idx="0"/>
            <a:endCxn id="31" idx="3"/>
          </p:cNvCxnSpPr>
          <p:nvPr/>
        </p:nvCxnSpPr>
        <p:spPr>
          <a:xfrm rot="16200000" flipV="1">
            <a:off x="8061959" y="4904817"/>
            <a:ext cx="1089750" cy="400465"/>
          </a:xfrm>
          <a:prstGeom prst="bentConnector2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1" idx="1"/>
            <a:endCxn id="24" idx="0"/>
          </p:cNvCxnSpPr>
          <p:nvPr/>
        </p:nvCxnSpPr>
        <p:spPr>
          <a:xfrm rot="10800000" flipV="1">
            <a:off x="6520715" y="4560175"/>
            <a:ext cx="409723" cy="1088618"/>
          </a:xfrm>
          <a:prstGeom prst="bentConnector2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236538" y="2744924"/>
            <a:ext cx="5436542" cy="388843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839574" y="3681027"/>
            <a:ext cx="3685934" cy="295232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73095" y="3740619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spc="-100" dirty="0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Process</a:t>
            </a:r>
            <a:endParaRPr lang="ko-KR" altLang="en-US" sz="1200" spc="-100" dirty="0" smtClean="0">
              <a:solidFill>
                <a:srgbClr val="0093B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42750" y="2786149"/>
            <a:ext cx="111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400" spc="-100" dirty="0" err="1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Init</a:t>
            </a:r>
            <a:endParaRPr lang="ko-KR" altLang="en-US" sz="1400" spc="-100" dirty="0" smtClean="0">
              <a:solidFill>
                <a:srgbClr val="0093B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43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7087399" y="2918420"/>
            <a:ext cx="1143176" cy="615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정상 작동 확인 메일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1" idx="0"/>
            <a:endCxn id="43" idx="2"/>
          </p:cNvCxnSpPr>
          <p:nvPr/>
        </p:nvCxnSpPr>
        <p:spPr>
          <a:xfrm flipH="1" flipV="1">
            <a:off x="7658987" y="3533954"/>
            <a:ext cx="9532" cy="477587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3" idx="0"/>
            <a:endCxn id="9" idx="2"/>
          </p:cNvCxnSpPr>
          <p:nvPr/>
        </p:nvCxnSpPr>
        <p:spPr>
          <a:xfrm flipV="1">
            <a:off x="7658987" y="2453629"/>
            <a:ext cx="4903" cy="464791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520714" y="2621467"/>
            <a:ext cx="2286353" cy="98734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62531" y="2636001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spc="-100" dirty="0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End</a:t>
            </a:r>
            <a:endParaRPr lang="ko-KR" altLang="en-US" sz="1200" spc="-100" dirty="0" smtClean="0">
              <a:solidFill>
                <a:srgbClr val="0093B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8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36951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페이지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Init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SHA1,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ACME, ACME Update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페이지를 열어둔다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페이지의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 세 페이지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7344"/>
          <a:stretch/>
        </p:blipFill>
        <p:spPr>
          <a:xfrm>
            <a:off x="1532620" y="1916832"/>
            <a:ext cx="4464496" cy="11046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2900"/>
          <a:stretch/>
        </p:blipFill>
        <p:spPr>
          <a:xfrm>
            <a:off x="1532620" y="3131746"/>
            <a:ext cx="4500500" cy="1114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10056"/>
          <a:stretch/>
        </p:blipFill>
        <p:spPr>
          <a:xfrm>
            <a:off x="1532621" y="4473116"/>
            <a:ext cx="4536504" cy="1114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3140" y="1916832"/>
            <a:ext cx="3384376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ACME </a:t>
            </a: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URL 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	</a:t>
            </a:r>
          </a:p>
          <a:p>
            <a:pPr>
              <a:spcBef>
                <a:spcPts val="300"/>
              </a:spcBef>
            </a:pP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	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  <a:hlinkClick r:id="rId6"/>
              </a:rPr>
              <a:t>https://acme-test.uipath.com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hlinkClick r:id="rId6"/>
              </a:rPr>
              <a:t>/</a:t>
            </a:r>
            <a:endParaRPr lang="en-US" altLang="ko-KR" sz="1050" spc="-1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SHA1  URL 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	</a:t>
            </a:r>
          </a:p>
          <a:p>
            <a:pPr>
              <a:spcBef>
                <a:spcPts val="300"/>
              </a:spcBef>
            </a:pP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	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  <a:hlinkClick r:id="rId7"/>
              </a:rPr>
              <a:t>http://www.sha1-online.com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hlinkClick r:id="rId7"/>
              </a:rPr>
              <a:t>/</a:t>
            </a:r>
            <a:endParaRPr lang="en-US" altLang="ko-KR" sz="1050" spc="-1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ACME Update URL </a:t>
            </a:r>
          </a:p>
          <a:p>
            <a:pPr>
              <a:spcBef>
                <a:spcPts val="300"/>
              </a:spcBef>
            </a:pP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	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https</a:t>
            </a: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://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acme-test.uipath.com/work-items/update</a:t>
            </a: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/</a:t>
            </a:r>
            <a:endParaRPr lang="ko-KR" altLang="en-US" sz="1050" spc="-1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42860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Init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ACME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여부를 확인하고 로그인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ACME ID, PW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된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ACME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24" y="1916832"/>
            <a:ext cx="3200400" cy="504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8625" y="5317874"/>
            <a:ext cx="4212468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Log Out 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버튼으로 로그인 유무를 판단하여 </a:t>
            </a:r>
            <a:endParaRPr lang="en-US" altLang="ko-KR" sz="1050" spc="-1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    Log Out 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버튼이 없을 경우 로그인 후 진행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08884" y="2024844"/>
            <a:ext cx="6840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24" y="2642409"/>
            <a:ext cx="5632626" cy="23042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24808" y="3969060"/>
            <a:ext cx="1738070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4807" y="4247202"/>
            <a:ext cx="1738070" cy="101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4807" y="4569197"/>
            <a:ext cx="252029" cy="119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43230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 Item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수집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- Work Item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데이터를 수집한다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TransactionData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Work Item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데이터 테이블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59" y="1833448"/>
            <a:ext cx="6932829" cy="33003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16796" y="3284984"/>
            <a:ext cx="363640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05333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WIID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암호화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TransactionItem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가져온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WIID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데이터를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SHA1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사이트에서 암호화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TransactionItem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가져온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WIID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암호화된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WIID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1844824"/>
            <a:ext cx="7355946" cy="2160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6616" y="4265515"/>
            <a:ext cx="64087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 SHA1 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페이지를 열어 둔 창으로 이동하여 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WIID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값을 입력하여 암호화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46094" y="3491723"/>
            <a:ext cx="246724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85048" y="3122398"/>
            <a:ext cx="1692188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23162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Item Update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- Work Item Update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암호화된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WIID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선택할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Status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Work Item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12" y="1844073"/>
            <a:ext cx="6677555" cy="2382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6616" y="4436335"/>
            <a:ext cx="7920880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 ACME </a:t>
            </a:r>
            <a:r>
              <a:rPr lang="en-US" altLang="ko-KR" sz="1050" spc="-1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Update 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Work Item 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페이지를 열어둔 창으로 이동</a:t>
            </a:r>
            <a:endParaRPr lang="en-US" altLang="ko-KR" sz="1050" spc="-1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 Add Comments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에 암호화된 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WIID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값을 입력</a:t>
            </a:r>
            <a:endParaRPr lang="en-US" altLang="ko-KR" sz="1050" spc="-1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 New Status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값을 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Status</a:t>
            </a:r>
            <a:r>
              <a:rPr lang="ko-KR" altLang="en-US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로 선택하고 </a:t>
            </a:r>
            <a:r>
              <a:rPr lang="en-US" altLang="ko-KR" sz="105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Update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8824" y="3387974"/>
            <a:ext cx="4680520" cy="25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8824" y="3800616"/>
            <a:ext cx="936104" cy="168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6660" y="3994832"/>
            <a:ext cx="676240" cy="18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algn="ctr"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92B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7800" indent="-177800">
          <a:spcBef>
            <a:spcPts val="300"/>
          </a:spcBef>
          <a:buFont typeface="Arial" panose="020B0604020202020204" pitchFamily="34" charset="0"/>
          <a:buChar char="•"/>
          <a:defRPr sz="1400" spc="-100" smtClean="0">
            <a:solidFill>
              <a:srgbClr val="0093B2"/>
            </a:solidFill>
            <a:latin typeface="SpoqaHanSans-Regular" panose="020B0500000000000000" pitchFamily="50" charset="-127"/>
            <a:ea typeface="SpoqaHanSans-Regular" panose="020B0500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22644</TotalTime>
  <Words>464</Words>
  <Application>Microsoft Office PowerPoint</Application>
  <PresentationFormat>A4 용지(210x297mm)</PresentationFormat>
  <Paragraphs>157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SpoqaHanSans-Regular</vt:lpstr>
      <vt:lpstr>맑은 고딕</vt:lpstr>
      <vt:lpstr>Arial</vt:lpstr>
      <vt:lpstr>Calibri</vt:lpstr>
      <vt:lpstr>Calibri Light</vt:lpstr>
      <vt:lpstr>Century Gothic</vt:lpstr>
      <vt:lpstr>2_Office 테마</vt:lpstr>
      <vt:lpstr>3_Office 테마</vt:lpstr>
      <vt:lpstr>PowerPoint 프레젠테이션</vt:lpstr>
      <vt:lpstr>History</vt:lpstr>
      <vt:lpstr>개요</vt:lpstr>
      <vt:lpstr>RPA Process Diagram</vt:lpstr>
      <vt:lpstr>상세 업무 프로세스</vt:lpstr>
      <vt:lpstr>상세 업무 프로세스</vt:lpstr>
      <vt:lpstr>상세 업무 프로세스</vt:lpstr>
      <vt:lpstr>상세 업무 프로세스</vt:lpstr>
      <vt:lpstr>상세 업무 프로세스</vt:lpstr>
      <vt:lpstr>상세 업무 프로세스</vt:lpstr>
      <vt:lpstr>상세 업무 프로세스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ZK</dc:creator>
  <cp:lastModifiedBy>woori</cp:lastModifiedBy>
  <cp:revision>709</cp:revision>
  <cp:lastPrinted>2021-05-24T01:29:16Z</cp:lastPrinted>
  <dcterms:created xsi:type="dcterms:W3CDTF">2018-12-26T08:08:20Z</dcterms:created>
  <dcterms:modified xsi:type="dcterms:W3CDTF">2023-04-28T08:51:13Z</dcterms:modified>
</cp:coreProperties>
</file>