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76" r:id="rId6"/>
    <p:sldId id="260" r:id="rId7"/>
    <p:sldId id="268" r:id="rId8"/>
    <p:sldId id="261" r:id="rId9"/>
    <p:sldId id="273" r:id="rId10"/>
    <p:sldId id="270" r:id="rId11"/>
    <p:sldId id="271" r:id="rId12"/>
    <p:sldId id="269" r:id="rId13"/>
    <p:sldId id="274" r:id="rId14"/>
    <p:sldId id="277" r:id="rId15"/>
    <p:sldId id="262" r:id="rId16"/>
    <p:sldId id="275" r:id="rId17"/>
    <p:sldId id="264" r:id="rId18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20"/>
      <p:bold r:id="rId21"/>
      <p:italic r:id="rId22"/>
      <p:boldItalic r:id="rId23"/>
    </p:embeddedFont>
    <p:embeddedFont>
      <p:font typeface="Wingdings 3" panose="05040102010807070707" pitchFamily="18" charset="2"/>
      <p:regular r:id="rId2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정훈" initials="김정" lastIdx="1" clrIdx="0">
    <p:extLst>
      <p:ext uri="{19B8F6BF-5375-455C-9EA6-DF929625EA0E}">
        <p15:presenceInfo xmlns:p15="http://schemas.microsoft.com/office/powerpoint/2012/main" userId="5680bc70b364375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00" y="2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8-22T23:47:13.542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dad57ad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dad57ad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9" y="514350"/>
            <a:ext cx="6000750" cy="2228851"/>
          </a:xfrm>
        </p:spPr>
        <p:txBody>
          <a:bodyPr anchor="b">
            <a:normAutofit/>
          </a:bodyPr>
          <a:lstStyle>
            <a:lvl1pPr algn="l">
              <a:defRPr sz="36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9" y="2882900"/>
            <a:ext cx="4800600" cy="1460500"/>
          </a:xfrm>
        </p:spPr>
        <p:txBody>
          <a:bodyPr anchor="t">
            <a:normAutofit/>
          </a:bodyPr>
          <a:lstStyle>
            <a:lvl1pPr marL="0" indent="0" algn="l">
              <a:buNone/>
              <a:defRPr sz="1575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171009" y="6350"/>
            <a:ext cx="2857500" cy="2857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81128" y="68659"/>
            <a:ext cx="4560491" cy="45604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26869" y="171450"/>
            <a:ext cx="3714750" cy="3714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501878" y="24209"/>
            <a:ext cx="3639742" cy="36397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84070" y="457201"/>
            <a:ext cx="3257549" cy="325754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6046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4350" y="400050"/>
            <a:ext cx="8114109" cy="234315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1" y="2882900"/>
            <a:ext cx="6228158" cy="3429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2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62028466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anchor="ctr">
            <a:normAutofit/>
          </a:bodyPr>
          <a:lstStyle>
            <a:lvl1pPr algn="l">
              <a:defRPr sz="24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086100"/>
            <a:ext cx="6401991" cy="140970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42575314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514350"/>
            <a:ext cx="6858001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84659" y="2571750"/>
            <a:ext cx="6400800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225801"/>
            <a:ext cx="6400800" cy="1263649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294395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2571750"/>
            <a:ext cx="6400800" cy="1273050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8" y="3849736"/>
            <a:ext cx="6401993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8666580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514350"/>
            <a:ext cx="6858000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0"/>
            <a:ext cx="6400801" cy="7874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733800"/>
            <a:ext cx="6400801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794995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1"/>
            <a:ext cx="6400800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575049"/>
            <a:ext cx="6400801" cy="9207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02629492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415500640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909" y="514350"/>
            <a:ext cx="1543050" cy="3429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514350"/>
            <a:ext cx="5867400" cy="398145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944360650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2041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28998708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1504950"/>
            <a:ext cx="6400801" cy="1711200"/>
          </a:xfrm>
        </p:spPr>
        <p:txBody>
          <a:bodyPr anchor="b">
            <a:normAutofit/>
          </a:bodyPr>
          <a:lstStyle>
            <a:lvl1pPr algn="l">
              <a:defRPr sz="27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371850"/>
            <a:ext cx="6400800" cy="11239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54645693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159" y="514351"/>
            <a:ext cx="3703241" cy="271145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6100" y="514351"/>
            <a:ext cx="3700859" cy="271145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48623724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061" y="514350"/>
            <a:ext cx="348734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159" y="952897"/>
            <a:ext cx="3703241" cy="2272904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9299" y="514350"/>
            <a:ext cx="349885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54909" y="946546"/>
            <a:ext cx="3696891" cy="2272904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03101064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70066228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84484244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759" y="514350"/>
            <a:ext cx="2743200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514350"/>
            <a:ext cx="4457701" cy="398145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3759" y="1657350"/>
            <a:ext cx="2743200" cy="156845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38237473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109" y="1085850"/>
            <a:ext cx="4514850" cy="85725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1759" y="685800"/>
            <a:ext cx="2460731" cy="3429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109" y="2082800"/>
            <a:ext cx="4516041" cy="1536700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47675275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905227" y="2222500"/>
            <a:ext cx="2236394" cy="2406650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159" y="3365499"/>
            <a:ext cx="6400800" cy="11303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514351"/>
            <a:ext cx="6400800" cy="2711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4183857"/>
            <a:ext cx="856684" cy="5024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4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1695450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sldNum="0" hdr="0" ftr="0" dt="0"/>
  <p:txStyles>
    <p:titleStyle>
      <a:lvl1pPr algn="l" defTabSz="342900" rtl="0" eaLnBrk="1" latinLnBrk="1" hangingPunct="1">
        <a:spcBef>
          <a:spcPct val="0"/>
        </a:spcBef>
        <a:buNone/>
        <a:defRPr sz="27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3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2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508763" y="1185984"/>
            <a:ext cx="6375614" cy="10243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b="1" dirty="0"/>
              <a:t>Ci/cd stream </a:t>
            </a:r>
            <a:r>
              <a:rPr lang="ko" b="1" dirty="0"/>
              <a:t>프로젝트</a:t>
            </a:r>
            <a:endParaRPr b="1" dirty="0"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689006" y="3011365"/>
            <a:ext cx="4800600" cy="14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chemeClr val="tx1"/>
                </a:solidFill>
              </a:rPr>
              <a:t>2023년 08월 </a:t>
            </a:r>
            <a:r>
              <a:rPr lang="en-US" altLang="ko" dirty="0">
                <a:solidFill>
                  <a:schemeClr val="tx1"/>
                </a:solidFill>
              </a:rPr>
              <a:t>25</a:t>
            </a:r>
            <a:r>
              <a:rPr lang="ko" dirty="0">
                <a:solidFill>
                  <a:schemeClr val="tx1"/>
                </a:solidFill>
              </a:rPr>
              <a:t>일</a:t>
            </a:r>
            <a:endParaRPr lang="en-US" altLang="ko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tx1"/>
                </a:solidFill>
              </a:rPr>
              <a:t>진행자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김정훈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DBCF8-810A-9EF2-E7C5-4BF628817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950" y="517992"/>
            <a:ext cx="8222100" cy="767700"/>
          </a:xfrm>
        </p:spPr>
        <p:txBody>
          <a:bodyPr/>
          <a:lstStyle/>
          <a:p>
            <a:r>
              <a:rPr lang="ko-KR" altLang="en-US" b="1" dirty="0"/>
              <a:t>결과 데모 시연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83921B-281E-EF63-18F9-E5D7D9426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4170" y="1547143"/>
            <a:ext cx="5629962" cy="1864094"/>
          </a:xfrm>
        </p:spPr>
        <p:txBody>
          <a:bodyPr/>
          <a:lstStyle/>
          <a:p>
            <a:r>
              <a:rPr lang="en-US" altLang="ko-KR" sz="1800" dirty="0">
                <a:solidFill>
                  <a:schemeClr val="tx1"/>
                </a:solidFill>
              </a:rPr>
              <a:t>SonarQube</a:t>
            </a:r>
            <a:r>
              <a:rPr lang="ko-KR" altLang="en-US" sz="1800" dirty="0">
                <a:solidFill>
                  <a:schemeClr val="tx1"/>
                </a:solidFill>
              </a:rPr>
              <a:t>의 </a:t>
            </a:r>
            <a:endParaRPr lang="en-US" altLang="ko-KR" sz="18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altLang="ko-KR" sz="1800" dirty="0">
                <a:solidFill>
                  <a:schemeClr val="tx1"/>
                </a:solidFill>
              </a:rPr>
              <a:t>       </a:t>
            </a:r>
            <a:r>
              <a:rPr lang="en-US" altLang="ko-KR" sz="1800" dirty="0">
                <a:solidFill>
                  <a:srgbClr val="FFFF00"/>
                </a:solidFill>
              </a:rPr>
              <a:t>main.py</a:t>
            </a:r>
            <a:r>
              <a:rPr lang="en-US" altLang="ko-KR" sz="1800" dirty="0">
                <a:solidFill>
                  <a:schemeClr val="tx1"/>
                </a:solidFill>
              </a:rPr>
              <a:t> </a:t>
            </a:r>
            <a:r>
              <a:rPr lang="ko-KR" altLang="en-US" sz="1800" dirty="0">
                <a:solidFill>
                  <a:schemeClr val="tx1"/>
                </a:solidFill>
              </a:rPr>
              <a:t>파일</a:t>
            </a:r>
            <a:endParaRPr lang="en-US" altLang="ko-KR" sz="18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altLang="ko-KR" sz="1800" dirty="0">
                <a:solidFill>
                  <a:schemeClr val="tx1"/>
                </a:solidFill>
              </a:rPr>
              <a:t>       </a:t>
            </a:r>
            <a:r>
              <a:rPr lang="ko-KR" altLang="en-US" sz="1800" dirty="0">
                <a:solidFill>
                  <a:schemeClr val="tx1"/>
                </a:solidFill>
              </a:rPr>
              <a:t>코드 분석 완료</a:t>
            </a:r>
            <a:endParaRPr lang="en-US" altLang="ko-KR" sz="1800" dirty="0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BC20C8E-44A9-3ACF-4F52-09545A239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780" y="878223"/>
            <a:ext cx="5421782" cy="338705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E6659FB-3715-145B-2210-B0FDDDDDB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950" y="2733043"/>
            <a:ext cx="4353385" cy="153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816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DBCF8-810A-9EF2-E7C5-4BF628817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950" y="517992"/>
            <a:ext cx="8222100" cy="767700"/>
          </a:xfrm>
        </p:spPr>
        <p:txBody>
          <a:bodyPr/>
          <a:lstStyle/>
          <a:p>
            <a:r>
              <a:rPr lang="ko-KR" altLang="en-US" b="1" dirty="0"/>
              <a:t>결과 데모 시연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83921B-281E-EF63-18F9-E5D7D9426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5185" y="1583947"/>
            <a:ext cx="5629962" cy="1864094"/>
          </a:xfrm>
        </p:spPr>
        <p:txBody>
          <a:bodyPr/>
          <a:lstStyle/>
          <a:p>
            <a:r>
              <a:rPr lang="ko-KR" altLang="en-US" sz="1800" dirty="0">
                <a:solidFill>
                  <a:schemeClr val="tx1"/>
                </a:solidFill>
              </a:rPr>
              <a:t>코드 분석이 완료된 직후 </a:t>
            </a:r>
            <a:endParaRPr lang="en-US" altLang="ko-KR" sz="18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altLang="ko-KR" sz="1800" dirty="0">
                <a:solidFill>
                  <a:schemeClr val="tx1"/>
                </a:solidFill>
              </a:rPr>
              <a:t>     </a:t>
            </a:r>
            <a:r>
              <a:rPr lang="ko-KR" altLang="en-US" sz="1800" dirty="0">
                <a:solidFill>
                  <a:schemeClr val="tx1"/>
                </a:solidFill>
              </a:rPr>
              <a:t> 자동 이메일 알림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FAD3A5-B3B0-1E4A-0B5A-1A307FAB1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660" y="1735036"/>
            <a:ext cx="2850632" cy="297399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B75D41F-572B-CAD9-0740-3B70F438A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823" y="2515994"/>
            <a:ext cx="1981200" cy="215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283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DBCF8-810A-9EF2-E7C5-4BF628817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결과 데모 시연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83921B-281E-EF63-18F9-E5D7D9426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3073" y="1859006"/>
            <a:ext cx="5629962" cy="1864094"/>
          </a:xfrm>
        </p:spPr>
        <p:txBody>
          <a:bodyPr/>
          <a:lstStyle/>
          <a:p>
            <a:r>
              <a:rPr lang="en-US" altLang="ko-KR" sz="1800" dirty="0" err="1">
                <a:solidFill>
                  <a:schemeClr val="tx1"/>
                </a:solidFill>
              </a:rPr>
              <a:t>Github</a:t>
            </a:r>
            <a:r>
              <a:rPr lang="ko-KR" altLang="en-US" sz="1800" dirty="0">
                <a:solidFill>
                  <a:schemeClr val="tx1"/>
                </a:solidFill>
              </a:rPr>
              <a:t> </a:t>
            </a:r>
            <a:r>
              <a:rPr lang="en-US" altLang="ko-KR" sz="1800" dirty="0">
                <a:solidFill>
                  <a:schemeClr val="tx1"/>
                </a:solidFill>
              </a:rPr>
              <a:t>flask </a:t>
            </a:r>
            <a:r>
              <a:rPr lang="ko-KR" altLang="en-US" sz="1800" dirty="0">
                <a:solidFill>
                  <a:schemeClr val="tx1"/>
                </a:solidFill>
              </a:rPr>
              <a:t>실습</a:t>
            </a:r>
            <a:r>
              <a:rPr lang="en-US" altLang="ko-KR" sz="1800" dirty="0">
                <a:solidFill>
                  <a:schemeClr val="tx1"/>
                </a:solidFill>
              </a:rPr>
              <a:t> </a:t>
            </a:r>
            <a:r>
              <a:rPr lang="ko-KR" altLang="en-US" sz="1800" dirty="0" err="1">
                <a:solidFill>
                  <a:schemeClr val="tx1"/>
                </a:solidFill>
              </a:rPr>
              <a:t>리포지토리에</a:t>
            </a:r>
            <a:endParaRPr lang="en-US" altLang="ko-KR" sz="18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altLang="ko-KR" sz="1800" dirty="0">
                <a:solidFill>
                  <a:schemeClr val="tx1"/>
                </a:solidFill>
              </a:rPr>
              <a:t>      Release </a:t>
            </a:r>
            <a:r>
              <a:rPr lang="ko-KR" altLang="en-US" sz="1800" dirty="0">
                <a:solidFill>
                  <a:schemeClr val="tx1"/>
                </a:solidFill>
              </a:rPr>
              <a:t>자동</a:t>
            </a:r>
            <a:r>
              <a:rPr lang="en-US" altLang="ko-KR" sz="1800" dirty="0">
                <a:solidFill>
                  <a:schemeClr val="tx1"/>
                </a:solidFill>
              </a:rPr>
              <a:t> </a:t>
            </a:r>
            <a:r>
              <a:rPr lang="ko-KR" altLang="en-US" sz="1800" dirty="0">
                <a:solidFill>
                  <a:schemeClr val="tx1"/>
                </a:solidFill>
              </a:rPr>
              <a:t>배포 성공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D1B87EE-F116-EAF7-E0D2-D0F405CEC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2222" y="1506425"/>
            <a:ext cx="3591296" cy="287580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14F2C70-2D24-E573-3C27-ED9757507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022" y="2897558"/>
            <a:ext cx="1162110" cy="825542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18B5FB3D-70A2-AEE9-D26C-2F6A378A137A}"/>
              </a:ext>
            </a:extLst>
          </p:cNvPr>
          <p:cNvSpPr/>
          <p:nvPr/>
        </p:nvSpPr>
        <p:spPr>
          <a:xfrm rot="20914938">
            <a:off x="3251043" y="2793703"/>
            <a:ext cx="941393" cy="589233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302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DBCF8-810A-9EF2-E7C5-4BF628817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결과 데모 시연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83921B-281E-EF63-18F9-E5D7D9426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426" y="1555671"/>
            <a:ext cx="5629962" cy="1864094"/>
          </a:xfrm>
        </p:spPr>
        <p:txBody>
          <a:bodyPr/>
          <a:lstStyle/>
          <a:p>
            <a:r>
              <a:rPr lang="en-US" altLang="ko-KR" sz="1800" dirty="0">
                <a:solidFill>
                  <a:schemeClr val="tx1"/>
                </a:solidFill>
              </a:rPr>
              <a:t>Docker Hub</a:t>
            </a:r>
            <a:r>
              <a:rPr lang="ko-KR" altLang="en-US" sz="1800" dirty="0">
                <a:solidFill>
                  <a:schemeClr val="tx1"/>
                </a:solidFill>
              </a:rPr>
              <a:t>에 컨테이너 이미지 자동 </a:t>
            </a:r>
            <a:r>
              <a:rPr lang="en-US" altLang="ko-KR" sz="1800" dirty="0">
                <a:solidFill>
                  <a:schemeClr val="tx1"/>
                </a:solidFill>
              </a:rPr>
              <a:t>Push </a:t>
            </a:r>
            <a:r>
              <a:rPr lang="ko-KR" altLang="en-US" sz="1800" dirty="0">
                <a:solidFill>
                  <a:schemeClr val="tx1"/>
                </a:solidFill>
              </a:rPr>
              <a:t>완료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605CC44-230A-578B-4A09-3E92948D0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252" y="2083371"/>
            <a:ext cx="5591397" cy="221835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DF833CB-0613-99FB-72ED-59D2AFA85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8696" y="2752668"/>
            <a:ext cx="3975304" cy="184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282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DBCF8-810A-9EF2-E7C5-4BF628817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303" y="581340"/>
            <a:ext cx="8222100" cy="767700"/>
          </a:xfrm>
        </p:spPr>
        <p:txBody>
          <a:bodyPr/>
          <a:lstStyle/>
          <a:p>
            <a:r>
              <a:rPr lang="ko-KR" altLang="en-US" b="1" dirty="0"/>
              <a:t>결과 데모 시연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83921B-281E-EF63-18F9-E5D7D9426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1672" y="1423786"/>
            <a:ext cx="5629962" cy="1864094"/>
          </a:xfrm>
        </p:spPr>
        <p:txBody>
          <a:bodyPr/>
          <a:lstStyle/>
          <a:p>
            <a:r>
              <a:rPr lang="en-US" altLang="ko-KR" sz="1800" dirty="0">
                <a:solidFill>
                  <a:schemeClr val="tx1"/>
                </a:solidFill>
              </a:rPr>
              <a:t>NFS </a:t>
            </a:r>
            <a:r>
              <a:rPr lang="ko-KR" altLang="en-US" sz="1800" dirty="0">
                <a:solidFill>
                  <a:schemeClr val="tx1"/>
                </a:solidFill>
              </a:rPr>
              <a:t>서버와 </a:t>
            </a:r>
            <a:r>
              <a:rPr lang="en-US" altLang="ko-KR" sz="1800" dirty="0">
                <a:solidFill>
                  <a:schemeClr val="tx1"/>
                </a:solidFill>
              </a:rPr>
              <a:t>Jenkins </a:t>
            </a:r>
            <a:r>
              <a:rPr lang="ko-KR" altLang="en-US" sz="1800" dirty="0">
                <a:solidFill>
                  <a:schemeClr val="tx1"/>
                </a:solidFill>
              </a:rPr>
              <a:t>서버 마운트 포인트 연동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23FFDB6-A573-AE3E-CF1C-C7B9F7130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353" y="2050785"/>
            <a:ext cx="3640034" cy="259728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CD2F2DA-FB9D-D73A-9CDA-A898908F4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883" y="2050785"/>
            <a:ext cx="3714941" cy="259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236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89DFAA-FA40-3F7E-FE04-84C1489C6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보완점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FBF26A-E50E-05FF-7801-D1216EA75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5537" y="1791291"/>
            <a:ext cx="8222100" cy="2710200"/>
          </a:xfrm>
        </p:spPr>
        <p:txBody>
          <a:bodyPr/>
          <a:lstStyle/>
          <a:p>
            <a:r>
              <a:rPr lang="ko-KR" altLang="en-US" sz="1800" dirty="0">
                <a:solidFill>
                  <a:schemeClr val="tx1"/>
                </a:solidFill>
              </a:rPr>
              <a:t>여러 서버의 기능을 한 서버에 집중시킨 점이 과부하를 일으킴</a:t>
            </a:r>
            <a:r>
              <a:rPr lang="en-US" altLang="ko-KR" sz="1800" dirty="0">
                <a:solidFill>
                  <a:schemeClr val="tx1"/>
                </a:solidFill>
              </a:rPr>
              <a:t>.</a:t>
            </a:r>
          </a:p>
          <a:p>
            <a:pPr marL="114300" indent="0">
              <a:buNone/>
            </a:pPr>
            <a:endParaRPr lang="en-US" altLang="ko-KR" sz="1800" dirty="0">
              <a:solidFill>
                <a:schemeClr val="tx1"/>
              </a:solidFill>
            </a:endParaRPr>
          </a:p>
          <a:p>
            <a:r>
              <a:rPr lang="ko-KR" altLang="en-US" sz="1800" dirty="0">
                <a:solidFill>
                  <a:schemeClr val="tx1"/>
                </a:solidFill>
              </a:rPr>
              <a:t>해당 서비스를 한 서버에 빠른 속도로 구성할 수 있다는 장점이 있지만 과부하의 위험성 때문에 해당 서버의 메모리를 늘려야 했음</a:t>
            </a:r>
            <a:r>
              <a:rPr lang="en-US" altLang="ko-KR" sz="1800" dirty="0">
                <a:solidFill>
                  <a:schemeClr val="tx1"/>
                </a:solidFill>
              </a:rPr>
              <a:t>. </a:t>
            </a:r>
          </a:p>
          <a:p>
            <a:pPr marL="114300" indent="0">
              <a:buNone/>
            </a:pPr>
            <a:endParaRPr lang="en-US" altLang="ko-KR" sz="1800" dirty="0"/>
          </a:p>
          <a:p>
            <a:r>
              <a:rPr lang="ko-KR" altLang="en-US" sz="1800" dirty="0">
                <a:solidFill>
                  <a:schemeClr val="tx1"/>
                </a:solidFill>
              </a:rPr>
              <a:t>일정표의 남은 기간 동안 서버의 과부하를 줄이기 위해 수행 역할별로</a:t>
            </a:r>
            <a:endParaRPr lang="en-US" altLang="ko-KR" sz="18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altLang="ko-KR" sz="1800" dirty="0">
                <a:solidFill>
                  <a:schemeClr val="tx1"/>
                </a:solidFill>
              </a:rPr>
              <a:t>    </a:t>
            </a:r>
            <a:r>
              <a:rPr lang="ko-KR" altLang="en-US" sz="1800" dirty="0">
                <a:solidFill>
                  <a:schemeClr val="tx1"/>
                </a:solidFill>
              </a:rPr>
              <a:t>  여러 대의 서버를 추가하여 설치 메뉴얼을 보완할 계획</a:t>
            </a:r>
            <a:r>
              <a:rPr lang="en-US" altLang="ko-KR" sz="1800" dirty="0">
                <a:solidFill>
                  <a:schemeClr val="tx1"/>
                </a:solidFill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0003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89DFAA-FA40-3F7E-FE04-84C1489C6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2830" y="1965252"/>
            <a:ext cx="8222100" cy="767700"/>
          </a:xfrm>
        </p:spPr>
        <p:txBody>
          <a:bodyPr/>
          <a:lstStyle/>
          <a:p>
            <a:r>
              <a:rPr lang="en-US" altLang="ko-KR" sz="4000" b="1" dirty="0" err="1"/>
              <a:t>Q&amp;a</a:t>
            </a:r>
            <a:r>
              <a:rPr lang="en-US" altLang="ko-KR" sz="4000" b="1" dirty="0"/>
              <a:t> 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744886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73F668-8095-7F5E-5207-4567B3C5D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74" y="2733023"/>
            <a:ext cx="8222100" cy="767700"/>
          </a:xfrm>
        </p:spPr>
        <p:txBody>
          <a:bodyPr/>
          <a:lstStyle/>
          <a:p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b="1" dirty="0"/>
            </a:br>
            <a:r>
              <a:rPr lang="en-US" altLang="ko-KR" b="1" dirty="0"/>
              <a:t>CI/CD STREAM </a:t>
            </a:r>
            <a:r>
              <a:rPr lang="ko-KR" altLang="en-US" b="1" dirty="0"/>
              <a:t>프로젝트 </a:t>
            </a:r>
            <a:br>
              <a:rPr lang="en-US" altLang="ko-KR" b="1" dirty="0"/>
            </a:br>
            <a:r>
              <a:rPr lang="ko-KR" altLang="en-US" b="1" dirty="0"/>
              <a:t>발표를 마치겠습니다</a:t>
            </a:r>
            <a:r>
              <a:rPr lang="en-US" altLang="ko-KR" b="1" dirty="0"/>
              <a:t>.</a:t>
            </a:r>
            <a:br>
              <a:rPr lang="en-US" altLang="ko-KR" b="1" dirty="0"/>
            </a:br>
            <a:br>
              <a:rPr lang="en-US" altLang="ko-KR" b="1" dirty="0"/>
            </a:br>
            <a:r>
              <a:rPr lang="ko-KR" altLang="en-US" b="1" dirty="0"/>
              <a:t>감사합니다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44755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index</a:t>
            </a:r>
            <a:endParaRPr b="1"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398483" y="1665974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800" dirty="0">
                <a:solidFill>
                  <a:schemeClr val="tx1"/>
                </a:solidFill>
              </a:rPr>
              <a:t>프로젝트 개요</a:t>
            </a:r>
            <a:endParaRPr sz="1800"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800" dirty="0">
                <a:solidFill>
                  <a:schemeClr val="tx1"/>
                </a:solidFill>
              </a:rPr>
              <a:t>프로젝트 목표</a:t>
            </a:r>
            <a:endParaRPr sz="1800"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800" dirty="0">
                <a:solidFill>
                  <a:schemeClr val="tx1"/>
                </a:solidFill>
              </a:rPr>
              <a:t>프로젝트 수행</a:t>
            </a:r>
            <a:endParaRPr sz="1800" dirty="0">
              <a:solidFill>
                <a:schemeClr val="tx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 sz="1800" dirty="0">
                <a:solidFill>
                  <a:schemeClr val="tx1"/>
                </a:solidFill>
              </a:rPr>
              <a:t>수행 계획</a:t>
            </a:r>
            <a:endParaRPr sz="1800" dirty="0">
              <a:solidFill>
                <a:schemeClr val="tx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 sz="1800" dirty="0">
                <a:solidFill>
                  <a:schemeClr val="tx1"/>
                </a:solidFill>
              </a:rPr>
              <a:t>수행 일정</a:t>
            </a:r>
            <a:endParaRPr sz="1800" dirty="0">
              <a:solidFill>
                <a:schemeClr val="tx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 sz="1800" dirty="0">
                <a:solidFill>
                  <a:schemeClr val="tx1"/>
                </a:solidFill>
              </a:rPr>
              <a:t>수행 결과</a:t>
            </a:r>
            <a:endParaRPr sz="1800"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800" dirty="0">
                <a:solidFill>
                  <a:schemeClr val="tx1"/>
                </a:solidFill>
              </a:rPr>
              <a:t>결과 데모 시연</a:t>
            </a:r>
            <a:endParaRPr sz="1800"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800" dirty="0">
                <a:solidFill>
                  <a:schemeClr val="tx1"/>
                </a:solidFill>
              </a:rPr>
              <a:t>보완점</a:t>
            </a:r>
            <a:endParaRPr sz="180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030385-0945-1B16-083C-BFC5F257F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4429" y="2161119"/>
            <a:ext cx="2631344" cy="131567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34751A6-7EA4-2128-1A6F-EC64CE7B80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9537" y="3045696"/>
            <a:ext cx="3154241" cy="174140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658C874-4E28-0CDD-79BD-9E4CB22536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7218" y="636986"/>
            <a:ext cx="2167109" cy="122021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BDEF9CA-AB0D-E6CF-3741-F6B1E7B157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8638" y="899467"/>
            <a:ext cx="1921119" cy="1080629"/>
          </a:xfrm>
          <a:prstGeom prst="rect">
            <a:avLst/>
          </a:prstGeom>
        </p:spPr>
      </p:pic>
      <p:sp>
        <p:nvSpPr>
          <p:cNvPr id="12" name="화살표: 오른쪽으로 구부러짐 11">
            <a:extLst>
              <a:ext uri="{FF2B5EF4-FFF2-40B4-BE49-F238E27FC236}">
                <a16:creationId xmlns:a16="http://schemas.microsoft.com/office/drawing/2014/main" id="{3E6D6BFB-5E3D-C050-C0F9-0E0D6323478A}"/>
              </a:ext>
            </a:extLst>
          </p:cNvPr>
          <p:cNvSpPr/>
          <p:nvPr/>
        </p:nvSpPr>
        <p:spPr>
          <a:xfrm>
            <a:off x="5780695" y="1644471"/>
            <a:ext cx="1323243" cy="2083777"/>
          </a:xfrm>
          <a:prstGeom prst="curved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FF52F71-73A9-B3CB-B0DE-868D9CDB3F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40431" y="4020925"/>
            <a:ext cx="1023600" cy="7677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0240AE3-0540-D1D1-71CA-0CC5508BC5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14035" y="2619981"/>
            <a:ext cx="1531482" cy="13517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AD700F-252B-6246-8B62-23FD0112F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프로젝트 개요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279C71-4478-9D02-D67F-3E8003010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3204" y="1776047"/>
            <a:ext cx="8604367" cy="3020608"/>
          </a:xfrm>
        </p:spPr>
        <p:txBody>
          <a:bodyPr/>
          <a:lstStyle/>
          <a:p>
            <a:r>
              <a:rPr lang="ko-KR" altLang="en-US" sz="1800" dirty="0">
                <a:solidFill>
                  <a:schemeClr val="tx1"/>
                </a:solidFill>
              </a:rPr>
              <a:t>프로젝트명 </a:t>
            </a:r>
            <a:r>
              <a:rPr lang="en-US" altLang="ko-KR" sz="1800" dirty="0">
                <a:solidFill>
                  <a:schemeClr val="tx1"/>
                </a:solidFill>
              </a:rPr>
              <a:t>: CI/CD STREAM </a:t>
            </a:r>
            <a:r>
              <a:rPr lang="ko-KR" altLang="en-US" sz="1800" dirty="0">
                <a:solidFill>
                  <a:schemeClr val="tx1"/>
                </a:solidFill>
              </a:rPr>
              <a:t>프로젝트</a:t>
            </a:r>
            <a:endParaRPr lang="en-US" altLang="ko-KR" sz="18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altLang="ko-KR" sz="1800" dirty="0">
              <a:solidFill>
                <a:schemeClr val="tx1"/>
              </a:solidFill>
            </a:endParaRPr>
          </a:p>
          <a:p>
            <a:r>
              <a:rPr lang="ko-KR" altLang="en-US" sz="1800" dirty="0">
                <a:solidFill>
                  <a:schemeClr val="tx1"/>
                </a:solidFill>
              </a:rPr>
              <a:t>프로젝트 기간 </a:t>
            </a:r>
            <a:r>
              <a:rPr lang="en-US" altLang="ko-KR" sz="1800" dirty="0">
                <a:solidFill>
                  <a:schemeClr val="tx1"/>
                </a:solidFill>
              </a:rPr>
              <a:t>: 2023</a:t>
            </a:r>
            <a:r>
              <a:rPr lang="ko-KR" altLang="en-US" sz="1800" dirty="0">
                <a:solidFill>
                  <a:schemeClr val="tx1"/>
                </a:solidFill>
              </a:rPr>
              <a:t>년</a:t>
            </a:r>
            <a:r>
              <a:rPr lang="en-US" altLang="ko-KR" sz="1800" dirty="0">
                <a:solidFill>
                  <a:schemeClr val="tx1"/>
                </a:solidFill>
              </a:rPr>
              <a:t> 8</a:t>
            </a:r>
            <a:r>
              <a:rPr lang="ko-KR" altLang="en-US" sz="1800" dirty="0">
                <a:solidFill>
                  <a:schemeClr val="tx1"/>
                </a:solidFill>
              </a:rPr>
              <a:t>월 </a:t>
            </a:r>
            <a:r>
              <a:rPr lang="en-US" altLang="ko-KR" sz="1800" dirty="0">
                <a:solidFill>
                  <a:schemeClr val="tx1"/>
                </a:solidFill>
              </a:rPr>
              <a:t>15</a:t>
            </a:r>
            <a:r>
              <a:rPr lang="ko-KR" altLang="en-US" sz="1800" dirty="0">
                <a:solidFill>
                  <a:schemeClr val="tx1"/>
                </a:solidFill>
              </a:rPr>
              <a:t>일 </a:t>
            </a:r>
            <a:r>
              <a:rPr lang="en-US" altLang="ko-KR" sz="1800" dirty="0">
                <a:solidFill>
                  <a:schemeClr val="tx1"/>
                </a:solidFill>
              </a:rPr>
              <a:t>~ 2023</a:t>
            </a:r>
            <a:r>
              <a:rPr lang="ko-KR" altLang="en-US" sz="1800" dirty="0">
                <a:solidFill>
                  <a:schemeClr val="tx1"/>
                </a:solidFill>
              </a:rPr>
              <a:t>년 </a:t>
            </a:r>
            <a:r>
              <a:rPr lang="en-US" altLang="ko-KR" sz="1800" dirty="0">
                <a:solidFill>
                  <a:schemeClr val="tx1"/>
                </a:solidFill>
              </a:rPr>
              <a:t>8</a:t>
            </a:r>
            <a:r>
              <a:rPr lang="ko-KR" altLang="en-US" sz="1800" dirty="0">
                <a:solidFill>
                  <a:schemeClr val="tx1"/>
                </a:solidFill>
              </a:rPr>
              <a:t>월 </a:t>
            </a:r>
            <a:r>
              <a:rPr lang="en-US" altLang="ko-KR" sz="1800" dirty="0">
                <a:solidFill>
                  <a:schemeClr val="tx1"/>
                </a:solidFill>
              </a:rPr>
              <a:t>28</a:t>
            </a:r>
            <a:r>
              <a:rPr lang="ko-KR" altLang="en-US" sz="1800" dirty="0">
                <a:solidFill>
                  <a:schemeClr val="tx1"/>
                </a:solidFill>
              </a:rPr>
              <a:t>일</a:t>
            </a:r>
            <a:endParaRPr lang="en-US" altLang="ko-KR" sz="18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altLang="ko-KR" sz="1800" dirty="0">
              <a:solidFill>
                <a:schemeClr val="tx1"/>
              </a:solidFill>
            </a:endParaRPr>
          </a:p>
          <a:p>
            <a:r>
              <a:rPr lang="ko-KR" altLang="en-US" sz="1800" dirty="0">
                <a:solidFill>
                  <a:schemeClr val="tx1"/>
                </a:solidFill>
              </a:rPr>
              <a:t>프로젝트 주안점 </a:t>
            </a:r>
            <a:r>
              <a:rPr lang="en-US" altLang="ko-KR" sz="1800" dirty="0">
                <a:solidFill>
                  <a:schemeClr val="tx1"/>
                </a:solidFill>
              </a:rPr>
              <a:t>: </a:t>
            </a:r>
          </a:p>
          <a:p>
            <a:pPr marL="114300" indent="0">
              <a:buNone/>
            </a:pPr>
            <a:r>
              <a:rPr lang="en-US" altLang="ko-KR" sz="1800" dirty="0">
                <a:solidFill>
                  <a:schemeClr val="tx1"/>
                </a:solidFill>
              </a:rPr>
              <a:t>       SonarQube</a:t>
            </a:r>
            <a:r>
              <a:rPr lang="ko-KR" altLang="en-US" sz="1800" dirty="0">
                <a:solidFill>
                  <a:schemeClr val="tx1"/>
                </a:solidFill>
              </a:rPr>
              <a:t>로 </a:t>
            </a:r>
            <a:r>
              <a:rPr lang="en-US" altLang="ko-KR" sz="1800" dirty="0">
                <a:solidFill>
                  <a:schemeClr val="tx1"/>
                </a:solidFill>
              </a:rPr>
              <a:t>Python</a:t>
            </a:r>
            <a:r>
              <a:rPr lang="ko-KR" altLang="en-US" sz="1800" dirty="0">
                <a:solidFill>
                  <a:schemeClr val="tx1"/>
                </a:solidFill>
              </a:rPr>
              <a:t> 코드 품질 분석 및 평가 진행</a:t>
            </a:r>
            <a:r>
              <a:rPr lang="en-US" altLang="ko-KR" sz="1800" dirty="0">
                <a:solidFill>
                  <a:schemeClr val="tx1"/>
                </a:solidFill>
              </a:rPr>
              <a:t>.</a:t>
            </a:r>
          </a:p>
          <a:p>
            <a:pPr marL="114300" indent="0">
              <a:buNone/>
            </a:pPr>
            <a:r>
              <a:rPr lang="en-US" altLang="ko-KR" sz="1800" dirty="0">
                <a:solidFill>
                  <a:schemeClr val="tx1"/>
                </a:solidFill>
              </a:rPr>
              <a:t>	   </a:t>
            </a:r>
            <a:r>
              <a:rPr lang="ko-KR" altLang="en-US" sz="1800" dirty="0">
                <a:solidFill>
                  <a:schemeClr val="tx1"/>
                </a:solidFill>
              </a:rPr>
              <a:t>이메일과 </a:t>
            </a:r>
            <a:r>
              <a:rPr lang="en-US" altLang="ko-KR" sz="1800" dirty="0">
                <a:solidFill>
                  <a:schemeClr val="tx1"/>
                </a:solidFill>
              </a:rPr>
              <a:t>Release</a:t>
            </a:r>
            <a:r>
              <a:rPr lang="ko-KR" altLang="en-US" sz="1800" dirty="0">
                <a:solidFill>
                  <a:schemeClr val="tx1"/>
                </a:solidFill>
              </a:rPr>
              <a:t>를 통한 커뮤니케이션 환경 구축</a:t>
            </a:r>
            <a:r>
              <a:rPr lang="en-US" altLang="ko-KR" sz="1800" dirty="0">
                <a:solidFill>
                  <a:schemeClr val="tx1"/>
                </a:solidFill>
              </a:rPr>
              <a:t>.</a:t>
            </a:r>
          </a:p>
          <a:p>
            <a:pPr marL="114300" indent="0">
              <a:buNone/>
            </a:pPr>
            <a:r>
              <a:rPr lang="en-US" altLang="ko-KR" sz="1800" dirty="0">
                <a:solidFill>
                  <a:schemeClr val="tx1"/>
                </a:solidFill>
              </a:rPr>
              <a:t>       </a:t>
            </a:r>
            <a:r>
              <a:rPr lang="ko-KR" altLang="en-US" sz="1800" dirty="0">
                <a:solidFill>
                  <a:schemeClr val="tx1"/>
                </a:solidFill>
              </a:rPr>
              <a:t>파이프라인을 이용해 </a:t>
            </a:r>
            <a:r>
              <a:rPr lang="en-US" altLang="ko-KR" sz="1800" dirty="0">
                <a:solidFill>
                  <a:schemeClr val="tx1"/>
                </a:solidFill>
              </a:rPr>
              <a:t>Docker Hub</a:t>
            </a:r>
            <a:r>
              <a:rPr lang="ko-KR" altLang="en-US" sz="1800" dirty="0">
                <a:solidFill>
                  <a:schemeClr val="tx1"/>
                </a:solidFill>
              </a:rPr>
              <a:t>로 여러 이미지</a:t>
            </a:r>
            <a:r>
              <a:rPr lang="en-US" altLang="ko-KR" sz="1800" dirty="0">
                <a:solidFill>
                  <a:schemeClr val="tx1"/>
                </a:solidFill>
              </a:rPr>
              <a:t> </a:t>
            </a:r>
            <a:r>
              <a:rPr lang="ko-KR" altLang="en-US" sz="1800" dirty="0">
                <a:solidFill>
                  <a:schemeClr val="tx1"/>
                </a:solidFill>
              </a:rPr>
              <a:t>업로드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2593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001CA4-ACA0-07F0-0D42-0057D9D45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74" y="650801"/>
            <a:ext cx="8222100" cy="767700"/>
          </a:xfrm>
        </p:spPr>
        <p:txBody>
          <a:bodyPr/>
          <a:lstStyle/>
          <a:p>
            <a:r>
              <a:rPr lang="ko-KR" altLang="en-US" b="1" dirty="0"/>
              <a:t>프로젝트 목표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8E094E-C1B1-18CF-B8EE-E70C35BB2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9584" y="1709199"/>
            <a:ext cx="8222100" cy="2710200"/>
          </a:xfrm>
        </p:spPr>
        <p:txBody>
          <a:bodyPr/>
          <a:lstStyle/>
          <a:p>
            <a:r>
              <a:rPr lang="en-US" altLang="ko-KR" sz="1800" dirty="0">
                <a:solidFill>
                  <a:schemeClr val="tx1"/>
                </a:solidFill>
              </a:rPr>
              <a:t>Jenkins flask-CI/CD </a:t>
            </a:r>
            <a:r>
              <a:rPr lang="ko-KR" altLang="en-US" sz="1800" dirty="0">
                <a:solidFill>
                  <a:schemeClr val="tx1"/>
                </a:solidFill>
              </a:rPr>
              <a:t>파이프라인 구축</a:t>
            </a:r>
            <a:endParaRPr lang="en-US" altLang="ko-KR" sz="18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altLang="ko-KR" sz="1800" dirty="0">
              <a:solidFill>
                <a:schemeClr val="tx1"/>
              </a:solidFill>
            </a:endParaRPr>
          </a:p>
          <a:p>
            <a:r>
              <a:rPr lang="en-US" altLang="ko-KR" sz="1800" dirty="0">
                <a:solidFill>
                  <a:schemeClr val="tx1"/>
                </a:solidFill>
              </a:rPr>
              <a:t>SonarQube</a:t>
            </a:r>
            <a:r>
              <a:rPr lang="ko-KR" altLang="en-US" sz="1800" dirty="0">
                <a:solidFill>
                  <a:schemeClr val="tx1"/>
                </a:solidFill>
              </a:rPr>
              <a:t>를 활용한 코드 분석 서비스 추가</a:t>
            </a:r>
            <a:endParaRPr lang="en-US" altLang="ko-KR" sz="1800" dirty="0">
              <a:solidFill>
                <a:schemeClr val="tx1"/>
              </a:solidFill>
            </a:endParaRPr>
          </a:p>
          <a:p>
            <a:endParaRPr lang="en-US" altLang="ko-KR" sz="1800" dirty="0">
              <a:solidFill>
                <a:schemeClr val="tx1"/>
              </a:solidFill>
            </a:endParaRPr>
          </a:p>
          <a:p>
            <a:r>
              <a:rPr lang="ko-KR" altLang="en-US" sz="1800" dirty="0">
                <a:solidFill>
                  <a:schemeClr val="tx1"/>
                </a:solidFill>
              </a:rPr>
              <a:t>자동 이메일 알림 시스템 구축</a:t>
            </a:r>
            <a:endParaRPr lang="en-US" altLang="ko-KR" sz="18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altLang="ko-KR" sz="1800" dirty="0">
              <a:solidFill>
                <a:schemeClr val="tx1"/>
              </a:solidFill>
            </a:endParaRPr>
          </a:p>
          <a:p>
            <a:r>
              <a:rPr lang="ko-KR" altLang="en-US" sz="1800" dirty="0">
                <a:solidFill>
                  <a:schemeClr val="tx1"/>
                </a:solidFill>
              </a:rPr>
              <a:t>검증 받은 코드를 </a:t>
            </a:r>
            <a:r>
              <a:rPr lang="en-US" altLang="ko-KR" sz="1800" dirty="0">
                <a:solidFill>
                  <a:schemeClr val="tx1"/>
                </a:solidFill>
              </a:rPr>
              <a:t>Release </a:t>
            </a:r>
            <a:r>
              <a:rPr lang="ko-KR" altLang="en-US" sz="1800" dirty="0">
                <a:solidFill>
                  <a:schemeClr val="tx1"/>
                </a:solidFill>
              </a:rPr>
              <a:t>형태로 배포</a:t>
            </a:r>
            <a:endParaRPr lang="en-US" altLang="ko-KR" sz="1800" dirty="0">
              <a:solidFill>
                <a:schemeClr val="tx1"/>
              </a:solidFill>
            </a:endParaRPr>
          </a:p>
          <a:p>
            <a:endParaRPr lang="en-US" altLang="ko-KR" sz="18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636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001CA4-ACA0-07F0-0D42-0057D9D45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070" y="510124"/>
            <a:ext cx="8222100" cy="767700"/>
          </a:xfrm>
        </p:spPr>
        <p:txBody>
          <a:bodyPr/>
          <a:lstStyle/>
          <a:p>
            <a:r>
              <a:rPr lang="ko-KR" altLang="en-US" b="1" dirty="0"/>
              <a:t>프로젝트 수행 </a:t>
            </a:r>
            <a:r>
              <a:rPr lang="en-US" altLang="ko-KR" b="1" dirty="0"/>
              <a:t>– </a:t>
            </a:r>
            <a:r>
              <a:rPr lang="ko-KR" altLang="en-US" sz="2000" dirty="0"/>
              <a:t>수행 계획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8E094E-C1B1-18CF-B8EE-E70C35BB2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0356" y="1779538"/>
            <a:ext cx="8222100" cy="2366035"/>
          </a:xfrm>
        </p:spPr>
        <p:txBody>
          <a:bodyPr/>
          <a:lstStyle/>
          <a:p>
            <a:r>
              <a:rPr lang="ko-KR" altLang="en-US" sz="1800" dirty="0">
                <a:solidFill>
                  <a:schemeClr val="tx1"/>
                </a:solidFill>
              </a:rPr>
              <a:t>서버 구성 </a:t>
            </a:r>
            <a:r>
              <a:rPr lang="en-US" altLang="ko-KR" sz="1800" dirty="0">
                <a:solidFill>
                  <a:schemeClr val="tx1"/>
                </a:solidFill>
              </a:rPr>
              <a:t>: NFS </a:t>
            </a:r>
            <a:r>
              <a:rPr lang="ko-KR" altLang="en-US" sz="1800" dirty="0">
                <a:solidFill>
                  <a:schemeClr val="tx1"/>
                </a:solidFill>
              </a:rPr>
              <a:t>서버</a:t>
            </a:r>
            <a:r>
              <a:rPr lang="en-US" altLang="ko-KR" sz="1800" dirty="0">
                <a:solidFill>
                  <a:schemeClr val="tx1"/>
                </a:solidFill>
              </a:rPr>
              <a:t>, Jenkins </a:t>
            </a:r>
            <a:r>
              <a:rPr lang="ko-KR" altLang="en-US" sz="1800" dirty="0">
                <a:solidFill>
                  <a:schemeClr val="tx1"/>
                </a:solidFill>
              </a:rPr>
              <a:t>서버</a:t>
            </a:r>
            <a:r>
              <a:rPr lang="en-US" altLang="ko-KR" sz="1800" dirty="0">
                <a:solidFill>
                  <a:schemeClr val="tx1"/>
                </a:solidFill>
              </a:rPr>
              <a:t>(</a:t>
            </a:r>
            <a:r>
              <a:rPr lang="en-US" altLang="ko-KR" sz="1800" dirty="0" err="1">
                <a:solidFill>
                  <a:schemeClr val="tx1"/>
                </a:solidFill>
              </a:rPr>
              <a:t>Ngrok</a:t>
            </a:r>
            <a:r>
              <a:rPr lang="ko-KR" altLang="en-US" sz="1800" dirty="0">
                <a:solidFill>
                  <a:schemeClr val="tx1"/>
                </a:solidFill>
              </a:rPr>
              <a:t>와 </a:t>
            </a:r>
            <a:r>
              <a:rPr lang="en-US" altLang="ko-KR" sz="1800" dirty="0">
                <a:solidFill>
                  <a:schemeClr val="tx1"/>
                </a:solidFill>
              </a:rPr>
              <a:t>SonarQube </a:t>
            </a:r>
            <a:r>
              <a:rPr lang="ko-KR" altLang="en-US" sz="1800" dirty="0">
                <a:solidFill>
                  <a:schemeClr val="tx1"/>
                </a:solidFill>
              </a:rPr>
              <a:t>기능 포함</a:t>
            </a:r>
            <a:r>
              <a:rPr lang="en-US" altLang="ko-KR" sz="1800" dirty="0">
                <a:solidFill>
                  <a:schemeClr val="tx1"/>
                </a:solidFill>
              </a:rPr>
              <a:t>)</a:t>
            </a:r>
          </a:p>
          <a:p>
            <a:endParaRPr lang="en-US" altLang="ko-KR" sz="1800" dirty="0">
              <a:solidFill>
                <a:schemeClr val="tx1"/>
              </a:solidFill>
            </a:endParaRPr>
          </a:p>
          <a:p>
            <a:r>
              <a:rPr lang="ko-KR" altLang="en-US" sz="1800" dirty="0">
                <a:solidFill>
                  <a:schemeClr val="tx1"/>
                </a:solidFill>
              </a:rPr>
              <a:t>설치 환경 </a:t>
            </a:r>
            <a:r>
              <a:rPr lang="en-US" altLang="ko-KR" sz="1800" dirty="0">
                <a:solidFill>
                  <a:schemeClr val="tx1"/>
                </a:solidFill>
              </a:rPr>
              <a:t>: Ubuntu 20.04, Java 17</a:t>
            </a:r>
          </a:p>
          <a:p>
            <a:endParaRPr lang="en-US" altLang="ko-KR" sz="1800" dirty="0">
              <a:solidFill>
                <a:schemeClr val="tx1"/>
              </a:solidFill>
            </a:endParaRPr>
          </a:p>
          <a:p>
            <a:r>
              <a:rPr lang="ko-KR" altLang="en-US" sz="1800" dirty="0">
                <a:solidFill>
                  <a:schemeClr val="tx1"/>
                </a:solidFill>
              </a:rPr>
              <a:t>작업 위치 </a:t>
            </a:r>
            <a:r>
              <a:rPr lang="en-US" altLang="ko-KR" sz="1800" dirty="0">
                <a:solidFill>
                  <a:schemeClr val="tx1"/>
                </a:solidFill>
              </a:rPr>
              <a:t>: </a:t>
            </a:r>
            <a:r>
              <a:rPr lang="en-US" altLang="ko-KR" sz="1800" dirty="0" err="1">
                <a:solidFill>
                  <a:schemeClr val="tx1"/>
                </a:solidFill>
              </a:rPr>
              <a:t>Github</a:t>
            </a:r>
            <a:r>
              <a:rPr lang="en-US" altLang="ko-KR" sz="1800" dirty="0">
                <a:solidFill>
                  <a:schemeClr val="tx1"/>
                </a:solidFill>
              </a:rPr>
              <a:t> flask-</a:t>
            </a:r>
            <a:r>
              <a:rPr lang="en-US" altLang="ko-KR" sz="1800" dirty="0" err="1">
                <a:solidFill>
                  <a:schemeClr val="tx1"/>
                </a:solidFill>
              </a:rPr>
              <a:t>cicd</a:t>
            </a:r>
            <a:r>
              <a:rPr lang="en-US" altLang="ko-KR" sz="1800" dirty="0">
                <a:solidFill>
                  <a:schemeClr val="tx1"/>
                </a:solidFill>
              </a:rPr>
              <a:t> </a:t>
            </a:r>
            <a:r>
              <a:rPr lang="ko-KR" altLang="en-US" sz="1800" dirty="0" err="1">
                <a:solidFill>
                  <a:schemeClr val="tx1"/>
                </a:solidFill>
              </a:rPr>
              <a:t>리포지토리</a:t>
            </a:r>
            <a:r>
              <a:rPr lang="ko-KR" altLang="en-US" sz="1800" dirty="0">
                <a:solidFill>
                  <a:schemeClr val="tx1"/>
                </a:solidFill>
              </a:rPr>
              <a:t> </a:t>
            </a:r>
            <a:r>
              <a:rPr lang="en-US" altLang="ko-KR" sz="1800" dirty="0">
                <a:solidFill>
                  <a:schemeClr val="tx1"/>
                </a:solidFill>
              </a:rPr>
              <a:t>– Pipeline </a:t>
            </a:r>
            <a:r>
              <a:rPr lang="ko-KR" altLang="en-US" sz="1800" dirty="0">
                <a:solidFill>
                  <a:schemeClr val="tx1"/>
                </a:solidFill>
              </a:rPr>
              <a:t>코드</a:t>
            </a:r>
            <a:r>
              <a:rPr lang="en-US" altLang="ko-KR" sz="1800" dirty="0">
                <a:solidFill>
                  <a:schemeClr val="tx1"/>
                </a:solidFill>
              </a:rPr>
              <a:t> </a:t>
            </a:r>
            <a:r>
              <a:rPr lang="ko-KR" altLang="en-US" sz="1800" dirty="0">
                <a:solidFill>
                  <a:schemeClr val="tx1"/>
                </a:solidFill>
              </a:rPr>
              <a:t>구현</a:t>
            </a:r>
            <a:r>
              <a:rPr lang="en-US" altLang="ko-KR" sz="1800" dirty="0">
                <a:solidFill>
                  <a:schemeClr val="tx1"/>
                </a:solidFill>
              </a:rPr>
              <a:t>    </a:t>
            </a:r>
          </a:p>
          <a:p>
            <a:endParaRPr lang="en-US" altLang="ko-KR" sz="1800" dirty="0">
              <a:solidFill>
                <a:schemeClr val="tx1"/>
              </a:solidFill>
            </a:endParaRPr>
          </a:p>
          <a:p>
            <a:r>
              <a:rPr lang="ko-KR" altLang="en-US" sz="1800" dirty="0">
                <a:solidFill>
                  <a:schemeClr val="tx1"/>
                </a:solidFill>
              </a:rPr>
              <a:t>사용 언어 </a:t>
            </a:r>
            <a:r>
              <a:rPr lang="en-US" altLang="ko-KR" sz="1800" dirty="0">
                <a:solidFill>
                  <a:schemeClr val="tx1"/>
                </a:solidFill>
              </a:rPr>
              <a:t>: Groovy, Python</a:t>
            </a:r>
          </a:p>
          <a:p>
            <a:endParaRPr lang="en-US" altLang="ko-KR" sz="1800" dirty="0">
              <a:solidFill>
                <a:schemeClr val="tx1"/>
              </a:solidFill>
            </a:endParaRPr>
          </a:p>
          <a:p>
            <a:endParaRPr lang="en-US" altLang="ko-KR" sz="1800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895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F2929-9B0A-68FC-9471-EF98ABF2E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331" y="631729"/>
            <a:ext cx="8222100" cy="767700"/>
          </a:xfrm>
        </p:spPr>
        <p:txBody>
          <a:bodyPr/>
          <a:lstStyle/>
          <a:p>
            <a:r>
              <a:rPr lang="ko-KR" altLang="en-US" b="1" dirty="0"/>
              <a:t>프로젝트 수행 </a:t>
            </a:r>
            <a:r>
              <a:rPr lang="en-US" altLang="ko-KR" dirty="0"/>
              <a:t>– </a:t>
            </a:r>
            <a:r>
              <a:rPr lang="ko-KR" altLang="en-US" sz="2000" dirty="0"/>
              <a:t>수행 일정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D2DD6CC-CA63-4E46-F070-EB0EF0393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31" y="1960685"/>
            <a:ext cx="8171382" cy="202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860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F2929-9B0A-68FC-9471-EF98ABF2E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331" y="631729"/>
            <a:ext cx="8222100" cy="767700"/>
          </a:xfrm>
        </p:spPr>
        <p:txBody>
          <a:bodyPr/>
          <a:lstStyle/>
          <a:p>
            <a:r>
              <a:rPr lang="ko-KR" altLang="en-US" b="1" dirty="0"/>
              <a:t>프로젝트 수행 </a:t>
            </a:r>
            <a:r>
              <a:rPr lang="en-US" altLang="ko-KR" dirty="0"/>
              <a:t>– </a:t>
            </a:r>
            <a:r>
              <a:rPr lang="ko-KR" altLang="en-US" sz="2000" dirty="0"/>
              <a:t>수행 결과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AE93B9-0D23-87BF-8648-AB3F1FEAF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591" y="1732793"/>
            <a:ext cx="2979081" cy="2703760"/>
          </a:xfrm>
        </p:spPr>
        <p:txBody>
          <a:bodyPr/>
          <a:lstStyle/>
          <a:p>
            <a:r>
              <a:rPr lang="en-US" altLang="ko-KR" sz="1600" dirty="0">
                <a:solidFill>
                  <a:schemeClr val="tx1"/>
                </a:solidFill>
              </a:rPr>
              <a:t>Jenkins </a:t>
            </a:r>
            <a:r>
              <a:rPr lang="ko-KR" altLang="en-US" sz="1600" dirty="0">
                <a:solidFill>
                  <a:schemeClr val="tx1"/>
                </a:solidFill>
              </a:rPr>
              <a:t>서버를 구축하여 </a:t>
            </a:r>
            <a:r>
              <a:rPr lang="en-US" altLang="ko-KR" sz="1600" dirty="0">
                <a:solidFill>
                  <a:schemeClr val="tx1"/>
                </a:solidFill>
              </a:rPr>
              <a:t>Python</a:t>
            </a:r>
            <a:r>
              <a:rPr lang="ko-KR" altLang="en-US" sz="1600" dirty="0">
                <a:solidFill>
                  <a:schemeClr val="tx1"/>
                </a:solidFill>
              </a:rPr>
              <a:t> 기반 </a:t>
            </a:r>
            <a:r>
              <a:rPr lang="en-US" altLang="ko-KR" sz="1600" dirty="0">
                <a:solidFill>
                  <a:schemeClr val="tx1"/>
                </a:solidFill>
              </a:rPr>
              <a:t>flask CI/CD </a:t>
            </a:r>
            <a:r>
              <a:rPr lang="ko-KR" altLang="en-US" sz="1600" dirty="0">
                <a:solidFill>
                  <a:schemeClr val="tx1"/>
                </a:solidFill>
              </a:rPr>
              <a:t>파이프라인 서비스 구성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NFS </a:t>
            </a:r>
            <a:r>
              <a:rPr lang="ko-KR" altLang="en-US" sz="1600" dirty="0">
                <a:solidFill>
                  <a:schemeClr val="tx1"/>
                </a:solidFill>
              </a:rPr>
              <a:t>서버를 </a:t>
            </a:r>
            <a:r>
              <a:rPr lang="en-US" altLang="ko-KR" sz="1600" dirty="0">
                <a:solidFill>
                  <a:schemeClr val="tx1"/>
                </a:solidFill>
              </a:rPr>
              <a:t>Jenkins </a:t>
            </a:r>
            <a:r>
              <a:rPr lang="ko-KR" altLang="en-US" sz="1600" dirty="0">
                <a:solidFill>
                  <a:schemeClr val="tx1"/>
                </a:solidFill>
              </a:rPr>
              <a:t>서버와 연결하여 파일 공유 서비스를 수행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Email</a:t>
            </a:r>
            <a:r>
              <a:rPr lang="ko-KR" altLang="en-US" sz="1600" dirty="0">
                <a:solidFill>
                  <a:schemeClr val="tx1"/>
                </a:solidFill>
              </a:rPr>
              <a:t>과 </a:t>
            </a:r>
            <a:r>
              <a:rPr lang="en-US" altLang="ko-KR" sz="1600" dirty="0">
                <a:solidFill>
                  <a:schemeClr val="tx1"/>
                </a:solidFill>
              </a:rPr>
              <a:t>Release</a:t>
            </a:r>
            <a:r>
              <a:rPr lang="ko-KR" altLang="en-US" sz="1600" dirty="0">
                <a:solidFill>
                  <a:schemeClr val="tx1"/>
                </a:solidFill>
              </a:rPr>
              <a:t>를 통한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ko-KR" altLang="en-US" sz="1600" dirty="0">
                <a:solidFill>
                  <a:schemeClr val="tx1"/>
                </a:solidFill>
              </a:rPr>
              <a:t>      편리한 커뮤니케이션 환경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      </a:t>
            </a:r>
            <a:r>
              <a:rPr lang="ko-KR" altLang="en-US" sz="1600" dirty="0">
                <a:solidFill>
                  <a:schemeClr val="tx1"/>
                </a:solidFill>
              </a:rPr>
              <a:t>구축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6B18B8-C5FE-B9FB-6606-DF4E2CBC1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5362" y="1499089"/>
            <a:ext cx="5914482" cy="317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470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DBCF8-810A-9EF2-E7C5-4BF628817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950" y="545294"/>
            <a:ext cx="8222100" cy="767700"/>
          </a:xfrm>
        </p:spPr>
        <p:txBody>
          <a:bodyPr/>
          <a:lstStyle/>
          <a:p>
            <a:r>
              <a:rPr lang="ko-KR" altLang="en-US" b="1" dirty="0"/>
              <a:t>결과 데모 시연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6230EFF-08F9-6040-379D-71B712D39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8081" y="437286"/>
            <a:ext cx="3517168" cy="452151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85114A4-1116-33E2-CA93-27A8EF42737E}"/>
              </a:ext>
            </a:extLst>
          </p:cNvPr>
          <p:cNvSpPr txBox="1"/>
          <p:nvPr/>
        </p:nvSpPr>
        <p:spPr>
          <a:xfrm>
            <a:off x="404447" y="1635370"/>
            <a:ext cx="31036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SonarQube</a:t>
            </a:r>
          </a:p>
          <a:p>
            <a:r>
              <a:rPr lang="ko-KR" altLang="en-US" dirty="0"/>
              <a:t>분석 대상 </a:t>
            </a:r>
            <a:r>
              <a:rPr lang="en-US" altLang="ko-KR" dirty="0"/>
              <a:t>Python </a:t>
            </a:r>
            <a:r>
              <a:rPr lang="ko-KR" altLang="en-US" dirty="0"/>
              <a:t>코드 </a:t>
            </a:r>
            <a:r>
              <a:rPr lang="en-US" altLang="ko-KR" dirty="0"/>
              <a:t>&gt;&gt;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FFFF00"/>
                </a:solidFill>
              </a:rPr>
              <a:t>main.py </a:t>
            </a:r>
            <a:r>
              <a:rPr lang="ko-KR" altLang="en-US" dirty="0"/>
              <a:t>파일</a:t>
            </a:r>
          </a:p>
        </p:txBody>
      </p:sp>
    </p:spTree>
    <p:extLst>
      <p:ext uri="{BB962C8B-B14F-4D97-AF65-F5344CB8AC3E}">
        <p14:creationId xmlns:p14="http://schemas.microsoft.com/office/powerpoint/2010/main" val="1854440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DBCF8-810A-9EF2-E7C5-4BF628817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950" y="545294"/>
            <a:ext cx="8222100" cy="767700"/>
          </a:xfrm>
        </p:spPr>
        <p:txBody>
          <a:bodyPr/>
          <a:lstStyle/>
          <a:p>
            <a:r>
              <a:rPr lang="ko-KR" altLang="en-US" b="1" dirty="0"/>
              <a:t>결과 데모 시연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6585118-0CC2-AFFA-E66D-3F65B9AAD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862" y="1649274"/>
            <a:ext cx="7973112" cy="282381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3EACC57-4912-BBB1-3643-783E7F020D01}"/>
              </a:ext>
            </a:extLst>
          </p:cNvPr>
          <p:cNvSpPr txBox="1"/>
          <p:nvPr/>
        </p:nvSpPr>
        <p:spPr>
          <a:xfrm>
            <a:off x="4280413" y="1965081"/>
            <a:ext cx="324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Jenkins 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파이프라인 진행 화면</a:t>
            </a:r>
          </a:p>
        </p:txBody>
      </p:sp>
    </p:spTree>
    <p:extLst>
      <p:ext uri="{BB962C8B-B14F-4D97-AF65-F5344CB8AC3E}">
        <p14:creationId xmlns:p14="http://schemas.microsoft.com/office/powerpoint/2010/main" val="1324614293"/>
      </p:ext>
    </p:extLst>
  </p:cSld>
  <p:clrMapOvr>
    <a:masterClrMapping/>
  </p:clrMapOvr>
</p:sld>
</file>

<file path=ppt/theme/theme1.xml><?xml version="1.0" encoding="utf-8"?>
<a:theme xmlns:a="http://schemas.openxmlformats.org/drawingml/2006/main" name="슬라이스">
  <a:themeElements>
    <a:clrScheme name="Office 2007 - 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슬라이스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슬라이스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TM04033921[[fn=다마스크]]</Template>
  <TotalTime>436</TotalTime>
  <Words>357</Words>
  <Application>Microsoft Office PowerPoint</Application>
  <PresentationFormat>화면 슬라이드 쇼(16:9)</PresentationFormat>
  <Paragraphs>82</Paragraphs>
  <Slides>17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Century Gothic</vt:lpstr>
      <vt:lpstr>Wingdings 3</vt:lpstr>
      <vt:lpstr>Arial</vt:lpstr>
      <vt:lpstr>슬라이스</vt:lpstr>
      <vt:lpstr>Ci/cd stream 프로젝트</vt:lpstr>
      <vt:lpstr>index</vt:lpstr>
      <vt:lpstr>프로젝트 개요</vt:lpstr>
      <vt:lpstr>프로젝트 목표</vt:lpstr>
      <vt:lpstr>프로젝트 수행 – 수행 계획</vt:lpstr>
      <vt:lpstr>프로젝트 수행 – 수행 일정</vt:lpstr>
      <vt:lpstr>프로젝트 수행 – 수행 결과</vt:lpstr>
      <vt:lpstr>결과 데모 시연</vt:lpstr>
      <vt:lpstr>결과 데모 시연</vt:lpstr>
      <vt:lpstr>결과 데모 시연</vt:lpstr>
      <vt:lpstr>결과 데모 시연</vt:lpstr>
      <vt:lpstr>결과 데모 시연</vt:lpstr>
      <vt:lpstr>결과 데모 시연</vt:lpstr>
      <vt:lpstr>결과 데모 시연</vt:lpstr>
      <vt:lpstr>보완점</vt:lpstr>
      <vt:lpstr>Q&amp;a </vt:lpstr>
      <vt:lpstr>        CI/CD STREAM 프로젝트  발표를 마치겠습니다.  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CICD 파이프라인 프로젝트</dc:title>
  <dc:creator>김정훈</dc:creator>
  <cp:lastModifiedBy>김 정훈</cp:lastModifiedBy>
  <cp:revision>63</cp:revision>
  <dcterms:modified xsi:type="dcterms:W3CDTF">2023-08-23T12:40:28Z</dcterms:modified>
</cp:coreProperties>
</file>