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9"/>
  </p:notesMasterIdLst>
  <p:sldIdLst>
    <p:sldId id="256" r:id="rId2"/>
    <p:sldId id="261" r:id="rId3"/>
    <p:sldId id="1059" r:id="rId4"/>
    <p:sldId id="1076" r:id="rId5"/>
    <p:sldId id="1077" r:id="rId6"/>
    <p:sldId id="1078" r:id="rId7"/>
    <p:sldId id="1079" r:id="rId8"/>
    <p:sldId id="1081" r:id="rId9"/>
    <p:sldId id="1082" r:id="rId10"/>
    <p:sldId id="1084" r:id="rId11"/>
    <p:sldId id="1085" r:id="rId12"/>
    <p:sldId id="1086" r:id="rId13"/>
    <p:sldId id="1088" r:id="rId14"/>
    <p:sldId id="1089" r:id="rId15"/>
    <p:sldId id="1090" r:id="rId16"/>
    <p:sldId id="1091" r:id="rId17"/>
    <p:sldId id="1097" r:id="rId18"/>
    <p:sldId id="1060" r:id="rId19"/>
    <p:sldId id="1069" r:id="rId20"/>
    <p:sldId id="1080" r:id="rId21"/>
    <p:sldId id="1083" r:id="rId22"/>
    <p:sldId id="1087" r:id="rId23"/>
    <p:sldId id="1092" r:id="rId24"/>
    <p:sldId id="1062" r:id="rId25"/>
    <p:sldId id="1063" r:id="rId26"/>
    <p:sldId id="1094" r:id="rId27"/>
    <p:sldId id="1096" r:id="rId28"/>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33" autoAdjust="0"/>
    <p:restoredTop sz="90684" autoAdjust="0"/>
  </p:normalViewPr>
  <p:slideViewPr>
    <p:cSldViewPr snapToGrid="0">
      <p:cViewPr varScale="1">
        <p:scale>
          <a:sx n="114" d="100"/>
          <a:sy n="114" d="100"/>
        </p:scale>
        <p:origin x="269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0244C-A497-426A-8246-83909A1C746E}" type="datetimeFigureOut">
              <a:rPr lang="ko-KR" altLang="en-US" smtClean="0"/>
              <a:t>2019-12-27</a:t>
            </a:fld>
            <a:endParaRPr lang="ko-KR" altLang="en-US"/>
          </a:p>
        </p:txBody>
      </p:sp>
      <p:sp>
        <p:nvSpPr>
          <p:cNvPr id="4" name="슬라이드 이미지 개체 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F2E97-8AC6-40FB-B832-B1A3F03858D8}" type="slidenum">
              <a:rPr lang="ko-KR" altLang="en-US" smtClean="0"/>
              <a:t>‹#›</a:t>
            </a:fld>
            <a:endParaRPr lang="ko-KR" altLang="en-US"/>
          </a:p>
        </p:txBody>
      </p:sp>
    </p:spTree>
    <p:extLst>
      <p:ext uri="{BB962C8B-B14F-4D97-AF65-F5344CB8AC3E}">
        <p14:creationId xmlns:p14="http://schemas.microsoft.com/office/powerpoint/2010/main" val="169095078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2FC1225-2504-4487-A1E2-A17F126F68DD}" type="slidenum">
              <a:rPr lang="ko-KR" altLang="en-US" smtClean="0"/>
              <a:t>4</a:t>
            </a:fld>
            <a:endParaRPr lang="ko-KR" altLang="en-US"/>
          </a:p>
        </p:txBody>
      </p:sp>
    </p:spTree>
    <p:extLst>
      <p:ext uri="{BB962C8B-B14F-4D97-AF65-F5344CB8AC3E}">
        <p14:creationId xmlns:p14="http://schemas.microsoft.com/office/powerpoint/2010/main" val="360871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2FC1225-2504-4487-A1E2-A17F126F68DD}" type="slidenum">
              <a:rPr lang="ko-KR" altLang="en-US" smtClean="0"/>
              <a:t>13</a:t>
            </a:fld>
            <a:endParaRPr lang="ko-KR" altLang="en-US"/>
          </a:p>
        </p:txBody>
      </p:sp>
    </p:spTree>
    <p:extLst>
      <p:ext uri="{BB962C8B-B14F-4D97-AF65-F5344CB8AC3E}">
        <p14:creationId xmlns:p14="http://schemas.microsoft.com/office/powerpoint/2010/main" val="4009568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2FC1225-2504-4487-A1E2-A17F126F68DD}" type="slidenum">
              <a:rPr lang="ko-KR" altLang="en-US" smtClean="0"/>
              <a:t>14</a:t>
            </a:fld>
            <a:endParaRPr lang="ko-KR" altLang="en-US"/>
          </a:p>
        </p:txBody>
      </p:sp>
    </p:spTree>
    <p:extLst>
      <p:ext uri="{BB962C8B-B14F-4D97-AF65-F5344CB8AC3E}">
        <p14:creationId xmlns:p14="http://schemas.microsoft.com/office/powerpoint/2010/main" val="110806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2FC1225-2504-4487-A1E2-A17F126F68DD}" type="slidenum">
              <a:rPr lang="ko-KR" altLang="en-US" smtClean="0"/>
              <a:t>15</a:t>
            </a:fld>
            <a:endParaRPr lang="ko-KR" altLang="en-US"/>
          </a:p>
        </p:txBody>
      </p:sp>
    </p:spTree>
    <p:extLst>
      <p:ext uri="{BB962C8B-B14F-4D97-AF65-F5344CB8AC3E}">
        <p14:creationId xmlns:p14="http://schemas.microsoft.com/office/powerpoint/2010/main" val="272643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2FC1225-2504-4487-A1E2-A17F126F68DD}" type="slidenum">
              <a:rPr lang="ko-KR" altLang="en-US" smtClean="0"/>
              <a:t>16</a:t>
            </a:fld>
            <a:endParaRPr lang="ko-KR" altLang="en-US"/>
          </a:p>
        </p:txBody>
      </p:sp>
    </p:spTree>
    <p:extLst>
      <p:ext uri="{BB962C8B-B14F-4D97-AF65-F5344CB8AC3E}">
        <p14:creationId xmlns:p14="http://schemas.microsoft.com/office/powerpoint/2010/main" val="3317720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2FC1225-2504-4487-A1E2-A17F126F68DD}" type="slidenum">
              <a:rPr lang="ko-KR" altLang="en-US" smtClean="0"/>
              <a:t>17</a:t>
            </a:fld>
            <a:endParaRPr lang="ko-KR" altLang="en-US"/>
          </a:p>
        </p:txBody>
      </p:sp>
    </p:spTree>
    <p:extLst>
      <p:ext uri="{BB962C8B-B14F-4D97-AF65-F5344CB8AC3E}">
        <p14:creationId xmlns:p14="http://schemas.microsoft.com/office/powerpoint/2010/main" val="1457472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2FC1225-2504-4487-A1E2-A17F126F68DD}" type="slidenum">
              <a:rPr lang="ko-KR" altLang="en-US" smtClean="0"/>
              <a:t>19</a:t>
            </a:fld>
            <a:endParaRPr lang="ko-KR" altLang="en-US"/>
          </a:p>
        </p:txBody>
      </p:sp>
    </p:spTree>
    <p:extLst>
      <p:ext uri="{BB962C8B-B14F-4D97-AF65-F5344CB8AC3E}">
        <p14:creationId xmlns:p14="http://schemas.microsoft.com/office/powerpoint/2010/main" val="1847032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2FC1225-2504-4487-A1E2-A17F126F68DD}" type="slidenum">
              <a:rPr lang="ko-KR" altLang="en-US" smtClean="0"/>
              <a:t>20</a:t>
            </a:fld>
            <a:endParaRPr lang="ko-KR" altLang="en-US"/>
          </a:p>
        </p:txBody>
      </p:sp>
    </p:spTree>
    <p:extLst>
      <p:ext uri="{BB962C8B-B14F-4D97-AF65-F5344CB8AC3E}">
        <p14:creationId xmlns:p14="http://schemas.microsoft.com/office/powerpoint/2010/main" val="2928754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2FC1225-2504-4487-A1E2-A17F126F68DD}" type="slidenum">
              <a:rPr lang="ko-KR" altLang="en-US" smtClean="0"/>
              <a:t>21</a:t>
            </a:fld>
            <a:endParaRPr lang="ko-KR" altLang="en-US"/>
          </a:p>
        </p:txBody>
      </p:sp>
    </p:spTree>
    <p:extLst>
      <p:ext uri="{BB962C8B-B14F-4D97-AF65-F5344CB8AC3E}">
        <p14:creationId xmlns:p14="http://schemas.microsoft.com/office/powerpoint/2010/main" val="3891639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2FC1225-2504-4487-A1E2-A17F126F68DD}" type="slidenum">
              <a:rPr lang="ko-KR" altLang="en-US" smtClean="0"/>
              <a:t>22</a:t>
            </a:fld>
            <a:endParaRPr lang="ko-KR" altLang="en-US"/>
          </a:p>
        </p:txBody>
      </p:sp>
    </p:spTree>
    <p:extLst>
      <p:ext uri="{BB962C8B-B14F-4D97-AF65-F5344CB8AC3E}">
        <p14:creationId xmlns:p14="http://schemas.microsoft.com/office/powerpoint/2010/main" val="58781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2FC1225-2504-4487-A1E2-A17F126F68DD}" type="slidenum">
              <a:rPr lang="ko-KR" altLang="en-US" smtClean="0"/>
              <a:t>23</a:t>
            </a:fld>
            <a:endParaRPr lang="ko-KR" altLang="en-US"/>
          </a:p>
        </p:txBody>
      </p:sp>
    </p:spTree>
    <p:extLst>
      <p:ext uri="{BB962C8B-B14F-4D97-AF65-F5344CB8AC3E}">
        <p14:creationId xmlns:p14="http://schemas.microsoft.com/office/powerpoint/2010/main" val="3571705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2FC1225-2504-4487-A1E2-A17F126F68DD}" type="slidenum">
              <a:rPr lang="ko-KR" altLang="en-US" smtClean="0"/>
              <a:t>5</a:t>
            </a:fld>
            <a:endParaRPr lang="ko-KR" altLang="en-US"/>
          </a:p>
        </p:txBody>
      </p:sp>
    </p:spTree>
    <p:extLst>
      <p:ext uri="{BB962C8B-B14F-4D97-AF65-F5344CB8AC3E}">
        <p14:creationId xmlns:p14="http://schemas.microsoft.com/office/powerpoint/2010/main" val="331386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2FC1225-2504-4487-A1E2-A17F126F68DD}" type="slidenum">
              <a:rPr lang="ko-KR" altLang="en-US" smtClean="0"/>
              <a:t>25</a:t>
            </a:fld>
            <a:endParaRPr lang="ko-KR" altLang="en-US"/>
          </a:p>
        </p:txBody>
      </p:sp>
    </p:spTree>
    <p:extLst>
      <p:ext uri="{BB962C8B-B14F-4D97-AF65-F5344CB8AC3E}">
        <p14:creationId xmlns:p14="http://schemas.microsoft.com/office/powerpoint/2010/main" val="3110253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2FC1225-2504-4487-A1E2-A17F126F68DD}" type="slidenum">
              <a:rPr lang="ko-KR" altLang="en-US" smtClean="0"/>
              <a:t>26</a:t>
            </a:fld>
            <a:endParaRPr lang="ko-KR" altLang="en-US"/>
          </a:p>
        </p:txBody>
      </p:sp>
    </p:spTree>
    <p:extLst>
      <p:ext uri="{BB962C8B-B14F-4D97-AF65-F5344CB8AC3E}">
        <p14:creationId xmlns:p14="http://schemas.microsoft.com/office/powerpoint/2010/main" val="3509687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2FC1225-2504-4487-A1E2-A17F126F68DD}" type="slidenum">
              <a:rPr lang="ko-KR" altLang="en-US" smtClean="0"/>
              <a:t>27</a:t>
            </a:fld>
            <a:endParaRPr lang="ko-KR" altLang="en-US"/>
          </a:p>
        </p:txBody>
      </p:sp>
    </p:spTree>
    <p:extLst>
      <p:ext uri="{BB962C8B-B14F-4D97-AF65-F5344CB8AC3E}">
        <p14:creationId xmlns:p14="http://schemas.microsoft.com/office/powerpoint/2010/main" val="3660159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2FC1225-2504-4487-A1E2-A17F126F68DD}" type="slidenum">
              <a:rPr lang="ko-KR" altLang="en-US" smtClean="0"/>
              <a:t>6</a:t>
            </a:fld>
            <a:endParaRPr lang="ko-KR" altLang="en-US"/>
          </a:p>
        </p:txBody>
      </p:sp>
    </p:spTree>
    <p:extLst>
      <p:ext uri="{BB962C8B-B14F-4D97-AF65-F5344CB8AC3E}">
        <p14:creationId xmlns:p14="http://schemas.microsoft.com/office/powerpoint/2010/main" val="735192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2FC1225-2504-4487-A1E2-A17F126F68DD}" type="slidenum">
              <a:rPr lang="ko-KR" altLang="en-US" smtClean="0"/>
              <a:t>7</a:t>
            </a:fld>
            <a:endParaRPr lang="ko-KR" altLang="en-US"/>
          </a:p>
        </p:txBody>
      </p:sp>
    </p:spTree>
    <p:extLst>
      <p:ext uri="{BB962C8B-B14F-4D97-AF65-F5344CB8AC3E}">
        <p14:creationId xmlns:p14="http://schemas.microsoft.com/office/powerpoint/2010/main" val="1656916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2FC1225-2504-4487-A1E2-A17F126F68DD}" type="slidenum">
              <a:rPr lang="ko-KR" altLang="en-US" smtClean="0"/>
              <a:t>8</a:t>
            </a:fld>
            <a:endParaRPr lang="ko-KR" altLang="en-US"/>
          </a:p>
        </p:txBody>
      </p:sp>
    </p:spTree>
    <p:extLst>
      <p:ext uri="{BB962C8B-B14F-4D97-AF65-F5344CB8AC3E}">
        <p14:creationId xmlns:p14="http://schemas.microsoft.com/office/powerpoint/2010/main" val="1470172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2FC1225-2504-4487-A1E2-A17F126F68DD}" type="slidenum">
              <a:rPr lang="ko-KR" altLang="en-US" smtClean="0"/>
              <a:t>9</a:t>
            </a:fld>
            <a:endParaRPr lang="ko-KR" altLang="en-US"/>
          </a:p>
        </p:txBody>
      </p:sp>
    </p:spTree>
    <p:extLst>
      <p:ext uri="{BB962C8B-B14F-4D97-AF65-F5344CB8AC3E}">
        <p14:creationId xmlns:p14="http://schemas.microsoft.com/office/powerpoint/2010/main" val="1813996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2FC1225-2504-4487-A1E2-A17F126F68DD}" type="slidenum">
              <a:rPr lang="ko-KR" altLang="en-US" smtClean="0"/>
              <a:t>10</a:t>
            </a:fld>
            <a:endParaRPr lang="ko-KR" altLang="en-US"/>
          </a:p>
        </p:txBody>
      </p:sp>
    </p:spTree>
    <p:extLst>
      <p:ext uri="{BB962C8B-B14F-4D97-AF65-F5344CB8AC3E}">
        <p14:creationId xmlns:p14="http://schemas.microsoft.com/office/powerpoint/2010/main" val="2722942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2FC1225-2504-4487-A1E2-A17F126F68DD}" type="slidenum">
              <a:rPr lang="ko-KR" altLang="en-US" smtClean="0"/>
              <a:t>11</a:t>
            </a:fld>
            <a:endParaRPr lang="ko-KR" altLang="en-US"/>
          </a:p>
        </p:txBody>
      </p:sp>
    </p:spTree>
    <p:extLst>
      <p:ext uri="{BB962C8B-B14F-4D97-AF65-F5344CB8AC3E}">
        <p14:creationId xmlns:p14="http://schemas.microsoft.com/office/powerpoint/2010/main" val="3211648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2FC1225-2504-4487-A1E2-A17F126F68DD}" type="slidenum">
              <a:rPr lang="ko-KR" altLang="en-US" smtClean="0"/>
              <a:t>12</a:t>
            </a:fld>
            <a:endParaRPr lang="ko-KR" altLang="en-US"/>
          </a:p>
        </p:txBody>
      </p:sp>
    </p:spTree>
    <p:extLst>
      <p:ext uri="{BB962C8B-B14F-4D97-AF65-F5344CB8AC3E}">
        <p14:creationId xmlns:p14="http://schemas.microsoft.com/office/powerpoint/2010/main" val="182019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2399" y="6356351"/>
            <a:ext cx="2228850" cy="365125"/>
          </a:xfrm>
        </p:spPr>
        <p:txBody>
          <a:bodyPr/>
          <a:lstStyle>
            <a:lvl1pPr>
              <a:defRPr sz="1200"/>
            </a:lvl1pPr>
          </a:lstStyle>
          <a:p>
            <a:fld id="{9D6FD482-FD45-42D8-BCFF-6BBFAA5414AB}" type="slidenum">
              <a:rPr lang="ko-KR" altLang="en-US" smtClean="0"/>
              <a:pPr/>
              <a:t>‹#›</a:t>
            </a:fld>
            <a:endParaRPr lang="ko-KR" altLang="en-US"/>
          </a:p>
        </p:txBody>
      </p:sp>
      <p:sp>
        <p:nvSpPr>
          <p:cNvPr id="2" name="Title 1"/>
          <p:cNvSpPr>
            <a:spLocks noGrp="1"/>
          </p:cNvSpPr>
          <p:nvPr>
            <p:ph type="title"/>
          </p:nvPr>
        </p:nvSpPr>
        <p:spPr>
          <a:xfrm>
            <a:off x="675879" y="1046352"/>
            <a:ext cx="8543925" cy="2852737"/>
          </a:xfrm>
        </p:spPr>
        <p:txBody>
          <a:bodyPr anchor="b"/>
          <a:lstStyle>
            <a:lvl1pPr>
              <a:defRPr sz="6000"/>
            </a:lvl1pPr>
          </a:lstStyle>
          <a:p>
            <a:r>
              <a:rPr lang="ko-KR" altLang="en-US" dirty="0"/>
              <a:t>마스터 제목 스타일 편집</a:t>
            </a:r>
            <a:endParaRPr lang="en-US" dirty="0"/>
          </a:p>
        </p:txBody>
      </p:sp>
      <p:sp>
        <p:nvSpPr>
          <p:cNvPr id="3" name="Text Placeholder 2"/>
          <p:cNvSpPr>
            <a:spLocks noGrp="1"/>
          </p:cNvSpPr>
          <p:nvPr>
            <p:ph type="body" idx="1"/>
          </p:nvPr>
        </p:nvSpPr>
        <p:spPr>
          <a:xfrm>
            <a:off x="675879" y="3926077"/>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5" name="Footer Placeholder 4"/>
          <p:cNvSpPr>
            <a:spLocks noGrp="1"/>
          </p:cNvSpPr>
          <p:nvPr>
            <p:ph type="ftr" sz="quarter" idx="11"/>
          </p:nvPr>
        </p:nvSpPr>
        <p:spPr/>
        <p:txBody>
          <a:bodyPr/>
          <a:lstStyle>
            <a:lvl1pPr>
              <a:defRPr sz="1200"/>
            </a:lvl1pPr>
          </a:lstStyle>
          <a:p>
            <a:endParaRPr lang="ko-KR" altLang="en-US" dirty="0"/>
          </a:p>
        </p:txBody>
      </p:sp>
      <p:cxnSp>
        <p:nvCxnSpPr>
          <p:cNvPr id="8" name="Shape 11"/>
          <p:cNvCxnSpPr/>
          <p:nvPr userDrawn="1"/>
        </p:nvCxnSpPr>
        <p:spPr>
          <a:xfrm>
            <a:off x="669174" y="3908005"/>
            <a:ext cx="8551026" cy="0"/>
          </a:xfrm>
          <a:prstGeom prst="straightConnector1">
            <a:avLst/>
          </a:prstGeom>
          <a:noFill/>
          <a:ln w="19050" cap="flat">
            <a:solidFill>
              <a:schemeClr val="dk2"/>
            </a:solidFill>
            <a:prstDash val="solid"/>
            <a:round/>
            <a:headEnd type="none" w="lg" len="lg"/>
            <a:tailEnd type="none" w="lg" len="lg"/>
          </a:ln>
        </p:spPr>
      </p:cxnSp>
    </p:spTree>
    <p:extLst>
      <p:ext uri="{BB962C8B-B14F-4D97-AF65-F5344CB8AC3E}">
        <p14:creationId xmlns:p14="http://schemas.microsoft.com/office/powerpoint/2010/main" val="345935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133" y="149103"/>
            <a:ext cx="9160934" cy="471585"/>
          </a:xfrm>
        </p:spPr>
        <p:txBody>
          <a:bodyPr>
            <a:noAutofit/>
          </a:bodyPr>
          <a:lstStyle>
            <a:lvl1pPr>
              <a:defRPr sz="3200">
                <a:effectLst/>
                <a:latin typeface="Arial" panose="020B0604020202020204" pitchFamily="34" charset="0"/>
                <a:cs typeface="Arial" panose="020B0604020202020204" pitchFamily="34" charset="0"/>
              </a:defRPr>
            </a:lvl1pPr>
          </a:lstStyle>
          <a:p>
            <a:r>
              <a:rPr lang="ko-KR" altLang="en-US" dirty="0"/>
              <a:t>입력하세요</a:t>
            </a:r>
            <a:endParaRPr lang="en-US" dirty="0"/>
          </a:p>
        </p:txBody>
      </p:sp>
      <p:sp>
        <p:nvSpPr>
          <p:cNvPr id="3" name="Content Placeholder 2"/>
          <p:cNvSpPr>
            <a:spLocks noGrp="1"/>
          </p:cNvSpPr>
          <p:nvPr>
            <p:ph idx="1"/>
          </p:nvPr>
        </p:nvSpPr>
        <p:spPr>
          <a:xfrm>
            <a:off x="364068" y="934121"/>
            <a:ext cx="9110132" cy="5483612"/>
          </a:xfrm>
        </p:spPr>
        <p:txBody>
          <a:bodyPr>
            <a:normAutofit/>
          </a:bodyPr>
          <a:lstStyle>
            <a:lvl1pPr>
              <a:defRPr sz="2000"/>
            </a:lvl1pPr>
            <a:lvl2pPr>
              <a:defRPr sz="1800"/>
            </a:lvl2pPr>
            <a:lvl3pPr>
              <a:defRPr sz="1600"/>
            </a:lvl3pPr>
            <a:lvl4pPr>
              <a:defRPr sz="1400"/>
            </a:lvl4pPr>
            <a:lvl5pPr>
              <a:defRPr sz="14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5" name="Footer Placeholder 4"/>
          <p:cNvSpPr>
            <a:spLocks noGrp="1"/>
          </p:cNvSpPr>
          <p:nvPr>
            <p:ph type="ftr" sz="quarter" idx="11"/>
          </p:nvPr>
        </p:nvSpPr>
        <p:spPr>
          <a:xfrm>
            <a:off x="3281363" y="6552258"/>
            <a:ext cx="3343275" cy="171448"/>
          </a:xfrm>
        </p:spPr>
        <p:txBody>
          <a:bodyPr/>
          <a:lstStyle>
            <a:lvl1pPr>
              <a:defRPr sz="1000">
                <a:latin typeface="Arial" panose="020B0604020202020204" pitchFamily="34" charset="0"/>
                <a:cs typeface="Arial" panose="020B0604020202020204" pitchFamily="34" charset="0"/>
              </a:defRPr>
            </a:lvl1pPr>
          </a:lstStyle>
          <a:p>
            <a:endParaRPr lang="ko-KR" altLang="en-US" dirty="0"/>
          </a:p>
        </p:txBody>
      </p:sp>
      <p:sp>
        <p:nvSpPr>
          <p:cNvPr id="6" name="Slide Number Placeholder 5"/>
          <p:cNvSpPr>
            <a:spLocks noGrp="1"/>
          </p:cNvSpPr>
          <p:nvPr>
            <p:ph type="sldNum" sz="quarter" idx="12"/>
          </p:nvPr>
        </p:nvSpPr>
        <p:spPr>
          <a:xfrm>
            <a:off x="334056" y="6552258"/>
            <a:ext cx="2228850" cy="171448"/>
          </a:xfrm>
        </p:spPr>
        <p:txBody>
          <a:bodyPr/>
          <a:lstStyle>
            <a:lvl1pPr algn="l">
              <a:defRPr sz="1000">
                <a:latin typeface="Arial" panose="020B0604020202020204" pitchFamily="34" charset="0"/>
                <a:cs typeface="Arial" panose="020B0604020202020204" pitchFamily="34" charset="0"/>
              </a:defRPr>
            </a:lvl1pPr>
          </a:lstStyle>
          <a:p>
            <a:fld id="{9D6FD482-FD45-42D8-BCFF-6BBFAA5414AB}" type="slidenum">
              <a:rPr lang="ko-KR" altLang="en-US" smtClean="0"/>
              <a:pPr/>
              <a:t>‹#›</a:t>
            </a:fld>
            <a:endParaRPr lang="ko-KR" altLang="en-US"/>
          </a:p>
        </p:txBody>
      </p:sp>
      <p:cxnSp>
        <p:nvCxnSpPr>
          <p:cNvPr id="7" name="Shape 16"/>
          <p:cNvCxnSpPr/>
          <p:nvPr userDrawn="1"/>
        </p:nvCxnSpPr>
        <p:spPr>
          <a:xfrm flipV="1">
            <a:off x="291935" y="6515630"/>
            <a:ext cx="9180000" cy="0"/>
          </a:xfrm>
          <a:prstGeom prst="straightConnector1">
            <a:avLst/>
          </a:prstGeom>
          <a:noFill/>
          <a:ln w="28575" cap="flat">
            <a:solidFill>
              <a:srgbClr val="D9D9D9"/>
            </a:solidFill>
            <a:prstDash val="solid"/>
            <a:round/>
            <a:headEnd type="none" w="lg" len="lg"/>
            <a:tailEnd type="none" w="lg" len="lg"/>
          </a:ln>
        </p:spPr>
      </p:cxnSp>
      <p:cxnSp>
        <p:nvCxnSpPr>
          <p:cNvPr id="16" name="Shape 15"/>
          <p:cNvCxnSpPr/>
          <p:nvPr userDrawn="1"/>
        </p:nvCxnSpPr>
        <p:spPr>
          <a:xfrm>
            <a:off x="349175" y="692696"/>
            <a:ext cx="9140329" cy="0"/>
          </a:xfrm>
          <a:prstGeom prst="straightConnector1">
            <a:avLst/>
          </a:prstGeom>
          <a:noFill/>
          <a:ln w="28575" cap="flat">
            <a:solidFill>
              <a:srgbClr val="D9D9D9"/>
            </a:solidFill>
            <a:prstDash val="solid"/>
            <a:round/>
            <a:headEnd type="none" w="lg" len="lg"/>
            <a:tailEnd type="none" w="lg" len="lg"/>
          </a:ln>
        </p:spPr>
      </p:cxnSp>
      <p:pic>
        <p:nvPicPr>
          <p:cNvPr id="14" name="그림 13">
            <a:extLst>
              <a:ext uri="{FF2B5EF4-FFF2-40B4-BE49-F238E27FC236}">
                <a16:creationId xmlns:a16="http://schemas.microsoft.com/office/drawing/2014/main" id="{285B1470-9BD4-4F50-B329-AE00A466B2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1933" y="6587639"/>
            <a:ext cx="1080002" cy="108000"/>
          </a:xfrm>
          <a:prstGeom prst="rect">
            <a:avLst/>
          </a:prstGeom>
        </p:spPr>
      </p:pic>
    </p:spTree>
    <p:extLst>
      <p:ext uri="{BB962C8B-B14F-4D97-AF65-F5344CB8AC3E}">
        <p14:creationId xmlns:p14="http://schemas.microsoft.com/office/powerpoint/2010/main" val="3148254939"/>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011602F-427D-499E-AECB-0BC61F1149C0}" type="datetimeFigureOut">
              <a:rPr lang="ko-KR" altLang="en-US" smtClean="0"/>
              <a:t>2019-12-27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DE988C0-9DD6-4FB2-91E6-86A8B062A56F}" type="slidenum">
              <a:rPr lang="ko-KR" altLang="en-US" smtClean="0"/>
              <a:t>‹#›</a:t>
            </a:fld>
            <a:endParaRPr lang="ko-KR" altLang="en-US"/>
          </a:p>
        </p:txBody>
      </p:sp>
    </p:spTree>
    <p:extLst>
      <p:ext uri="{BB962C8B-B14F-4D97-AF65-F5344CB8AC3E}">
        <p14:creationId xmlns:p14="http://schemas.microsoft.com/office/powerpoint/2010/main" val="191120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F7C48A56-B015-4923-9E84-C27B949C5CD9}"/>
              </a:ext>
            </a:extLst>
          </p:cNvPr>
          <p:cNvCxnSpPr>
            <a:cxnSpLocks/>
          </p:cNvCxnSpPr>
          <p:nvPr userDrawn="1"/>
        </p:nvCxnSpPr>
        <p:spPr>
          <a:xfrm flipH="1">
            <a:off x="7694738" y="96069"/>
            <a:ext cx="3557" cy="6555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표 6">
            <a:extLst>
              <a:ext uri="{FF2B5EF4-FFF2-40B4-BE49-F238E27FC236}">
                <a16:creationId xmlns:a16="http://schemas.microsoft.com/office/drawing/2014/main" id="{9F3E11F2-F880-4789-9456-C61D66EA423F}"/>
              </a:ext>
            </a:extLst>
          </p:cNvPr>
          <p:cNvGraphicFramePr>
            <a:graphicFrameLocks noGrp="1"/>
          </p:cNvGraphicFramePr>
          <p:nvPr userDrawn="1">
            <p:extLst>
              <p:ext uri="{D42A27DB-BD31-4B8C-83A1-F6EECF244321}">
                <p14:modId xmlns:p14="http://schemas.microsoft.com/office/powerpoint/2010/main" val="4126744898"/>
              </p:ext>
            </p:extLst>
          </p:nvPr>
        </p:nvGraphicFramePr>
        <p:xfrm>
          <a:off x="114304" y="96069"/>
          <a:ext cx="9678511" cy="387840"/>
        </p:xfrm>
        <a:graphic>
          <a:graphicData uri="http://schemas.openxmlformats.org/drawingml/2006/table">
            <a:tbl>
              <a:tblPr firstRow="1" bandRow="1">
                <a:tableStyleId>{5C22544A-7EE6-4342-B048-85BDC9FD1C3A}</a:tableStyleId>
              </a:tblPr>
              <a:tblGrid>
                <a:gridCol w="1092785">
                  <a:extLst>
                    <a:ext uri="{9D8B030D-6E8A-4147-A177-3AD203B41FA5}">
                      <a16:colId xmlns:a16="http://schemas.microsoft.com/office/drawing/2014/main" val="20000"/>
                    </a:ext>
                  </a:extLst>
                </a:gridCol>
                <a:gridCol w="2222911">
                  <a:extLst>
                    <a:ext uri="{9D8B030D-6E8A-4147-A177-3AD203B41FA5}">
                      <a16:colId xmlns:a16="http://schemas.microsoft.com/office/drawing/2014/main" val="20001"/>
                    </a:ext>
                  </a:extLst>
                </a:gridCol>
                <a:gridCol w="740680">
                  <a:extLst>
                    <a:ext uri="{9D8B030D-6E8A-4147-A177-3AD203B41FA5}">
                      <a16:colId xmlns:a16="http://schemas.microsoft.com/office/drawing/2014/main" val="20002"/>
                    </a:ext>
                  </a:extLst>
                </a:gridCol>
                <a:gridCol w="3515865">
                  <a:extLst>
                    <a:ext uri="{9D8B030D-6E8A-4147-A177-3AD203B41FA5}">
                      <a16:colId xmlns:a16="http://schemas.microsoft.com/office/drawing/2014/main" val="20003"/>
                    </a:ext>
                  </a:extLst>
                </a:gridCol>
                <a:gridCol w="647946">
                  <a:extLst>
                    <a:ext uri="{9D8B030D-6E8A-4147-A177-3AD203B41FA5}">
                      <a16:colId xmlns:a16="http://schemas.microsoft.com/office/drawing/2014/main" val="20004"/>
                    </a:ext>
                  </a:extLst>
                </a:gridCol>
                <a:gridCol w="1458324">
                  <a:extLst>
                    <a:ext uri="{9D8B030D-6E8A-4147-A177-3AD203B41FA5}">
                      <a16:colId xmlns:a16="http://schemas.microsoft.com/office/drawing/2014/main" val="20005"/>
                    </a:ext>
                  </a:extLst>
                </a:gridCol>
              </a:tblGrid>
              <a:tr h="193920">
                <a:tc>
                  <a:txBody>
                    <a:bodyPr/>
                    <a:lstStyle/>
                    <a:p>
                      <a:pPr latinLnBrk="1"/>
                      <a:r>
                        <a:rPr lang="ko-KR" altLang="en-US" sz="800" b="1" dirty="0">
                          <a:solidFill>
                            <a:schemeClr val="tx1"/>
                          </a:solidFill>
                          <a:latin typeface="나눔고딕" panose="020D0604000000000000" pitchFamily="50" charset="-127"/>
                          <a:ea typeface="나눔고딕" panose="020D0604000000000000" pitchFamily="50" charset="-127"/>
                          <a:cs typeface="Arial" pitchFamily="34" charset="0"/>
                        </a:rPr>
                        <a:t>프로젝트 명</a:t>
                      </a: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atinLnBrk="1"/>
                      <a:r>
                        <a:rPr lang="en-US" altLang="ko-KR" sz="800" b="1" dirty="0">
                          <a:solidFill>
                            <a:schemeClr val="tx1"/>
                          </a:solidFill>
                          <a:latin typeface="나눔고딕" panose="020D0604000000000000" pitchFamily="50" charset="-127"/>
                          <a:ea typeface="나눔고딕" panose="020D0604000000000000" pitchFamily="50" charset="-127"/>
                          <a:cs typeface="Arial" pitchFamily="34" charset="0"/>
                        </a:rPr>
                        <a:t>CARS : </a:t>
                      </a:r>
                      <a:r>
                        <a:rPr lang="en-US" altLang="ko-KR" sz="800" b="1" dirty="0" err="1">
                          <a:solidFill>
                            <a:schemeClr val="tx1"/>
                          </a:solidFill>
                          <a:latin typeface="나눔고딕" panose="020D0604000000000000" pitchFamily="50" charset="-127"/>
                          <a:ea typeface="나눔고딕" panose="020D0604000000000000" pitchFamily="50" charset="-127"/>
                          <a:cs typeface="Arial" pitchFamily="34" charset="0"/>
                        </a:rPr>
                        <a:t>carePET</a:t>
                      </a:r>
                      <a:endParaRPr lang="ko-KR" altLang="en-US" sz="800" b="1" dirty="0">
                        <a:solidFill>
                          <a:schemeClr val="tx1"/>
                        </a:solidFill>
                        <a:latin typeface="나눔고딕" panose="020D0604000000000000" pitchFamily="50" charset="-127"/>
                        <a:ea typeface="나눔고딕" panose="020D0604000000000000" pitchFamily="50" charset="-127"/>
                        <a:cs typeface="Arial" pitchFamily="34" charset="0"/>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ko-KR" altLang="en-US" sz="800" b="1" dirty="0">
                          <a:solidFill>
                            <a:schemeClr val="tx1"/>
                          </a:solidFill>
                          <a:latin typeface="나눔고딕" panose="020D0604000000000000" pitchFamily="50" charset="-127"/>
                          <a:ea typeface="나눔고딕" panose="020D0604000000000000" pitchFamily="50" charset="-127"/>
                          <a:cs typeface="Arial" pitchFamily="34" charset="0"/>
                        </a:rPr>
                        <a:t>영역</a:t>
                      </a: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latinLnBrk="1"/>
                      <a:r>
                        <a:rPr lang="en-US" altLang="ko-KR" sz="800" b="1" dirty="0">
                          <a:solidFill>
                            <a:schemeClr val="tx1"/>
                          </a:solidFill>
                          <a:latin typeface="나눔고딕" panose="020D0604000000000000" pitchFamily="50" charset="-127"/>
                          <a:ea typeface="나눔고딕" panose="020D0604000000000000" pitchFamily="50" charset="-127"/>
                          <a:cs typeface="Arial" pitchFamily="34" charset="0"/>
                        </a:rPr>
                        <a:t>Admin</a:t>
                      </a:r>
                      <a:endParaRPr lang="ko-KR" altLang="en-US" sz="800" b="0" dirty="0">
                        <a:solidFill>
                          <a:schemeClr val="tx1"/>
                        </a:solidFill>
                        <a:latin typeface="나눔고딕" panose="020D0604000000000000" pitchFamily="50" charset="-127"/>
                        <a:ea typeface="나눔고딕" panose="020D0604000000000000" pitchFamily="50" charset="-127"/>
                        <a:cs typeface="Arial" pitchFamily="34" charset="0"/>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ko-KR" altLang="en-US" sz="800" b="1" dirty="0">
                          <a:solidFill>
                            <a:schemeClr val="tx1"/>
                          </a:solidFill>
                          <a:latin typeface="나눔고딕" panose="020D0604000000000000" pitchFamily="50" charset="-127"/>
                          <a:ea typeface="나눔고딕" panose="020D0604000000000000" pitchFamily="50" charset="-127"/>
                          <a:cs typeface="Arial" pitchFamily="34" charset="0"/>
                        </a:rPr>
                        <a:t>버전</a:t>
                      </a: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latinLnBrk="1"/>
                      <a:r>
                        <a:rPr lang="en-US" altLang="ko-KR" sz="800" b="0" dirty="0">
                          <a:solidFill>
                            <a:schemeClr val="tx1"/>
                          </a:solidFill>
                          <a:latin typeface="나눔고딕" panose="020D0604000000000000" pitchFamily="50" charset="-127"/>
                          <a:ea typeface="나눔고딕" panose="020D0604000000000000" pitchFamily="50" charset="-127"/>
                          <a:cs typeface="Arial" pitchFamily="34" charset="0"/>
                        </a:rPr>
                        <a:t>1.0</a:t>
                      </a:r>
                      <a:endParaRPr lang="ko-KR" altLang="en-US" sz="800" b="0" dirty="0">
                        <a:solidFill>
                          <a:schemeClr val="tx1"/>
                        </a:solidFill>
                        <a:latin typeface="나눔고딕" panose="020D0604000000000000" pitchFamily="50" charset="-127"/>
                        <a:ea typeface="나눔고딕" panose="020D0604000000000000" pitchFamily="50" charset="-127"/>
                        <a:cs typeface="Arial" pitchFamily="34" charset="0"/>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193920">
                <a:tc>
                  <a:txBody>
                    <a:bodyPr/>
                    <a:lstStyle/>
                    <a:p>
                      <a:pPr latinLnBrk="1"/>
                      <a:r>
                        <a:rPr lang="ko-KR" altLang="en-US" sz="800" b="1" dirty="0">
                          <a:solidFill>
                            <a:schemeClr val="tx1"/>
                          </a:solidFill>
                          <a:latin typeface="나눔고딕" panose="020D0604000000000000" pitchFamily="50" charset="-127"/>
                          <a:ea typeface="나눔고딕" panose="020D0604000000000000" pitchFamily="50" charset="-127"/>
                          <a:cs typeface="Arial" pitchFamily="34" charset="0"/>
                        </a:rPr>
                        <a:t>문서 명</a:t>
                      </a: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dirty="0">
                          <a:solidFill>
                            <a:schemeClr val="tx1"/>
                          </a:solidFill>
                          <a:latin typeface="나눔고딕" panose="020D0604000000000000" pitchFamily="50" charset="-127"/>
                          <a:ea typeface="나눔고딕" panose="020D0604000000000000" pitchFamily="50" charset="-127"/>
                          <a:cs typeface="Arial" pitchFamily="34" charset="0"/>
                        </a:rPr>
                        <a:t>UI</a:t>
                      </a:r>
                      <a:r>
                        <a:rPr lang="ko-KR" altLang="en-US" sz="800" b="1" dirty="0">
                          <a:solidFill>
                            <a:schemeClr val="tx1"/>
                          </a:solidFill>
                          <a:latin typeface="나눔고딕" panose="020D0604000000000000" pitchFamily="50" charset="-127"/>
                          <a:ea typeface="나눔고딕" panose="020D0604000000000000" pitchFamily="50" charset="-127"/>
                          <a:cs typeface="Arial" pitchFamily="34" charset="0"/>
                        </a:rPr>
                        <a:t> 설계서</a:t>
                      </a: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ko-KR" altLang="en-US" sz="800" b="1" dirty="0">
                          <a:solidFill>
                            <a:schemeClr val="tx1"/>
                          </a:solidFill>
                          <a:latin typeface="나눔고딕" panose="020D0604000000000000" pitchFamily="50" charset="-127"/>
                          <a:ea typeface="나눔고딕" panose="020D0604000000000000" pitchFamily="50" charset="-127"/>
                          <a:cs typeface="Arial" pitchFamily="34" charset="0"/>
                        </a:rPr>
                        <a:t>화면 명</a:t>
                      </a: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atinLnBrk="1"/>
                      <a:endParaRPr lang="ko-KR" altLang="en-US" sz="800" dirty="0">
                        <a:ea typeface="나눔고딕" panose="020D0604000000000000" pitchFamily="50" charset="-127"/>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ko-KR" altLang="en-US" sz="800" b="1" dirty="0">
                          <a:solidFill>
                            <a:schemeClr val="tx1"/>
                          </a:solidFill>
                          <a:latin typeface="나눔고딕" panose="020D0604000000000000" pitchFamily="50" charset="-127"/>
                          <a:ea typeface="나눔고딕" panose="020D0604000000000000" pitchFamily="50" charset="-127"/>
                          <a:cs typeface="Arial" pitchFamily="34" charset="0"/>
                        </a:rPr>
                        <a:t>작성자</a:t>
                      </a: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latinLnBrk="1"/>
                      <a:r>
                        <a:rPr lang="ko-KR" altLang="en-US" sz="800" b="0" dirty="0">
                          <a:solidFill>
                            <a:schemeClr val="tx1"/>
                          </a:solidFill>
                          <a:latin typeface="나눔고딕" panose="020D0604000000000000" pitchFamily="50" charset="-127"/>
                          <a:ea typeface="나눔고딕" panose="020D0604000000000000" pitchFamily="50" charset="-127"/>
                          <a:cs typeface="Arial" pitchFamily="34" charset="0"/>
                        </a:rPr>
                        <a:t>박진우</a:t>
                      </a: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8" name="직사각형 7">
            <a:extLst>
              <a:ext uri="{FF2B5EF4-FFF2-40B4-BE49-F238E27FC236}">
                <a16:creationId xmlns:a16="http://schemas.microsoft.com/office/drawing/2014/main" id="{5979020C-A94C-417B-9C4B-9735D35D7F15}"/>
              </a:ext>
            </a:extLst>
          </p:cNvPr>
          <p:cNvSpPr/>
          <p:nvPr userDrawn="1"/>
        </p:nvSpPr>
        <p:spPr>
          <a:xfrm>
            <a:off x="107999" y="92571"/>
            <a:ext cx="9684000" cy="6559205"/>
          </a:xfrm>
          <a:prstGeom prst="rect">
            <a:avLst/>
          </a:prstGeom>
          <a:ln w="9525">
            <a:solidFill>
              <a:schemeClr val="bg1">
                <a:lumMod val="50000"/>
              </a:schemeClr>
            </a:solidFill>
          </a:ln>
        </p:spPr>
        <p:txBody>
          <a:bodyPr lIns="33231" tIns="33231" rIns="33231" bIns="33231" rtlCol="0" anchor="ctr">
            <a:noAutofit/>
          </a:bodyPr>
          <a:lstStyle/>
          <a:p>
            <a:pPr algn="ctr"/>
            <a:endParaRPr lang="ko-KR" altLang="en-US" sz="739" dirty="0">
              <a:latin typeface="나눔고딕" panose="020D0604000000000000" pitchFamily="50" charset="-127"/>
              <a:ea typeface="나눔고딕" panose="020D0604000000000000" pitchFamily="50" charset="-127"/>
            </a:endParaRPr>
          </a:p>
        </p:txBody>
      </p:sp>
      <p:sp>
        <p:nvSpPr>
          <p:cNvPr id="9" name="직사각형 8">
            <a:extLst>
              <a:ext uri="{FF2B5EF4-FFF2-40B4-BE49-F238E27FC236}">
                <a16:creationId xmlns:a16="http://schemas.microsoft.com/office/drawing/2014/main" id="{8590A59E-8AED-4CF1-B868-2793F0851953}"/>
              </a:ext>
            </a:extLst>
          </p:cNvPr>
          <p:cNvSpPr/>
          <p:nvPr userDrawn="1"/>
        </p:nvSpPr>
        <p:spPr>
          <a:xfrm>
            <a:off x="7689304" y="489238"/>
            <a:ext cx="2109600" cy="216000"/>
          </a:xfrm>
          <a:prstGeom prst="rect">
            <a:avLst/>
          </a:prstGeom>
          <a:solidFill>
            <a:schemeClr val="tx1">
              <a:lumMod val="75000"/>
              <a:lumOff val="25000"/>
            </a:schemeClr>
          </a:solidFill>
          <a:ln>
            <a:noFill/>
          </a:ln>
        </p:spPr>
        <p:txBody>
          <a:bodyPr lIns="33231" tIns="33231" rIns="33231" bIns="33231" rtlCol="0" anchor="ctr">
            <a:noAutofit/>
          </a:bodyPr>
          <a:lstStyle/>
          <a:p>
            <a:pPr marL="0" marR="0" lvl="0" indent="0" algn="ctr" defTabSz="844090" rtl="0" eaLnBrk="1" fontAlgn="base" latinLnBrk="1" hangingPunct="1">
              <a:lnSpc>
                <a:spcPct val="100000"/>
              </a:lnSpc>
              <a:spcBef>
                <a:spcPct val="0"/>
              </a:spcBef>
              <a:spcAft>
                <a:spcPct val="0"/>
              </a:spcAft>
              <a:buClrTx/>
              <a:buSzTx/>
              <a:buFontTx/>
              <a:buNone/>
              <a:tabLst>
                <a:tab pos="246193" algn="l"/>
                <a:tab pos="369290" algn="l"/>
              </a:tabLst>
            </a:pPr>
            <a:r>
              <a:rPr kumimoji="1" lang="en-US" altLang="ko-KR" sz="646" b="1" i="0" u="none" strike="noStrike" cap="none" normalizeH="0" baseline="0" dirty="0">
                <a:ln>
                  <a:noFill/>
                </a:ln>
                <a:solidFill>
                  <a:schemeClr val="bg1"/>
                </a:solidFill>
                <a:effectLst/>
                <a:latin typeface="나눔고딕" panose="020D0604000000000000" pitchFamily="50" charset="-127"/>
                <a:ea typeface="나눔고딕" panose="020D0604000000000000" pitchFamily="50" charset="-127"/>
                <a:sym typeface="Wingdings" pitchFamily="2" charset="2"/>
              </a:rPr>
              <a:t>Description</a:t>
            </a:r>
          </a:p>
        </p:txBody>
      </p:sp>
      <p:sp>
        <p:nvSpPr>
          <p:cNvPr id="11" name="Window Body">
            <a:extLst>
              <a:ext uri="{FF2B5EF4-FFF2-40B4-BE49-F238E27FC236}">
                <a16:creationId xmlns:a16="http://schemas.microsoft.com/office/drawing/2014/main" id="{2E4343C2-2A62-4384-A397-D1619DA560D1}"/>
              </a:ext>
            </a:extLst>
          </p:cNvPr>
          <p:cNvSpPr/>
          <p:nvPr userDrawn="1">
            <p:custDataLst>
              <p:tags r:id="rId1"/>
            </p:custDataLst>
          </p:nvPr>
        </p:nvSpPr>
        <p:spPr>
          <a:xfrm>
            <a:off x="145965" y="520219"/>
            <a:ext cx="7500136" cy="6099656"/>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5654" tIns="27826" rIns="55654" bIns="27826"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549" dirty="0">
              <a:solidFill>
                <a:srgbClr val="5F5F5F"/>
              </a:solidFill>
              <a:latin typeface="나눔고딕" panose="020D0604000000000000" pitchFamily="50" charset="-127"/>
              <a:cs typeface="Segoe UI" panose="020B0502040204020203" pitchFamily="34" charset="0"/>
            </a:endParaRPr>
          </a:p>
        </p:txBody>
      </p:sp>
      <p:sp>
        <p:nvSpPr>
          <p:cNvPr id="12" name="Title Bar">
            <a:extLst>
              <a:ext uri="{FF2B5EF4-FFF2-40B4-BE49-F238E27FC236}">
                <a16:creationId xmlns:a16="http://schemas.microsoft.com/office/drawing/2014/main" id="{C974192C-7E21-4238-B9F7-EC43B2D7627F}"/>
              </a:ext>
            </a:extLst>
          </p:cNvPr>
          <p:cNvSpPr/>
          <p:nvPr userDrawn="1">
            <p:custDataLst>
              <p:tags r:id="rId2"/>
            </p:custDataLst>
          </p:nvPr>
        </p:nvSpPr>
        <p:spPr>
          <a:xfrm>
            <a:off x="145966" y="520220"/>
            <a:ext cx="7496578" cy="246802"/>
          </a:xfrm>
          <a:prstGeom prst="rect">
            <a:avLst/>
          </a:prstGeom>
          <a:solidFill>
            <a:srgbClr val="FFFFFF"/>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5654" tIns="27826" rIns="139131" bIns="27826"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549" dirty="0">
              <a:solidFill>
                <a:srgbClr val="5F5F5F"/>
              </a:solidFill>
              <a:latin typeface="나눔고딕" panose="020D0604000000000000" pitchFamily="50" charset="-127"/>
              <a:cs typeface="Segoe UI" panose="020B0502040204020203" pitchFamily="34" charset="0"/>
            </a:endParaRPr>
          </a:p>
        </p:txBody>
      </p:sp>
      <p:sp>
        <p:nvSpPr>
          <p:cNvPr id="14" name="Address Box">
            <a:extLst>
              <a:ext uri="{FF2B5EF4-FFF2-40B4-BE49-F238E27FC236}">
                <a16:creationId xmlns:a16="http://schemas.microsoft.com/office/drawing/2014/main" id="{C0504D5E-E324-4963-8D89-D437B31FC131}"/>
              </a:ext>
            </a:extLst>
          </p:cNvPr>
          <p:cNvSpPr/>
          <p:nvPr userDrawn="1">
            <p:custDataLst>
              <p:tags r:id="rId3"/>
            </p:custDataLst>
          </p:nvPr>
        </p:nvSpPr>
        <p:spPr>
          <a:xfrm>
            <a:off x="831508" y="565351"/>
            <a:ext cx="6732000" cy="172880"/>
          </a:xfrm>
          <a:prstGeom prst="rect">
            <a:avLst/>
          </a:prstGeom>
          <a:solidFill>
            <a:srgbClr val="FFFFFF"/>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44696" tIns="27826" rIns="55654" bIns="27826"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549" noProof="1">
                <a:solidFill>
                  <a:srgbClr val="5F5F5F"/>
                </a:solidFill>
                <a:latin typeface="나눔고딕" panose="020D0604000000000000" pitchFamily="50" charset="-127"/>
                <a:cs typeface="Segoe UI" panose="020B0502040204020203" pitchFamily="34" charset="0"/>
              </a:rPr>
              <a:t>http://themap.co.kr/reo/admin</a:t>
            </a:r>
          </a:p>
        </p:txBody>
      </p:sp>
      <p:sp>
        <p:nvSpPr>
          <p:cNvPr id="15" name="Document Icon">
            <a:extLst>
              <a:ext uri="{FF2B5EF4-FFF2-40B4-BE49-F238E27FC236}">
                <a16:creationId xmlns:a16="http://schemas.microsoft.com/office/drawing/2014/main" id="{3B3E6CB9-AF30-4496-A4E8-5A089468D5F3}"/>
              </a:ext>
            </a:extLst>
          </p:cNvPr>
          <p:cNvSpPr>
            <a:spLocks noChangeAspect="1" noEditPoints="1"/>
          </p:cNvSpPr>
          <p:nvPr userDrawn="1">
            <p:custDataLst>
              <p:tags r:id="rId4"/>
            </p:custDataLst>
          </p:nvPr>
        </p:nvSpPr>
        <p:spPr bwMode="auto">
          <a:xfrm>
            <a:off x="889309" y="597871"/>
            <a:ext cx="71114" cy="95250"/>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55654" tIns="27826" rIns="55654" bIns="2782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96" dirty="0">
              <a:solidFill>
                <a:srgbClr val="5F5F5F"/>
              </a:solidFill>
              <a:latin typeface="나눔고딕" panose="020D0604000000000000" pitchFamily="50" charset="-127"/>
              <a:cs typeface="Segoe UI" panose="020B0502040204020203" pitchFamily="34" charset="0"/>
            </a:endParaRPr>
          </a:p>
        </p:txBody>
      </p:sp>
      <p:grpSp>
        <p:nvGrpSpPr>
          <p:cNvPr id="16" name="Navigation Buttons">
            <a:extLst>
              <a:ext uri="{FF2B5EF4-FFF2-40B4-BE49-F238E27FC236}">
                <a16:creationId xmlns:a16="http://schemas.microsoft.com/office/drawing/2014/main" id="{65F26CA2-A312-44E3-AA35-941AC6E21E11}"/>
              </a:ext>
            </a:extLst>
          </p:cNvPr>
          <p:cNvGrpSpPr/>
          <p:nvPr userDrawn="1"/>
        </p:nvGrpSpPr>
        <p:grpSpPr>
          <a:xfrm>
            <a:off x="241567" y="583699"/>
            <a:ext cx="486950" cy="123599"/>
            <a:chOff x="677664" y="1322991"/>
            <a:chExt cx="417558" cy="199218"/>
          </a:xfrm>
        </p:grpSpPr>
        <p:sp>
          <p:nvSpPr>
            <p:cNvPr id="17" name="Back Button">
              <a:extLst>
                <a:ext uri="{FF2B5EF4-FFF2-40B4-BE49-F238E27FC236}">
                  <a16:creationId xmlns:a16="http://schemas.microsoft.com/office/drawing/2014/main" id="{6DE042B4-1FAF-4EBF-8D79-C1808FF0C132}"/>
                </a:ext>
              </a:extLst>
            </p:cNvPr>
            <p:cNvSpPr>
              <a:spLocks noChangeAspect="1" noEditPoints="1"/>
            </p:cNvSpPr>
            <p:nvPr>
              <p:custDataLst>
                <p:tags r:id="rId6"/>
              </p:custDataLst>
            </p:nvPr>
          </p:nvSpPr>
          <p:spPr bwMode="auto">
            <a:xfrm>
              <a:off x="677664" y="1353148"/>
              <a:ext cx="99223" cy="138904"/>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0291" tIns="30145" rIns="60291" bIns="3014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96" dirty="0">
                <a:solidFill>
                  <a:srgbClr val="5F5F5F"/>
                </a:solidFill>
                <a:latin typeface="나눔고딕" panose="020D0604000000000000" pitchFamily="50" charset="-127"/>
                <a:cs typeface="Segoe UI" panose="020B0502040204020203" pitchFamily="34" charset="0"/>
              </a:endParaRPr>
            </a:p>
          </p:txBody>
        </p:sp>
        <p:sp>
          <p:nvSpPr>
            <p:cNvPr id="18" name="Forward Button">
              <a:extLst>
                <a:ext uri="{FF2B5EF4-FFF2-40B4-BE49-F238E27FC236}">
                  <a16:creationId xmlns:a16="http://schemas.microsoft.com/office/drawing/2014/main" id="{DD0BD749-03E9-4097-892B-FD9BAF25016E}"/>
                </a:ext>
              </a:extLst>
            </p:cNvPr>
            <p:cNvSpPr>
              <a:spLocks noChangeAspect="1" noEditPoints="1"/>
            </p:cNvSpPr>
            <p:nvPr>
              <p:custDataLst>
                <p:tags r:id="rId7"/>
              </p:custDataLst>
            </p:nvPr>
          </p:nvSpPr>
          <p:spPr bwMode="auto">
            <a:xfrm>
              <a:off x="834762" y="1353148"/>
              <a:ext cx="99221" cy="138904"/>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0291" tIns="30145" rIns="60291" bIns="3014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96" dirty="0">
                <a:solidFill>
                  <a:srgbClr val="5F5F5F"/>
                </a:solidFill>
                <a:latin typeface="나눔고딕" panose="020D0604000000000000" pitchFamily="50" charset="-127"/>
                <a:cs typeface="Segoe UI" panose="020B0502040204020203" pitchFamily="34" charset="0"/>
              </a:endParaRPr>
            </a:p>
          </p:txBody>
        </p:sp>
        <p:sp>
          <p:nvSpPr>
            <p:cNvPr id="19" name="Reload Button">
              <a:extLst>
                <a:ext uri="{FF2B5EF4-FFF2-40B4-BE49-F238E27FC236}">
                  <a16:creationId xmlns:a16="http://schemas.microsoft.com/office/drawing/2014/main" id="{4AD1F540-BE73-4427-A4FD-78E5FEA1EE1E}"/>
                </a:ext>
              </a:extLst>
            </p:cNvPr>
            <p:cNvSpPr>
              <a:spLocks noChangeAspect="1" noEditPoints="1"/>
            </p:cNvSpPr>
            <p:nvPr>
              <p:custDataLst>
                <p:tags r:id="rId8"/>
              </p:custDataLst>
            </p:nvPr>
          </p:nvSpPr>
          <p:spPr bwMode="auto">
            <a:xfrm>
              <a:off x="991865" y="1322991"/>
              <a:ext cx="103357" cy="199218"/>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0291" tIns="30145" rIns="60291" bIns="3014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96" dirty="0">
                <a:solidFill>
                  <a:srgbClr val="5F5F5F"/>
                </a:solidFill>
                <a:latin typeface="나눔고딕" panose="020D0604000000000000" pitchFamily="50" charset="-127"/>
                <a:cs typeface="Segoe UI" panose="020B0502040204020203" pitchFamily="34" charset="0"/>
              </a:endParaRPr>
            </a:p>
          </p:txBody>
        </p:sp>
      </p:grpSp>
      <p:sp>
        <p:nvSpPr>
          <p:cNvPr id="21" name="Close Button">
            <a:extLst>
              <a:ext uri="{FF2B5EF4-FFF2-40B4-BE49-F238E27FC236}">
                <a16:creationId xmlns:a16="http://schemas.microsoft.com/office/drawing/2014/main" id="{FD1B2F8D-80A8-4E19-A228-E3C679B43691}"/>
              </a:ext>
            </a:extLst>
          </p:cNvPr>
          <p:cNvSpPr>
            <a:spLocks noEditPoints="1"/>
          </p:cNvSpPr>
          <p:nvPr userDrawn="1">
            <p:custDataLst>
              <p:tags r:id="rId5"/>
            </p:custDataLst>
          </p:nvPr>
        </p:nvSpPr>
        <p:spPr bwMode="auto">
          <a:xfrm>
            <a:off x="7445064" y="623716"/>
            <a:ext cx="74729" cy="68036"/>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55654" tIns="27826" rIns="55654" bIns="2782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96" dirty="0">
              <a:solidFill>
                <a:srgbClr val="5F5F5F"/>
              </a:solidFill>
              <a:latin typeface="나눔고딕" panose="020D0604000000000000" pitchFamily="50" charset="-127"/>
              <a:cs typeface="Segoe UI" panose="020B0502040204020203" pitchFamily="34" charset="0"/>
            </a:endParaRPr>
          </a:p>
        </p:txBody>
      </p:sp>
      <p:pic>
        <p:nvPicPr>
          <p:cNvPr id="20" name="그림 19">
            <a:extLst>
              <a:ext uri="{FF2B5EF4-FFF2-40B4-BE49-F238E27FC236}">
                <a16:creationId xmlns:a16="http://schemas.microsoft.com/office/drawing/2014/main" id="{4D5A8AFB-D925-4CCA-B1AE-21BD19A5E0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b="27826"/>
          <a:stretch/>
        </p:blipFill>
        <p:spPr>
          <a:xfrm>
            <a:off x="9353464" y="6680978"/>
            <a:ext cx="438535" cy="142428"/>
          </a:xfrm>
          <a:prstGeom prst="rect">
            <a:avLst/>
          </a:prstGeom>
        </p:spPr>
      </p:pic>
      <p:sp>
        <p:nvSpPr>
          <p:cNvPr id="22" name="Rectangle 18">
            <a:extLst>
              <a:ext uri="{FF2B5EF4-FFF2-40B4-BE49-F238E27FC236}">
                <a16:creationId xmlns:a16="http://schemas.microsoft.com/office/drawing/2014/main" id="{06659067-8167-4BDE-967C-C9C8CC3036C1}"/>
              </a:ext>
            </a:extLst>
          </p:cNvPr>
          <p:cNvSpPr>
            <a:spLocks noChangeArrowheads="1"/>
          </p:cNvSpPr>
          <p:nvPr userDrawn="1"/>
        </p:nvSpPr>
        <p:spPr bwMode="auto">
          <a:xfrm>
            <a:off x="4872276" y="6684907"/>
            <a:ext cx="144270" cy="138499"/>
          </a:xfrm>
          <a:prstGeom prst="rect">
            <a:avLst/>
          </a:prstGeom>
          <a:noFill/>
          <a:ln>
            <a:noFill/>
          </a:ln>
          <a:effectLst/>
        </p:spPr>
        <p:txBody>
          <a:bodyPr wrap="none" lIns="0" tIns="0" rIns="0" bIns="0" anchor="ctr">
            <a:spAutoFit/>
          </a:bodyPr>
          <a:lstStyle/>
          <a:p>
            <a:pPr algn="ctr">
              <a:defRPr/>
            </a:pPr>
            <a:fld id="{C7B5C6BF-D474-4724-B473-2DA752BD3265}" type="slidenum">
              <a:rPr lang="en-US" altLang="ko-KR" sz="900" baseline="0">
                <a:solidFill>
                  <a:srgbClr val="292929"/>
                </a:solidFill>
                <a:latin typeface="+mj-ea"/>
                <a:ea typeface="+mj-ea"/>
              </a:rPr>
              <a:pPr algn="ctr">
                <a:defRPr/>
              </a:pPr>
              <a:t>‹#›</a:t>
            </a:fld>
            <a:endParaRPr lang="en-US" altLang="ko-KR" sz="900" baseline="0" dirty="0">
              <a:solidFill>
                <a:srgbClr val="292929"/>
              </a:solidFill>
              <a:latin typeface="+mj-ea"/>
              <a:ea typeface="+mj-ea"/>
            </a:endParaRPr>
          </a:p>
        </p:txBody>
      </p:sp>
    </p:spTree>
    <p:extLst>
      <p:ext uri="{BB962C8B-B14F-4D97-AF65-F5344CB8AC3E}">
        <p14:creationId xmlns:p14="http://schemas.microsoft.com/office/powerpoint/2010/main" val="29713003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B75F1-E72C-4CAD-93F8-C1BA66E4410C}" type="datetimeFigureOut">
              <a:rPr lang="ko-KR" altLang="en-US" smtClean="0"/>
              <a:pPr/>
              <a:t>2019-12-27</a:t>
            </a:fld>
            <a:endParaRPr lang="ko-KR"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6FD482-FD45-42D8-BCFF-6BBFAA5414AB}" type="slidenum">
              <a:rPr lang="ko-KR" altLang="en-US" smtClean="0"/>
              <a:pPr/>
              <a:t>‹#›</a:t>
            </a:fld>
            <a:endParaRPr lang="ko-KR" altLang="en-US"/>
          </a:p>
        </p:txBody>
      </p:sp>
      <p:pic>
        <p:nvPicPr>
          <p:cNvPr id="8" name="그림 7">
            <a:extLst>
              <a:ext uri="{FF2B5EF4-FFF2-40B4-BE49-F238E27FC236}">
                <a16:creationId xmlns:a16="http://schemas.microsoft.com/office/drawing/2014/main" id="{7999EBBA-1955-4ED3-8E7A-59698EFFF3C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406965" y="178436"/>
            <a:ext cx="1094748" cy="492637"/>
          </a:xfrm>
          <a:prstGeom prst="rect">
            <a:avLst/>
          </a:prstGeom>
        </p:spPr>
      </p:pic>
    </p:spTree>
    <p:extLst>
      <p:ext uri="{BB962C8B-B14F-4D97-AF65-F5344CB8AC3E}">
        <p14:creationId xmlns:p14="http://schemas.microsoft.com/office/powerpoint/2010/main" val="259336427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10" r:id="rId3"/>
    <p:sldLayoutId id="2147483711" r:id="rId4"/>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675879" y="1112209"/>
            <a:ext cx="8543925" cy="2852737"/>
          </a:xfrm>
        </p:spPr>
        <p:txBody>
          <a:bodyPr>
            <a:normAutofit/>
          </a:bodyPr>
          <a:lstStyle/>
          <a:p>
            <a:pPr lvl="0" defTabSz="847725" fontAlgn="base">
              <a:lnSpc>
                <a:spcPct val="100000"/>
              </a:lnSpc>
              <a:spcBef>
                <a:spcPts val="0"/>
              </a:spcBef>
              <a:spcAft>
                <a:spcPct val="0"/>
              </a:spcAft>
              <a:defRPr/>
            </a:pPr>
            <a:r>
              <a:rPr kumimoji="1" lang="ko-KR" altLang="en-US" b="1" dirty="0">
                <a:solidFill>
                  <a:prstClr val="black"/>
                </a:solidFill>
                <a:latin typeface="맑은 고딕"/>
                <a:ea typeface="맑은 고딕"/>
              </a:rPr>
              <a:t>업무보고</a:t>
            </a:r>
            <a:r>
              <a:rPr kumimoji="1" lang="ko-KR" altLang="en-US" sz="2400" b="1" dirty="0">
                <a:solidFill>
                  <a:srgbClr val="707372"/>
                </a:solidFill>
                <a:latin typeface="맑은 고딕"/>
                <a:ea typeface="맑은 고딕"/>
                <a:cs typeface="+mn-cs"/>
              </a:rPr>
              <a:t> </a:t>
            </a:r>
            <a:r>
              <a:rPr kumimoji="1" lang="en-US" altLang="ko-KR" sz="2400" b="1" dirty="0">
                <a:solidFill>
                  <a:srgbClr val="707372"/>
                </a:solidFill>
                <a:latin typeface="맑은 고딕"/>
                <a:ea typeface="맑은 고딕"/>
                <a:cs typeface="+mn-cs"/>
              </a:rPr>
              <a:t>: </a:t>
            </a:r>
            <a:r>
              <a:rPr kumimoji="1" lang="ko-KR" altLang="en-US" sz="2400" b="1" dirty="0">
                <a:solidFill>
                  <a:srgbClr val="707372"/>
                </a:solidFill>
                <a:latin typeface="맑은 고딕"/>
                <a:ea typeface="맑은 고딕"/>
                <a:cs typeface="+mn-cs"/>
              </a:rPr>
              <a:t>일일</a:t>
            </a:r>
            <a:r>
              <a:rPr kumimoji="1" lang="en-US" altLang="ko-KR" sz="2400" b="1" dirty="0">
                <a:solidFill>
                  <a:srgbClr val="707372"/>
                </a:solidFill>
                <a:latin typeface="맑은 고딕"/>
                <a:ea typeface="맑은 고딕"/>
                <a:cs typeface="+mn-cs"/>
              </a:rPr>
              <a:t>/</a:t>
            </a:r>
            <a:r>
              <a:rPr kumimoji="1" lang="ko-KR" altLang="en-US" sz="2400" b="1" dirty="0">
                <a:solidFill>
                  <a:srgbClr val="707372"/>
                </a:solidFill>
                <a:latin typeface="맑은 고딕"/>
                <a:ea typeface="맑은 고딕"/>
                <a:cs typeface="+mn-cs"/>
              </a:rPr>
              <a:t>주간</a:t>
            </a:r>
            <a:r>
              <a:rPr kumimoji="1" lang="en-US" altLang="ko-KR" sz="2400" b="1" dirty="0">
                <a:solidFill>
                  <a:srgbClr val="707372"/>
                </a:solidFill>
                <a:latin typeface="맑은 고딕"/>
                <a:ea typeface="맑은 고딕"/>
                <a:cs typeface="+mn-cs"/>
              </a:rPr>
              <a:t>/</a:t>
            </a:r>
            <a:r>
              <a:rPr kumimoji="1" lang="ko-KR" altLang="en-US" sz="2400" b="1" dirty="0">
                <a:solidFill>
                  <a:srgbClr val="707372"/>
                </a:solidFill>
                <a:latin typeface="맑은 고딕"/>
                <a:ea typeface="맑은 고딕"/>
                <a:cs typeface="+mn-cs"/>
              </a:rPr>
              <a:t>월간 보고</a:t>
            </a:r>
            <a:endParaRPr lang="ko-KR" altLang="en-US" b="1" dirty="0">
              <a:latin typeface="Arial" panose="020B0604020202020204" pitchFamily="34" charset="0"/>
              <a:cs typeface="Arial" panose="020B0604020202020204" pitchFamily="34" charset="0"/>
            </a:endParaRPr>
          </a:p>
        </p:txBody>
      </p:sp>
      <p:sp>
        <p:nvSpPr>
          <p:cNvPr id="5" name="텍스트 개체 틀 4"/>
          <p:cNvSpPr>
            <a:spLocks noGrp="1"/>
          </p:cNvSpPr>
          <p:nvPr>
            <p:ph type="body" idx="1"/>
          </p:nvPr>
        </p:nvSpPr>
        <p:spPr>
          <a:xfrm>
            <a:off x="675879" y="4008143"/>
            <a:ext cx="8543925" cy="1294868"/>
          </a:xfrm>
        </p:spPr>
        <p:txBody>
          <a:bodyPr>
            <a:normAutofit/>
          </a:bodyPr>
          <a:lstStyle/>
          <a:p>
            <a:r>
              <a:rPr lang="ko-KR" altLang="en-US" sz="1200" dirty="0"/>
              <a:t>문서번호 </a:t>
            </a:r>
            <a:r>
              <a:rPr lang="en-US" altLang="ko-KR" sz="1200" dirty="0"/>
              <a:t>: </a:t>
            </a:r>
          </a:p>
          <a:p>
            <a:r>
              <a:rPr lang="ko-KR" altLang="en-US" sz="1200" dirty="0"/>
              <a:t>작  성  일 </a:t>
            </a:r>
            <a:r>
              <a:rPr lang="en-US" altLang="ko-KR" sz="1200" dirty="0"/>
              <a:t>: </a:t>
            </a:r>
            <a:r>
              <a:rPr lang="en-US" altLang="ko-KR" sz="1200" dirty="0">
                <a:latin typeface="+mj-ea"/>
              </a:rPr>
              <a:t>2019-12-09</a:t>
            </a:r>
            <a:endParaRPr lang="en-US" altLang="ko-KR" sz="1200" dirty="0"/>
          </a:p>
          <a:p>
            <a:r>
              <a:rPr lang="ko-KR" altLang="en-US" sz="1200" dirty="0"/>
              <a:t>문서버전 </a:t>
            </a:r>
            <a:r>
              <a:rPr lang="en-US" altLang="ko-KR" sz="1200" dirty="0"/>
              <a:t>: 1.0 </a:t>
            </a:r>
          </a:p>
          <a:p>
            <a:r>
              <a:rPr lang="ko-KR" altLang="en-US" sz="1200" dirty="0"/>
              <a:t>작  성  자 </a:t>
            </a:r>
            <a:r>
              <a:rPr lang="en-US" altLang="ko-KR" sz="1200" dirty="0"/>
              <a:t>: [</a:t>
            </a:r>
            <a:r>
              <a:rPr lang="ko-KR" altLang="en-US" sz="1200" dirty="0"/>
              <a:t>김정환</a:t>
            </a:r>
            <a:r>
              <a:rPr lang="en-US" altLang="ko-KR" sz="1200" dirty="0"/>
              <a:t>]</a:t>
            </a:r>
            <a:endParaRPr lang="ko-KR" altLang="en-US" sz="1200" dirty="0"/>
          </a:p>
        </p:txBody>
      </p:sp>
      <p:sp>
        <p:nvSpPr>
          <p:cNvPr id="7" name="직사각형 6">
            <a:extLst>
              <a:ext uri="{FF2B5EF4-FFF2-40B4-BE49-F238E27FC236}">
                <a16:creationId xmlns:a16="http://schemas.microsoft.com/office/drawing/2014/main" id="{AF6F12CC-294E-4B6D-9580-AF999687EDA5}"/>
              </a:ext>
            </a:extLst>
          </p:cNvPr>
          <p:cNvSpPr/>
          <p:nvPr/>
        </p:nvSpPr>
        <p:spPr>
          <a:xfrm>
            <a:off x="675879" y="6434034"/>
            <a:ext cx="8325154" cy="423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en-US" altLang="ko-KR" sz="800" b="0" i="0" u="none" strike="noStrike" kern="1200" cap="none" spc="0" normalizeH="0" baseline="0" noProof="0" dirty="0">
                <a:ln>
                  <a:noFill/>
                </a:ln>
                <a:solidFill>
                  <a:sysClr val="windowText" lastClr="000000"/>
                </a:solidFill>
                <a:effectLst/>
                <a:uLnTx/>
                <a:uFillTx/>
                <a:latin typeface="맑은 고딕" panose="020B0503020000020004" pitchFamily="50" charset="-127"/>
                <a:ea typeface="맑은 고딕" panose="020B0503020000020004" pitchFamily="50" charset="-127"/>
                <a:cs typeface="+mn-cs"/>
              </a:rPr>
              <a:t>This document is the property of the amp Inc. and the information contained herein is confidential. This work, either in whole or in part, must not be reproduced or disclosed to others or used for purposes other than that for which it is supplied, without the amp Inc. prior written permission, or if any part hereof is furnished by virtue of a contract with a third party, as expressly authorized under that contract. the amp Inc. must not be considered liable for any mistake or omission in the edition of this document.</a:t>
            </a:r>
            <a:endParaRPr kumimoji="0" lang="ko-KR" altLang="en-US" sz="800" b="0" i="0" u="none" strike="noStrike" kern="1200" cap="none" spc="0" normalizeH="0" baseline="0" noProof="0" dirty="0">
              <a:ln>
                <a:noFill/>
              </a:ln>
              <a:solidFill>
                <a:sysClr val="windowText" lastClr="000000"/>
              </a:solidFill>
              <a:effectLst/>
              <a:uLnTx/>
              <a:uFillTx/>
              <a:latin typeface="맑은 고딕" panose="020B0503020000020004" pitchFamily="50" charset="-127"/>
              <a:ea typeface="맑은 고딕" panose="020B0503020000020004" pitchFamily="50" charset="-127"/>
              <a:cs typeface="+mn-cs"/>
            </a:endParaRPr>
          </a:p>
        </p:txBody>
      </p:sp>
      <p:sp>
        <p:nvSpPr>
          <p:cNvPr id="8" name="TextBox 7">
            <a:extLst>
              <a:ext uri="{FF2B5EF4-FFF2-40B4-BE49-F238E27FC236}">
                <a16:creationId xmlns:a16="http://schemas.microsoft.com/office/drawing/2014/main" id="{53F99708-6168-41F9-941B-7D2D058F972E}"/>
              </a:ext>
            </a:extLst>
          </p:cNvPr>
          <p:cNvSpPr txBox="1"/>
          <p:nvPr/>
        </p:nvSpPr>
        <p:spPr>
          <a:xfrm>
            <a:off x="675879" y="6095480"/>
            <a:ext cx="3929281"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lvl="0" algn="ctr" defTabSz="914400" eaLnBrk="0" fontAlgn="base" hangingPunct="0">
              <a:spcBef>
                <a:spcPct val="0"/>
              </a:spcBef>
              <a:spcAft>
                <a:spcPct val="0"/>
              </a:spcAft>
              <a:defRPr sz="800">
                <a:solidFill>
                  <a:sysClr val="windowText" lastClr="0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ko-KR" dirty="0"/>
              <a:t>Copyright ⓒ 2019 The AMP Inc., All Rights Reserved.</a:t>
            </a:r>
          </a:p>
          <a:p>
            <a:pPr algn="l"/>
            <a:r>
              <a:rPr lang="ko-KR" altLang="ko-KR" dirty="0"/>
              <a:t>사전 승인 없이 본 내용의 전부 또는 일부에 대한복사</a:t>
            </a:r>
            <a:r>
              <a:rPr lang="en-US" altLang="ko-KR" dirty="0"/>
              <a:t>, </a:t>
            </a:r>
            <a:r>
              <a:rPr lang="ko-KR" altLang="ko-KR" dirty="0"/>
              <a:t>전재</a:t>
            </a:r>
            <a:r>
              <a:rPr lang="en-US" altLang="ko-KR" dirty="0"/>
              <a:t>, </a:t>
            </a:r>
            <a:r>
              <a:rPr lang="ko-KR" altLang="ko-KR" dirty="0"/>
              <a:t>배포</a:t>
            </a:r>
            <a:r>
              <a:rPr lang="en-US" altLang="ko-KR" dirty="0"/>
              <a:t>, </a:t>
            </a:r>
            <a:r>
              <a:rPr lang="ko-KR" altLang="ko-KR" dirty="0"/>
              <a:t>사용을 금합니다</a:t>
            </a:r>
            <a:r>
              <a:rPr lang="en-US" altLang="ko-KR" dirty="0"/>
              <a:t>.</a:t>
            </a:r>
            <a:endParaRPr lang="ko-KR" altLang="en-US" dirty="0"/>
          </a:p>
        </p:txBody>
      </p:sp>
    </p:spTree>
    <p:extLst>
      <p:ext uri="{BB962C8B-B14F-4D97-AF65-F5344CB8AC3E}">
        <p14:creationId xmlns:p14="http://schemas.microsoft.com/office/powerpoint/2010/main" val="359013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1EC4D-1FD5-46BD-9923-5E51A36E3DA0}"/>
              </a:ext>
            </a:extLst>
          </p:cNvPr>
          <p:cNvSpPr>
            <a:spLocks noGrp="1"/>
          </p:cNvSpPr>
          <p:nvPr>
            <p:ph type="title"/>
          </p:nvPr>
        </p:nvSpPr>
        <p:spPr/>
        <p:txBody>
          <a:bodyPr/>
          <a:lstStyle/>
          <a:p>
            <a:r>
              <a:rPr lang="en-US" altLang="ko-KR" dirty="0"/>
              <a:t>[</a:t>
            </a:r>
            <a:r>
              <a:rPr lang="ko-KR" altLang="en-US" dirty="0"/>
              <a:t>일일보고</a:t>
            </a:r>
            <a:r>
              <a:rPr lang="en-US" altLang="ko-KR" dirty="0"/>
              <a:t>] 2019</a:t>
            </a:r>
            <a:r>
              <a:rPr lang="ko-KR" altLang="en-US" dirty="0"/>
              <a:t>년 </a:t>
            </a:r>
            <a:r>
              <a:rPr lang="en-US" altLang="ko-KR" dirty="0"/>
              <a:t>12</a:t>
            </a:r>
            <a:r>
              <a:rPr lang="ko-KR" altLang="en-US" dirty="0"/>
              <a:t>월 </a:t>
            </a:r>
            <a:r>
              <a:rPr lang="en-US" altLang="ko-KR" dirty="0"/>
              <a:t>17</a:t>
            </a:r>
            <a:r>
              <a:rPr lang="ko-KR" altLang="en-US" dirty="0"/>
              <a:t>일 </a:t>
            </a:r>
          </a:p>
        </p:txBody>
      </p:sp>
      <p:graphicFrame>
        <p:nvGraphicFramePr>
          <p:cNvPr id="9" name="표 8">
            <a:extLst>
              <a:ext uri="{FF2B5EF4-FFF2-40B4-BE49-F238E27FC236}">
                <a16:creationId xmlns:a16="http://schemas.microsoft.com/office/drawing/2014/main" id="{CAA03DC3-A8A8-416C-8AD4-396E77767104}"/>
              </a:ext>
            </a:extLst>
          </p:cNvPr>
          <p:cNvGraphicFramePr>
            <a:graphicFrameLocks noGrp="1"/>
          </p:cNvGraphicFramePr>
          <p:nvPr>
            <p:extLst>
              <p:ext uri="{D42A27DB-BD31-4B8C-83A1-F6EECF244321}">
                <p14:modId xmlns:p14="http://schemas.microsoft.com/office/powerpoint/2010/main" val="3629163804"/>
              </p:ext>
            </p:extLst>
          </p:nvPr>
        </p:nvGraphicFramePr>
        <p:xfrm>
          <a:off x="347133" y="853915"/>
          <a:ext cx="9160934" cy="3687890"/>
        </p:xfrm>
        <a:graphic>
          <a:graphicData uri="http://schemas.openxmlformats.org/drawingml/2006/table">
            <a:tbl>
              <a:tblPr firstRow="1" bandRow="1">
                <a:tableStyleId>{7E9639D4-E3E2-4D34-9284-5A2195B3D0D7}</a:tableStyleId>
              </a:tblPr>
              <a:tblGrid>
                <a:gridCol w="4580467">
                  <a:extLst>
                    <a:ext uri="{9D8B030D-6E8A-4147-A177-3AD203B41FA5}">
                      <a16:colId xmlns:a16="http://schemas.microsoft.com/office/drawing/2014/main" val="1049754470"/>
                    </a:ext>
                  </a:extLst>
                </a:gridCol>
                <a:gridCol w="4580467">
                  <a:extLst>
                    <a:ext uri="{9D8B030D-6E8A-4147-A177-3AD203B41FA5}">
                      <a16:colId xmlns:a16="http://schemas.microsoft.com/office/drawing/2014/main" val="1710563698"/>
                    </a:ext>
                  </a:extLst>
                </a:gridCol>
              </a:tblGrid>
              <a:tr h="370840">
                <a:tc>
                  <a:txBody>
                    <a:bodyPr/>
                    <a:lstStyle/>
                    <a:p>
                      <a:pPr marL="0" algn="ctr" defTabSz="914400" rtl="0" eaLnBrk="1" latinLnBrk="1" hangingPunct="1"/>
                      <a:r>
                        <a:rPr lang="ko-KR" altLang="en-US" sz="1600" b="1" u="sng" kern="1200" dirty="0">
                          <a:solidFill>
                            <a:schemeClr val="bg1"/>
                          </a:solidFill>
                          <a:latin typeface="+mn-ea"/>
                          <a:ea typeface="+mn-ea"/>
                          <a:cs typeface="+mn-cs"/>
                        </a:rPr>
                        <a:t>금일 작업내역</a:t>
                      </a:r>
                    </a:p>
                  </a:txBody>
                  <a:tcPr anchor="ctr"/>
                </a:tc>
                <a:tc>
                  <a:txBody>
                    <a:bodyPr/>
                    <a:lstStyle/>
                    <a:p>
                      <a:pPr algn="ctr" latinLnBrk="1"/>
                      <a:r>
                        <a:rPr lang="ko-KR" altLang="en-US" sz="1600" u="sng" dirty="0">
                          <a:latin typeface="+mn-ea"/>
                          <a:ea typeface="+mn-ea"/>
                        </a:rPr>
                        <a:t>익일 작업내역</a:t>
                      </a:r>
                    </a:p>
                  </a:txBody>
                  <a:tcPr anchor="ctr"/>
                </a:tc>
                <a:extLst>
                  <a:ext uri="{0D108BD9-81ED-4DB2-BD59-A6C34878D82A}">
                    <a16:rowId xmlns:a16="http://schemas.microsoft.com/office/drawing/2014/main" val="3216231231"/>
                  </a:ext>
                </a:extLst>
              </a:tr>
              <a:tr h="356458">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게시판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Date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작업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Today</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HH:MI:SS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그 외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YYYY-MM-DD HH:MI:SS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구현</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조회수 증가 기능 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해당 페이지 접속 시 조회수 증가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Inner Join</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10m]</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Mem_id</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컬럼을 통한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Inner Join</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으로 </a:t>
                      </a: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Mem_name</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불러오기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피드백 받은 사항 수정하기</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0</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3H]</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Jsp</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타일즈</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체크한 목록 삭제 기능 구현</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체크한 목록 삭제 기능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피드백 받은 사항 수정하기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페이징</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Limit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등록 삭제 만들기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등록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삭제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2"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1035738462"/>
                  </a:ext>
                </a:extLst>
              </a:tr>
              <a:tr h="271837">
                <a:tc>
                  <a:txBody>
                    <a:bodyPr/>
                    <a:lstStyle/>
                    <a:p>
                      <a:pPr marL="357188" marR="0" lvl="2" indent="0" algn="ctr"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ko-KR" altLang="en-US" sz="1600" b="1" i="0" u="sng" strike="noStrike" kern="1200" cap="none" spc="0" normalizeH="0" baseline="0" noProof="0" dirty="0" err="1">
                          <a:ln>
                            <a:noFill/>
                          </a:ln>
                          <a:solidFill>
                            <a:schemeClr val="bg1"/>
                          </a:solidFill>
                          <a:effectLst/>
                          <a:uLnTx/>
                          <a:uFillTx/>
                          <a:latin typeface="+mn-ea"/>
                          <a:ea typeface="+mn-ea"/>
                          <a:cs typeface="+mn-cs"/>
                        </a:rPr>
                        <a:t>이슈사항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tc>
                  <a:txBody>
                    <a:bodyPr/>
                    <a:lstStyle/>
                    <a:p>
                      <a:pPr marL="0" marR="0" lvl="0" indent="0" algn="ctr"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ko-KR" altLang="en-US" sz="1600" b="1" i="0" u="sng" strike="noStrike" kern="1200" cap="none" spc="0" normalizeH="0" baseline="0" noProof="0" dirty="0">
                          <a:ln>
                            <a:noFill/>
                          </a:ln>
                          <a:solidFill>
                            <a:schemeClr val="bg1"/>
                          </a:solidFill>
                          <a:effectLst/>
                          <a:uLnTx/>
                          <a:uFillTx/>
                          <a:latin typeface="+mn-ea"/>
                          <a:ea typeface="+mn-ea"/>
                          <a:cs typeface="+mn-cs"/>
                        </a:rPr>
                        <a:t>문의사항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extLst>
                  <a:ext uri="{0D108BD9-81ED-4DB2-BD59-A6C34878D82A}">
                    <a16:rowId xmlns:a16="http://schemas.microsoft.com/office/drawing/2014/main" val="4074406412"/>
                  </a:ext>
                </a:extLst>
              </a:tr>
              <a:tr h="271837">
                <a:tc>
                  <a:txBody>
                    <a:bodyPr/>
                    <a:lstStyle/>
                    <a:p>
                      <a:pPr marL="534988" marR="0" lvl="2" indent="-1778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3944559900"/>
                  </a:ext>
                </a:extLst>
              </a:tr>
            </a:tbl>
          </a:graphicData>
        </a:graphic>
      </p:graphicFrame>
      <p:sp>
        <p:nvSpPr>
          <p:cNvPr id="5" name="TextBox 4">
            <a:extLst>
              <a:ext uri="{FF2B5EF4-FFF2-40B4-BE49-F238E27FC236}">
                <a16:creationId xmlns:a16="http://schemas.microsoft.com/office/drawing/2014/main" id="{47EA8298-D340-4A36-8EC5-2E5F022A6D32}"/>
              </a:ext>
            </a:extLst>
          </p:cNvPr>
          <p:cNvSpPr txBox="1"/>
          <p:nvPr/>
        </p:nvSpPr>
        <p:spPr>
          <a:xfrm>
            <a:off x="322217" y="6529685"/>
            <a:ext cx="1779654" cy="253916"/>
          </a:xfrm>
          <a:prstGeom prst="rect">
            <a:avLst/>
          </a:prstGeom>
          <a:noFill/>
        </p:spPr>
        <p:txBody>
          <a:bodyPr wrap="none" rtlCol="0">
            <a:spAutoFit/>
          </a:bodyPr>
          <a:lstStyle/>
          <a:p>
            <a:r>
              <a:rPr lang="ko-KR" altLang="en-US" sz="1050" dirty="0"/>
              <a:t>작성일자 </a:t>
            </a:r>
            <a:r>
              <a:rPr lang="en-US" altLang="ko-KR" sz="1050" dirty="0"/>
              <a:t>: 2019.12.17 18:15</a:t>
            </a:r>
            <a:endParaRPr lang="ko-KR" altLang="en-US" sz="1050" dirty="0"/>
          </a:p>
        </p:txBody>
      </p:sp>
    </p:spTree>
    <p:extLst>
      <p:ext uri="{BB962C8B-B14F-4D97-AF65-F5344CB8AC3E}">
        <p14:creationId xmlns:p14="http://schemas.microsoft.com/office/powerpoint/2010/main" val="348628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1EC4D-1FD5-46BD-9923-5E51A36E3DA0}"/>
              </a:ext>
            </a:extLst>
          </p:cNvPr>
          <p:cNvSpPr>
            <a:spLocks noGrp="1"/>
          </p:cNvSpPr>
          <p:nvPr>
            <p:ph type="title"/>
          </p:nvPr>
        </p:nvSpPr>
        <p:spPr/>
        <p:txBody>
          <a:bodyPr/>
          <a:lstStyle/>
          <a:p>
            <a:r>
              <a:rPr lang="en-US" altLang="ko-KR" dirty="0"/>
              <a:t>[</a:t>
            </a:r>
            <a:r>
              <a:rPr lang="ko-KR" altLang="en-US" dirty="0"/>
              <a:t>일일보고</a:t>
            </a:r>
            <a:r>
              <a:rPr lang="en-US" altLang="ko-KR" dirty="0"/>
              <a:t>] 2019</a:t>
            </a:r>
            <a:r>
              <a:rPr lang="ko-KR" altLang="en-US" dirty="0"/>
              <a:t>년 </a:t>
            </a:r>
            <a:r>
              <a:rPr lang="en-US" altLang="ko-KR" dirty="0"/>
              <a:t>12</a:t>
            </a:r>
            <a:r>
              <a:rPr lang="ko-KR" altLang="en-US" dirty="0"/>
              <a:t>월 </a:t>
            </a:r>
            <a:r>
              <a:rPr lang="en-US" altLang="ko-KR" dirty="0"/>
              <a:t>18</a:t>
            </a:r>
            <a:r>
              <a:rPr lang="ko-KR" altLang="en-US" dirty="0"/>
              <a:t>일 </a:t>
            </a:r>
          </a:p>
        </p:txBody>
      </p:sp>
      <p:graphicFrame>
        <p:nvGraphicFramePr>
          <p:cNvPr id="9" name="표 8">
            <a:extLst>
              <a:ext uri="{FF2B5EF4-FFF2-40B4-BE49-F238E27FC236}">
                <a16:creationId xmlns:a16="http://schemas.microsoft.com/office/drawing/2014/main" id="{CAA03DC3-A8A8-416C-8AD4-396E77767104}"/>
              </a:ext>
            </a:extLst>
          </p:cNvPr>
          <p:cNvGraphicFramePr>
            <a:graphicFrameLocks noGrp="1"/>
          </p:cNvGraphicFramePr>
          <p:nvPr>
            <p:extLst>
              <p:ext uri="{D42A27DB-BD31-4B8C-83A1-F6EECF244321}">
                <p14:modId xmlns:p14="http://schemas.microsoft.com/office/powerpoint/2010/main" val="2513555895"/>
              </p:ext>
            </p:extLst>
          </p:nvPr>
        </p:nvGraphicFramePr>
        <p:xfrm>
          <a:off x="347133" y="853915"/>
          <a:ext cx="9160934" cy="5196650"/>
        </p:xfrm>
        <a:graphic>
          <a:graphicData uri="http://schemas.openxmlformats.org/drawingml/2006/table">
            <a:tbl>
              <a:tblPr firstRow="1" bandRow="1">
                <a:tableStyleId>{7E9639D4-E3E2-4D34-9284-5A2195B3D0D7}</a:tableStyleId>
              </a:tblPr>
              <a:tblGrid>
                <a:gridCol w="4580467">
                  <a:extLst>
                    <a:ext uri="{9D8B030D-6E8A-4147-A177-3AD203B41FA5}">
                      <a16:colId xmlns:a16="http://schemas.microsoft.com/office/drawing/2014/main" val="1049754470"/>
                    </a:ext>
                  </a:extLst>
                </a:gridCol>
                <a:gridCol w="4580467">
                  <a:extLst>
                    <a:ext uri="{9D8B030D-6E8A-4147-A177-3AD203B41FA5}">
                      <a16:colId xmlns:a16="http://schemas.microsoft.com/office/drawing/2014/main" val="1710563698"/>
                    </a:ext>
                  </a:extLst>
                </a:gridCol>
              </a:tblGrid>
              <a:tr h="370840">
                <a:tc>
                  <a:txBody>
                    <a:bodyPr/>
                    <a:lstStyle/>
                    <a:p>
                      <a:pPr marL="0" algn="ctr" defTabSz="914400" rtl="0" eaLnBrk="1" latinLnBrk="1" hangingPunct="1"/>
                      <a:r>
                        <a:rPr lang="ko-KR" altLang="en-US" sz="1600" b="1" u="sng" kern="1200" dirty="0">
                          <a:solidFill>
                            <a:schemeClr val="bg1"/>
                          </a:solidFill>
                          <a:latin typeface="+mn-ea"/>
                          <a:ea typeface="+mn-ea"/>
                          <a:cs typeface="+mn-cs"/>
                        </a:rPr>
                        <a:t>금일 작업내역</a:t>
                      </a:r>
                    </a:p>
                  </a:txBody>
                  <a:tcPr anchor="ctr"/>
                </a:tc>
                <a:tc>
                  <a:txBody>
                    <a:bodyPr/>
                    <a:lstStyle/>
                    <a:p>
                      <a:pPr algn="ctr" latinLnBrk="1"/>
                      <a:r>
                        <a:rPr lang="ko-KR" altLang="en-US" sz="1600" u="sng" dirty="0">
                          <a:latin typeface="+mn-ea"/>
                          <a:ea typeface="+mn-ea"/>
                        </a:rPr>
                        <a:t>익일 작업내역</a:t>
                      </a:r>
                    </a:p>
                  </a:txBody>
                  <a:tcPr anchor="ctr"/>
                </a:tc>
                <a:extLst>
                  <a:ext uri="{0D108BD9-81ED-4DB2-BD59-A6C34878D82A}">
                    <a16:rowId xmlns:a16="http://schemas.microsoft.com/office/drawing/2014/main" val="3216231231"/>
                  </a:ext>
                </a:extLst>
              </a:tr>
              <a:tr h="356458">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체크한 목록 삭제 기능 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0</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2H]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체크한 목록 삭제 기능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피드백 받은 사항 수정하기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0</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3H]</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페이징</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Limit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등록 삭제 만들기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0</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등록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삭제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DB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생성</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환경구성</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Tiles View List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수정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Header</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Footer</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Body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구분에 따른 코드 변경</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Body</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와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jsp</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영역</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코드 첨삭</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Paging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Option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선택에 따른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Paging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변경에 사용할</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SelectOption</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180975" marR="0" lvl="1" indent="0" algn="l" defTabSz="914400" rtl="0" eaLnBrk="1" fontAlgn="auto" latinLnBrk="1" hangingPunct="1">
                        <a:lnSpc>
                          <a:spcPct val="150000"/>
                        </a:lnSpc>
                        <a:spcBef>
                          <a:spcPts val="0"/>
                        </a:spcBef>
                        <a:spcAft>
                          <a:spcPts val="0"/>
                        </a:spcAft>
                        <a:buClrTx/>
                        <a:buSzTx/>
                        <a:buFont typeface="+mj-lt"/>
                        <a:buNone/>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체크한 목록 삭제 기능 구현</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체크한 목록 삭제 기능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피드백 받은 사항 수정하기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페이징</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새로 만들기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등록 삭제 만들기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등록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삭제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다운로드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2"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1035738462"/>
                  </a:ext>
                </a:extLst>
              </a:tr>
              <a:tr h="271837">
                <a:tc>
                  <a:txBody>
                    <a:bodyPr/>
                    <a:lstStyle/>
                    <a:p>
                      <a:pPr marL="357188" marR="0" lvl="2" indent="0" algn="ctr"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ko-KR" altLang="en-US" sz="1600" b="1" i="0" u="sng" strike="noStrike" kern="1200" cap="none" spc="0" normalizeH="0" baseline="0" noProof="0" dirty="0" err="1">
                          <a:ln>
                            <a:noFill/>
                          </a:ln>
                          <a:solidFill>
                            <a:schemeClr val="bg1"/>
                          </a:solidFill>
                          <a:effectLst/>
                          <a:uLnTx/>
                          <a:uFillTx/>
                          <a:latin typeface="+mn-ea"/>
                          <a:ea typeface="+mn-ea"/>
                          <a:cs typeface="+mn-cs"/>
                        </a:rPr>
                        <a:t>이슈사항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tc>
                  <a:txBody>
                    <a:bodyPr/>
                    <a:lstStyle/>
                    <a:p>
                      <a:pPr marL="0" marR="0" lvl="0" indent="0" algn="ctr"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ko-KR" altLang="en-US" sz="1600" b="1" i="0" u="sng" strike="noStrike" kern="1200" cap="none" spc="0" normalizeH="0" baseline="0" noProof="0" dirty="0">
                          <a:ln>
                            <a:noFill/>
                          </a:ln>
                          <a:solidFill>
                            <a:schemeClr val="bg1"/>
                          </a:solidFill>
                          <a:effectLst/>
                          <a:uLnTx/>
                          <a:uFillTx/>
                          <a:latin typeface="+mn-ea"/>
                          <a:ea typeface="+mn-ea"/>
                          <a:cs typeface="+mn-cs"/>
                        </a:rPr>
                        <a:t>문의사항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extLst>
                  <a:ext uri="{0D108BD9-81ED-4DB2-BD59-A6C34878D82A}">
                    <a16:rowId xmlns:a16="http://schemas.microsoft.com/office/drawing/2014/main" val="4074406412"/>
                  </a:ext>
                </a:extLst>
              </a:tr>
              <a:tr h="271837">
                <a:tc>
                  <a:txBody>
                    <a:bodyPr/>
                    <a:lstStyle/>
                    <a:p>
                      <a:pPr marL="534988" marR="0" lvl="2" indent="-1778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3944559900"/>
                  </a:ext>
                </a:extLst>
              </a:tr>
            </a:tbl>
          </a:graphicData>
        </a:graphic>
      </p:graphicFrame>
      <p:sp>
        <p:nvSpPr>
          <p:cNvPr id="5" name="TextBox 4">
            <a:extLst>
              <a:ext uri="{FF2B5EF4-FFF2-40B4-BE49-F238E27FC236}">
                <a16:creationId xmlns:a16="http://schemas.microsoft.com/office/drawing/2014/main" id="{47EA8298-D340-4A36-8EC5-2E5F022A6D32}"/>
              </a:ext>
            </a:extLst>
          </p:cNvPr>
          <p:cNvSpPr txBox="1"/>
          <p:nvPr/>
        </p:nvSpPr>
        <p:spPr>
          <a:xfrm>
            <a:off x="322217" y="6529685"/>
            <a:ext cx="1779654" cy="253916"/>
          </a:xfrm>
          <a:prstGeom prst="rect">
            <a:avLst/>
          </a:prstGeom>
          <a:noFill/>
        </p:spPr>
        <p:txBody>
          <a:bodyPr wrap="none" rtlCol="0">
            <a:spAutoFit/>
          </a:bodyPr>
          <a:lstStyle/>
          <a:p>
            <a:r>
              <a:rPr lang="ko-KR" altLang="en-US" sz="1050" dirty="0"/>
              <a:t>작성일자 </a:t>
            </a:r>
            <a:r>
              <a:rPr lang="en-US" altLang="ko-KR" sz="1050" dirty="0"/>
              <a:t>: 2019.12.18 17:35</a:t>
            </a:r>
            <a:endParaRPr lang="ko-KR" altLang="en-US" sz="1050" dirty="0"/>
          </a:p>
        </p:txBody>
      </p:sp>
    </p:spTree>
    <p:extLst>
      <p:ext uri="{BB962C8B-B14F-4D97-AF65-F5344CB8AC3E}">
        <p14:creationId xmlns:p14="http://schemas.microsoft.com/office/powerpoint/2010/main" val="2356577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1EC4D-1FD5-46BD-9923-5E51A36E3DA0}"/>
              </a:ext>
            </a:extLst>
          </p:cNvPr>
          <p:cNvSpPr>
            <a:spLocks noGrp="1"/>
          </p:cNvSpPr>
          <p:nvPr>
            <p:ph type="title"/>
          </p:nvPr>
        </p:nvSpPr>
        <p:spPr/>
        <p:txBody>
          <a:bodyPr/>
          <a:lstStyle/>
          <a:p>
            <a:r>
              <a:rPr lang="en-US" altLang="ko-KR" dirty="0"/>
              <a:t>[</a:t>
            </a:r>
            <a:r>
              <a:rPr lang="ko-KR" altLang="en-US" dirty="0"/>
              <a:t>일일보고</a:t>
            </a:r>
            <a:r>
              <a:rPr lang="en-US" altLang="ko-KR" dirty="0"/>
              <a:t>] 2019</a:t>
            </a:r>
            <a:r>
              <a:rPr lang="ko-KR" altLang="en-US" dirty="0"/>
              <a:t>년 </a:t>
            </a:r>
            <a:r>
              <a:rPr lang="en-US" altLang="ko-KR" dirty="0"/>
              <a:t>12</a:t>
            </a:r>
            <a:r>
              <a:rPr lang="ko-KR" altLang="en-US" dirty="0"/>
              <a:t>월 </a:t>
            </a:r>
            <a:r>
              <a:rPr lang="en-US" altLang="ko-KR" dirty="0"/>
              <a:t>19</a:t>
            </a:r>
            <a:r>
              <a:rPr lang="ko-KR" altLang="en-US" dirty="0"/>
              <a:t>일 </a:t>
            </a:r>
          </a:p>
        </p:txBody>
      </p:sp>
      <p:graphicFrame>
        <p:nvGraphicFramePr>
          <p:cNvPr id="9" name="표 8">
            <a:extLst>
              <a:ext uri="{FF2B5EF4-FFF2-40B4-BE49-F238E27FC236}">
                <a16:creationId xmlns:a16="http://schemas.microsoft.com/office/drawing/2014/main" id="{CAA03DC3-A8A8-416C-8AD4-396E77767104}"/>
              </a:ext>
            </a:extLst>
          </p:cNvPr>
          <p:cNvGraphicFramePr>
            <a:graphicFrameLocks noGrp="1"/>
          </p:cNvGraphicFramePr>
          <p:nvPr>
            <p:extLst>
              <p:ext uri="{D42A27DB-BD31-4B8C-83A1-F6EECF244321}">
                <p14:modId xmlns:p14="http://schemas.microsoft.com/office/powerpoint/2010/main" val="3977152511"/>
              </p:ext>
            </p:extLst>
          </p:nvPr>
        </p:nvGraphicFramePr>
        <p:xfrm>
          <a:off x="347133" y="853915"/>
          <a:ext cx="9160934" cy="4442270"/>
        </p:xfrm>
        <a:graphic>
          <a:graphicData uri="http://schemas.openxmlformats.org/drawingml/2006/table">
            <a:tbl>
              <a:tblPr firstRow="1" bandRow="1">
                <a:tableStyleId>{7E9639D4-E3E2-4D34-9284-5A2195B3D0D7}</a:tableStyleId>
              </a:tblPr>
              <a:tblGrid>
                <a:gridCol w="4580467">
                  <a:extLst>
                    <a:ext uri="{9D8B030D-6E8A-4147-A177-3AD203B41FA5}">
                      <a16:colId xmlns:a16="http://schemas.microsoft.com/office/drawing/2014/main" val="1049754470"/>
                    </a:ext>
                  </a:extLst>
                </a:gridCol>
                <a:gridCol w="4580467">
                  <a:extLst>
                    <a:ext uri="{9D8B030D-6E8A-4147-A177-3AD203B41FA5}">
                      <a16:colId xmlns:a16="http://schemas.microsoft.com/office/drawing/2014/main" val="1710563698"/>
                    </a:ext>
                  </a:extLst>
                </a:gridCol>
              </a:tblGrid>
              <a:tr h="370840">
                <a:tc>
                  <a:txBody>
                    <a:bodyPr/>
                    <a:lstStyle/>
                    <a:p>
                      <a:pPr marL="0" algn="ctr" defTabSz="914400" rtl="0" eaLnBrk="1" latinLnBrk="1" hangingPunct="1"/>
                      <a:r>
                        <a:rPr lang="ko-KR" altLang="en-US" sz="1600" b="1" u="sng" kern="1200" dirty="0">
                          <a:solidFill>
                            <a:schemeClr val="bg1"/>
                          </a:solidFill>
                          <a:latin typeface="+mn-ea"/>
                          <a:ea typeface="+mn-ea"/>
                          <a:cs typeface="+mn-cs"/>
                        </a:rPr>
                        <a:t>금일 작업내역</a:t>
                      </a:r>
                    </a:p>
                  </a:txBody>
                  <a:tcPr anchor="ctr"/>
                </a:tc>
                <a:tc>
                  <a:txBody>
                    <a:bodyPr/>
                    <a:lstStyle/>
                    <a:p>
                      <a:pPr algn="ctr" latinLnBrk="1"/>
                      <a:r>
                        <a:rPr lang="ko-KR" altLang="en-US" sz="1600" u="sng" dirty="0">
                          <a:latin typeface="+mn-ea"/>
                          <a:ea typeface="+mn-ea"/>
                        </a:rPr>
                        <a:t>익일 작업내역</a:t>
                      </a:r>
                    </a:p>
                  </a:txBody>
                  <a:tcPr anchor="ctr"/>
                </a:tc>
                <a:extLst>
                  <a:ext uri="{0D108BD9-81ED-4DB2-BD59-A6C34878D82A}">
                    <a16:rowId xmlns:a16="http://schemas.microsoft.com/office/drawing/2014/main" val="3216231231"/>
                  </a:ext>
                </a:extLst>
              </a:tr>
              <a:tr h="356458">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오류 수정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4H ]</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게시글 작성 정상 작동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게시글 수정 정상 작동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비공개 시 회원</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비회원 여부에 따라 게시글 대응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회원가입</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게시글 작성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Trim(),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특수문자 안되게 처리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180975" marR="0" lvl="1" indent="0" algn="l" defTabSz="914400" rtl="0" eaLnBrk="1" fontAlgn="auto" latinLnBrk="1" hangingPunct="1">
                        <a:lnSpc>
                          <a:spcPct val="150000"/>
                        </a:lnSpc>
                        <a:spcBef>
                          <a:spcPts val="0"/>
                        </a:spcBef>
                        <a:spcAft>
                          <a:spcPts val="0"/>
                        </a:spcAft>
                        <a:buClrTx/>
                        <a:buSzTx/>
                        <a:buFont typeface="+mj-lt"/>
                        <a:buNone/>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등록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[ 12-22 ]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수정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[ 12-22 ]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게시물 보기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[ 12-23 ]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메인화면</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페이지 처리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[ 12-25 ]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게시글 노출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[ 12-24 ]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검색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[ 12-23 ]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게시글 보기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[ 12-20 ]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2"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목록 다운로드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[ 12-27 ]</a:t>
                      </a:r>
                    </a:p>
                    <a:p>
                      <a:pPr marL="357188" marR="0" lvl="2"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삭제</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[ 12-20 ]</a:t>
                      </a:r>
                    </a:p>
                    <a:p>
                      <a:pPr marL="357188" marR="0" lvl="2"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1035738462"/>
                  </a:ext>
                </a:extLst>
              </a:tr>
              <a:tr h="271837">
                <a:tc>
                  <a:txBody>
                    <a:bodyPr/>
                    <a:lstStyle/>
                    <a:p>
                      <a:pPr marL="357188" marR="0" lvl="2" indent="0" algn="ctr"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ko-KR" altLang="en-US" sz="1600" b="1" i="0" u="sng" strike="noStrike" kern="1200" cap="none" spc="0" normalizeH="0" baseline="0" noProof="0" dirty="0" err="1">
                          <a:ln>
                            <a:noFill/>
                          </a:ln>
                          <a:solidFill>
                            <a:schemeClr val="bg1"/>
                          </a:solidFill>
                          <a:effectLst/>
                          <a:uLnTx/>
                          <a:uFillTx/>
                          <a:latin typeface="+mn-ea"/>
                          <a:ea typeface="+mn-ea"/>
                          <a:cs typeface="+mn-cs"/>
                        </a:rPr>
                        <a:t>이슈사항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tc>
                  <a:txBody>
                    <a:bodyPr/>
                    <a:lstStyle/>
                    <a:p>
                      <a:pPr marL="0" marR="0" lvl="0" indent="0" algn="ctr"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ko-KR" altLang="en-US" sz="1600" b="1" i="0" u="sng" strike="noStrike" kern="1200" cap="none" spc="0" normalizeH="0" baseline="0" noProof="0" dirty="0">
                          <a:ln>
                            <a:noFill/>
                          </a:ln>
                          <a:solidFill>
                            <a:schemeClr val="bg1"/>
                          </a:solidFill>
                          <a:effectLst/>
                          <a:uLnTx/>
                          <a:uFillTx/>
                          <a:latin typeface="+mn-ea"/>
                          <a:ea typeface="+mn-ea"/>
                          <a:cs typeface="+mn-cs"/>
                        </a:rPr>
                        <a:t>문의사항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extLst>
                  <a:ext uri="{0D108BD9-81ED-4DB2-BD59-A6C34878D82A}">
                    <a16:rowId xmlns:a16="http://schemas.microsoft.com/office/drawing/2014/main" val="4074406412"/>
                  </a:ext>
                </a:extLst>
              </a:tr>
              <a:tr h="271837">
                <a:tc>
                  <a:txBody>
                    <a:bodyPr/>
                    <a:lstStyle/>
                    <a:p>
                      <a:pPr marL="534988" marR="0" lvl="2" indent="-1778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코드 리뷰 직전에 구현한 파일첨부가 이슈를 일으켜  코드리뷰 중 게시글 작성 수정이 작동하지 않았습니다</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게시물 보기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다운로드를 구현하지 못했습니다</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3944559900"/>
                  </a:ext>
                </a:extLst>
              </a:tr>
            </a:tbl>
          </a:graphicData>
        </a:graphic>
      </p:graphicFrame>
      <p:sp>
        <p:nvSpPr>
          <p:cNvPr id="5" name="TextBox 4">
            <a:extLst>
              <a:ext uri="{FF2B5EF4-FFF2-40B4-BE49-F238E27FC236}">
                <a16:creationId xmlns:a16="http://schemas.microsoft.com/office/drawing/2014/main" id="{47EA8298-D340-4A36-8EC5-2E5F022A6D32}"/>
              </a:ext>
            </a:extLst>
          </p:cNvPr>
          <p:cNvSpPr txBox="1"/>
          <p:nvPr/>
        </p:nvSpPr>
        <p:spPr>
          <a:xfrm>
            <a:off x="322217" y="6529685"/>
            <a:ext cx="1779654" cy="253916"/>
          </a:xfrm>
          <a:prstGeom prst="rect">
            <a:avLst/>
          </a:prstGeom>
          <a:noFill/>
        </p:spPr>
        <p:txBody>
          <a:bodyPr wrap="none" rtlCol="0">
            <a:spAutoFit/>
          </a:bodyPr>
          <a:lstStyle/>
          <a:p>
            <a:r>
              <a:rPr lang="ko-KR" altLang="en-US" sz="1050" dirty="0"/>
              <a:t>작성일자 </a:t>
            </a:r>
            <a:r>
              <a:rPr lang="en-US" altLang="ko-KR" sz="1050" dirty="0"/>
              <a:t>: 2019.12.19 17:35</a:t>
            </a:r>
            <a:endParaRPr lang="ko-KR" altLang="en-US" sz="1050" dirty="0"/>
          </a:p>
        </p:txBody>
      </p:sp>
    </p:spTree>
    <p:extLst>
      <p:ext uri="{BB962C8B-B14F-4D97-AF65-F5344CB8AC3E}">
        <p14:creationId xmlns:p14="http://schemas.microsoft.com/office/powerpoint/2010/main" val="3392183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1EC4D-1FD5-46BD-9923-5E51A36E3DA0}"/>
              </a:ext>
            </a:extLst>
          </p:cNvPr>
          <p:cNvSpPr>
            <a:spLocks noGrp="1"/>
          </p:cNvSpPr>
          <p:nvPr>
            <p:ph type="title"/>
          </p:nvPr>
        </p:nvSpPr>
        <p:spPr/>
        <p:txBody>
          <a:bodyPr/>
          <a:lstStyle/>
          <a:p>
            <a:r>
              <a:rPr lang="en-US" altLang="ko-KR" dirty="0"/>
              <a:t>[</a:t>
            </a:r>
            <a:r>
              <a:rPr lang="ko-KR" altLang="en-US" dirty="0"/>
              <a:t>일일보고</a:t>
            </a:r>
            <a:r>
              <a:rPr lang="en-US" altLang="ko-KR" dirty="0"/>
              <a:t>] 2019</a:t>
            </a:r>
            <a:r>
              <a:rPr lang="ko-KR" altLang="en-US" dirty="0"/>
              <a:t>년 </a:t>
            </a:r>
            <a:r>
              <a:rPr lang="en-US" altLang="ko-KR" dirty="0"/>
              <a:t>12</a:t>
            </a:r>
            <a:r>
              <a:rPr lang="ko-KR" altLang="en-US" dirty="0"/>
              <a:t>월 </a:t>
            </a:r>
            <a:r>
              <a:rPr lang="en-US" altLang="ko-KR" dirty="0"/>
              <a:t>20</a:t>
            </a:r>
            <a:r>
              <a:rPr lang="ko-KR" altLang="en-US" dirty="0"/>
              <a:t>일 </a:t>
            </a:r>
          </a:p>
        </p:txBody>
      </p:sp>
      <p:graphicFrame>
        <p:nvGraphicFramePr>
          <p:cNvPr id="9" name="표 8">
            <a:extLst>
              <a:ext uri="{FF2B5EF4-FFF2-40B4-BE49-F238E27FC236}">
                <a16:creationId xmlns:a16="http://schemas.microsoft.com/office/drawing/2014/main" id="{CAA03DC3-A8A8-416C-8AD4-396E77767104}"/>
              </a:ext>
            </a:extLst>
          </p:cNvPr>
          <p:cNvGraphicFramePr>
            <a:graphicFrameLocks noGrp="1"/>
          </p:cNvGraphicFramePr>
          <p:nvPr>
            <p:extLst>
              <p:ext uri="{D42A27DB-BD31-4B8C-83A1-F6EECF244321}">
                <p14:modId xmlns:p14="http://schemas.microsoft.com/office/powerpoint/2010/main" val="78198347"/>
              </p:ext>
            </p:extLst>
          </p:nvPr>
        </p:nvGraphicFramePr>
        <p:xfrm>
          <a:off x="347133" y="853915"/>
          <a:ext cx="9160934" cy="5448110"/>
        </p:xfrm>
        <a:graphic>
          <a:graphicData uri="http://schemas.openxmlformats.org/drawingml/2006/table">
            <a:tbl>
              <a:tblPr firstRow="1" bandRow="1">
                <a:tableStyleId>{7E9639D4-E3E2-4D34-9284-5A2195B3D0D7}</a:tableStyleId>
              </a:tblPr>
              <a:tblGrid>
                <a:gridCol w="4580467">
                  <a:extLst>
                    <a:ext uri="{9D8B030D-6E8A-4147-A177-3AD203B41FA5}">
                      <a16:colId xmlns:a16="http://schemas.microsoft.com/office/drawing/2014/main" val="1049754470"/>
                    </a:ext>
                  </a:extLst>
                </a:gridCol>
                <a:gridCol w="4580467">
                  <a:extLst>
                    <a:ext uri="{9D8B030D-6E8A-4147-A177-3AD203B41FA5}">
                      <a16:colId xmlns:a16="http://schemas.microsoft.com/office/drawing/2014/main" val="1710563698"/>
                    </a:ext>
                  </a:extLst>
                </a:gridCol>
              </a:tblGrid>
              <a:tr h="370840">
                <a:tc>
                  <a:txBody>
                    <a:bodyPr/>
                    <a:lstStyle/>
                    <a:p>
                      <a:pPr marL="0" algn="ctr" defTabSz="914400" rtl="0" eaLnBrk="1" latinLnBrk="1" hangingPunct="1"/>
                      <a:r>
                        <a:rPr lang="ko-KR" altLang="en-US" sz="1600" b="1" u="sng" kern="1200" dirty="0">
                          <a:solidFill>
                            <a:schemeClr val="bg1"/>
                          </a:solidFill>
                          <a:latin typeface="+mn-ea"/>
                          <a:ea typeface="+mn-ea"/>
                          <a:cs typeface="+mn-cs"/>
                        </a:rPr>
                        <a:t>금일 작업내역</a:t>
                      </a:r>
                    </a:p>
                  </a:txBody>
                  <a:tcPr anchor="ctr"/>
                </a:tc>
                <a:tc>
                  <a:txBody>
                    <a:bodyPr/>
                    <a:lstStyle/>
                    <a:p>
                      <a:pPr algn="ctr" latinLnBrk="1"/>
                      <a:r>
                        <a:rPr lang="ko-KR" altLang="en-US" sz="1600" u="sng" dirty="0">
                          <a:latin typeface="+mn-ea"/>
                          <a:ea typeface="+mn-ea"/>
                        </a:rPr>
                        <a:t>익일 작업내역</a:t>
                      </a:r>
                    </a:p>
                  </a:txBody>
                  <a:tcPr anchor="ctr"/>
                </a:tc>
                <a:extLst>
                  <a:ext uri="{0D108BD9-81ED-4DB2-BD59-A6C34878D82A}">
                    <a16:rowId xmlns:a16="http://schemas.microsoft.com/office/drawing/2014/main" val="3216231231"/>
                  </a:ext>
                </a:extLst>
              </a:tr>
              <a:tr h="356458">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 Join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수정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 ]</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각 컬럼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Input Text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칸 공백</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&amp;</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특수문자 불가능하게 설정</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 Paging [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3H ]</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LIMIT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와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OFFSET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이나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BETWEEN</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으로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Paging</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제작하기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Paging Ajax</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로 구현하기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Paging</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시 높은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RNUM</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이 다음페이지로 넘어가는 현상 </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2"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수정하기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357188" marR="0" lvl="2"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180975" marR="0" lvl="1" indent="0" algn="l" defTabSz="914400" rtl="0" eaLnBrk="1" fontAlgn="auto" latinLnBrk="1" hangingPunct="1">
                        <a:lnSpc>
                          <a:spcPct val="150000"/>
                        </a:lnSpc>
                        <a:spcBef>
                          <a:spcPts val="0"/>
                        </a:spcBef>
                        <a:spcAft>
                          <a:spcPts val="0"/>
                        </a:spcAft>
                        <a:buClrTx/>
                        <a:buSzTx/>
                        <a:buFont typeface="+mj-lt"/>
                        <a:buNone/>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등록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[ 12-22 ]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수정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[ 12-22 ]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게시물 보기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[ 12-23 ]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메인화면</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페이지 처리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[ 12-25 ]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게시글 노출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[ 12-24 ]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검색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[ 12-23 ]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게시글 보기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[ 12-20 ]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2"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목록 다운로드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[ 12-27 ]</a:t>
                      </a:r>
                    </a:p>
                    <a:p>
                      <a:pPr marL="357188" marR="0" lvl="2"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삭제</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[ 12-20 ]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5. DB</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테이블 수정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[ 12-23 ]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6. Ajax &gt;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비밀번호 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[ 12-26 ]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7. Paging &gt; Ajax</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로 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[ 12-26 ]</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1035738462"/>
                  </a:ext>
                </a:extLst>
              </a:tr>
              <a:tr h="271837">
                <a:tc>
                  <a:txBody>
                    <a:bodyPr/>
                    <a:lstStyle/>
                    <a:p>
                      <a:pPr marL="357188" marR="0" lvl="2" indent="0" algn="ctr"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ko-KR" altLang="en-US" sz="1600" b="1" i="0" u="sng" strike="noStrike" kern="1200" cap="none" spc="0" normalizeH="0" baseline="0" noProof="0" dirty="0" err="1">
                          <a:ln>
                            <a:noFill/>
                          </a:ln>
                          <a:solidFill>
                            <a:schemeClr val="bg1"/>
                          </a:solidFill>
                          <a:effectLst/>
                          <a:uLnTx/>
                          <a:uFillTx/>
                          <a:latin typeface="+mn-ea"/>
                          <a:ea typeface="+mn-ea"/>
                          <a:cs typeface="+mn-cs"/>
                        </a:rPr>
                        <a:t>이슈사항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tc>
                  <a:txBody>
                    <a:bodyPr/>
                    <a:lstStyle/>
                    <a:p>
                      <a:pPr marL="0" marR="0" lvl="0" indent="0" algn="ctr"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ko-KR" altLang="en-US" sz="1600" b="1" i="0" u="sng" strike="noStrike" kern="1200" cap="none" spc="0" normalizeH="0" baseline="0" noProof="0" dirty="0">
                          <a:ln>
                            <a:noFill/>
                          </a:ln>
                          <a:solidFill>
                            <a:schemeClr val="bg1"/>
                          </a:solidFill>
                          <a:effectLst/>
                          <a:uLnTx/>
                          <a:uFillTx/>
                          <a:latin typeface="+mn-ea"/>
                          <a:ea typeface="+mn-ea"/>
                          <a:cs typeface="+mn-cs"/>
                        </a:rPr>
                        <a:t>문의사항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extLst>
                  <a:ext uri="{0D108BD9-81ED-4DB2-BD59-A6C34878D82A}">
                    <a16:rowId xmlns:a16="http://schemas.microsoft.com/office/drawing/2014/main" val="4074406412"/>
                  </a:ext>
                </a:extLst>
              </a:tr>
              <a:tr h="271837">
                <a:tc>
                  <a:txBody>
                    <a:bodyPr/>
                    <a:lstStyle/>
                    <a:p>
                      <a:pPr marL="534988" marR="0" lvl="2" indent="-1778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코드 리뷰를 통해 많은 조언을 들었습니다</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XSS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보안처리에 대해 듣고 링크를 받았습니다</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Paging</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기법 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LIMIT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와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OFFSET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에 대해 배웠습니다</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3944559900"/>
                  </a:ext>
                </a:extLst>
              </a:tr>
            </a:tbl>
          </a:graphicData>
        </a:graphic>
      </p:graphicFrame>
      <p:sp>
        <p:nvSpPr>
          <p:cNvPr id="5" name="TextBox 4">
            <a:extLst>
              <a:ext uri="{FF2B5EF4-FFF2-40B4-BE49-F238E27FC236}">
                <a16:creationId xmlns:a16="http://schemas.microsoft.com/office/drawing/2014/main" id="{47EA8298-D340-4A36-8EC5-2E5F022A6D32}"/>
              </a:ext>
            </a:extLst>
          </p:cNvPr>
          <p:cNvSpPr txBox="1"/>
          <p:nvPr/>
        </p:nvSpPr>
        <p:spPr>
          <a:xfrm>
            <a:off x="322217" y="6529685"/>
            <a:ext cx="1779654" cy="253916"/>
          </a:xfrm>
          <a:prstGeom prst="rect">
            <a:avLst/>
          </a:prstGeom>
          <a:noFill/>
        </p:spPr>
        <p:txBody>
          <a:bodyPr wrap="none" rtlCol="0">
            <a:spAutoFit/>
          </a:bodyPr>
          <a:lstStyle/>
          <a:p>
            <a:r>
              <a:rPr lang="ko-KR" altLang="en-US" sz="1050" dirty="0"/>
              <a:t>작성일자 </a:t>
            </a:r>
            <a:r>
              <a:rPr lang="en-US" altLang="ko-KR" sz="1050" dirty="0"/>
              <a:t>: 2019.12.20 16:36</a:t>
            </a:r>
            <a:endParaRPr lang="ko-KR" altLang="en-US" sz="1050" dirty="0"/>
          </a:p>
        </p:txBody>
      </p:sp>
    </p:spTree>
    <p:extLst>
      <p:ext uri="{BB962C8B-B14F-4D97-AF65-F5344CB8AC3E}">
        <p14:creationId xmlns:p14="http://schemas.microsoft.com/office/powerpoint/2010/main" val="381395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1EC4D-1FD5-46BD-9923-5E51A36E3DA0}"/>
              </a:ext>
            </a:extLst>
          </p:cNvPr>
          <p:cNvSpPr>
            <a:spLocks noGrp="1"/>
          </p:cNvSpPr>
          <p:nvPr>
            <p:ph type="title"/>
          </p:nvPr>
        </p:nvSpPr>
        <p:spPr/>
        <p:txBody>
          <a:bodyPr/>
          <a:lstStyle/>
          <a:p>
            <a:r>
              <a:rPr lang="en-US" altLang="ko-KR" dirty="0"/>
              <a:t>[</a:t>
            </a:r>
            <a:r>
              <a:rPr lang="ko-KR" altLang="en-US" dirty="0"/>
              <a:t>일일보고</a:t>
            </a:r>
            <a:r>
              <a:rPr lang="en-US" altLang="ko-KR" dirty="0"/>
              <a:t>] 2019</a:t>
            </a:r>
            <a:r>
              <a:rPr lang="ko-KR" altLang="en-US" dirty="0"/>
              <a:t>년 </a:t>
            </a:r>
            <a:r>
              <a:rPr lang="en-US" altLang="ko-KR" dirty="0"/>
              <a:t>12</a:t>
            </a:r>
            <a:r>
              <a:rPr lang="ko-KR" altLang="en-US" dirty="0"/>
              <a:t>월 </a:t>
            </a:r>
            <a:r>
              <a:rPr lang="en-US" altLang="ko-KR" dirty="0"/>
              <a:t>23</a:t>
            </a:r>
            <a:r>
              <a:rPr lang="ko-KR" altLang="en-US" dirty="0"/>
              <a:t>일 </a:t>
            </a:r>
          </a:p>
        </p:txBody>
      </p:sp>
      <p:graphicFrame>
        <p:nvGraphicFramePr>
          <p:cNvPr id="9" name="표 8">
            <a:extLst>
              <a:ext uri="{FF2B5EF4-FFF2-40B4-BE49-F238E27FC236}">
                <a16:creationId xmlns:a16="http://schemas.microsoft.com/office/drawing/2014/main" id="{CAA03DC3-A8A8-416C-8AD4-396E77767104}"/>
              </a:ext>
            </a:extLst>
          </p:cNvPr>
          <p:cNvGraphicFramePr>
            <a:graphicFrameLocks noGrp="1"/>
          </p:cNvGraphicFramePr>
          <p:nvPr>
            <p:extLst>
              <p:ext uri="{D42A27DB-BD31-4B8C-83A1-F6EECF244321}">
                <p14:modId xmlns:p14="http://schemas.microsoft.com/office/powerpoint/2010/main" val="3676478976"/>
              </p:ext>
            </p:extLst>
          </p:nvPr>
        </p:nvGraphicFramePr>
        <p:xfrm>
          <a:off x="347133" y="853915"/>
          <a:ext cx="9160934" cy="5448110"/>
        </p:xfrm>
        <a:graphic>
          <a:graphicData uri="http://schemas.openxmlformats.org/drawingml/2006/table">
            <a:tbl>
              <a:tblPr firstRow="1" bandRow="1">
                <a:tableStyleId>{7E9639D4-E3E2-4D34-9284-5A2195B3D0D7}</a:tableStyleId>
              </a:tblPr>
              <a:tblGrid>
                <a:gridCol w="4580467">
                  <a:extLst>
                    <a:ext uri="{9D8B030D-6E8A-4147-A177-3AD203B41FA5}">
                      <a16:colId xmlns:a16="http://schemas.microsoft.com/office/drawing/2014/main" val="1049754470"/>
                    </a:ext>
                  </a:extLst>
                </a:gridCol>
                <a:gridCol w="4580467">
                  <a:extLst>
                    <a:ext uri="{9D8B030D-6E8A-4147-A177-3AD203B41FA5}">
                      <a16:colId xmlns:a16="http://schemas.microsoft.com/office/drawing/2014/main" val="1710563698"/>
                    </a:ext>
                  </a:extLst>
                </a:gridCol>
              </a:tblGrid>
              <a:tr h="370840">
                <a:tc>
                  <a:txBody>
                    <a:bodyPr/>
                    <a:lstStyle/>
                    <a:p>
                      <a:pPr marL="0" algn="ctr" defTabSz="914400" rtl="0" eaLnBrk="1" latinLnBrk="1" hangingPunct="1"/>
                      <a:r>
                        <a:rPr lang="ko-KR" altLang="en-US" sz="1600" b="1" u="sng" kern="1200" dirty="0">
                          <a:solidFill>
                            <a:schemeClr val="bg1"/>
                          </a:solidFill>
                          <a:latin typeface="+mn-ea"/>
                          <a:ea typeface="+mn-ea"/>
                          <a:cs typeface="+mn-cs"/>
                        </a:rPr>
                        <a:t>금일 작업내역</a:t>
                      </a:r>
                    </a:p>
                  </a:txBody>
                  <a:tcPr anchor="ctr"/>
                </a:tc>
                <a:tc>
                  <a:txBody>
                    <a:bodyPr/>
                    <a:lstStyle/>
                    <a:p>
                      <a:pPr algn="ctr" latinLnBrk="1"/>
                      <a:r>
                        <a:rPr lang="ko-KR" altLang="en-US" sz="1600" u="sng" dirty="0">
                          <a:latin typeface="+mn-ea"/>
                          <a:ea typeface="+mn-ea"/>
                        </a:rPr>
                        <a:t>익일 작업내역</a:t>
                      </a:r>
                    </a:p>
                  </a:txBody>
                  <a:tcPr anchor="ctr"/>
                </a:tc>
                <a:extLst>
                  <a:ext uri="{0D108BD9-81ED-4DB2-BD59-A6C34878D82A}">
                    <a16:rowId xmlns:a16="http://schemas.microsoft.com/office/drawing/2014/main" val="3216231231"/>
                  </a:ext>
                </a:extLst>
              </a:tr>
              <a:tr h="356458">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 </a:t>
                      </a: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메인화면</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삭제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2</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4H ]</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체크박스 단일 삭제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체크박스 다중 삭제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2. DB</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테이블 수정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2</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 ]</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컬럼 데이터 타입 수정</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컬럼 </a:t>
                      </a: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Maxlength</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설정</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3. 12-20</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수정 사항 적용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3</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3H ]</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비밀번호 조건 설정</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스크롤 유무에 따른 화면 비틀림 수정</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Input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type=“text”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Maxlength</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설정</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4. </a:t>
                      </a: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메인화면</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검색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 ]</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SearchForm</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SearchQuery</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등록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[ 12-28 ]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수정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[ 12-28 ]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게시물 보기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[ 12-28 ]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메인화면</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페이지 처리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[ 12-29 ]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게시글 노출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[ 12-29 ]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검색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[ 12-24 ]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게시글 보기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[ 12-30 ]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2"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목록 다운로드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[ 12-28 ]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6. Ajax &gt;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비밀번호 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[ 12-25 ]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7. Paging &gt; Ajax</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로 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[ 12-29 ]</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1035738462"/>
                  </a:ext>
                </a:extLst>
              </a:tr>
              <a:tr h="271837">
                <a:tc>
                  <a:txBody>
                    <a:bodyPr/>
                    <a:lstStyle/>
                    <a:p>
                      <a:pPr marL="357188" marR="0" lvl="2" indent="0" algn="ctr"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ko-KR" altLang="en-US" sz="1600" b="1" i="0" u="sng" strike="noStrike" kern="1200" cap="none" spc="0" normalizeH="0" baseline="0" noProof="0" dirty="0" err="1">
                          <a:ln>
                            <a:noFill/>
                          </a:ln>
                          <a:solidFill>
                            <a:schemeClr val="bg1"/>
                          </a:solidFill>
                          <a:effectLst/>
                          <a:uLnTx/>
                          <a:uFillTx/>
                          <a:latin typeface="+mn-ea"/>
                          <a:ea typeface="+mn-ea"/>
                          <a:cs typeface="+mn-cs"/>
                        </a:rPr>
                        <a:t>이슈사항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tc>
                  <a:txBody>
                    <a:bodyPr/>
                    <a:lstStyle/>
                    <a:p>
                      <a:pPr marL="0" marR="0" lvl="0" indent="0" algn="ctr"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ko-KR" altLang="en-US" sz="1600" b="1" i="0" u="sng" strike="noStrike" kern="1200" cap="none" spc="0" normalizeH="0" baseline="0" noProof="0" dirty="0">
                          <a:ln>
                            <a:noFill/>
                          </a:ln>
                          <a:solidFill>
                            <a:schemeClr val="bg1"/>
                          </a:solidFill>
                          <a:effectLst/>
                          <a:uLnTx/>
                          <a:uFillTx/>
                          <a:latin typeface="+mn-ea"/>
                          <a:ea typeface="+mn-ea"/>
                          <a:cs typeface="+mn-cs"/>
                        </a:rPr>
                        <a:t>문의사항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extLst>
                  <a:ext uri="{0D108BD9-81ED-4DB2-BD59-A6C34878D82A}">
                    <a16:rowId xmlns:a16="http://schemas.microsoft.com/office/drawing/2014/main" val="4074406412"/>
                  </a:ext>
                </a:extLst>
              </a:tr>
              <a:tr h="271837">
                <a:tc>
                  <a:txBody>
                    <a:bodyPr/>
                    <a:lstStyle/>
                    <a:p>
                      <a:pPr marL="534988" marR="0" lvl="2" indent="-1778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Mybatis</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String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컬럼 네임 오류가 있었고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value</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를 사용해 해결했습니다</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Mybatis</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자료형 삽인 방식인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name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을 배웠습니다</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3944559900"/>
                  </a:ext>
                </a:extLst>
              </a:tr>
            </a:tbl>
          </a:graphicData>
        </a:graphic>
      </p:graphicFrame>
      <p:sp>
        <p:nvSpPr>
          <p:cNvPr id="5" name="TextBox 4">
            <a:extLst>
              <a:ext uri="{FF2B5EF4-FFF2-40B4-BE49-F238E27FC236}">
                <a16:creationId xmlns:a16="http://schemas.microsoft.com/office/drawing/2014/main" id="{47EA8298-D340-4A36-8EC5-2E5F022A6D32}"/>
              </a:ext>
            </a:extLst>
          </p:cNvPr>
          <p:cNvSpPr txBox="1"/>
          <p:nvPr/>
        </p:nvSpPr>
        <p:spPr>
          <a:xfrm>
            <a:off x="322217" y="6529685"/>
            <a:ext cx="1779654" cy="253916"/>
          </a:xfrm>
          <a:prstGeom prst="rect">
            <a:avLst/>
          </a:prstGeom>
          <a:noFill/>
        </p:spPr>
        <p:txBody>
          <a:bodyPr wrap="none" rtlCol="0">
            <a:spAutoFit/>
          </a:bodyPr>
          <a:lstStyle/>
          <a:p>
            <a:r>
              <a:rPr lang="ko-KR" altLang="en-US" sz="1050" dirty="0"/>
              <a:t>작성일자 </a:t>
            </a:r>
            <a:r>
              <a:rPr lang="en-US" altLang="ko-KR" sz="1050" dirty="0"/>
              <a:t>: 2019.12.23 16:28</a:t>
            </a:r>
            <a:endParaRPr lang="ko-KR" altLang="en-US" sz="1050" dirty="0"/>
          </a:p>
        </p:txBody>
      </p:sp>
    </p:spTree>
    <p:extLst>
      <p:ext uri="{BB962C8B-B14F-4D97-AF65-F5344CB8AC3E}">
        <p14:creationId xmlns:p14="http://schemas.microsoft.com/office/powerpoint/2010/main" val="1501969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1EC4D-1FD5-46BD-9923-5E51A36E3DA0}"/>
              </a:ext>
            </a:extLst>
          </p:cNvPr>
          <p:cNvSpPr>
            <a:spLocks noGrp="1"/>
          </p:cNvSpPr>
          <p:nvPr>
            <p:ph type="title"/>
          </p:nvPr>
        </p:nvSpPr>
        <p:spPr/>
        <p:txBody>
          <a:bodyPr/>
          <a:lstStyle/>
          <a:p>
            <a:r>
              <a:rPr lang="en-US" altLang="ko-KR" dirty="0"/>
              <a:t>[</a:t>
            </a:r>
            <a:r>
              <a:rPr lang="ko-KR" altLang="en-US" dirty="0"/>
              <a:t>일일보고</a:t>
            </a:r>
            <a:r>
              <a:rPr lang="en-US" altLang="ko-KR" dirty="0"/>
              <a:t>] 2019</a:t>
            </a:r>
            <a:r>
              <a:rPr lang="ko-KR" altLang="en-US" dirty="0"/>
              <a:t>년 </a:t>
            </a:r>
            <a:r>
              <a:rPr lang="en-US" altLang="ko-KR" dirty="0"/>
              <a:t>12</a:t>
            </a:r>
            <a:r>
              <a:rPr lang="ko-KR" altLang="en-US" dirty="0"/>
              <a:t>월 </a:t>
            </a:r>
            <a:r>
              <a:rPr lang="en-US" altLang="ko-KR" dirty="0"/>
              <a:t>24</a:t>
            </a:r>
            <a:r>
              <a:rPr lang="ko-KR" altLang="en-US" dirty="0"/>
              <a:t>일 </a:t>
            </a:r>
          </a:p>
        </p:txBody>
      </p:sp>
      <p:graphicFrame>
        <p:nvGraphicFramePr>
          <p:cNvPr id="9" name="표 8">
            <a:extLst>
              <a:ext uri="{FF2B5EF4-FFF2-40B4-BE49-F238E27FC236}">
                <a16:creationId xmlns:a16="http://schemas.microsoft.com/office/drawing/2014/main" id="{CAA03DC3-A8A8-416C-8AD4-396E77767104}"/>
              </a:ext>
            </a:extLst>
          </p:cNvPr>
          <p:cNvGraphicFramePr>
            <a:graphicFrameLocks noGrp="1"/>
          </p:cNvGraphicFramePr>
          <p:nvPr>
            <p:extLst>
              <p:ext uri="{D42A27DB-BD31-4B8C-83A1-F6EECF244321}">
                <p14:modId xmlns:p14="http://schemas.microsoft.com/office/powerpoint/2010/main" val="853324154"/>
              </p:ext>
            </p:extLst>
          </p:nvPr>
        </p:nvGraphicFramePr>
        <p:xfrm>
          <a:off x="347133" y="853915"/>
          <a:ext cx="9160934" cy="4190810"/>
        </p:xfrm>
        <a:graphic>
          <a:graphicData uri="http://schemas.openxmlformats.org/drawingml/2006/table">
            <a:tbl>
              <a:tblPr firstRow="1" bandRow="1">
                <a:tableStyleId>{7E9639D4-E3E2-4D34-9284-5A2195B3D0D7}</a:tableStyleId>
              </a:tblPr>
              <a:tblGrid>
                <a:gridCol w="4580467">
                  <a:extLst>
                    <a:ext uri="{9D8B030D-6E8A-4147-A177-3AD203B41FA5}">
                      <a16:colId xmlns:a16="http://schemas.microsoft.com/office/drawing/2014/main" val="1049754470"/>
                    </a:ext>
                  </a:extLst>
                </a:gridCol>
                <a:gridCol w="4580467">
                  <a:extLst>
                    <a:ext uri="{9D8B030D-6E8A-4147-A177-3AD203B41FA5}">
                      <a16:colId xmlns:a16="http://schemas.microsoft.com/office/drawing/2014/main" val="1710563698"/>
                    </a:ext>
                  </a:extLst>
                </a:gridCol>
              </a:tblGrid>
              <a:tr h="370840">
                <a:tc>
                  <a:txBody>
                    <a:bodyPr/>
                    <a:lstStyle/>
                    <a:p>
                      <a:pPr marL="0" algn="ctr" defTabSz="914400" rtl="0" eaLnBrk="1" latinLnBrk="1" hangingPunct="1"/>
                      <a:r>
                        <a:rPr lang="ko-KR" altLang="en-US" sz="1600" b="1" u="sng" kern="1200" dirty="0">
                          <a:solidFill>
                            <a:schemeClr val="bg1"/>
                          </a:solidFill>
                          <a:latin typeface="+mn-ea"/>
                          <a:ea typeface="+mn-ea"/>
                          <a:cs typeface="+mn-cs"/>
                        </a:rPr>
                        <a:t>금일 작업내역</a:t>
                      </a:r>
                    </a:p>
                  </a:txBody>
                  <a:tcPr anchor="ctr"/>
                </a:tc>
                <a:tc>
                  <a:txBody>
                    <a:bodyPr/>
                    <a:lstStyle/>
                    <a:p>
                      <a:pPr algn="ctr" latinLnBrk="1"/>
                      <a:r>
                        <a:rPr lang="ko-KR" altLang="en-US" sz="1600" u="sng" dirty="0">
                          <a:latin typeface="+mn-ea"/>
                          <a:ea typeface="+mn-ea"/>
                        </a:rPr>
                        <a:t>익일 작업내역</a:t>
                      </a:r>
                    </a:p>
                  </a:txBody>
                  <a:tcPr anchor="ctr"/>
                </a:tc>
                <a:extLst>
                  <a:ext uri="{0D108BD9-81ED-4DB2-BD59-A6C34878D82A}">
                    <a16:rowId xmlns:a16="http://schemas.microsoft.com/office/drawing/2014/main" val="3216231231"/>
                  </a:ext>
                </a:extLst>
              </a:tr>
              <a:tr h="356458">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1.Ajax</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4H ]</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Paging ajax [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Recommend ajax [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2. </a:t>
                      </a: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메인화면</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검색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 ]</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SearchForm</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SearchQuery</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180975" marR="0" lvl="1" indent="0" algn="l" defTabSz="914400" rtl="0" eaLnBrk="1" fontAlgn="auto" latinLnBrk="1" hangingPunct="1">
                        <a:lnSpc>
                          <a:spcPct val="150000"/>
                        </a:lnSpc>
                        <a:spcBef>
                          <a:spcPts val="0"/>
                        </a:spcBef>
                        <a:spcAft>
                          <a:spcPts val="0"/>
                        </a:spcAft>
                        <a:buClrTx/>
                        <a:buSzTx/>
                        <a:buFont typeface="+mj-lt"/>
                        <a:buNone/>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등록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[ 12-28 ]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수정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[ 12-28 ]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게시물 보기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[ 12-28 ]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메인화면</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페이지 처리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[ 12-29 ]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게시글 노출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[ 12-29 ]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검색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[ 12-24 ]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게시글 보기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[ 12-30 ]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2"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목록 다운로드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[ 12-28 ]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6. Ajax &gt;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비밀번호 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[ 12-25 ]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7. Paging &gt; Ajax</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로 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[ 12-29 ]</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1035738462"/>
                  </a:ext>
                </a:extLst>
              </a:tr>
              <a:tr h="271837">
                <a:tc>
                  <a:txBody>
                    <a:bodyPr/>
                    <a:lstStyle/>
                    <a:p>
                      <a:pPr marL="357188" marR="0" lvl="2" indent="0" algn="ctr"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ko-KR" altLang="en-US" sz="1600" b="1" i="0" u="sng" strike="noStrike" kern="1200" cap="none" spc="0" normalizeH="0" baseline="0" noProof="0" dirty="0" err="1">
                          <a:ln>
                            <a:noFill/>
                          </a:ln>
                          <a:solidFill>
                            <a:schemeClr val="bg1"/>
                          </a:solidFill>
                          <a:effectLst/>
                          <a:uLnTx/>
                          <a:uFillTx/>
                          <a:latin typeface="+mn-ea"/>
                          <a:ea typeface="+mn-ea"/>
                          <a:cs typeface="+mn-cs"/>
                        </a:rPr>
                        <a:t>이슈사항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tc>
                  <a:txBody>
                    <a:bodyPr/>
                    <a:lstStyle/>
                    <a:p>
                      <a:pPr marL="0" marR="0" lvl="0" indent="0" algn="ctr"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ko-KR" altLang="en-US" sz="1600" b="1" i="0" u="sng" strike="noStrike" kern="1200" cap="none" spc="0" normalizeH="0" baseline="0" noProof="0" dirty="0">
                          <a:ln>
                            <a:noFill/>
                          </a:ln>
                          <a:solidFill>
                            <a:schemeClr val="bg1"/>
                          </a:solidFill>
                          <a:effectLst/>
                          <a:uLnTx/>
                          <a:uFillTx/>
                          <a:latin typeface="+mn-ea"/>
                          <a:ea typeface="+mn-ea"/>
                          <a:cs typeface="+mn-cs"/>
                        </a:rPr>
                        <a:t>문의사항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extLst>
                  <a:ext uri="{0D108BD9-81ED-4DB2-BD59-A6C34878D82A}">
                    <a16:rowId xmlns:a16="http://schemas.microsoft.com/office/drawing/2014/main" val="4074406412"/>
                  </a:ext>
                </a:extLst>
              </a:tr>
              <a:tr h="271837">
                <a:tc>
                  <a:txBody>
                    <a:bodyPr/>
                    <a:lstStyle/>
                    <a:p>
                      <a:pPr marL="534988" marR="0" lvl="2" indent="-1778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Ajax</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에 대해 질문하고 이론 및 코드를 공부했습니다</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3944559900"/>
                  </a:ext>
                </a:extLst>
              </a:tr>
            </a:tbl>
          </a:graphicData>
        </a:graphic>
      </p:graphicFrame>
      <p:sp>
        <p:nvSpPr>
          <p:cNvPr id="5" name="TextBox 4">
            <a:extLst>
              <a:ext uri="{FF2B5EF4-FFF2-40B4-BE49-F238E27FC236}">
                <a16:creationId xmlns:a16="http://schemas.microsoft.com/office/drawing/2014/main" id="{47EA8298-D340-4A36-8EC5-2E5F022A6D32}"/>
              </a:ext>
            </a:extLst>
          </p:cNvPr>
          <p:cNvSpPr txBox="1"/>
          <p:nvPr/>
        </p:nvSpPr>
        <p:spPr>
          <a:xfrm>
            <a:off x="322217" y="6529685"/>
            <a:ext cx="1779654" cy="253916"/>
          </a:xfrm>
          <a:prstGeom prst="rect">
            <a:avLst/>
          </a:prstGeom>
          <a:noFill/>
        </p:spPr>
        <p:txBody>
          <a:bodyPr wrap="none" rtlCol="0">
            <a:spAutoFit/>
          </a:bodyPr>
          <a:lstStyle/>
          <a:p>
            <a:r>
              <a:rPr lang="ko-KR" altLang="en-US" sz="1050" dirty="0"/>
              <a:t>작성일자 </a:t>
            </a:r>
            <a:r>
              <a:rPr lang="en-US" altLang="ko-KR" sz="1050" dirty="0"/>
              <a:t>: 2019.12.23 16:28</a:t>
            </a:r>
            <a:endParaRPr lang="ko-KR" altLang="en-US" sz="1050" dirty="0"/>
          </a:p>
        </p:txBody>
      </p:sp>
    </p:spTree>
    <p:extLst>
      <p:ext uri="{BB962C8B-B14F-4D97-AF65-F5344CB8AC3E}">
        <p14:creationId xmlns:p14="http://schemas.microsoft.com/office/powerpoint/2010/main" val="3663570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1EC4D-1FD5-46BD-9923-5E51A36E3DA0}"/>
              </a:ext>
            </a:extLst>
          </p:cNvPr>
          <p:cNvSpPr>
            <a:spLocks noGrp="1"/>
          </p:cNvSpPr>
          <p:nvPr>
            <p:ph type="title"/>
          </p:nvPr>
        </p:nvSpPr>
        <p:spPr/>
        <p:txBody>
          <a:bodyPr/>
          <a:lstStyle/>
          <a:p>
            <a:r>
              <a:rPr lang="en-US" altLang="ko-KR" dirty="0"/>
              <a:t>[</a:t>
            </a:r>
            <a:r>
              <a:rPr lang="ko-KR" altLang="en-US" dirty="0"/>
              <a:t>일일보고</a:t>
            </a:r>
            <a:r>
              <a:rPr lang="en-US" altLang="ko-KR" dirty="0"/>
              <a:t>] 2019</a:t>
            </a:r>
            <a:r>
              <a:rPr lang="ko-KR" altLang="en-US" dirty="0"/>
              <a:t>년 </a:t>
            </a:r>
            <a:r>
              <a:rPr lang="en-US" altLang="ko-KR" dirty="0"/>
              <a:t>12</a:t>
            </a:r>
            <a:r>
              <a:rPr lang="ko-KR" altLang="en-US" dirty="0"/>
              <a:t>월 </a:t>
            </a:r>
            <a:r>
              <a:rPr lang="en-US" altLang="ko-KR" dirty="0"/>
              <a:t>26</a:t>
            </a:r>
            <a:r>
              <a:rPr lang="ko-KR" altLang="en-US" dirty="0"/>
              <a:t>일 </a:t>
            </a:r>
          </a:p>
        </p:txBody>
      </p:sp>
      <p:graphicFrame>
        <p:nvGraphicFramePr>
          <p:cNvPr id="9" name="표 8">
            <a:extLst>
              <a:ext uri="{FF2B5EF4-FFF2-40B4-BE49-F238E27FC236}">
                <a16:creationId xmlns:a16="http://schemas.microsoft.com/office/drawing/2014/main" id="{CAA03DC3-A8A8-416C-8AD4-396E77767104}"/>
              </a:ext>
            </a:extLst>
          </p:cNvPr>
          <p:cNvGraphicFramePr>
            <a:graphicFrameLocks noGrp="1"/>
          </p:cNvGraphicFramePr>
          <p:nvPr>
            <p:extLst>
              <p:ext uri="{D42A27DB-BD31-4B8C-83A1-F6EECF244321}">
                <p14:modId xmlns:p14="http://schemas.microsoft.com/office/powerpoint/2010/main" val="740122795"/>
              </p:ext>
            </p:extLst>
          </p:nvPr>
        </p:nvGraphicFramePr>
        <p:xfrm>
          <a:off x="347133" y="853915"/>
          <a:ext cx="9160934" cy="4442270"/>
        </p:xfrm>
        <a:graphic>
          <a:graphicData uri="http://schemas.openxmlformats.org/drawingml/2006/table">
            <a:tbl>
              <a:tblPr firstRow="1" bandRow="1">
                <a:tableStyleId>{7E9639D4-E3E2-4D34-9284-5A2195B3D0D7}</a:tableStyleId>
              </a:tblPr>
              <a:tblGrid>
                <a:gridCol w="4580467">
                  <a:extLst>
                    <a:ext uri="{9D8B030D-6E8A-4147-A177-3AD203B41FA5}">
                      <a16:colId xmlns:a16="http://schemas.microsoft.com/office/drawing/2014/main" val="1049754470"/>
                    </a:ext>
                  </a:extLst>
                </a:gridCol>
                <a:gridCol w="4580467">
                  <a:extLst>
                    <a:ext uri="{9D8B030D-6E8A-4147-A177-3AD203B41FA5}">
                      <a16:colId xmlns:a16="http://schemas.microsoft.com/office/drawing/2014/main" val="1710563698"/>
                    </a:ext>
                  </a:extLst>
                </a:gridCol>
              </a:tblGrid>
              <a:tr h="370840">
                <a:tc>
                  <a:txBody>
                    <a:bodyPr/>
                    <a:lstStyle/>
                    <a:p>
                      <a:pPr marL="0" algn="ctr" defTabSz="914400" rtl="0" eaLnBrk="1" latinLnBrk="1" hangingPunct="1"/>
                      <a:r>
                        <a:rPr lang="ko-KR" altLang="en-US" sz="1600" b="1" u="sng" kern="1200" dirty="0">
                          <a:solidFill>
                            <a:schemeClr val="bg1"/>
                          </a:solidFill>
                          <a:latin typeface="+mn-ea"/>
                          <a:ea typeface="+mn-ea"/>
                          <a:cs typeface="+mn-cs"/>
                        </a:rPr>
                        <a:t>금일 작업내역</a:t>
                      </a:r>
                    </a:p>
                  </a:txBody>
                  <a:tcPr anchor="ctr"/>
                </a:tc>
                <a:tc>
                  <a:txBody>
                    <a:bodyPr/>
                    <a:lstStyle/>
                    <a:p>
                      <a:pPr algn="ctr" latinLnBrk="1"/>
                      <a:r>
                        <a:rPr lang="ko-KR" altLang="en-US" sz="1600" u="sng" dirty="0">
                          <a:latin typeface="+mn-ea"/>
                          <a:ea typeface="+mn-ea"/>
                        </a:rPr>
                        <a:t>익일 작업내역</a:t>
                      </a:r>
                    </a:p>
                  </a:txBody>
                  <a:tcPr anchor="ctr"/>
                </a:tc>
                <a:extLst>
                  <a:ext uri="{0D108BD9-81ED-4DB2-BD59-A6C34878D82A}">
                    <a16:rowId xmlns:a16="http://schemas.microsoft.com/office/drawing/2014/main" val="3216231231"/>
                  </a:ext>
                </a:extLst>
              </a:tr>
              <a:tr h="356458">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1.Ajax</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4H ]</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Paging ajax [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Recommend ajax [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2. </a:t>
                      </a: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메인화면</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검색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 ]</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SearchForm</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SearchQuery</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180975" marR="0" lvl="1" indent="0" algn="l" defTabSz="914400" rtl="0" eaLnBrk="1" fontAlgn="auto" latinLnBrk="1" hangingPunct="1">
                        <a:lnSpc>
                          <a:spcPct val="150000"/>
                        </a:lnSpc>
                        <a:spcBef>
                          <a:spcPts val="0"/>
                        </a:spcBef>
                        <a:spcAft>
                          <a:spcPts val="0"/>
                        </a:spcAft>
                        <a:buClrTx/>
                        <a:buSzTx/>
                        <a:buFont typeface="+mj-lt"/>
                        <a:buNone/>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등록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[ 12-28 ]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수정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[ 12-28 ]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게시물 보기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[ 12-28 ]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메인화면</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페이지 처리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[ 12-29 ]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게시글 노출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[ 12-29 ]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검색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[ 12-30 ]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게시글 보기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[ 12-30 ]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2"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목록 다운로드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[ 12-28 ]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6. Ajax &gt;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비밀번호 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[ 12-30 ]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7. Paging &gt; Ajax</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로 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a:ln>
                            <a:noFill/>
                          </a:ln>
                          <a:solidFill>
                            <a:prstClr val="black"/>
                          </a:solidFill>
                          <a:effectLst/>
                          <a:uLnTx/>
                          <a:uFillTx/>
                          <a:latin typeface="+mn-ea"/>
                          <a:ea typeface="+mn-ea"/>
                          <a:cs typeface="+mn-cs"/>
                        </a:rPr>
                        <a:t>12-29 ]</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1035738462"/>
                  </a:ext>
                </a:extLst>
              </a:tr>
              <a:tr h="271837">
                <a:tc>
                  <a:txBody>
                    <a:bodyPr/>
                    <a:lstStyle/>
                    <a:p>
                      <a:pPr marL="357188" marR="0" lvl="2" indent="0" algn="ctr"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ko-KR" altLang="en-US" sz="1600" b="1" i="0" u="sng" strike="noStrike" kern="1200" cap="none" spc="0" normalizeH="0" baseline="0" noProof="0" dirty="0" err="1">
                          <a:ln>
                            <a:noFill/>
                          </a:ln>
                          <a:solidFill>
                            <a:schemeClr val="bg1"/>
                          </a:solidFill>
                          <a:effectLst/>
                          <a:uLnTx/>
                          <a:uFillTx/>
                          <a:latin typeface="+mn-ea"/>
                          <a:ea typeface="+mn-ea"/>
                          <a:cs typeface="+mn-cs"/>
                        </a:rPr>
                        <a:t>이슈사항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tc>
                  <a:txBody>
                    <a:bodyPr/>
                    <a:lstStyle/>
                    <a:p>
                      <a:pPr marL="0" marR="0" lvl="0" indent="0" algn="ctr"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ko-KR" altLang="en-US" sz="1600" b="1" i="0" u="sng" strike="noStrike" kern="1200" cap="none" spc="0" normalizeH="0" baseline="0" noProof="0" dirty="0">
                          <a:ln>
                            <a:noFill/>
                          </a:ln>
                          <a:solidFill>
                            <a:schemeClr val="bg1"/>
                          </a:solidFill>
                          <a:effectLst/>
                          <a:uLnTx/>
                          <a:uFillTx/>
                          <a:latin typeface="+mn-ea"/>
                          <a:ea typeface="+mn-ea"/>
                          <a:cs typeface="+mn-cs"/>
                        </a:rPr>
                        <a:t>문의사항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extLst>
                  <a:ext uri="{0D108BD9-81ED-4DB2-BD59-A6C34878D82A}">
                    <a16:rowId xmlns:a16="http://schemas.microsoft.com/office/drawing/2014/main" val="4074406412"/>
                  </a:ext>
                </a:extLst>
              </a:tr>
              <a:tr h="271837">
                <a:tc>
                  <a:txBody>
                    <a:bodyPr/>
                    <a:lstStyle/>
                    <a:p>
                      <a:pPr marL="534988" marR="0" lvl="2" indent="-1778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JSon</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을 통한 데이터 받기에 대해 배웠습니다</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Void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방식의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Ajax</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에 사용하는 </a:t>
                      </a: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jsp</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RequestMapping</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의 사용법을 알았습니다</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3944559900"/>
                  </a:ext>
                </a:extLst>
              </a:tr>
            </a:tbl>
          </a:graphicData>
        </a:graphic>
      </p:graphicFrame>
      <p:sp>
        <p:nvSpPr>
          <p:cNvPr id="5" name="TextBox 4">
            <a:extLst>
              <a:ext uri="{FF2B5EF4-FFF2-40B4-BE49-F238E27FC236}">
                <a16:creationId xmlns:a16="http://schemas.microsoft.com/office/drawing/2014/main" id="{47EA8298-D340-4A36-8EC5-2E5F022A6D32}"/>
              </a:ext>
            </a:extLst>
          </p:cNvPr>
          <p:cNvSpPr txBox="1"/>
          <p:nvPr/>
        </p:nvSpPr>
        <p:spPr>
          <a:xfrm>
            <a:off x="322217" y="6529685"/>
            <a:ext cx="1779654" cy="253916"/>
          </a:xfrm>
          <a:prstGeom prst="rect">
            <a:avLst/>
          </a:prstGeom>
          <a:noFill/>
        </p:spPr>
        <p:txBody>
          <a:bodyPr wrap="none" rtlCol="0">
            <a:spAutoFit/>
          </a:bodyPr>
          <a:lstStyle/>
          <a:p>
            <a:r>
              <a:rPr lang="ko-KR" altLang="en-US" sz="1050" dirty="0"/>
              <a:t>작성일자 </a:t>
            </a:r>
            <a:r>
              <a:rPr lang="en-US" altLang="ko-KR" sz="1050" dirty="0"/>
              <a:t>: 2019.12.26 13:58</a:t>
            </a:r>
            <a:endParaRPr lang="ko-KR" altLang="en-US" sz="1050" dirty="0"/>
          </a:p>
        </p:txBody>
      </p:sp>
    </p:spTree>
    <p:extLst>
      <p:ext uri="{BB962C8B-B14F-4D97-AF65-F5344CB8AC3E}">
        <p14:creationId xmlns:p14="http://schemas.microsoft.com/office/powerpoint/2010/main" val="4211058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1EC4D-1FD5-46BD-9923-5E51A36E3DA0}"/>
              </a:ext>
            </a:extLst>
          </p:cNvPr>
          <p:cNvSpPr>
            <a:spLocks noGrp="1"/>
          </p:cNvSpPr>
          <p:nvPr>
            <p:ph type="title"/>
          </p:nvPr>
        </p:nvSpPr>
        <p:spPr/>
        <p:txBody>
          <a:bodyPr/>
          <a:lstStyle/>
          <a:p>
            <a:r>
              <a:rPr lang="en-US" altLang="ko-KR" dirty="0"/>
              <a:t>[</a:t>
            </a:r>
            <a:r>
              <a:rPr lang="ko-KR" altLang="en-US" dirty="0"/>
              <a:t>일일보고</a:t>
            </a:r>
            <a:r>
              <a:rPr lang="en-US" altLang="ko-KR" dirty="0"/>
              <a:t>] 2019</a:t>
            </a:r>
            <a:r>
              <a:rPr lang="ko-KR" altLang="en-US" dirty="0"/>
              <a:t>년 </a:t>
            </a:r>
            <a:r>
              <a:rPr lang="en-US" altLang="ko-KR" dirty="0"/>
              <a:t>12</a:t>
            </a:r>
            <a:r>
              <a:rPr lang="ko-KR" altLang="en-US" dirty="0"/>
              <a:t>월 </a:t>
            </a:r>
            <a:r>
              <a:rPr lang="en-US" altLang="ko-KR" dirty="0"/>
              <a:t>27</a:t>
            </a:r>
            <a:r>
              <a:rPr lang="ko-KR" altLang="en-US" dirty="0"/>
              <a:t>일 </a:t>
            </a:r>
          </a:p>
        </p:txBody>
      </p:sp>
      <p:graphicFrame>
        <p:nvGraphicFramePr>
          <p:cNvPr id="9" name="표 8">
            <a:extLst>
              <a:ext uri="{FF2B5EF4-FFF2-40B4-BE49-F238E27FC236}">
                <a16:creationId xmlns:a16="http://schemas.microsoft.com/office/drawing/2014/main" id="{CAA03DC3-A8A8-416C-8AD4-396E77767104}"/>
              </a:ext>
            </a:extLst>
          </p:cNvPr>
          <p:cNvGraphicFramePr>
            <a:graphicFrameLocks noGrp="1"/>
          </p:cNvGraphicFramePr>
          <p:nvPr>
            <p:extLst>
              <p:ext uri="{D42A27DB-BD31-4B8C-83A1-F6EECF244321}">
                <p14:modId xmlns:p14="http://schemas.microsoft.com/office/powerpoint/2010/main" val="3929354415"/>
              </p:ext>
            </p:extLst>
          </p:nvPr>
        </p:nvGraphicFramePr>
        <p:xfrm>
          <a:off x="347133" y="853915"/>
          <a:ext cx="9160934" cy="3939350"/>
        </p:xfrm>
        <a:graphic>
          <a:graphicData uri="http://schemas.openxmlformats.org/drawingml/2006/table">
            <a:tbl>
              <a:tblPr firstRow="1" bandRow="1">
                <a:tableStyleId>{7E9639D4-E3E2-4D34-9284-5A2195B3D0D7}</a:tableStyleId>
              </a:tblPr>
              <a:tblGrid>
                <a:gridCol w="4580467">
                  <a:extLst>
                    <a:ext uri="{9D8B030D-6E8A-4147-A177-3AD203B41FA5}">
                      <a16:colId xmlns:a16="http://schemas.microsoft.com/office/drawing/2014/main" val="1049754470"/>
                    </a:ext>
                  </a:extLst>
                </a:gridCol>
                <a:gridCol w="4580467">
                  <a:extLst>
                    <a:ext uri="{9D8B030D-6E8A-4147-A177-3AD203B41FA5}">
                      <a16:colId xmlns:a16="http://schemas.microsoft.com/office/drawing/2014/main" val="1710563698"/>
                    </a:ext>
                  </a:extLst>
                </a:gridCol>
              </a:tblGrid>
              <a:tr h="370840">
                <a:tc>
                  <a:txBody>
                    <a:bodyPr/>
                    <a:lstStyle/>
                    <a:p>
                      <a:pPr marL="0" algn="ctr" defTabSz="914400" rtl="0" eaLnBrk="1" latinLnBrk="1" hangingPunct="1"/>
                      <a:r>
                        <a:rPr lang="ko-KR" altLang="en-US" sz="1600" b="1" u="sng" kern="1200" dirty="0">
                          <a:solidFill>
                            <a:schemeClr val="bg1"/>
                          </a:solidFill>
                          <a:latin typeface="+mn-ea"/>
                          <a:ea typeface="+mn-ea"/>
                          <a:cs typeface="+mn-cs"/>
                        </a:rPr>
                        <a:t>금일 작업내역</a:t>
                      </a:r>
                    </a:p>
                  </a:txBody>
                  <a:tcPr anchor="ctr"/>
                </a:tc>
                <a:tc>
                  <a:txBody>
                    <a:bodyPr/>
                    <a:lstStyle/>
                    <a:p>
                      <a:pPr algn="ctr" latinLnBrk="1"/>
                      <a:r>
                        <a:rPr lang="ko-KR" altLang="en-US" sz="1600" u="sng" dirty="0">
                          <a:latin typeface="+mn-ea"/>
                          <a:ea typeface="+mn-ea"/>
                        </a:rPr>
                        <a:t>익일 작업내역</a:t>
                      </a:r>
                    </a:p>
                  </a:txBody>
                  <a:tcPr anchor="ctr"/>
                </a:tc>
                <a:extLst>
                  <a:ext uri="{0D108BD9-81ED-4DB2-BD59-A6C34878D82A}">
                    <a16:rowId xmlns:a16="http://schemas.microsoft.com/office/drawing/2014/main" val="3216231231"/>
                  </a:ext>
                </a:extLst>
              </a:tr>
              <a:tr h="356458">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피드백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(12.26)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4H]</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에러페이지 만들기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체크삭제 체크된 값 없을 때 예외처리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등록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[ 12-28 ]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수정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[ 12-28 ]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게시물 보기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[ 12-28 ]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메인화면</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페이지 처리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[ 12-29 ]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게시글 노출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[ 12-29 ]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검색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[ 12-30 ]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게시글 보기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[ 12-30 ]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2"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목록 다운로드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[ 12-28 ]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6. Ajax &gt;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비밀번호 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[ 12-30 ]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7. Paging &gt; Ajax</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로 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[ 12-29 ]</a:t>
                      </a:r>
                    </a:p>
                  </a:txBody>
                  <a:tcPr/>
                </a:tc>
                <a:extLst>
                  <a:ext uri="{0D108BD9-81ED-4DB2-BD59-A6C34878D82A}">
                    <a16:rowId xmlns:a16="http://schemas.microsoft.com/office/drawing/2014/main" val="1035738462"/>
                  </a:ext>
                </a:extLst>
              </a:tr>
              <a:tr h="271837">
                <a:tc>
                  <a:txBody>
                    <a:bodyPr/>
                    <a:lstStyle/>
                    <a:p>
                      <a:pPr marL="357188" marR="0" lvl="2" indent="0" algn="ctr"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ko-KR" altLang="en-US" sz="1600" b="1" i="0" u="sng" strike="noStrike" kern="1200" cap="none" spc="0" normalizeH="0" baseline="0" noProof="0" dirty="0" err="1">
                          <a:ln>
                            <a:noFill/>
                          </a:ln>
                          <a:solidFill>
                            <a:schemeClr val="bg1"/>
                          </a:solidFill>
                          <a:effectLst/>
                          <a:uLnTx/>
                          <a:uFillTx/>
                          <a:latin typeface="+mn-ea"/>
                          <a:ea typeface="+mn-ea"/>
                          <a:cs typeface="+mn-cs"/>
                        </a:rPr>
                        <a:t>이슈사항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tc>
                  <a:txBody>
                    <a:bodyPr/>
                    <a:lstStyle/>
                    <a:p>
                      <a:pPr marL="0" marR="0" lvl="0" indent="0" algn="ctr"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ko-KR" altLang="en-US" sz="1600" b="1" i="0" u="sng" strike="noStrike" kern="1200" cap="none" spc="0" normalizeH="0" baseline="0" noProof="0" dirty="0">
                          <a:ln>
                            <a:noFill/>
                          </a:ln>
                          <a:solidFill>
                            <a:schemeClr val="bg1"/>
                          </a:solidFill>
                          <a:effectLst/>
                          <a:uLnTx/>
                          <a:uFillTx/>
                          <a:latin typeface="+mn-ea"/>
                          <a:ea typeface="+mn-ea"/>
                          <a:cs typeface="+mn-cs"/>
                        </a:rPr>
                        <a:t>문의사항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extLst>
                  <a:ext uri="{0D108BD9-81ED-4DB2-BD59-A6C34878D82A}">
                    <a16:rowId xmlns:a16="http://schemas.microsoft.com/office/drawing/2014/main" val="4074406412"/>
                  </a:ext>
                </a:extLst>
              </a:tr>
              <a:tr h="271837">
                <a:tc>
                  <a:txBody>
                    <a:bodyPr/>
                    <a:lstStyle/>
                    <a:p>
                      <a:pPr marL="534988" marR="0" lvl="2" indent="-1778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3944559900"/>
                  </a:ext>
                </a:extLst>
              </a:tr>
            </a:tbl>
          </a:graphicData>
        </a:graphic>
      </p:graphicFrame>
      <p:sp>
        <p:nvSpPr>
          <p:cNvPr id="5" name="TextBox 4">
            <a:extLst>
              <a:ext uri="{FF2B5EF4-FFF2-40B4-BE49-F238E27FC236}">
                <a16:creationId xmlns:a16="http://schemas.microsoft.com/office/drawing/2014/main" id="{47EA8298-D340-4A36-8EC5-2E5F022A6D32}"/>
              </a:ext>
            </a:extLst>
          </p:cNvPr>
          <p:cNvSpPr txBox="1"/>
          <p:nvPr/>
        </p:nvSpPr>
        <p:spPr>
          <a:xfrm>
            <a:off x="322217" y="6529685"/>
            <a:ext cx="1779654" cy="253916"/>
          </a:xfrm>
          <a:prstGeom prst="rect">
            <a:avLst/>
          </a:prstGeom>
          <a:noFill/>
        </p:spPr>
        <p:txBody>
          <a:bodyPr wrap="none" rtlCol="0">
            <a:spAutoFit/>
          </a:bodyPr>
          <a:lstStyle/>
          <a:p>
            <a:r>
              <a:rPr lang="ko-KR" altLang="en-US" sz="1050" dirty="0"/>
              <a:t>작성일자 </a:t>
            </a:r>
            <a:r>
              <a:rPr lang="en-US" altLang="ko-KR" sz="1050" dirty="0"/>
              <a:t>: 2019.12.26 13:58</a:t>
            </a:r>
            <a:endParaRPr lang="ko-KR" altLang="en-US" sz="1050" dirty="0"/>
          </a:p>
        </p:txBody>
      </p:sp>
    </p:spTree>
    <p:extLst>
      <p:ext uri="{BB962C8B-B14F-4D97-AF65-F5344CB8AC3E}">
        <p14:creationId xmlns:p14="http://schemas.microsoft.com/office/powerpoint/2010/main" val="1124326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228BF3-F347-434B-8CC4-63E0BCD8D264}"/>
              </a:ext>
            </a:extLst>
          </p:cNvPr>
          <p:cNvSpPr>
            <a:spLocks noGrp="1"/>
          </p:cNvSpPr>
          <p:nvPr>
            <p:ph type="title"/>
          </p:nvPr>
        </p:nvSpPr>
        <p:spPr/>
        <p:txBody>
          <a:bodyPr/>
          <a:lstStyle/>
          <a:p>
            <a:r>
              <a:rPr lang="ko-KR" altLang="en-US" dirty="0"/>
              <a:t>주간보고</a:t>
            </a:r>
          </a:p>
        </p:txBody>
      </p:sp>
    </p:spTree>
    <p:extLst>
      <p:ext uri="{BB962C8B-B14F-4D97-AF65-F5344CB8AC3E}">
        <p14:creationId xmlns:p14="http://schemas.microsoft.com/office/powerpoint/2010/main" val="901313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1EC4D-1FD5-46BD-9923-5E51A36E3DA0}"/>
              </a:ext>
            </a:extLst>
          </p:cNvPr>
          <p:cNvSpPr>
            <a:spLocks noGrp="1"/>
          </p:cNvSpPr>
          <p:nvPr>
            <p:ph type="title"/>
          </p:nvPr>
        </p:nvSpPr>
        <p:spPr/>
        <p:txBody>
          <a:bodyPr/>
          <a:lstStyle/>
          <a:p>
            <a:r>
              <a:rPr lang="en-US" altLang="ko-KR" dirty="0"/>
              <a:t>[</a:t>
            </a:r>
            <a:r>
              <a:rPr lang="ko-KR" altLang="en-US" dirty="0"/>
              <a:t>주간보고</a:t>
            </a:r>
            <a:r>
              <a:rPr lang="en-US" altLang="ko-KR" dirty="0"/>
              <a:t>] 2019</a:t>
            </a:r>
            <a:r>
              <a:rPr lang="ko-KR" altLang="en-US" dirty="0"/>
              <a:t>년 </a:t>
            </a:r>
            <a:r>
              <a:rPr lang="en-US" altLang="ko-KR" dirty="0"/>
              <a:t>12</a:t>
            </a:r>
            <a:r>
              <a:rPr lang="ko-KR" altLang="en-US" dirty="0"/>
              <a:t>월 </a:t>
            </a:r>
            <a:r>
              <a:rPr lang="en-US" altLang="ko-KR" dirty="0"/>
              <a:t>13</a:t>
            </a:r>
            <a:r>
              <a:rPr lang="ko-KR" altLang="en-US" dirty="0"/>
              <a:t>일 </a:t>
            </a:r>
            <a:r>
              <a:rPr lang="en-US" altLang="ko-KR" dirty="0"/>
              <a:t>: 1</a:t>
            </a:r>
            <a:r>
              <a:rPr lang="ko-KR" altLang="en-US" dirty="0"/>
              <a:t>주차</a:t>
            </a:r>
          </a:p>
        </p:txBody>
      </p:sp>
      <p:graphicFrame>
        <p:nvGraphicFramePr>
          <p:cNvPr id="9" name="표 8">
            <a:extLst>
              <a:ext uri="{FF2B5EF4-FFF2-40B4-BE49-F238E27FC236}">
                <a16:creationId xmlns:a16="http://schemas.microsoft.com/office/drawing/2014/main" id="{CAA03DC3-A8A8-416C-8AD4-396E77767104}"/>
              </a:ext>
            </a:extLst>
          </p:cNvPr>
          <p:cNvGraphicFramePr>
            <a:graphicFrameLocks noGrp="1"/>
          </p:cNvGraphicFramePr>
          <p:nvPr>
            <p:extLst>
              <p:ext uri="{D42A27DB-BD31-4B8C-83A1-F6EECF244321}">
                <p14:modId xmlns:p14="http://schemas.microsoft.com/office/powerpoint/2010/main" val="1037987373"/>
              </p:ext>
            </p:extLst>
          </p:nvPr>
        </p:nvGraphicFramePr>
        <p:xfrm>
          <a:off x="322217" y="1086578"/>
          <a:ext cx="9160934" cy="5438775"/>
        </p:xfrm>
        <a:graphic>
          <a:graphicData uri="http://schemas.openxmlformats.org/drawingml/2006/table">
            <a:tbl>
              <a:tblPr firstRow="1" bandRow="1">
                <a:tableStyleId>{7E9639D4-E3E2-4D34-9284-5A2195B3D0D7}</a:tableStyleId>
              </a:tblPr>
              <a:tblGrid>
                <a:gridCol w="4580467">
                  <a:extLst>
                    <a:ext uri="{9D8B030D-6E8A-4147-A177-3AD203B41FA5}">
                      <a16:colId xmlns:a16="http://schemas.microsoft.com/office/drawing/2014/main" val="1049754470"/>
                    </a:ext>
                  </a:extLst>
                </a:gridCol>
                <a:gridCol w="4580467">
                  <a:extLst>
                    <a:ext uri="{9D8B030D-6E8A-4147-A177-3AD203B41FA5}">
                      <a16:colId xmlns:a16="http://schemas.microsoft.com/office/drawing/2014/main" val="1710563698"/>
                    </a:ext>
                  </a:extLst>
                </a:gridCol>
              </a:tblGrid>
              <a:tr h="259365">
                <a:tc>
                  <a:txBody>
                    <a:bodyPr/>
                    <a:lstStyle/>
                    <a:p>
                      <a:pPr marL="0" algn="ctr" defTabSz="914400" rtl="0" eaLnBrk="1" latinLnBrk="1" hangingPunct="1"/>
                      <a:r>
                        <a:rPr lang="ko-KR" altLang="en-US" sz="1400" b="1" u="sng" kern="1200" dirty="0">
                          <a:solidFill>
                            <a:schemeClr val="bg1"/>
                          </a:solidFill>
                          <a:latin typeface="+mn-lt"/>
                          <a:ea typeface="+mn-ea"/>
                          <a:cs typeface="+mn-cs"/>
                        </a:rPr>
                        <a:t>금주 작업내역 </a:t>
                      </a:r>
                      <a:r>
                        <a:rPr lang="en-US" altLang="ko-KR" sz="1400" b="1" u="sng" kern="1200" dirty="0">
                          <a:solidFill>
                            <a:schemeClr val="bg1"/>
                          </a:solidFill>
                          <a:latin typeface="+mn-lt"/>
                          <a:ea typeface="+mn-ea"/>
                          <a:cs typeface="+mn-cs"/>
                        </a:rPr>
                        <a:t>(12.09 ~ 12.13)</a:t>
                      </a:r>
                      <a:endParaRPr lang="ko-KR" altLang="en-US" sz="1400" b="1" u="sng" kern="1200" dirty="0">
                        <a:solidFill>
                          <a:schemeClr val="bg1"/>
                        </a:solidFill>
                        <a:latin typeface="+mn-lt"/>
                        <a:ea typeface="+mn-ea"/>
                        <a:cs typeface="+mn-cs"/>
                      </a:endParaRPr>
                    </a:p>
                  </a:txBody>
                  <a:tcPr anchor="ctr"/>
                </a:tc>
                <a:tc>
                  <a:txBody>
                    <a:bodyPr/>
                    <a:lstStyle/>
                    <a:p>
                      <a:pPr algn="ctr" latinLnBrk="1"/>
                      <a:r>
                        <a:rPr lang="ko-KR" altLang="en-US" sz="1400" u="sng" dirty="0"/>
                        <a:t>차주 작업내역 </a:t>
                      </a:r>
                      <a:r>
                        <a:rPr lang="en-US" altLang="ko-KR" sz="1400" b="1" u="sng" kern="1200" dirty="0">
                          <a:solidFill>
                            <a:schemeClr val="bg1"/>
                          </a:solidFill>
                          <a:latin typeface="+mn-lt"/>
                          <a:ea typeface="+mn-ea"/>
                          <a:cs typeface="+mn-cs"/>
                        </a:rPr>
                        <a:t>(12.16 ~ 12.20)</a:t>
                      </a:r>
                      <a:endParaRPr lang="ko-KR" altLang="en-US" sz="1400" u="sng" dirty="0"/>
                    </a:p>
                  </a:txBody>
                  <a:tcPr anchor="ctr"/>
                </a:tc>
                <a:extLst>
                  <a:ext uri="{0D108BD9-81ED-4DB2-BD59-A6C34878D82A}">
                    <a16:rowId xmlns:a16="http://schemas.microsoft.com/office/drawing/2014/main" val="3216231231"/>
                  </a:ext>
                </a:extLst>
              </a:tr>
              <a:tr h="5092179">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en-US" altLang="ko-KR" sz="1200" b="1" dirty="0">
                          <a:latin typeface="+mn-ea"/>
                          <a:ea typeface="+mn-ea"/>
                        </a:rPr>
                        <a:t>[</a:t>
                      </a:r>
                      <a:r>
                        <a:rPr lang="ko-KR" altLang="en-US" sz="1200" b="1" dirty="0">
                          <a:latin typeface="+mn-ea"/>
                          <a:ea typeface="+mn-ea"/>
                        </a:rPr>
                        <a:t>환경 설정 셋팅</a:t>
                      </a:r>
                      <a:r>
                        <a:rPr lang="en-US" altLang="ko-KR" sz="1200" b="1" dirty="0">
                          <a:latin typeface="+mn-ea"/>
                          <a:ea typeface="+mn-ea"/>
                        </a:rPr>
                        <a: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Spring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환경 구축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9H]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PostreSQL</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Developer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연동</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Spring, Tomcat, PostgreSQL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설치</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Pom.xml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환경 설정</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게시판 리스트 페이지 만들기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DB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더미 데이터 제작</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리스트 폼 만들기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데이터 연결해서 나타내기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페이징으로 페이지 분할하기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게시판 상세 페이지 만들기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3H]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상세보기 페이지 폼 만들기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No</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컬럼으로 특정해서 폼에 데이터 삽입하기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List Page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기능 버튼과 기능 구현에 대한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Date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생각하기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Member</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DB</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와 회원가입 로그인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2H]</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Member DB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테이블 만들기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2"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en-US" altLang="ko-KR" sz="1200" b="1" dirty="0">
                          <a:latin typeface="+mn-ea"/>
                          <a:ea typeface="+mn-ea"/>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글쓰기 수정 페이지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0</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0H]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등록 여부에 대한 팝업 창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목록 이동 버튼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lang="ko-KR" altLang="en-US" sz="1100" b="0" dirty="0">
                          <a:latin typeface="+mn-ea"/>
                          <a:ea typeface="+mn-ea"/>
                        </a:rPr>
                        <a:t>목록 이동 여부에 대한 팝업 창 구현</a:t>
                      </a:r>
                      <a:endParaRPr lang="en-US" altLang="ko-KR" sz="1100" b="0" dirty="0">
                        <a:latin typeface="+mn-ea"/>
                        <a:ea typeface="+mn-ea"/>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등록 삭제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lang="ko-KR" altLang="en-US" sz="1100" b="0" dirty="0">
                          <a:latin typeface="+mn-ea"/>
                          <a:ea typeface="+mn-ea"/>
                        </a:rPr>
                        <a:t>첨부파일 다운로드 구현</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리스트 페이지 기능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0</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0H]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단일 게시물 삭제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다중 게시물 삭제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썸네일 형식의 게시물 보기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1035738462"/>
                  </a:ext>
                </a:extLst>
              </a:tr>
            </a:tbl>
          </a:graphicData>
        </a:graphic>
      </p:graphicFrame>
      <p:graphicFrame>
        <p:nvGraphicFramePr>
          <p:cNvPr id="4" name="표 3">
            <a:extLst>
              <a:ext uri="{FF2B5EF4-FFF2-40B4-BE49-F238E27FC236}">
                <a16:creationId xmlns:a16="http://schemas.microsoft.com/office/drawing/2014/main" id="{3D361843-E831-5045-BF62-A87BAA8A9FF8}"/>
              </a:ext>
            </a:extLst>
          </p:cNvPr>
          <p:cNvGraphicFramePr>
            <a:graphicFrameLocks noGrp="1"/>
          </p:cNvGraphicFramePr>
          <p:nvPr>
            <p:extLst>
              <p:ext uri="{D42A27DB-BD31-4B8C-83A1-F6EECF244321}">
                <p14:modId xmlns:p14="http://schemas.microsoft.com/office/powerpoint/2010/main" val="3055191039"/>
              </p:ext>
            </p:extLst>
          </p:nvPr>
        </p:nvGraphicFramePr>
        <p:xfrm>
          <a:off x="347133" y="715738"/>
          <a:ext cx="9136020" cy="370840"/>
        </p:xfrm>
        <a:graphic>
          <a:graphicData uri="http://schemas.openxmlformats.org/drawingml/2006/table">
            <a:tbl>
              <a:tblPr firstRow="1" bandRow="1">
                <a:tableStyleId>{5C22544A-7EE6-4342-B048-85BDC9FD1C3A}</a:tableStyleId>
              </a:tblPr>
              <a:tblGrid>
                <a:gridCol w="1522670">
                  <a:extLst>
                    <a:ext uri="{9D8B030D-6E8A-4147-A177-3AD203B41FA5}">
                      <a16:colId xmlns:a16="http://schemas.microsoft.com/office/drawing/2014/main" val="1729478289"/>
                    </a:ext>
                  </a:extLst>
                </a:gridCol>
                <a:gridCol w="1522670">
                  <a:extLst>
                    <a:ext uri="{9D8B030D-6E8A-4147-A177-3AD203B41FA5}">
                      <a16:colId xmlns:a16="http://schemas.microsoft.com/office/drawing/2014/main" val="189862899"/>
                    </a:ext>
                  </a:extLst>
                </a:gridCol>
                <a:gridCol w="1522670">
                  <a:extLst>
                    <a:ext uri="{9D8B030D-6E8A-4147-A177-3AD203B41FA5}">
                      <a16:colId xmlns:a16="http://schemas.microsoft.com/office/drawing/2014/main" val="4239755583"/>
                    </a:ext>
                  </a:extLst>
                </a:gridCol>
                <a:gridCol w="1522670">
                  <a:extLst>
                    <a:ext uri="{9D8B030D-6E8A-4147-A177-3AD203B41FA5}">
                      <a16:colId xmlns:a16="http://schemas.microsoft.com/office/drawing/2014/main" val="3707200327"/>
                    </a:ext>
                  </a:extLst>
                </a:gridCol>
                <a:gridCol w="1522670">
                  <a:extLst>
                    <a:ext uri="{9D8B030D-6E8A-4147-A177-3AD203B41FA5}">
                      <a16:colId xmlns:a16="http://schemas.microsoft.com/office/drawing/2014/main" val="371939494"/>
                    </a:ext>
                  </a:extLst>
                </a:gridCol>
                <a:gridCol w="1522670">
                  <a:extLst>
                    <a:ext uri="{9D8B030D-6E8A-4147-A177-3AD203B41FA5}">
                      <a16:colId xmlns:a16="http://schemas.microsoft.com/office/drawing/2014/main" val="3094168318"/>
                    </a:ext>
                  </a:extLst>
                </a:gridCol>
              </a:tblGrid>
              <a:tr h="370840">
                <a:tc>
                  <a:txBody>
                    <a:bodyPr/>
                    <a:lstStyle/>
                    <a:p>
                      <a:pPr algn="ctr" latinLnBrk="1"/>
                      <a:r>
                        <a:rPr lang="ko-KR" altLang="en-US" sz="1400" dirty="0">
                          <a:solidFill>
                            <a:schemeClr val="tx1"/>
                          </a:solidFill>
                        </a:rPr>
                        <a:t>총건수</a:t>
                      </a:r>
                    </a:p>
                  </a:txBody>
                  <a:tcPr>
                    <a:noFill/>
                  </a:tcPr>
                </a:tc>
                <a:tc>
                  <a:txBody>
                    <a:bodyPr/>
                    <a:lstStyle/>
                    <a:p>
                      <a:pPr algn="ctr" latinLnBrk="1"/>
                      <a:r>
                        <a:rPr lang="en-US" altLang="ko-KR" sz="1400" dirty="0">
                          <a:solidFill>
                            <a:schemeClr val="tx1"/>
                          </a:solidFill>
                        </a:rPr>
                        <a:t>8</a:t>
                      </a:r>
                      <a:endParaRPr lang="ko-KR" altLang="en-US" sz="1400" dirty="0">
                        <a:solidFill>
                          <a:schemeClr val="tx1"/>
                        </a:solidFill>
                      </a:endParaRPr>
                    </a:p>
                  </a:txBody>
                  <a:tcPr>
                    <a:noFill/>
                  </a:tcPr>
                </a:tc>
                <a:tc>
                  <a:txBody>
                    <a:bodyPr/>
                    <a:lstStyle/>
                    <a:p>
                      <a:pPr algn="ctr" latinLnBrk="1"/>
                      <a:r>
                        <a:rPr lang="ko-KR" altLang="en-US" sz="1400" dirty="0" err="1">
                          <a:solidFill>
                            <a:schemeClr val="tx1"/>
                          </a:solidFill>
                        </a:rPr>
                        <a:t>완료건수</a:t>
                      </a:r>
                      <a:endParaRPr lang="ko-KR" altLang="en-US" sz="1400" dirty="0">
                        <a:solidFill>
                          <a:schemeClr val="tx1"/>
                        </a:solidFill>
                      </a:endParaRPr>
                    </a:p>
                  </a:txBody>
                  <a:tcPr>
                    <a:noFill/>
                  </a:tcPr>
                </a:tc>
                <a:tc>
                  <a:txBody>
                    <a:bodyPr/>
                    <a:lstStyle/>
                    <a:p>
                      <a:pPr algn="ctr" latinLnBrk="1"/>
                      <a:r>
                        <a:rPr lang="en-US" altLang="ko-KR" sz="1400" dirty="0">
                          <a:solidFill>
                            <a:schemeClr val="tx1"/>
                          </a:solidFill>
                        </a:rPr>
                        <a:t>6</a:t>
                      </a:r>
                      <a:endParaRPr lang="ko-KR" altLang="en-US" sz="1400" dirty="0">
                        <a:solidFill>
                          <a:schemeClr val="tx1"/>
                        </a:solidFill>
                      </a:endParaRPr>
                    </a:p>
                  </a:txBody>
                  <a:tcPr>
                    <a:noFill/>
                  </a:tcPr>
                </a:tc>
                <a:tc>
                  <a:txBody>
                    <a:bodyPr/>
                    <a:lstStyle/>
                    <a:p>
                      <a:pPr algn="ctr" latinLnBrk="1"/>
                      <a:r>
                        <a:rPr lang="ko-KR" altLang="en-US" sz="1400" dirty="0" err="1">
                          <a:solidFill>
                            <a:schemeClr val="tx1"/>
                          </a:solidFill>
                        </a:rPr>
                        <a:t>진행건수</a:t>
                      </a:r>
                      <a:endParaRPr lang="ko-KR" altLang="en-US" sz="1400" dirty="0">
                        <a:solidFill>
                          <a:schemeClr val="tx1"/>
                        </a:solidFill>
                      </a:endParaRPr>
                    </a:p>
                  </a:txBody>
                  <a:tcPr>
                    <a:noFill/>
                  </a:tcPr>
                </a:tc>
                <a:tc>
                  <a:txBody>
                    <a:bodyPr/>
                    <a:lstStyle/>
                    <a:p>
                      <a:pPr algn="ctr" latinLnBrk="1"/>
                      <a:r>
                        <a:rPr lang="en-US" altLang="ko-KR" sz="1400" dirty="0">
                          <a:solidFill>
                            <a:schemeClr val="tx1"/>
                          </a:solidFill>
                        </a:rPr>
                        <a:t>2</a:t>
                      </a:r>
                      <a:endParaRPr lang="ko-KR" altLang="en-US" sz="1400" dirty="0">
                        <a:solidFill>
                          <a:schemeClr val="tx1"/>
                        </a:solidFill>
                      </a:endParaRPr>
                    </a:p>
                  </a:txBody>
                  <a:tcPr>
                    <a:noFill/>
                  </a:tcPr>
                </a:tc>
                <a:extLst>
                  <a:ext uri="{0D108BD9-81ED-4DB2-BD59-A6C34878D82A}">
                    <a16:rowId xmlns:a16="http://schemas.microsoft.com/office/drawing/2014/main" val="1424024498"/>
                  </a:ext>
                </a:extLst>
              </a:tr>
            </a:tbl>
          </a:graphicData>
        </a:graphic>
      </p:graphicFrame>
      <p:sp>
        <p:nvSpPr>
          <p:cNvPr id="6" name="TextBox 5">
            <a:extLst>
              <a:ext uri="{FF2B5EF4-FFF2-40B4-BE49-F238E27FC236}">
                <a16:creationId xmlns:a16="http://schemas.microsoft.com/office/drawing/2014/main" id="{B266938F-B52D-4F78-8920-B62CE7234D87}"/>
              </a:ext>
            </a:extLst>
          </p:cNvPr>
          <p:cNvSpPr txBox="1"/>
          <p:nvPr/>
        </p:nvSpPr>
        <p:spPr>
          <a:xfrm>
            <a:off x="322217" y="6529685"/>
            <a:ext cx="1779654" cy="253916"/>
          </a:xfrm>
          <a:prstGeom prst="rect">
            <a:avLst/>
          </a:prstGeom>
          <a:noFill/>
        </p:spPr>
        <p:txBody>
          <a:bodyPr wrap="none" rtlCol="0">
            <a:spAutoFit/>
          </a:bodyPr>
          <a:lstStyle/>
          <a:p>
            <a:r>
              <a:rPr lang="ko-KR" altLang="en-US" sz="1050" dirty="0"/>
              <a:t>작성일자 </a:t>
            </a:r>
            <a:r>
              <a:rPr lang="en-US" altLang="ko-KR" sz="1050" dirty="0"/>
              <a:t>: 2019.12.12 15:20</a:t>
            </a:r>
            <a:endParaRPr lang="ko-KR" altLang="en-US" sz="1050" dirty="0"/>
          </a:p>
        </p:txBody>
      </p:sp>
    </p:spTree>
    <p:extLst>
      <p:ext uri="{BB962C8B-B14F-4D97-AF65-F5344CB8AC3E}">
        <p14:creationId xmlns:p14="http://schemas.microsoft.com/office/powerpoint/2010/main" val="3409837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pPr marL="0" indent="0" algn="ctr">
              <a:buNone/>
            </a:pPr>
            <a:r>
              <a:rPr lang="ko-KR" altLang="en-US" b="1" dirty="0">
                <a:latin typeface="Arial" panose="020B0604020202020204" pitchFamily="34" charset="0"/>
                <a:cs typeface="Arial" panose="020B0604020202020204" pitchFamily="34" charset="0"/>
              </a:rPr>
              <a:t>승 인</a:t>
            </a:r>
            <a:endParaRPr lang="en-US" altLang="ko-KR" b="1" dirty="0">
              <a:latin typeface="Arial" panose="020B0604020202020204" pitchFamily="34" charset="0"/>
              <a:cs typeface="Arial" panose="020B0604020202020204" pitchFamily="34" charset="0"/>
            </a:endParaRPr>
          </a:p>
          <a:p>
            <a:pPr marL="0" indent="0">
              <a:buNone/>
            </a:pPr>
            <a:endParaRPr lang="en-US" altLang="ko-KR" sz="1200" dirty="0">
              <a:latin typeface="Arial" panose="020B0604020202020204" pitchFamily="34" charset="0"/>
              <a:cs typeface="Arial" panose="020B0604020202020204" pitchFamily="34" charset="0"/>
            </a:endParaRPr>
          </a:p>
          <a:p>
            <a:pPr marL="0" indent="0">
              <a:buNone/>
            </a:pPr>
            <a:r>
              <a:rPr lang="ko-KR" altLang="ko-KR" sz="1200" dirty="0">
                <a:latin typeface="Arial" panose="020B0604020202020204" pitchFamily="34" charset="0"/>
                <a:cs typeface="Arial" panose="020B0604020202020204" pitchFamily="34" charset="0"/>
              </a:rPr>
              <a:t>※본 문서</a:t>
            </a:r>
            <a:r>
              <a:rPr lang="ko-KR" altLang="en-US" sz="1200" dirty="0">
                <a:latin typeface="Arial" panose="020B0604020202020204" pitchFamily="34" charset="0"/>
                <a:cs typeface="Arial" panose="020B0604020202020204" pitchFamily="34" charset="0"/>
              </a:rPr>
              <a:t>는</a:t>
            </a:r>
            <a:r>
              <a:rPr lang="en-US" altLang="ko-KR" sz="1200" dirty="0">
                <a:latin typeface="Arial" panose="020B0604020202020204" pitchFamily="34" charset="0"/>
                <a:cs typeface="Arial" panose="020B0604020202020204" pitchFamily="34" charset="0"/>
              </a:rPr>
              <a:t> </a:t>
            </a:r>
            <a:r>
              <a:rPr lang="ko-KR" altLang="en-US" sz="1200" b="1" dirty="0" err="1">
                <a:latin typeface="Arial" panose="020B0604020202020204" pitchFamily="34" charset="0"/>
                <a:cs typeface="Arial" panose="020B0604020202020204" pitchFamily="34" charset="0"/>
              </a:rPr>
              <a:t>더앰프㈜</a:t>
            </a:r>
            <a:r>
              <a:rPr lang="ko-KR" altLang="ko-KR" sz="1200" dirty="0" err="1">
                <a:latin typeface="Arial" panose="020B0604020202020204" pitchFamily="34" charset="0"/>
                <a:cs typeface="Arial" panose="020B0604020202020204" pitchFamily="34" charset="0"/>
              </a:rPr>
              <a:t>의</a:t>
            </a:r>
            <a:r>
              <a:rPr lang="ko-KR" altLang="ko-KR" sz="1200" dirty="0">
                <a:latin typeface="Arial" panose="020B0604020202020204" pitchFamily="34" charset="0"/>
                <a:cs typeface="Arial" panose="020B0604020202020204" pitchFamily="34" charset="0"/>
              </a:rPr>
              <a:t> 업무활동 범위 내에서 사용될 것을 인가함</a:t>
            </a:r>
            <a:r>
              <a:rPr lang="en-US" altLang="ko-KR" sz="1200" dirty="0">
                <a:latin typeface="Arial" panose="020B0604020202020204" pitchFamily="34" charset="0"/>
                <a:cs typeface="Arial" panose="020B0604020202020204" pitchFamily="34" charset="0"/>
              </a:rPr>
              <a:t>.</a:t>
            </a:r>
            <a:endParaRPr lang="ko-KR" altLang="ko-KR" sz="1200" dirty="0">
              <a:latin typeface="Arial" panose="020B0604020202020204" pitchFamily="34" charset="0"/>
              <a:cs typeface="Arial" panose="020B0604020202020204" pitchFamily="34" charset="0"/>
            </a:endParaRPr>
          </a:p>
          <a:p>
            <a:pPr marL="0" indent="0" algn="ctr">
              <a:buNone/>
            </a:pPr>
            <a:endParaRPr lang="en-US" altLang="ko-KR" b="1" dirty="0">
              <a:latin typeface="Arial" panose="020B0604020202020204" pitchFamily="34" charset="0"/>
              <a:cs typeface="Arial" panose="020B0604020202020204" pitchFamily="34" charset="0"/>
            </a:endParaRPr>
          </a:p>
          <a:p>
            <a:pPr marL="0" indent="0" algn="ctr">
              <a:buNone/>
            </a:pPr>
            <a:endParaRPr lang="en-US" altLang="ko-KR" b="1" dirty="0">
              <a:latin typeface="Arial" panose="020B0604020202020204" pitchFamily="34" charset="0"/>
              <a:cs typeface="Arial" panose="020B0604020202020204" pitchFamily="34" charset="0"/>
            </a:endParaRPr>
          </a:p>
          <a:p>
            <a:pPr marL="0" indent="0" algn="ctr">
              <a:buNone/>
            </a:pPr>
            <a:endParaRPr lang="en-US" altLang="ko-KR" b="1" dirty="0">
              <a:latin typeface="Arial" panose="020B0604020202020204" pitchFamily="34" charset="0"/>
              <a:cs typeface="Arial" panose="020B0604020202020204" pitchFamily="34" charset="0"/>
            </a:endParaRPr>
          </a:p>
          <a:p>
            <a:pPr marL="0" indent="0" algn="ctr">
              <a:buNone/>
            </a:pPr>
            <a:endParaRPr lang="en-US" altLang="ko-KR" b="1" dirty="0">
              <a:latin typeface="Arial" panose="020B0604020202020204" pitchFamily="34" charset="0"/>
              <a:cs typeface="Arial" panose="020B0604020202020204" pitchFamily="34" charset="0"/>
            </a:endParaRPr>
          </a:p>
          <a:p>
            <a:pPr marL="0" indent="0" algn="ctr">
              <a:buNone/>
            </a:pPr>
            <a:r>
              <a:rPr lang="ko-KR" altLang="ko-KR" b="1" dirty="0"/>
              <a:t>제 ·개정 이력</a:t>
            </a:r>
            <a:endParaRPr lang="ko-KR" altLang="ko-KR" dirty="0"/>
          </a:p>
        </p:txBody>
      </p:sp>
      <p:graphicFrame>
        <p:nvGraphicFramePr>
          <p:cNvPr id="4" name="Shape 60"/>
          <p:cNvGraphicFramePr/>
          <p:nvPr>
            <p:extLst>
              <p:ext uri="{D42A27DB-BD31-4B8C-83A1-F6EECF244321}">
                <p14:modId xmlns:p14="http://schemas.microsoft.com/office/powerpoint/2010/main" val="3737385978"/>
              </p:ext>
            </p:extLst>
          </p:nvPr>
        </p:nvGraphicFramePr>
        <p:xfrm>
          <a:off x="361725" y="1929692"/>
          <a:ext cx="9044741" cy="1413750"/>
        </p:xfrm>
        <a:graphic>
          <a:graphicData uri="http://schemas.openxmlformats.org/drawingml/2006/table">
            <a:tbl>
              <a:tblPr>
                <a:noFill/>
              </a:tblPr>
              <a:tblGrid>
                <a:gridCol w="1528035">
                  <a:extLst>
                    <a:ext uri="{9D8B030D-6E8A-4147-A177-3AD203B41FA5}">
                      <a16:colId xmlns:a16="http://schemas.microsoft.com/office/drawing/2014/main" val="20000"/>
                    </a:ext>
                  </a:extLst>
                </a:gridCol>
                <a:gridCol w="4197531">
                  <a:extLst>
                    <a:ext uri="{9D8B030D-6E8A-4147-A177-3AD203B41FA5}">
                      <a16:colId xmlns:a16="http://schemas.microsoft.com/office/drawing/2014/main" val="20001"/>
                    </a:ext>
                  </a:extLst>
                </a:gridCol>
                <a:gridCol w="1463040">
                  <a:extLst>
                    <a:ext uri="{9D8B030D-6E8A-4147-A177-3AD203B41FA5}">
                      <a16:colId xmlns:a16="http://schemas.microsoft.com/office/drawing/2014/main" val="20002"/>
                    </a:ext>
                  </a:extLst>
                </a:gridCol>
                <a:gridCol w="1856135">
                  <a:extLst>
                    <a:ext uri="{9D8B030D-6E8A-4147-A177-3AD203B41FA5}">
                      <a16:colId xmlns:a16="http://schemas.microsoft.com/office/drawing/2014/main" val="20003"/>
                    </a:ext>
                  </a:extLst>
                </a:gridCol>
              </a:tblGrid>
              <a:tr h="341150">
                <a:tc>
                  <a:txBody>
                    <a:bodyPr/>
                    <a:lstStyle/>
                    <a:p>
                      <a:pPr algn="ctr">
                        <a:spcBef>
                          <a:spcPts val="0"/>
                        </a:spcBef>
                        <a:buNone/>
                      </a:pPr>
                      <a:r>
                        <a:rPr lang="ko" sz="1000" dirty="0"/>
                        <a:t>구분</a:t>
                      </a: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EFEF"/>
                    </a:solidFill>
                  </a:tcPr>
                </a:tc>
                <a:tc>
                  <a:txBody>
                    <a:bodyPr/>
                    <a:lstStyle/>
                    <a:p>
                      <a:pPr algn="ctr">
                        <a:spcBef>
                          <a:spcPts val="0"/>
                        </a:spcBef>
                        <a:buNone/>
                      </a:pPr>
                      <a:r>
                        <a:rPr lang="ko" sz="1000" dirty="0"/>
                        <a:t>소속/직책</a:t>
                      </a: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EFEF"/>
                    </a:solidFill>
                  </a:tcPr>
                </a:tc>
                <a:tc>
                  <a:txBody>
                    <a:bodyPr/>
                    <a:lstStyle/>
                    <a:p>
                      <a:pPr algn="ctr">
                        <a:spcBef>
                          <a:spcPts val="0"/>
                        </a:spcBef>
                        <a:buNone/>
                      </a:pPr>
                      <a:r>
                        <a:rPr lang="ko" sz="1000" dirty="0"/>
                        <a:t>일자</a:t>
                      </a: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EFEF"/>
                    </a:solidFill>
                  </a:tcPr>
                </a:tc>
                <a:tc>
                  <a:txBody>
                    <a:bodyPr/>
                    <a:lstStyle/>
                    <a:p>
                      <a:pPr algn="ctr">
                        <a:spcBef>
                          <a:spcPts val="0"/>
                        </a:spcBef>
                        <a:buNone/>
                      </a:pPr>
                      <a:r>
                        <a:rPr lang="ko-KR" altLang="en-US" sz="1000" dirty="0"/>
                        <a:t>승인자</a:t>
                      </a:r>
                      <a:endParaRPr lang="ko" sz="1000" dirty="0"/>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EFEF"/>
                    </a:solidFill>
                  </a:tcPr>
                </a:tc>
                <a:extLst>
                  <a:ext uri="{0D108BD9-81ED-4DB2-BD59-A6C34878D82A}">
                    <a16:rowId xmlns:a16="http://schemas.microsoft.com/office/drawing/2014/main" val="10000"/>
                  </a:ext>
                </a:extLst>
              </a:tr>
              <a:tr h="341150">
                <a:tc>
                  <a:txBody>
                    <a:bodyPr/>
                    <a:lstStyle/>
                    <a:p>
                      <a:pPr algn="ctr" rtl="0">
                        <a:spcBef>
                          <a:spcPts val="0"/>
                        </a:spcBef>
                        <a:buNone/>
                      </a:pPr>
                      <a:r>
                        <a:rPr lang="ko" sz="1000"/>
                        <a:t>검토</a:t>
                      </a: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spcBef>
                          <a:spcPts val="0"/>
                        </a:spcBef>
                        <a:buNone/>
                      </a:pPr>
                      <a:endParaRPr lang="ko" sz="1000" dirty="0"/>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spcBef>
                          <a:spcPts val="0"/>
                        </a:spcBef>
                        <a:buNone/>
                      </a:pPr>
                      <a:endParaRPr lang="ko" sz="1000" dirty="0"/>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spcBef>
                          <a:spcPts val="0"/>
                        </a:spcBef>
                        <a:buNone/>
                      </a:pPr>
                      <a:endParaRPr lang="ko" sz="1000" dirty="0"/>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5725">
                <a:tc>
                  <a:txBody>
                    <a:bodyPr/>
                    <a:lstStyle/>
                    <a:p>
                      <a:pPr algn="ctr" rtl="0">
                        <a:spcBef>
                          <a:spcPts val="0"/>
                        </a:spcBef>
                        <a:buNone/>
                      </a:pPr>
                      <a:r>
                        <a:rPr lang="ko" sz="1000" dirty="0"/>
                        <a:t>승인</a:t>
                      </a: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 altLang="ko-KR" sz="1000" dirty="0"/>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spcBef>
                          <a:spcPts val="0"/>
                        </a:spcBef>
                        <a:buNone/>
                      </a:pPr>
                      <a:endParaRPr lang="ko" sz="1000" dirty="0"/>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spcBef>
                          <a:spcPts val="0"/>
                        </a:spcBef>
                        <a:buNone/>
                      </a:pPr>
                      <a:endParaRPr lang="ko" sz="1000" dirty="0"/>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5725">
                <a:tc>
                  <a:txBody>
                    <a:bodyPr/>
                    <a:lstStyle/>
                    <a:p>
                      <a:pPr algn="ctr" rtl="0">
                        <a:spcBef>
                          <a:spcPts val="0"/>
                        </a:spcBef>
                        <a:buNone/>
                      </a:pPr>
                      <a:r>
                        <a:rPr lang="ko" sz="1000"/>
                        <a:t>승인</a:t>
                      </a: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spcBef>
                          <a:spcPts val="0"/>
                        </a:spcBef>
                        <a:buNone/>
                      </a:pPr>
                      <a:endParaRPr sz="1000"/>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spcBef>
                          <a:spcPts val="0"/>
                        </a:spcBef>
                        <a:buNone/>
                      </a:pPr>
                      <a:endParaRPr sz="1000" dirty="0"/>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spcBef>
                          <a:spcPts val="0"/>
                        </a:spcBef>
                        <a:buNone/>
                      </a:pPr>
                      <a:endParaRPr sz="1000" dirty="0"/>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5" name="Shape 60"/>
          <p:cNvGraphicFramePr/>
          <p:nvPr>
            <p:extLst>
              <p:ext uri="{D42A27DB-BD31-4B8C-83A1-F6EECF244321}">
                <p14:modId xmlns:p14="http://schemas.microsoft.com/office/powerpoint/2010/main" val="2722298288"/>
              </p:ext>
            </p:extLst>
          </p:nvPr>
        </p:nvGraphicFramePr>
        <p:xfrm>
          <a:off x="353259" y="3995562"/>
          <a:ext cx="9053207" cy="2346750"/>
        </p:xfrm>
        <a:graphic>
          <a:graphicData uri="http://schemas.openxmlformats.org/drawingml/2006/table">
            <a:tbl>
              <a:tblPr>
                <a:noFill/>
              </a:tblPr>
              <a:tblGrid>
                <a:gridCol w="1489267">
                  <a:extLst>
                    <a:ext uri="{9D8B030D-6E8A-4147-A177-3AD203B41FA5}">
                      <a16:colId xmlns:a16="http://schemas.microsoft.com/office/drawing/2014/main" val="20000"/>
                    </a:ext>
                  </a:extLst>
                </a:gridCol>
                <a:gridCol w="4253474">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862666">
                  <a:extLst>
                    <a:ext uri="{9D8B030D-6E8A-4147-A177-3AD203B41FA5}">
                      <a16:colId xmlns:a16="http://schemas.microsoft.com/office/drawing/2014/main" val="20003"/>
                    </a:ext>
                  </a:extLst>
                </a:gridCol>
              </a:tblGrid>
              <a:tr h="282223">
                <a:tc>
                  <a:txBody>
                    <a:bodyPr/>
                    <a:lstStyle/>
                    <a:p>
                      <a:pPr algn="ctr">
                        <a:spcBef>
                          <a:spcPts val="0"/>
                        </a:spcBef>
                        <a:buNone/>
                      </a:pPr>
                      <a:r>
                        <a:rPr lang="ko-KR" altLang="en-US" sz="1000" b="0" dirty="0">
                          <a:latin typeface="Arial" panose="020B0604020202020204" pitchFamily="34" charset="0"/>
                          <a:cs typeface="Arial" panose="020B0604020202020204" pitchFamily="34" charset="0"/>
                        </a:rPr>
                        <a:t>버전</a:t>
                      </a:r>
                      <a:endParaRPr lang="ko" sz="1000" b="0" dirty="0">
                        <a:latin typeface="Arial" panose="020B0604020202020204" pitchFamily="34" charset="0"/>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EFEF"/>
                    </a:solidFill>
                  </a:tcPr>
                </a:tc>
                <a:tc>
                  <a:txBody>
                    <a:bodyPr/>
                    <a:lstStyle/>
                    <a:p>
                      <a:pPr algn="ctr">
                        <a:spcBef>
                          <a:spcPts val="0"/>
                        </a:spcBef>
                        <a:buNone/>
                      </a:pPr>
                      <a:r>
                        <a:rPr lang="ko-KR" altLang="ko-KR" sz="1000" b="0" kern="1200" dirty="0">
                          <a:solidFill>
                            <a:schemeClr val="tx1"/>
                          </a:solidFill>
                          <a:effectLst/>
                          <a:latin typeface="Arial" panose="020B0604020202020204" pitchFamily="34" charset="0"/>
                          <a:ea typeface="+mn-ea"/>
                          <a:cs typeface="Arial" panose="020B0604020202020204" pitchFamily="34" charset="0"/>
                        </a:rPr>
                        <a:t>제 ·개정 내역</a:t>
                      </a:r>
                      <a:endParaRPr lang="ko" sz="1000" b="0" dirty="0">
                        <a:latin typeface="Arial" panose="020B0604020202020204" pitchFamily="34" charset="0"/>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EFEF"/>
                    </a:solidFill>
                  </a:tcPr>
                </a:tc>
                <a:tc>
                  <a:txBody>
                    <a:bodyPr/>
                    <a:lstStyle/>
                    <a:p>
                      <a:pPr algn="ctr">
                        <a:spcBef>
                          <a:spcPts val="0"/>
                        </a:spcBef>
                        <a:buNone/>
                      </a:pPr>
                      <a:r>
                        <a:rPr lang="ko" sz="1000" b="0" dirty="0">
                          <a:latin typeface="Arial" panose="020B0604020202020204" pitchFamily="34" charset="0"/>
                          <a:cs typeface="Arial" panose="020B0604020202020204" pitchFamily="34" charset="0"/>
                        </a:rPr>
                        <a:t>일자</a:t>
                      </a: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EFEF"/>
                    </a:solidFill>
                  </a:tcPr>
                </a:tc>
                <a:tc>
                  <a:txBody>
                    <a:bodyPr/>
                    <a:lstStyle/>
                    <a:p>
                      <a:pPr algn="ctr" rtl="0">
                        <a:spcBef>
                          <a:spcPts val="0"/>
                        </a:spcBef>
                        <a:buNone/>
                      </a:pPr>
                      <a:r>
                        <a:rPr lang="ko-KR" altLang="en-US" sz="1000" b="0" dirty="0">
                          <a:latin typeface="Arial" panose="020B0604020202020204" pitchFamily="34" charset="0"/>
                          <a:cs typeface="Arial" panose="020B0604020202020204" pitchFamily="34" charset="0"/>
                        </a:rPr>
                        <a:t>작성자</a:t>
                      </a:r>
                      <a:endParaRPr lang="ko" sz="1000" b="0" dirty="0">
                        <a:latin typeface="Arial" panose="020B0604020202020204" pitchFamily="34" charset="0"/>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EFEF"/>
                    </a:solidFill>
                  </a:tcPr>
                </a:tc>
                <a:extLst>
                  <a:ext uri="{0D108BD9-81ED-4DB2-BD59-A6C34878D82A}">
                    <a16:rowId xmlns:a16="http://schemas.microsoft.com/office/drawing/2014/main" val="10000"/>
                  </a:ext>
                </a:extLst>
              </a:tr>
              <a:tr h="227894">
                <a:tc>
                  <a:txBody>
                    <a:bodyPr/>
                    <a:lstStyle/>
                    <a:p>
                      <a:pPr algn="ctr" rtl="0">
                        <a:spcBef>
                          <a:spcPts val="0"/>
                        </a:spcBef>
                        <a:buNone/>
                      </a:pPr>
                      <a:r>
                        <a:rPr lang="en-US" altLang="ko" sz="1000" b="0" dirty="0">
                          <a:latin typeface="+mn-ea"/>
                          <a:ea typeface="+mn-ea"/>
                          <a:cs typeface="Arial" panose="020B0604020202020204" pitchFamily="34" charset="0"/>
                        </a:rPr>
                        <a:t>1.0</a:t>
                      </a:r>
                      <a:endParaRPr lang="ko" sz="1000" b="0" dirty="0">
                        <a:latin typeface="+mn-ea"/>
                        <a:ea typeface="+mn-ea"/>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1" hangingPunct="1">
                        <a:spcBef>
                          <a:spcPts val="0"/>
                        </a:spcBef>
                        <a:buNone/>
                      </a:pPr>
                      <a:r>
                        <a:rPr lang="ko-KR" altLang="en-US" sz="1000" kern="1200" dirty="0">
                          <a:solidFill>
                            <a:schemeClr val="tx1"/>
                          </a:solidFill>
                          <a:latin typeface="+mn-ea"/>
                          <a:ea typeface="+mn-ea"/>
                          <a:cs typeface="+mn-cs"/>
                        </a:rPr>
                        <a:t>최초작성</a:t>
                      </a:r>
                      <a:endParaRPr lang="ko" altLang="en-US" sz="1000" kern="1200" dirty="0">
                        <a:solidFill>
                          <a:schemeClr val="tx1"/>
                        </a:solidFill>
                        <a:latin typeface="+mn-ea"/>
                        <a:ea typeface="+mn-ea"/>
                        <a:cs typeface="+mn-cs"/>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1" hangingPunct="1">
                        <a:spcBef>
                          <a:spcPts val="0"/>
                        </a:spcBef>
                        <a:buNone/>
                      </a:pPr>
                      <a:r>
                        <a:rPr lang="en-US" altLang="ko" sz="1000" kern="1200" dirty="0">
                          <a:solidFill>
                            <a:schemeClr val="tx1"/>
                          </a:solidFill>
                          <a:latin typeface="+mn-ea"/>
                          <a:ea typeface="+mn-ea"/>
                          <a:cs typeface="+mn-cs"/>
                        </a:rPr>
                        <a:t>2019.</a:t>
                      </a:r>
                      <a:r>
                        <a:rPr lang="en-US" altLang="ko-KR" sz="1000" kern="1200" dirty="0">
                          <a:solidFill>
                            <a:schemeClr val="tx1"/>
                          </a:solidFill>
                          <a:latin typeface="+mn-ea"/>
                          <a:ea typeface="+mn-ea"/>
                          <a:cs typeface="+mn-cs"/>
                        </a:rPr>
                        <a:t>06</a:t>
                      </a:r>
                      <a:r>
                        <a:rPr lang="en-US" altLang="ko" sz="1000" kern="1200" dirty="0">
                          <a:solidFill>
                            <a:schemeClr val="tx1"/>
                          </a:solidFill>
                          <a:latin typeface="+mn-ea"/>
                          <a:ea typeface="+mn-ea"/>
                          <a:cs typeface="+mn-cs"/>
                        </a:rPr>
                        <a:t>.28</a:t>
                      </a:r>
                      <a:endParaRPr lang="ko" altLang="en-US" sz="1000" kern="1200" dirty="0">
                        <a:solidFill>
                          <a:schemeClr val="tx1"/>
                        </a:solidFill>
                        <a:latin typeface="+mn-ea"/>
                        <a:ea typeface="+mn-ea"/>
                        <a:cs typeface="+mn-cs"/>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1" hangingPunct="1">
                        <a:spcBef>
                          <a:spcPts val="0"/>
                        </a:spcBef>
                        <a:buNone/>
                      </a:pPr>
                      <a:r>
                        <a:rPr lang="ko-KR" altLang="en-US" sz="1000" kern="1200" dirty="0">
                          <a:solidFill>
                            <a:schemeClr val="tx1"/>
                          </a:solidFill>
                          <a:latin typeface="+mn-ea"/>
                          <a:ea typeface="+mn-ea"/>
                          <a:cs typeface="+mn-cs"/>
                        </a:rPr>
                        <a:t>황정우</a:t>
                      </a:r>
                      <a:endParaRPr lang="ko" altLang="en-US" sz="1000" kern="1200" dirty="0">
                        <a:solidFill>
                          <a:schemeClr val="tx1"/>
                        </a:solidFill>
                        <a:latin typeface="+mn-ea"/>
                        <a:ea typeface="+mn-ea"/>
                        <a:cs typeface="+mn-cs"/>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7894">
                <a:tc>
                  <a:txBody>
                    <a:bodyPr/>
                    <a:lstStyle/>
                    <a:p>
                      <a:pPr algn="ctr" rtl="0">
                        <a:spcBef>
                          <a:spcPts val="0"/>
                        </a:spcBef>
                        <a:buNone/>
                      </a:pPr>
                      <a:endParaRPr lang="ko" sz="1000" b="0" dirty="0">
                        <a:latin typeface="+mn-ea"/>
                        <a:ea typeface="+mn-ea"/>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spcBef>
                          <a:spcPts val="0"/>
                        </a:spcBef>
                        <a:buNone/>
                      </a:pPr>
                      <a:endParaRPr lang="ko-KR" altLang="en-US" sz="1000" b="0" dirty="0">
                        <a:latin typeface="+mn-ea"/>
                        <a:ea typeface="+mn-ea"/>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spcBef>
                          <a:spcPts val="0"/>
                        </a:spcBef>
                        <a:buNone/>
                      </a:pPr>
                      <a:endParaRPr lang="en-US" sz="1000" b="0" dirty="0">
                        <a:latin typeface="+mn-ea"/>
                        <a:ea typeface="+mn-ea"/>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1" hangingPunct="1">
                        <a:spcBef>
                          <a:spcPts val="0"/>
                        </a:spcBef>
                        <a:buNone/>
                      </a:pPr>
                      <a:endParaRPr lang="ko-KR" altLang="en-US" sz="1000" kern="1200" dirty="0">
                        <a:solidFill>
                          <a:schemeClr val="tx1"/>
                        </a:solidFill>
                        <a:latin typeface="+mn-ea"/>
                        <a:ea typeface="+mn-ea"/>
                        <a:cs typeface="+mn-cs"/>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7894">
                <a:tc>
                  <a:txBody>
                    <a:bodyPr/>
                    <a:lstStyle/>
                    <a:p>
                      <a:pPr algn="ctr" rtl="0">
                        <a:spcBef>
                          <a:spcPts val="0"/>
                        </a:spcBef>
                        <a:buNone/>
                      </a:pPr>
                      <a:endParaRPr lang="ko" sz="1000" b="0" dirty="0">
                        <a:latin typeface="Arial" panose="020B0604020202020204" pitchFamily="34" charset="0"/>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spcBef>
                          <a:spcPts val="0"/>
                        </a:spcBef>
                        <a:buNone/>
                      </a:pPr>
                      <a:endParaRPr sz="1000" b="0" dirty="0">
                        <a:latin typeface="Arial" panose="020B0604020202020204" pitchFamily="34" charset="0"/>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spcBef>
                          <a:spcPts val="0"/>
                        </a:spcBef>
                        <a:buNone/>
                      </a:pPr>
                      <a:endParaRPr sz="1000" b="0" dirty="0">
                        <a:latin typeface="Arial" panose="020B0604020202020204" pitchFamily="34" charset="0"/>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spcBef>
                          <a:spcPts val="0"/>
                        </a:spcBef>
                        <a:buNone/>
                      </a:pPr>
                      <a:endParaRPr sz="1000" b="0" dirty="0">
                        <a:latin typeface="Arial" panose="020B0604020202020204" pitchFamily="34" charset="0"/>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7894">
                <a:tc>
                  <a:txBody>
                    <a:bodyPr/>
                    <a:lstStyle/>
                    <a:p>
                      <a:pPr algn="ctr" rtl="0">
                        <a:spcBef>
                          <a:spcPts val="0"/>
                        </a:spcBef>
                        <a:buNone/>
                      </a:pPr>
                      <a:endParaRPr lang="ko" sz="1000" b="0" dirty="0">
                        <a:latin typeface="Arial" panose="020B0604020202020204" pitchFamily="34" charset="0"/>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spcBef>
                          <a:spcPts val="0"/>
                        </a:spcBef>
                        <a:buNone/>
                      </a:pPr>
                      <a:endParaRPr sz="1000" b="0" dirty="0">
                        <a:latin typeface="Arial" panose="020B0604020202020204" pitchFamily="34" charset="0"/>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spcBef>
                          <a:spcPts val="0"/>
                        </a:spcBef>
                        <a:buNone/>
                      </a:pPr>
                      <a:endParaRPr sz="1000" b="0" dirty="0">
                        <a:latin typeface="Arial" panose="020B0604020202020204" pitchFamily="34" charset="0"/>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spcBef>
                          <a:spcPts val="0"/>
                        </a:spcBef>
                        <a:buNone/>
                      </a:pPr>
                      <a:endParaRPr sz="1000" b="0" dirty="0">
                        <a:latin typeface="Arial" panose="020B0604020202020204" pitchFamily="34" charset="0"/>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27894">
                <a:tc>
                  <a:txBody>
                    <a:bodyPr/>
                    <a:lstStyle/>
                    <a:p>
                      <a:pPr algn="ctr" rtl="0">
                        <a:spcBef>
                          <a:spcPts val="0"/>
                        </a:spcBef>
                        <a:buNone/>
                      </a:pPr>
                      <a:endParaRPr lang="ko" sz="1000" b="0" dirty="0">
                        <a:latin typeface="Arial" panose="020B0604020202020204" pitchFamily="34" charset="0"/>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spcBef>
                          <a:spcPts val="0"/>
                        </a:spcBef>
                        <a:buNone/>
                      </a:pPr>
                      <a:endParaRPr sz="1000" b="0" dirty="0">
                        <a:latin typeface="Arial" panose="020B0604020202020204" pitchFamily="34" charset="0"/>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spcBef>
                          <a:spcPts val="0"/>
                        </a:spcBef>
                        <a:buNone/>
                      </a:pPr>
                      <a:endParaRPr sz="1000" b="0" dirty="0">
                        <a:latin typeface="Arial" panose="020B0604020202020204" pitchFamily="34" charset="0"/>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spcBef>
                          <a:spcPts val="0"/>
                        </a:spcBef>
                        <a:buNone/>
                      </a:pPr>
                      <a:endParaRPr sz="1000" b="0" dirty="0">
                        <a:latin typeface="Arial" panose="020B0604020202020204" pitchFamily="34" charset="0"/>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7894">
                <a:tc>
                  <a:txBody>
                    <a:bodyPr/>
                    <a:lstStyle/>
                    <a:p>
                      <a:pPr algn="ctr" rtl="0">
                        <a:spcBef>
                          <a:spcPts val="0"/>
                        </a:spcBef>
                        <a:buNone/>
                      </a:pPr>
                      <a:endParaRPr lang="ko" sz="1000" b="0" dirty="0">
                        <a:latin typeface="Arial" panose="020B0604020202020204" pitchFamily="34" charset="0"/>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spcBef>
                          <a:spcPts val="0"/>
                        </a:spcBef>
                        <a:buNone/>
                      </a:pPr>
                      <a:endParaRPr sz="1000" b="0" dirty="0">
                        <a:latin typeface="Arial" panose="020B0604020202020204" pitchFamily="34" charset="0"/>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spcBef>
                          <a:spcPts val="0"/>
                        </a:spcBef>
                        <a:buNone/>
                      </a:pPr>
                      <a:endParaRPr sz="1000" b="0" dirty="0">
                        <a:latin typeface="Arial" panose="020B0604020202020204" pitchFamily="34" charset="0"/>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spcBef>
                          <a:spcPts val="0"/>
                        </a:spcBef>
                        <a:buNone/>
                      </a:pPr>
                      <a:endParaRPr sz="1000" b="0" dirty="0">
                        <a:latin typeface="Arial" panose="020B0604020202020204" pitchFamily="34" charset="0"/>
                        <a:cs typeface="Arial" panose="020B0604020202020204" pitchFamily="34" charset="0"/>
                      </a:endParaRPr>
                    </a:p>
                  </a:txBody>
                  <a:tcPr marL="91425" marR="91425" marT="91425" marB="9142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16521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1EC4D-1FD5-46BD-9923-5E51A36E3DA0}"/>
              </a:ext>
            </a:extLst>
          </p:cNvPr>
          <p:cNvSpPr>
            <a:spLocks noGrp="1"/>
          </p:cNvSpPr>
          <p:nvPr>
            <p:ph type="title"/>
          </p:nvPr>
        </p:nvSpPr>
        <p:spPr/>
        <p:txBody>
          <a:bodyPr/>
          <a:lstStyle/>
          <a:p>
            <a:r>
              <a:rPr lang="en-US" altLang="ko-KR" dirty="0"/>
              <a:t>[</a:t>
            </a:r>
            <a:r>
              <a:rPr lang="ko-KR" altLang="en-US" dirty="0"/>
              <a:t>주간보고</a:t>
            </a:r>
            <a:r>
              <a:rPr lang="en-US" altLang="ko-KR" dirty="0"/>
              <a:t>] 2019</a:t>
            </a:r>
            <a:r>
              <a:rPr lang="ko-KR" altLang="en-US" dirty="0"/>
              <a:t>년 </a:t>
            </a:r>
            <a:r>
              <a:rPr lang="en-US" altLang="ko-KR" dirty="0"/>
              <a:t>12</a:t>
            </a:r>
            <a:r>
              <a:rPr lang="ko-KR" altLang="en-US" dirty="0"/>
              <a:t>월 </a:t>
            </a:r>
            <a:r>
              <a:rPr lang="en-US" altLang="ko-KR" dirty="0"/>
              <a:t>13</a:t>
            </a:r>
            <a:r>
              <a:rPr lang="ko-KR" altLang="en-US" dirty="0"/>
              <a:t>일 </a:t>
            </a:r>
            <a:r>
              <a:rPr lang="en-US" altLang="ko-KR" dirty="0"/>
              <a:t>: 1</a:t>
            </a:r>
            <a:r>
              <a:rPr lang="ko-KR" altLang="en-US" dirty="0"/>
              <a:t>주차</a:t>
            </a:r>
          </a:p>
        </p:txBody>
      </p:sp>
      <p:graphicFrame>
        <p:nvGraphicFramePr>
          <p:cNvPr id="9" name="표 8">
            <a:extLst>
              <a:ext uri="{FF2B5EF4-FFF2-40B4-BE49-F238E27FC236}">
                <a16:creationId xmlns:a16="http://schemas.microsoft.com/office/drawing/2014/main" id="{CAA03DC3-A8A8-416C-8AD4-396E77767104}"/>
              </a:ext>
            </a:extLst>
          </p:cNvPr>
          <p:cNvGraphicFramePr>
            <a:graphicFrameLocks noGrp="1"/>
          </p:cNvGraphicFramePr>
          <p:nvPr>
            <p:extLst>
              <p:ext uri="{D42A27DB-BD31-4B8C-83A1-F6EECF244321}">
                <p14:modId xmlns:p14="http://schemas.microsoft.com/office/powerpoint/2010/main" val="1647179965"/>
              </p:ext>
            </p:extLst>
          </p:nvPr>
        </p:nvGraphicFramePr>
        <p:xfrm>
          <a:off x="322217" y="1086578"/>
          <a:ext cx="9160934" cy="5396979"/>
        </p:xfrm>
        <a:graphic>
          <a:graphicData uri="http://schemas.openxmlformats.org/drawingml/2006/table">
            <a:tbl>
              <a:tblPr firstRow="1" bandRow="1">
                <a:tableStyleId>{7E9639D4-E3E2-4D34-9284-5A2195B3D0D7}</a:tableStyleId>
              </a:tblPr>
              <a:tblGrid>
                <a:gridCol w="4580467">
                  <a:extLst>
                    <a:ext uri="{9D8B030D-6E8A-4147-A177-3AD203B41FA5}">
                      <a16:colId xmlns:a16="http://schemas.microsoft.com/office/drawing/2014/main" val="1049754470"/>
                    </a:ext>
                  </a:extLst>
                </a:gridCol>
                <a:gridCol w="4580467">
                  <a:extLst>
                    <a:ext uri="{9D8B030D-6E8A-4147-A177-3AD203B41FA5}">
                      <a16:colId xmlns:a16="http://schemas.microsoft.com/office/drawing/2014/main" val="1710563698"/>
                    </a:ext>
                  </a:extLst>
                </a:gridCol>
              </a:tblGrid>
              <a:tr h="259365">
                <a:tc>
                  <a:txBody>
                    <a:bodyPr/>
                    <a:lstStyle/>
                    <a:p>
                      <a:pPr marL="0" algn="ctr" defTabSz="914400" rtl="0" eaLnBrk="1" latinLnBrk="1" hangingPunct="1"/>
                      <a:r>
                        <a:rPr lang="ko-KR" altLang="en-US" sz="1400" b="1" u="sng" kern="1200" dirty="0">
                          <a:solidFill>
                            <a:schemeClr val="bg1"/>
                          </a:solidFill>
                          <a:latin typeface="+mn-lt"/>
                          <a:ea typeface="+mn-ea"/>
                          <a:cs typeface="+mn-cs"/>
                        </a:rPr>
                        <a:t>금주 작업내역 </a:t>
                      </a:r>
                      <a:r>
                        <a:rPr lang="en-US" altLang="ko-KR" sz="1400" b="1" u="sng" kern="1200" dirty="0">
                          <a:solidFill>
                            <a:schemeClr val="bg1"/>
                          </a:solidFill>
                          <a:latin typeface="+mn-lt"/>
                          <a:ea typeface="+mn-ea"/>
                          <a:cs typeface="+mn-cs"/>
                        </a:rPr>
                        <a:t>(12.09 ~ 12.13)</a:t>
                      </a:r>
                      <a:endParaRPr lang="ko-KR" altLang="en-US" sz="1400" b="1" u="sng" kern="1200" dirty="0">
                        <a:solidFill>
                          <a:schemeClr val="bg1"/>
                        </a:solidFill>
                        <a:latin typeface="+mn-lt"/>
                        <a:ea typeface="+mn-ea"/>
                        <a:cs typeface="+mn-cs"/>
                      </a:endParaRPr>
                    </a:p>
                  </a:txBody>
                  <a:tcPr anchor="ctr"/>
                </a:tc>
                <a:tc>
                  <a:txBody>
                    <a:bodyPr/>
                    <a:lstStyle/>
                    <a:p>
                      <a:pPr algn="ctr" latinLnBrk="1"/>
                      <a:r>
                        <a:rPr lang="ko-KR" altLang="en-US" sz="1400" u="sng" dirty="0"/>
                        <a:t>차주 작업내역 </a:t>
                      </a:r>
                      <a:r>
                        <a:rPr lang="en-US" altLang="ko-KR" sz="1400" b="1" u="sng" kern="1200" dirty="0">
                          <a:solidFill>
                            <a:schemeClr val="bg1"/>
                          </a:solidFill>
                          <a:latin typeface="+mn-lt"/>
                          <a:ea typeface="+mn-ea"/>
                          <a:cs typeface="+mn-cs"/>
                        </a:rPr>
                        <a:t>(12.16 ~ 12.20)</a:t>
                      </a:r>
                      <a:endParaRPr lang="ko-KR" altLang="en-US" sz="1400" u="sng" dirty="0"/>
                    </a:p>
                  </a:txBody>
                  <a:tcPr anchor="ctr"/>
                </a:tc>
                <a:extLst>
                  <a:ext uri="{0D108BD9-81ED-4DB2-BD59-A6C34878D82A}">
                    <a16:rowId xmlns:a16="http://schemas.microsoft.com/office/drawing/2014/main" val="3216231231"/>
                  </a:ext>
                </a:extLst>
              </a:tr>
              <a:tr h="5092179">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회원가입과 로그인 페이지 만들기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4H]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회원가입과 로그인에 대한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글쓰기</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수정 페이지 만들기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0</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리스트 페이지에 등록 버튼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등록 제목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구분과 수정 제목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구분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글쓰기</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수정 페이지 만들기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0</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0H]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라디오 버튼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일반</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중요</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라디오 버튼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공개</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비공개</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일반 글쓰기 작성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HTML </a:t>
                      </a: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Editer</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를 통한 글쓰기 작성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2"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lang="en-US" altLang="ko-KR" sz="1200" b="1" dirty="0">
                        <a:latin typeface="+mn-ea"/>
                        <a:ea typeface="+mn-ea"/>
                      </a:endParaRPr>
                    </a:p>
                  </a:txBody>
                  <a:tcPr/>
                </a:tc>
                <a:extLst>
                  <a:ext uri="{0D108BD9-81ED-4DB2-BD59-A6C34878D82A}">
                    <a16:rowId xmlns:a16="http://schemas.microsoft.com/office/drawing/2014/main" val="1035738462"/>
                  </a:ext>
                </a:extLst>
              </a:tr>
            </a:tbl>
          </a:graphicData>
        </a:graphic>
      </p:graphicFrame>
      <p:graphicFrame>
        <p:nvGraphicFramePr>
          <p:cNvPr id="4" name="표 3">
            <a:extLst>
              <a:ext uri="{FF2B5EF4-FFF2-40B4-BE49-F238E27FC236}">
                <a16:creationId xmlns:a16="http://schemas.microsoft.com/office/drawing/2014/main" id="{3D361843-E831-5045-BF62-A87BAA8A9FF8}"/>
              </a:ext>
            </a:extLst>
          </p:cNvPr>
          <p:cNvGraphicFramePr>
            <a:graphicFrameLocks noGrp="1"/>
          </p:cNvGraphicFramePr>
          <p:nvPr>
            <p:extLst>
              <p:ext uri="{D42A27DB-BD31-4B8C-83A1-F6EECF244321}">
                <p14:modId xmlns:p14="http://schemas.microsoft.com/office/powerpoint/2010/main" val="3040776125"/>
              </p:ext>
            </p:extLst>
          </p:nvPr>
        </p:nvGraphicFramePr>
        <p:xfrm>
          <a:off x="347133" y="715738"/>
          <a:ext cx="9136020" cy="370840"/>
        </p:xfrm>
        <a:graphic>
          <a:graphicData uri="http://schemas.openxmlformats.org/drawingml/2006/table">
            <a:tbl>
              <a:tblPr firstRow="1" bandRow="1">
                <a:tableStyleId>{5C22544A-7EE6-4342-B048-85BDC9FD1C3A}</a:tableStyleId>
              </a:tblPr>
              <a:tblGrid>
                <a:gridCol w="1522670">
                  <a:extLst>
                    <a:ext uri="{9D8B030D-6E8A-4147-A177-3AD203B41FA5}">
                      <a16:colId xmlns:a16="http://schemas.microsoft.com/office/drawing/2014/main" val="1729478289"/>
                    </a:ext>
                  </a:extLst>
                </a:gridCol>
                <a:gridCol w="1522670">
                  <a:extLst>
                    <a:ext uri="{9D8B030D-6E8A-4147-A177-3AD203B41FA5}">
                      <a16:colId xmlns:a16="http://schemas.microsoft.com/office/drawing/2014/main" val="189862899"/>
                    </a:ext>
                  </a:extLst>
                </a:gridCol>
                <a:gridCol w="1522670">
                  <a:extLst>
                    <a:ext uri="{9D8B030D-6E8A-4147-A177-3AD203B41FA5}">
                      <a16:colId xmlns:a16="http://schemas.microsoft.com/office/drawing/2014/main" val="4239755583"/>
                    </a:ext>
                  </a:extLst>
                </a:gridCol>
                <a:gridCol w="1522670">
                  <a:extLst>
                    <a:ext uri="{9D8B030D-6E8A-4147-A177-3AD203B41FA5}">
                      <a16:colId xmlns:a16="http://schemas.microsoft.com/office/drawing/2014/main" val="3707200327"/>
                    </a:ext>
                  </a:extLst>
                </a:gridCol>
                <a:gridCol w="1522670">
                  <a:extLst>
                    <a:ext uri="{9D8B030D-6E8A-4147-A177-3AD203B41FA5}">
                      <a16:colId xmlns:a16="http://schemas.microsoft.com/office/drawing/2014/main" val="371939494"/>
                    </a:ext>
                  </a:extLst>
                </a:gridCol>
                <a:gridCol w="1522670">
                  <a:extLst>
                    <a:ext uri="{9D8B030D-6E8A-4147-A177-3AD203B41FA5}">
                      <a16:colId xmlns:a16="http://schemas.microsoft.com/office/drawing/2014/main" val="3094168318"/>
                    </a:ext>
                  </a:extLst>
                </a:gridCol>
              </a:tblGrid>
              <a:tr h="370840">
                <a:tc>
                  <a:txBody>
                    <a:bodyPr/>
                    <a:lstStyle/>
                    <a:p>
                      <a:pPr algn="ctr" latinLnBrk="1"/>
                      <a:r>
                        <a:rPr lang="ko-KR" altLang="en-US" sz="1400" dirty="0">
                          <a:solidFill>
                            <a:schemeClr val="tx1"/>
                          </a:solidFill>
                        </a:rPr>
                        <a:t>총건수</a:t>
                      </a:r>
                    </a:p>
                  </a:txBody>
                  <a:tcPr>
                    <a:noFill/>
                  </a:tcPr>
                </a:tc>
                <a:tc>
                  <a:txBody>
                    <a:bodyPr/>
                    <a:lstStyle/>
                    <a:p>
                      <a:pPr algn="ctr" latinLnBrk="1"/>
                      <a:r>
                        <a:rPr lang="en-US" altLang="ko-KR" sz="1400" dirty="0">
                          <a:solidFill>
                            <a:schemeClr val="tx1"/>
                          </a:solidFill>
                        </a:rPr>
                        <a:t>8</a:t>
                      </a:r>
                      <a:endParaRPr lang="ko-KR" altLang="en-US" sz="1400" dirty="0">
                        <a:solidFill>
                          <a:schemeClr val="tx1"/>
                        </a:solidFill>
                      </a:endParaRPr>
                    </a:p>
                  </a:txBody>
                  <a:tcPr>
                    <a:noFill/>
                  </a:tcPr>
                </a:tc>
                <a:tc>
                  <a:txBody>
                    <a:bodyPr/>
                    <a:lstStyle/>
                    <a:p>
                      <a:pPr algn="ctr" latinLnBrk="1"/>
                      <a:r>
                        <a:rPr lang="ko-KR" altLang="en-US" sz="1400" dirty="0" err="1">
                          <a:solidFill>
                            <a:schemeClr val="tx1"/>
                          </a:solidFill>
                        </a:rPr>
                        <a:t>완료건수</a:t>
                      </a:r>
                      <a:endParaRPr lang="ko-KR" altLang="en-US" sz="1400" dirty="0">
                        <a:solidFill>
                          <a:schemeClr val="tx1"/>
                        </a:solidFill>
                      </a:endParaRPr>
                    </a:p>
                  </a:txBody>
                  <a:tcPr>
                    <a:noFill/>
                  </a:tcPr>
                </a:tc>
                <a:tc>
                  <a:txBody>
                    <a:bodyPr/>
                    <a:lstStyle/>
                    <a:p>
                      <a:pPr algn="ctr" latinLnBrk="1"/>
                      <a:r>
                        <a:rPr lang="en-US" altLang="ko-KR" sz="1400" dirty="0">
                          <a:solidFill>
                            <a:schemeClr val="tx1"/>
                          </a:solidFill>
                        </a:rPr>
                        <a:t>6</a:t>
                      </a:r>
                      <a:endParaRPr lang="ko-KR" altLang="en-US" sz="1400" dirty="0">
                        <a:solidFill>
                          <a:schemeClr val="tx1"/>
                        </a:solidFill>
                      </a:endParaRPr>
                    </a:p>
                  </a:txBody>
                  <a:tcPr>
                    <a:noFill/>
                  </a:tcPr>
                </a:tc>
                <a:tc>
                  <a:txBody>
                    <a:bodyPr/>
                    <a:lstStyle/>
                    <a:p>
                      <a:pPr algn="ctr" latinLnBrk="1"/>
                      <a:r>
                        <a:rPr lang="ko-KR" altLang="en-US" sz="1400" dirty="0" err="1">
                          <a:solidFill>
                            <a:schemeClr val="tx1"/>
                          </a:solidFill>
                        </a:rPr>
                        <a:t>진행건수</a:t>
                      </a:r>
                      <a:endParaRPr lang="ko-KR" altLang="en-US" sz="1400" dirty="0">
                        <a:solidFill>
                          <a:schemeClr val="tx1"/>
                        </a:solidFill>
                      </a:endParaRPr>
                    </a:p>
                  </a:txBody>
                  <a:tcPr>
                    <a:noFill/>
                  </a:tcPr>
                </a:tc>
                <a:tc>
                  <a:txBody>
                    <a:bodyPr/>
                    <a:lstStyle/>
                    <a:p>
                      <a:pPr algn="ctr" latinLnBrk="1"/>
                      <a:r>
                        <a:rPr lang="en-US" altLang="ko-KR" sz="1400" dirty="0">
                          <a:solidFill>
                            <a:schemeClr val="tx1"/>
                          </a:solidFill>
                        </a:rPr>
                        <a:t>2</a:t>
                      </a:r>
                      <a:endParaRPr lang="ko-KR" altLang="en-US" sz="1400" dirty="0">
                        <a:solidFill>
                          <a:schemeClr val="tx1"/>
                        </a:solidFill>
                      </a:endParaRPr>
                    </a:p>
                  </a:txBody>
                  <a:tcPr>
                    <a:noFill/>
                  </a:tcPr>
                </a:tc>
                <a:extLst>
                  <a:ext uri="{0D108BD9-81ED-4DB2-BD59-A6C34878D82A}">
                    <a16:rowId xmlns:a16="http://schemas.microsoft.com/office/drawing/2014/main" val="1424024498"/>
                  </a:ext>
                </a:extLst>
              </a:tr>
            </a:tbl>
          </a:graphicData>
        </a:graphic>
      </p:graphicFrame>
      <p:sp>
        <p:nvSpPr>
          <p:cNvPr id="6" name="TextBox 5">
            <a:extLst>
              <a:ext uri="{FF2B5EF4-FFF2-40B4-BE49-F238E27FC236}">
                <a16:creationId xmlns:a16="http://schemas.microsoft.com/office/drawing/2014/main" id="{B266938F-B52D-4F78-8920-B62CE7234D87}"/>
              </a:ext>
            </a:extLst>
          </p:cNvPr>
          <p:cNvSpPr txBox="1"/>
          <p:nvPr/>
        </p:nvSpPr>
        <p:spPr>
          <a:xfrm>
            <a:off x="322217" y="6529685"/>
            <a:ext cx="1779654" cy="253916"/>
          </a:xfrm>
          <a:prstGeom prst="rect">
            <a:avLst/>
          </a:prstGeom>
          <a:noFill/>
        </p:spPr>
        <p:txBody>
          <a:bodyPr wrap="none" rtlCol="0">
            <a:spAutoFit/>
          </a:bodyPr>
          <a:lstStyle/>
          <a:p>
            <a:r>
              <a:rPr lang="ko-KR" altLang="en-US" sz="1050" dirty="0"/>
              <a:t>작성일자 </a:t>
            </a:r>
            <a:r>
              <a:rPr lang="en-US" altLang="ko-KR" sz="1050" dirty="0"/>
              <a:t>: 2019.12.12 15:20</a:t>
            </a:r>
            <a:endParaRPr lang="ko-KR" altLang="en-US" sz="1050" dirty="0"/>
          </a:p>
        </p:txBody>
      </p:sp>
    </p:spTree>
    <p:extLst>
      <p:ext uri="{BB962C8B-B14F-4D97-AF65-F5344CB8AC3E}">
        <p14:creationId xmlns:p14="http://schemas.microsoft.com/office/powerpoint/2010/main" val="3960454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1EC4D-1FD5-46BD-9923-5E51A36E3DA0}"/>
              </a:ext>
            </a:extLst>
          </p:cNvPr>
          <p:cNvSpPr>
            <a:spLocks noGrp="1"/>
          </p:cNvSpPr>
          <p:nvPr>
            <p:ph type="title"/>
          </p:nvPr>
        </p:nvSpPr>
        <p:spPr/>
        <p:txBody>
          <a:bodyPr/>
          <a:lstStyle/>
          <a:p>
            <a:r>
              <a:rPr lang="en-US" altLang="ko-KR" dirty="0"/>
              <a:t>[</a:t>
            </a:r>
            <a:r>
              <a:rPr lang="ko-KR" altLang="en-US" dirty="0"/>
              <a:t>주간보고</a:t>
            </a:r>
            <a:r>
              <a:rPr lang="en-US" altLang="ko-KR" dirty="0"/>
              <a:t>] 2019</a:t>
            </a:r>
            <a:r>
              <a:rPr lang="ko-KR" altLang="en-US" dirty="0"/>
              <a:t>년 </a:t>
            </a:r>
            <a:r>
              <a:rPr lang="en-US" altLang="ko-KR" dirty="0"/>
              <a:t>12</a:t>
            </a:r>
            <a:r>
              <a:rPr lang="ko-KR" altLang="en-US" dirty="0"/>
              <a:t>월 </a:t>
            </a:r>
            <a:r>
              <a:rPr lang="en-US" altLang="ko-KR" dirty="0"/>
              <a:t>20</a:t>
            </a:r>
            <a:r>
              <a:rPr lang="ko-KR" altLang="en-US" dirty="0"/>
              <a:t>일 </a:t>
            </a:r>
            <a:r>
              <a:rPr lang="en-US" altLang="ko-KR" dirty="0"/>
              <a:t>: 2</a:t>
            </a:r>
            <a:r>
              <a:rPr lang="ko-KR" altLang="en-US" dirty="0"/>
              <a:t>주차</a:t>
            </a:r>
          </a:p>
        </p:txBody>
      </p:sp>
      <p:graphicFrame>
        <p:nvGraphicFramePr>
          <p:cNvPr id="9" name="표 8">
            <a:extLst>
              <a:ext uri="{FF2B5EF4-FFF2-40B4-BE49-F238E27FC236}">
                <a16:creationId xmlns:a16="http://schemas.microsoft.com/office/drawing/2014/main" id="{CAA03DC3-A8A8-416C-8AD4-396E77767104}"/>
              </a:ext>
            </a:extLst>
          </p:cNvPr>
          <p:cNvGraphicFramePr>
            <a:graphicFrameLocks noGrp="1"/>
          </p:cNvGraphicFramePr>
          <p:nvPr>
            <p:extLst>
              <p:ext uri="{D42A27DB-BD31-4B8C-83A1-F6EECF244321}">
                <p14:modId xmlns:p14="http://schemas.microsoft.com/office/powerpoint/2010/main" val="3970730930"/>
              </p:ext>
            </p:extLst>
          </p:nvPr>
        </p:nvGraphicFramePr>
        <p:xfrm>
          <a:off x="322217" y="1086578"/>
          <a:ext cx="9160934" cy="5667375"/>
        </p:xfrm>
        <a:graphic>
          <a:graphicData uri="http://schemas.openxmlformats.org/drawingml/2006/table">
            <a:tbl>
              <a:tblPr firstRow="1" bandRow="1">
                <a:tableStyleId>{7E9639D4-E3E2-4D34-9284-5A2195B3D0D7}</a:tableStyleId>
              </a:tblPr>
              <a:tblGrid>
                <a:gridCol w="4580467">
                  <a:extLst>
                    <a:ext uri="{9D8B030D-6E8A-4147-A177-3AD203B41FA5}">
                      <a16:colId xmlns:a16="http://schemas.microsoft.com/office/drawing/2014/main" val="1049754470"/>
                    </a:ext>
                  </a:extLst>
                </a:gridCol>
                <a:gridCol w="4580467">
                  <a:extLst>
                    <a:ext uri="{9D8B030D-6E8A-4147-A177-3AD203B41FA5}">
                      <a16:colId xmlns:a16="http://schemas.microsoft.com/office/drawing/2014/main" val="1710563698"/>
                    </a:ext>
                  </a:extLst>
                </a:gridCol>
              </a:tblGrid>
              <a:tr h="259365">
                <a:tc>
                  <a:txBody>
                    <a:bodyPr/>
                    <a:lstStyle/>
                    <a:p>
                      <a:pPr marL="0" algn="ctr" defTabSz="914400" rtl="0" eaLnBrk="1" latinLnBrk="1" hangingPunct="1"/>
                      <a:r>
                        <a:rPr lang="ko-KR" altLang="en-US" sz="1400" b="1" u="sng" kern="1200" dirty="0">
                          <a:solidFill>
                            <a:schemeClr val="bg1"/>
                          </a:solidFill>
                          <a:latin typeface="+mn-lt"/>
                          <a:ea typeface="+mn-ea"/>
                          <a:cs typeface="+mn-cs"/>
                        </a:rPr>
                        <a:t>금주 작업내역 </a:t>
                      </a:r>
                      <a:r>
                        <a:rPr lang="en-US" altLang="ko-KR" sz="1400" b="1" u="sng" kern="1200" dirty="0">
                          <a:solidFill>
                            <a:schemeClr val="bg1"/>
                          </a:solidFill>
                          <a:latin typeface="+mn-lt"/>
                          <a:ea typeface="+mn-ea"/>
                          <a:cs typeface="+mn-cs"/>
                        </a:rPr>
                        <a:t>(12.16 ~ 12.20)</a:t>
                      </a:r>
                      <a:endParaRPr lang="ko-KR" altLang="en-US" sz="1400" b="1" u="sng" kern="1200" dirty="0">
                        <a:solidFill>
                          <a:schemeClr val="bg1"/>
                        </a:solidFill>
                        <a:latin typeface="+mn-lt"/>
                        <a:ea typeface="+mn-ea"/>
                        <a:cs typeface="+mn-cs"/>
                      </a:endParaRPr>
                    </a:p>
                  </a:txBody>
                  <a:tcPr anchor="ctr"/>
                </a:tc>
                <a:tc>
                  <a:txBody>
                    <a:bodyPr/>
                    <a:lstStyle/>
                    <a:p>
                      <a:pPr algn="ctr" latinLnBrk="1"/>
                      <a:r>
                        <a:rPr lang="ko-KR" altLang="en-US" sz="1400" u="sng" dirty="0"/>
                        <a:t>차주 작업내역 </a:t>
                      </a:r>
                      <a:r>
                        <a:rPr lang="en-US" altLang="ko-KR" sz="1400" b="1" u="sng" kern="1200" dirty="0">
                          <a:solidFill>
                            <a:schemeClr val="bg1"/>
                          </a:solidFill>
                          <a:latin typeface="+mn-lt"/>
                          <a:ea typeface="+mn-ea"/>
                          <a:cs typeface="+mn-cs"/>
                        </a:rPr>
                        <a:t>(12.23 ~ 12.27)</a:t>
                      </a:r>
                      <a:endParaRPr lang="ko-KR" altLang="en-US" sz="1400" u="sng" dirty="0"/>
                    </a:p>
                  </a:txBody>
                  <a:tcPr anchor="ctr"/>
                </a:tc>
                <a:extLst>
                  <a:ext uri="{0D108BD9-81ED-4DB2-BD59-A6C34878D82A}">
                    <a16:rowId xmlns:a16="http://schemas.microsoft.com/office/drawing/2014/main" val="3216231231"/>
                  </a:ext>
                </a:extLst>
              </a:tr>
              <a:tr h="5092179">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회원가입 중복확인 만들기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중복확인 버튼 기능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등록 목록 만들기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30m]</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등록 목록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Alert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창 띄우기 </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게시판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Date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작업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Today</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HH:MI:SS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그 외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YYYY-MM-DD HH:MI:SS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구현</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조회수 증가 기능 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해당 페이지 접속 시 조회수 증가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Inner Join</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10m]</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Mem_id</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컬럼을 통한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Inner Join</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으로 </a:t>
                      </a: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Mem_name</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불러오기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피드백 받은 사항 수정하기</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3</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10H]</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Jsp</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타일즈</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DB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수정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패키지 명 변경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페이징</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Limit [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2"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등록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[ 12-22 ]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수정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[ 12-22 ]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게시물 보기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[ 12-23 ]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메인화면</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페이지 처리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[ 12-25 ]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게시글 노출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[ 12-24 ]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검색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[ 12-23 ]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게시글 보기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[ 12-20 ]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2"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목록 다운로드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[ 12-27 ]</a:t>
                      </a:r>
                    </a:p>
                    <a:p>
                      <a:pPr marL="357188" marR="0" lvl="2"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삭제</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[ 12-20 ]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5. DB</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테이블 수정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[ 12-23 ]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6. Ajax &gt;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비밀번호 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[ 12-26 ]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7. Paging &gt; Ajax</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로 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[ 12-26 ]</a:t>
                      </a:r>
                    </a:p>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lang="en-US" altLang="ko-KR" sz="1200" b="1" dirty="0">
                        <a:latin typeface="+mn-ea"/>
                        <a:ea typeface="+mn-ea"/>
                      </a:endParaRPr>
                    </a:p>
                  </a:txBody>
                  <a:tcPr/>
                </a:tc>
                <a:extLst>
                  <a:ext uri="{0D108BD9-81ED-4DB2-BD59-A6C34878D82A}">
                    <a16:rowId xmlns:a16="http://schemas.microsoft.com/office/drawing/2014/main" val="1035738462"/>
                  </a:ext>
                </a:extLst>
              </a:tr>
            </a:tbl>
          </a:graphicData>
        </a:graphic>
      </p:graphicFrame>
      <p:graphicFrame>
        <p:nvGraphicFramePr>
          <p:cNvPr id="4" name="표 3">
            <a:extLst>
              <a:ext uri="{FF2B5EF4-FFF2-40B4-BE49-F238E27FC236}">
                <a16:creationId xmlns:a16="http://schemas.microsoft.com/office/drawing/2014/main" id="{3D361843-E831-5045-BF62-A87BAA8A9FF8}"/>
              </a:ext>
            </a:extLst>
          </p:cNvPr>
          <p:cNvGraphicFramePr>
            <a:graphicFrameLocks noGrp="1"/>
          </p:cNvGraphicFramePr>
          <p:nvPr>
            <p:extLst>
              <p:ext uri="{D42A27DB-BD31-4B8C-83A1-F6EECF244321}">
                <p14:modId xmlns:p14="http://schemas.microsoft.com/office/powerpoint/2010/main" val="2622856670"/>
              </p:ext>
            </p:extLst>
          </p:nvPr>
        </p:nvGraphicFramePr>
        <p:xfrm>
          <a:off x="347133" y="715738"/>
          <a:ext cx="9136020" cy="370840"/>
        </p:xfrm>
        <a:graphic>
          <a:graphicData uri="http://schemas.openxmlformats.org/drawingml/2006/table">
            <a:tbl>
              <a:tblPr firstRow="1" bandRow="1">
                <a:tableStyleId>{5C22544A-7EE6-4342-B048-85BDC9FD1C3A}</a:tableStyleId>
              </a:tblPr>
              <a:tblGrid>
                <a:gridCol w="1522670">
                  <a:extLst>
                    <a:ext uri="{9D8B030D-6E8A-4147-A177-3AD203B41FA5}">
                      <a16:colId xmlns:a16="http://schemas.microsoft.com/office/drawing/2014/main" val="1729478289"/>
                    </a:ext>
                  </a:extLst>
                </a:gridCol>
                <a:gridCol w="1522670">
                  <a:extLst>
                    <a:ext uri="{9D8B030D-6E8A-4147-A177-3AD203B41FA5}">
                      <a16:colId xmlns:a16="http://schemas.microsoft.com/office/drawing/2014/main" val="189862899"/>
                    </a:ext>
                  </a:extLst>
                </a:gridCol>
                <a:gridCol w="1522670">
                  <a:extLst>
                    <a:ext uri="{9D8B030D-6E8A-4147-A177-3AD203B41FA5}">
                      <a16:colId xmlns:a16="http://schemas.microsoft.com/office/drawing/2014/main" val="4239755583"/>
                    </a:ext>
                  </a:extLst>
                </a:gridCol>
                <a:gridCol w="1522670">
                  <a:extLst>
                    <a:ext uri="{9D8B030D-6E8A-4147-A177-3AD203B41FA5}">
                      <a16:colId xmlns:a16="http://schemas.microsoft.com/office/drawing/2014/main" val="3707200327"/>
                    </a:ext>
                  </a:extLst>
                </a:gridCol>
                <a:gridCol w="1522670">
                  <a:extLst>
                    <a:ext uri="{9D8B030D-6E8A-4147-A177-3AD203B41FA5}">
                      <a16:colId xmlns:a16="http://schemas.microsoft.com/office/drawing/2014/main" val="371939494"/>
                    </a:ext>
                  </a:extLst>
                </a:gridCol>
                <a:gridCol w="1522670">
                  <a:extLst>
                    <a:ext uri="{9D8B030D-6E8A-4147-A177-3AD203B41FA5}">
                      <a16:colId xmlns:a16="http://schemas.microsoft.com/office/drawing/2014/main" val="3094168318"/>
                    </a:ext>
                  </a:extLst>
                </a:gridCol>
              </a:tblGrid>
              <a:tr h="370840">
                <a:tc>
                  <a:txBody>
                    <a:bodyPr/>
                    <a:lstStyle/>
                    <a:p>
                      <a:pPr algn="ctr" latinLnBrk="1"/>
                      <a:r>
                        <a:rPr lang="ko-KR" altLang="en-US" sz="1400" dirty="0">
                          <a:solidFill>
                            <a:schemeClr val="tx1"/>
                          </a:solidFill>
                        </a:rPr>
                        <a:t>총건수</a:t>
                      </a:r>
                    </a:p>
                  </a:txBody>
                  <a:tcPr>
                    <a:noFill/>
                  </a:tcPr>
                </a:tc>
                <a:tc>
                  <a:txBody>
                    <a:bodyPr/>
                    <a:lstStyle/>
                    <a:p>
                      <a:pPr algn="ctr" latinLnBrk="1"/>
                      <a:r>
                        <a:rPr lang="en-US" altLang="ko-KR" sz="1400" dirty="0">
                          <a:solidFill>
                            <a:schemeClr val="tx1"/>
                          </a:solidFill>
                        </a:rPr>
                        <a:t>21</a:t>
                      </a:r>
                      <a:endParaRPr lang="ko-KR" altLang="en-US" sz="1400" dirty="0">
                        <a:solidFill>
                          <a:schemeClr val="tx1"/>
                        </a:solidFill>
                      </a:endParaRPr>
                    </a:p>
                  </a:txBody>
                  <a:tcPr>
                    <a:noFill/>
                  </a:tcPr>
                </a:tc>
                <a:tc>
                  <a:txBody>
                    <a:bodyPr/>
                    <a:lstStyle/>
                    <a:p>
                      <a:pPr algn="ctr" latinLnBrk="1"/>
                      <a:r>
                        <a:rPr lang="ko-KR" altLang="en-US" sz="1400" dirty="0" err="1">
                          <a:solidFill>
                            <a:schemeClr val="tx1"/>
                          </a:solidFill>
                        </a:rPr>
                        <a:t>완료건수</a:t>
                      </a:r>
                      <a:endParaRPr lang="ko-KR" altLang="en-US" sz="1400" dirty="0">
                        <a:solidFill>
                          <a:schemeClr val="tx1"/>
                        </a:solidFill>
                      </a:endParaRPr>
                    </a:p>
                  </a:txBody>
                  <a:tcPr>
                    <a:noFill/>
                  </a:tcPr>
                </a:tc>
                <a:tc>
                  <a:txBody>
                    <a:bodyPr/>
                    <a:lstStyle/>
                    <a:p>
                      <a:pPr algn="ctr" latinLnBrk="1"/>
                      <a:r>
                        <a:rPr lang="en-US" altLang="ko-KR" sz="1400" dirty="0">
                          <a:solidFill>
                            <a:schemeClr val="tx1"/>
                          </a:solidFill>
                        </a:rPr>
                        <a:t>13</a:t>
                      </a:r>
                      <a:endParaRPr lang="ko-KR" altLang="en-US" sz="1400" dirty="0">
                        <a:solidFill>
                          <a:schemeClr val="tx1"/>
                        </a:solidFill>
                      </a:endParaRPr>
                    </a:p>
                  </a:txBody>
                  <a:tcPr>
                    <a:noFill/>
                  </a:tcPr>
                </a:tc>
                <a:tc>
                  <a:txBody>
                    <a:bodyPr/>
                    <a:lstStyle/>
                    <a:p>
                      <a:pPr algn="ctr" latinLnBrk="1"/>
                      <a:r>
                        <a:rPr lang="ko-KR" altLang="en-US" sz="1400" dirty="0" err="1">
                          <a:solidFill>
                            <a:schemeClr val="tx1"/>
                          </a:solidFill>
                        </a:rPr>
                        <a:t>진행건수</a:t>
                      </a:r>
                      <a:endParaRPr lang="ko-KR" altLang="en-US" sz="1400" dirty="0">
                        <a:solidFill>
                          <a:schemeClr val="tx1"/>
                        </a:solidFill>
                      </a:endParaRPr>
                    </a:p>
                  </a:txBody>
                  <a:tcPr>
                    <a:noFill/>
                  </a:tcPr>
                </a:tc>
                <a:tc>
                  <a:txBody>
                    <a:bodyPr/>
                    <a:lstStyle/>
                    <a:p>
                      <a:pPr algn="ctr" latinLnBrk="1"/>
                      <a:r>
                        <a:rPr lang="en-US" altLang="ko-KR" sz="1400" dirty="0">
                          <a:solidFill>
                            <a:schemeClr val="tx1"/>
                          </a:solidFill>
                        </a:rPr>
                        <a:t>8</a:t>
                      </a:r>
                      <a:endParaRPr lang="ko-KR" altLang="en-US" sz="1400" dirty="0">
                        <a:solidFill>
                          <a:schemeClr val="tx1"/>
                        </a:solidFill>
                      </a:endParaRPr>
                    </a:p>
                  </a:txBody>
                  <a:tcPr>
                    <a:noFill/>
                  </a:tcPr>
                </a:tc>
                <a:extLst>
                  <a:ext uri="{0D108BD9-81ED-4DB2-BD59-A6C34878D82A}">
                    <a16:rowId xmlns:a16="http://schemas.microsoft.com/office/drawing/2014/main" val="1424024498"/>
                  </a:ext>
                </a:extLst>
              </a:tr>
            </a:tbl>
          </a:graphicData>
        </a:graphic>
      </p:graphicFrame>
      <p:sp>
        <p:nvSpPr>
          <p:cNvPr id="6" name="TextBox 5">
            <a:extLst>
              <a:ext uri="{FF2B5EF4-FFF2-40B4-BE49-F238E27FC236}">
                <a16:creationId xmlns:a16="http://schemas.microsoft.com/office/drawing/2014/main" id="{B266938F-B52D-4F78-8920-B62CE7234D87}"/>
              </a:ext>
            </a:extLst>
          </p:cNvPr>
          <p:cNvSpPr txBox="1"/>
          <p:nvPr/>
        </p:nvSpPr>
        <p:spPr>
          <a:xfrm>
            <a:off x="322217" y="6529685"/>
            <a:ext cx="1779654" cy="253916"/>
          </a:xfrm>
          <a:prstGeom prst="rect">
            <a:avLst/>
          </a:prstGeom>
          <a:noFill/>
        </p:spPr>
        <p:txBody>
          <a:bodyPr wrap="none" rtlCol="0">
            <a:spAutoFit/>
          </a:bodyPr>
          <a:lstStyle/>
          <a:p>
            <a:r>
              <a:rPr lang="ko-KR" altLang="en-US" sz="1050" dirty="0"/>
              <a:t>작성일자 </a:t>
            </a:r>
            <a:r>
              <a:rPr lang="en-US" altLang="ko-KR" sz="1050" dirty="0"/>
              <a:t>: 2019.12.19 17:00</a:t>
            </a:r>
            <a:endParaRPr lang="ko-KR" altLang="en-US" sz="1050" dirty="0"/>
          </a:p>
        </p:txBody>
      </p:sp>
    </p:spTree>
    <p:extLst>
      <p:ext uri="{BB962C8B-B14F-4D97-AF65-F5344CB8AC3E}">
        <p14:creationId xmlns:p14="http://schemas.microsoft.com/office/powerpoint/2010/main" val="1521055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1EC4D-1FD5-46BD-9923-5E51A36E3DA0}"/>
              </a:ext>
            </a:extLst>
          </p:cNvPr>
          <p:cNvSpPr>
            <a:spLocks noGrp="1"/>
          </p:cNvSpPr>
          <p:nvPr>
            <p:ph type="title"/>
          </p:nvPr>
        </p:nvSpPr>
        <p:spPr/>
        <p:txBody>
          <a:bodyPr/>
          <a:lstStyle/>
          <a:p>
            <a:r>
              <a:rPr lang="en-US" altLang="ko-KR" dirty="0"/>
              <a:t>[</a:t>
            </a:r>
            <a:r>
              <a:rPr lang="ko-KR" altLang="en-US" dirty="0"/>
              <a:t>주간보고</a:t>
            </a:r>
            <a:r>
              <a:rPr lang="en-US" altLang="ko-KR" dirty="0"/>
              <a:t>] 2019</a:t>
            </a:r>
            <a:r>
              <a:rPr lang="ko-KR" altLang="en-US" dirty="0"/>
              <a:t>년 </a:t>
            </a:r>
            <a:r>
              <a:rPr lang="en-US" altLang="ko-KR" dirty="0"/>
              <a:t>12</a:t>
            </a:r>
            <a:r>
              <a:rPr lang="ko-KR" altLang="en-US" dirty="0"/>
              <a:t>월 </a:t>
            </a:r>
            <a:r>
              <a:rPr lang="en-US" altLang="ko-KR" dirty="0"/>
              <a:t>20</a:t>
            </a:r>
            <a:r>
              <a:rPr lang="ko-KR" altLang="en-US" dirty="0"/>
              <a:t>일 </a:t>
            </a:r>
            <a:r>
              <a:rPr lang="en-US" altLang="ko-KR" dirty="0"/>
              <a:t>: 2</a:t>
            </a:r>
            <a:r>
              <a:rPr lang="ko-KR" altLang="en-US" dirty="0"/>
              <a:t>주차</a:t>
            </a:r>
          </a:p>
        </p:txBody>
      </p:sp>
      <p:graphicFrame>
        <p:nvGraphicFramePr>
          <p:cNvPr id="9" name="표 8">
            <a:extLst>
              <a:ext uri="{FF2B5EF4-FFF2-40B4-BE49-F238E27FC236}">
                <a16:creationId xmlns:a16="http://schemas.microsoft.com/office/drawing/2014/main" id="{CAA03DC3-A8A8-416C-8AD4-396E77767104}"/>
              </a:ext>
            </a:extLst>
          </p:cNvPr>
          <p:cNvGraphicFramePr>
            <a:graphicFrameLocks noGrp="1"/>
          </p:cNvGraphicFramePr>
          <p:nvPr>
            <p:extLst>
              <p:ext uri="{D42A27DB-BD31-4B8C-83A1-F6EECF244321}">
                <p14:modId xmlns:p14="http://schemas.microsoft.com/office/powerpoint/2010/main" val="4155608279"/>
              </p:ext>
            </p:extLst>
          </p:nvPr>
        </p:nvGraphicFramePr>
        <p:xfrm>
          <a:off x="322217" y="1086578"/>
          <a:ext cx="9160934" cy="5396979"/>
        </p:xfrm>
        <a:graphic>
          <a:graphicData uri="http://schemas.openxmlformats.org/drawingml/2006/table">
            <a:tbl>
              <a:tblPr firstRow="1" bandRow="1">
                <a:tableStyleId>{7E9639D4-E3E2-4D34-9284-5A2195B3D0D7}</a:tableStyleId>
              </a:tblPr>
              <a:tblGrid>
                <a:gridCol w="4580467">
                  <a:extLst>
                    <a:ext uri="{9D8B030D-6E8A-4147-A177-3AD203B41FA5}">
                      <a16:colId xmlns:a16="http://schemas.microsoft.com/office/drawing/2014/main" val="1049754470"/>
                    </a:ext>
                  </a:extLst>
                </a:gridCol>
                <a:gridCol w="4580467">
                  <a:extLst>
                    <a:ext uri="{9D8B030D-6E8A-4147-A177-3AD203B41FA5}">
                      <a16:colId xmlns:a16="http://schemas.microsoft.com/office/drawing/2014/main" val="1710563698"/>
                    </a:ext>
                  </a:extLst>
                </a:gridCol>
              </a:tblGrid>
              <a:tr h="259365">
                <a:tc>
                  <a:txBody>
                    <a:bodyPr/>
                    <a:lstStyle/>
                    <a:p>
                      <a:pPr marL="0" algn="ctr" defTabSz="914400" rtl="0" eaLnBrk="1" latinLnBrk="1" hangingPunct="1"/>
                      <a:r>
                        <a:rPr lang="ko-KR" altLang="en-US" sz="1400" b="1" u="sng" kern="1200" dirty="0">
                          <a:solidFill>
                            <a:schemeClr val="bg1"/>
                          </a:solidFill>
                          <a:latin typeface="+mn-lt"/>
                          <a:ea typeface="+mn-ea"/>
                          <a:cs typeface="+mn-cs"/>
                        </a:rPr>
                        <a:t>금주 작업내역 </a:t>
                      </a:r>
                      <a:r>
                        <a:rPr lang="en-US" altLang="ko-KR" sz="1400" b="1" u="sng" kern="1200" dirty="0">
                          <a:solidFill>
                            <a:schemeClr val="bg1"/>
                          </a:solidFill>
                          <a:latin typeface="+mn-lt"/>
                          <a:ea typeface="+mn-ea"/>
                          <a:cs typeface="+mn-cs"/>
                        </a:rPr>
                        <a:t>(12.16 ~ 12.20)</a:t>
                      </a:r>
                      <a:endParaRPr lang="ko-KR" altLang="en-US" sz="1400" b="1" u="sng" kern="1200" dirty="0">
                        <a:solidFill>
                          <a:schemeClr val="bg1"/>
                        </a:solidFill>
                        <a:latin typeface="+mn-lt"/>
                        <a:ea typeface="+mn-ea"/>
                        <a:cs typeface="+mn-cs"/>
                      </a:endParaRPr>
                    </a:p>
                  </a:txBody>
                  <a:tcPr anchor="ctr"/>
                </a:tc>
                <a:tc>
                  <a:txBody>
                    <a:bodyPr/>
                    <a:lstStyle/>
                    <a:p>
                      <a:pPr algn="ctr" latinLnBrk="1"/>
                      <a:r>
                        <a:rPr lang="ko-KR" altLang="en-US" sz="1400" u="sng" dirty="0"/>
                        <a:t>차주 작업내역 </a:t>
                      </a:r>
                      <a:r>
                        <a:rPr lang="en-US" altLang="ko-KR" sz="1400" b="1" u="sng" kern="1200" dirty="0">
                          <a:solidFill>
                            <a:schemeClr val="bg1"/>
                          </a:solidFill>
                          <a:latin typeface="+mn-lt"/>
                          <a:ea typeface="+mn-ea"/>
                          <a:cs typeface="+mn-cs"/>
                        </a:rPr>
                        <a:t>(12.23 ~ 12.27)</a:t>
                      </a:r>
                      <a:endParaRPr lang="ko-KR" altLang="en-US" sz="1400" u="sng" dirty="0"/>
                    </a:p>
                  </a:txBody>
                  <a:tcPr anchor="ctr"/>
                </a:tc>
                <a:extLst>
                  <a:ext uri="{0D108BD9-81ED-4DB2-BD59-A6C34878D82A}">
                    <a16:rowId xmlns:a16="http://schemas.microsoft.com/office/drawing/2014/main" val="3216231231"/>
                  </a:ext>
                </a:extLst>
              </a:tr>
              <a:tr h="5092179">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5. Tiles View List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수정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2</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Header</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Footer</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Body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구분에 따른 코드 변경</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Body</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와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jsp</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영역</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코드 첨삭</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6. Paging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Option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선택에 따른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Paging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변경에 사용할</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SelectOption</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구현</a:t>
                      </a:r>
                      <a:endParaRPr kumimoji="0" lang="en-US" altLang="ko-KR" sz="1200" b="1" i="0" u="none" strike="noStrike" kern="1200" cap="none" spc="0" normalizeH="0" baseline="0" noProof="0" dirty="0">
                        <a:ln>
                          <a:noFill/>
                        </a:ln>
                        <a:solidFill>
                          <a:prstClr val="black"/>
                        </a:solidFill>
                        <a:effectLst/>
                        <a:uLnTx/>
                        <a:uFillTx/>
                        <a:latin typeface="+mn-ea"/>
                        <a:ea typeface="+mn-ea"/>
                        <a:cs typeface="+mn-cs"/>
                      </a:endParaRP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7.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오류 수정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4H ]</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게시글 작성 정상 작동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게시글 수정 정상 작동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비공개 시 회원</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비회원 여부에 따라 게시글 대응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회원가입</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게시글 작성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Trim(),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특수문자 안되게 처리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8.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체크한 목록 삭제 기능 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2H]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체크한 목록 삭제 기능 구현 </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9.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등록 구현</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삭제 구현</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DB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생성</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환경구성</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357188" marR="0" lvl="2"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lang="en-US" altLang="ko-KR" sz="1200" b="1" dirty="0">
                        <a:latin typeface="+mn-ea"/>
                        <a:ea typeface="+mn-ea"/>
                      </a:endParaRPr>
                    </a:p>
                  </a:txBody>
                  <a:tcPr/>
                </a:tc>
                <a:extLst>
                  <a:ext uri="{0D108BD9-81ED-4DB2-BD59-A6C34878D82A}">
                    <a16:rowId xmlns:a16="http://schemas.microsoft.com/office/drawing/2014/main" val="1035738462"/>
                  </a:ext>
                </a:extLst>
              </a:tr>
            </a:tbl>
          </a:graphicData>
        </a:graphic>
      </p:graphicFrame>
      <p:graphicFrame>
        <p:nvGraphicFramePr>
          <p:cNvPr id="4" name="표 3">
            <a:extLst>
              <a:ext uri="{FF2B5EF4-FFF2-40B4-BE49-F238E27FC236}">
                <a16:creationId xmlns:a16="http://schemas.microsoft.com/office/drawing/2014/main" id="{3D361843-E831-5045-BF62-A87BAA8A9FF8}"/>
              </a:ext>
            </a:extLst>
          </p:cNvPr>
          <p:cNvGraphicFramePr>
            <a:graphicFrameLocks noGrp="1"/>
          </p:cNvGraphicFramePr>
          <p:nvPr>
            <p:extLst>
              <p:ext uri="{D42A27DB-BD31-4B8C-83A1-F6EECF244321}">
                <p14:modId xmlns:p14="http://schemas.microsoft.com/office/powerpoint/2010/main" val="4234927320"/>
              </p:ext>
            </p:extLst>
          </p:nvPr>
        </p:nvGraphicFramePr>
        <p:xfrm>
          <a:off x="347133" y="715738"/>
          <a:ext cx="9136020" cy="370840"/>
        </p:xfrm>
        <a:graphic>
          <a:graphicData uri="http://schemas.openxmlformats.org/drawingml/2006/table">
            <a:tbl>
              <a:tblPr firstRow="1" bandRow="1">
                <a:tableStyleId>{5C22544A-7EE6-4342-B048-85BDC9FD1C3A}</a:tableStyleId>
              </a:tblPr>
              <a:tblGrid>
                <a:gridCol w="1522670">
                  <a:extLst>
                    <a:ext uri="{9D8B030D-6E8A-4147-A177-3AD203B41FA5}">
                      <a16:colId xmlns:a16="http://schemas.microsoft.com/office/drawing/2014/main" val="1729478289"/>
                    </a:ext>
                  </a:extLst>
                </a:gridCol>
                <a:gridCol w="1522670">
                  <a:extLst>
                    <a:ext uri="{9D8B030D-6E8A-4147-A177-3AD203B41FA5}">
                      <a16:colId xmlns:a16="http://schemas.microsoft.com/office/drawing/2014/main" val="189862899"/>
                    </a:ext>
                  </a:extLst>
                </a:gridCol>
                <a:gridCol w="1522670">
                  <a:extLst>
                    <a:ext uri="{9D8B030D-6E8A-4147-A177-3AD203B41FA5}">
                      <a16:colId xmlns:a16="http://schemas.microsoft.com/office/drawing/2014/main" val="4239755583"/>
                    </a:ext>
                  </a:extLst>
                </a:gridCol>
                <a:gridCol w="1522670">
                  <a:extLst>
                    <a:ext uri="{9D8B030D-6E8A-4147-A177-3AD203B41FA5}">
                      <a16:colId xmlns:a16="http://schemas.microsoft.com/office/drawing/2014/main" val="3707200327"/>
                    </a:ext>
                  </a:extLst>
                </a:gridCol>
                <a:gridCol w="1522670">
                  <a:extLst>
                    <a:ext uri="{9D8B030D-6E8A-4147-A177-3AD203B41FA5}">
                      <a16:colId xmlns:a16="http://schemas.microsoft.com/office/drawing/2014/main" val="371939494"/>
                    </a:ext>
                  </a:extLst>
                </a:gridCol>
                <a:gridCol w="1522670">
                  <a:extLst>
                    <a:ext uri="{9D8B030D-6E8A-4147-A177-3AD203B41FA5}">
                      <a16:colId xmlns:a16="http://schemas.microsoft.com/office/drawing/2014/main" val="3094168318"/>
                    </a:ext>
                  </a:extLst>
                </a:gridCol>
              </a:tblGrid>
              <a:tr h="370840">
                <a:tc>
                  <a:txBody>
                    <a:bodyPr/>
                    <a:lstStyle/>
                    <a:p>
                      <a:pPr algn="ctr" latinLnBrk="1"/>
                      <a:r>
                        <a:rPr lang="ko-KR" altLang="en-US" sz="1400" dirty="0">
                          <a:solidFill>
                            <a:schemeClr val="tx1"/>
                          </a:solidFill>
                        </a:rPr>
                        <a:t>총건수</a:t>
                      </a:r>
                    </a:p>
                  </a:txBody>
                  <a:tcPr>
                    <a:noFill/>
                  </a:tcPr>
                </a:tc>
                <a:tc>
                  <a:txBody>
                    <a:bodyPr/>
                    <a:lstStyle/>
                    <a:p>
                      <a:pPr algn="ctr" latinLnBrk="1"/>
                      <a:r>
                        <a:rPr lang="en-US" altLang="ko-KR" sz="1400" dirty="0">
                          <a:solidFill>
                            <a:schemeClr val="tx1"/>
                          </a:solidFill>
                        </a:rPr>
                        <a:t>21</a:t>
                      </a:r>
                      <a:endParaRPr lang="ko-KR" altLang="en-US" sz="1400" dirty="0">
                        <a:solidFill>
                          <a:schemeClr val="tx1"/>
                        </a:solidFill>
                      </a:endParaRPr>
                    </a:p>
                  </a:txBody>
                  <a:tcPr>
                    <a:noFill/>
                  </a:tcPr>
                </a:tc>
                <a:tc>
                  <a:txBody>
                    <a:bodyPr/>
                    <a:lstStyle/>
                    <a:p>
                      <a:pPr algn="ctr" latinLnBrk="1"/>
                      <a:r>
                        <a:rPr lang="ko-KR" altLang="en-US" sz="1400" dirty="0" err="1">
                          <a:solidFill>
                            <a:schemeClr val="tx1"/>
                          </a:solidFill>
                        </a:rPr>
                        <a:t>완료건수</a:t>
                      </a:r>
                      <a:endParaRPr lang="ko-KR" altLang="en-US" sz="1400" dirty="0">
                        <a:solidFill>
                          <a:schemeClr val="tx1"/>
                        </a:solidFill>
                      </a:endParaRPr>
                    </a:p>
                  </a:txBody>
                  <a:tcPr>
                    <a:noFill/>
                  </a:tcPr>
                </a:tc>
                <a:tc>
                  <a:txBody>
                    <a:bodyPr/>
                    <a:lstStyle/>
                    <a:p>
                      <a:pPr algn="ctr" latinLnBrk="1"/>
                      <a:r>
                        <a:rPr lang="en-US" altLang="ko-KR" sz="1400" dirty="0">
                          <a:solidFill>
                            <a:schemeClr val="tx1"/>
                          </a:solidFill>
                        </a:rPr>
                        <a:t>13</a:t>
                      </a:r>
                      <a:endParaRPr lang="ko-KR" altLang="en-US" sz="1400" dirty="0">
                        <a:solidFill>
                          <a:schemeClr val="tx1"/>
                        </a:solidFill>
                      </a:endParaRPr>
                    </a:p>
                  </a:txBody>
                  <a:tcPr>
                    <a:noFill/>
                  </a:tcPr>
                </a:tc>
                <a:tc>
                  <a:txBody>
                    <a:bodyPr/>
                    <a:lstStyle/>
                    <a:p>
                      <a:pPr algn="ctr" latinLnBrk="1"/>
                      <a:r>
                        <a:rPr lang="ko-KR" altLang="en-US" sz="1400" dirty="0" err="1">
                          <a:solidFill>
                            <a:schemeClr val="tx1"/>
                          </a:solidFill>
                        </a:rPr>
                        <a:t>진행건수</a:t>
                      </a:r>
                      <a:endParaRPr lang="ko-KR" altLang="en-US" sz="1400" dirty="0">
                        <a:solidFill>
                          <a:schemeClr val="tx1"/>
                        </a:solidFill>
                      </a:endParaRPr>
                    </a:p>
                  </a:txBody>
                  <a:tcPr>
                    <a:noFill/>
                  </a:tcPr>
                </a:tc>
                <a:tc>
                  <a:txBody>
                    <a:bodyPr/>
                    <a:lstStyle/>
                    <a:p>
                      <a:pPr algn="ctr" latinLnBrk="1"/>
                      <a:r>
                        <a:rPr lang="en-US" altLang="ko-KR" sz="1400" dirty="0">
                          <a:solidFill>
                            <a:schemeClr val="tx1"/>
                          </a:solidFill>
                        </a:rPr>
                        <a:t>8</a:t>
                      </a:r>
                      <a:endParaRPr lang="ko-KR" altLang="en-US" sz="1400" dirty="0">
                        <a:solidFill>
                          <a:schemeClr val="tx1"/>
                        </a:solidFill>
                      </a:endParaRPr>
                    </a:p>
                  </a:txBody>
                  <a:tcPr>
                    <a:noFill/>
                  </a:tcPr>
                </a:tc>
                <a:extLst>
                  <a:ext uri="{0D108BD9-81ED-4DB2-BD59-A6C34878D82A}">
                    <a16:rowId xmlns:a16="http://schemas.microsoft.com/office/drawing/2014/main" val="1424024498"/>
                  </a:ext>
                </a:extLst>
              </a:tr>
            </a:tbl>
          </a:graphicData>
        </a:graphic>
      </p:graphicFrame>
      <p:sp>
        <p:nvSpPr>
          <p:cNvPr id="6" name="TextBox 5">
            <a:extLst>
              <a:ext uri="{FF2B5EF4-FFF2-40B4-BE49-F238E27FC236}">
                <a16:creationId xmlns:a16="http://schemas.microsoft.com/office/drawing/2014/main" id="{B266938F-B52D-4F78-8920-B62CE7234D87}"/>
              </a:ext>
            </a:extLst>
          </p:cNvPr>
          <p:cNvSpPr txBox="1"/>
          <p:nvPr/>
        </p:nvSpPr>
        <p:spPr>
          <a:xfrm>
            <a:off x="322217" y="6529685"/>
            <a:ext cx="1779654" cy="253916"/>
          </a:xfrm>
          <a:prstGeom prst="rect">
            <a:avLst/>
          </a:prstGeom>
          <a:noFill/>
        </p:spPr>
        <p:txBody>
          <a:bodyPr wrap="none" rtlCol="0">
            <a:spAutoFit/>
          </a:bodyPr>
          <a:lstStyle/>
          <a:p>
            <a:r>
              <a:rPr lang="ko-KR" altLang="en-US" sz="1050" dirty="0"/>
              <a:t>작성일자 </a:t>
            </a:r>
            <a:r>
              <a:rPr lang="en-US" altLang="ko-KR" sz="1050" dirty="0"/>
              <a:t>: 2019.12.19 17:00</a:t>
            </a:r>
            <a:endParaRPr lang="ko-KR" altLang="en-US" sz="1050" dirty="0"/>
          </a:p>
        </p:txBody>
      </p:sp>
    </p:spTree>
    <p:extLst>
      <p:ext uri="{BB962C8B-B14F-4D97-AF65-F5344CB8AC3E}">
        <p14:creationId xmlns:p14="http://schemas.microsoft.com/office/powerpoint/2010/main" val="2853669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1EC4D-1FD5-46BD-9923-5E51A36E3DA0}"/>
              </a:ext>
            </a:extLst>
          </p:cNvPr>
          <p:cNvSpPr>
            <a:spLocks noGrp="1"/>
          </p:cNvSpPr>
          <p:nvPr>
            <p:ph type="title"/>
          </p:nvPr>
        </p:nvSpPr>
        <p:spPr/>
        <p:txBody>
          <a:bodyPr/>
          <a:lstStyle/>
          <a:p>
            <a:r>
              <a:rPr lang="en-US" altLang="ko-KR" dirty="0"/>
              <a:t>[</a:t>
            </a:r>
            <a:r>
              <a:rPr lang="ko-KR" altLang="en-US" dirty="0"/>
              <a:t>주간보고</a:t>
            </a:r>
            <a:r>
              <a:rPr lang="en-US" altLang="ko-KR" dirty="0"/>
              <a:t>] 2019</a:t>
            </a:r>
            <a:r>
              <a:rPr lang="ko-KR" altLang="en-US" dirty="0"/>
              <a:t>년 </a:t>
            </a:r>
            <a:r>
              <a:rPr lang="en-US" altLang="ko-KR" dirty="0"/>
              <a:t>12</a:t>
            </a:r>
            <a:r>
              <a:rPr lang="ko-KR" altLang="en-US" dirty="0"/>
              <a:t>월 </a:t>
            </a:r>
            <a:r>
              <a:rPr lang="en-US" altLang="ko-KR" dirty="0"/>
              <a:t>27</a:t>
            </a:r>
            <a:r>
              <a:rPr lang="ko-KR" altLang="en-US" dirty="0"/>
              <a:t>일 </a:t>
            </a:r>
            <a:r>
              <a:rPr lang="en-US" altLang="ko-KR" dirty="0"/>
              <a:t>: 3</a:t>
            </a:r>
            <a:r>
              <a:rPr lang="ko-KR" altLang="en-US" dirty="0"/>
              <a:t>주차</a:t>
            </a:r>
          </a:p>
        </p:txBody>
      </p:sp>
      <p:graphicFrame>
        <p:nvGraphicFramePr>
          <p:cNvPr id="9" name="표 8">
            <a:extLst>
              <a:ext uri="{FF2B5EF4-FFF2-40B4-BE49-F238E27FC236}">
                <a16:creationId xmlns:a16="http://schemas.microsoft.com/office/drawing/2014/main" id="{CAA03DC3-A8A8-416C-8AD4-396E77767104}"/>
              </a:ext>
            </a:extLst>
          </p:cNvPr>
          <p:cNvGraphicFramePr>
            <a:graphicFrameLocks noGrp="1"/>
          </p:cNvGraphicFramePr>
          <p:nvPr>
            <p:extLst>
              <p:ext uri="{D42A27DB-BD31-4B8C-83A1-F6EECF244321}">
                <p14:modId xmlns:p14="http://schemas.microsoft.com/office/powerpoint/2010/main" val="79002368"/>
              </p:ext>
            </p:extLst>
          </p:nvPr>
        </p:nvGraphicFramePr>
        <p:xfrm>
          <a:off x="322217" y="1086578"/>
          <a:ext cx="9160934" cy="5396979"/>
        </p:xfrm>
        <a:graphic>
          <a:graphicData uri="http://schemas.openxmlformats.org/drawingml/2006/table">
            <a:tbl>
              <a:tblPr firstRow="1" bandRow="1">
                <a:tableStyleId>{7E9639D4-E3E2-4D34-9284-5A2195B3D0D7}</a:tableStyleId>
              </a:tblPr>
              <a:tblGrid>
                <a:gridCol w="4580467">
                  <a:extLst>
                    <a:ext uri="{9D8B030D-6E8A-4147-A177-3AD203B41FA5}">
                      <a16:colId xmlns:a16="http://schemas.microsoft.com/office/drawing/2014/main" val="1049754470"/>
                    </a:ext>
                  </a:extLst>
                </a:gridCol>
                <a:gridCol w="4580467">
                  <a:extLst>
                    <a:ext uri="{9D8B030D-6E8A-4147-A177-3AD203B41FA5}">
                      <a16:colId xmlns:a16="http://schemas.microsoft.com/office/drawing/2014/main" val="1710563698"/>
                    </a:ext>
                  </a:extLst>
                </a:gridCol>
              </a:tblGrid>
              <a:tr h="259365">
                <a:tc>
                  <a:txBody>
                    <a:bodyPr/>
                    <a:lstStyle/>
                    <a:p>
                      <a:pPr marL="0" algn="ctr" defTabSz="914400" rtl="0" eaLnBrk="1" latinLnBrk="1" hangingPunct="1"/>
                      <a:r>
                        <a:rPr lang="ko-KR" altLang="en-US" sz="1400" b="1" u="sng" kern="1200" dirty="0">
                          <a:solidFill>
                            <a:schemeClr val="bg1"/>
                          </a:solidFill>
                          <a:latin typeface="+mn-lt"/>
                          <a:ea typeface="+mn-ea"/>
                          <a:cs typeface="+mn-cs"/>
                        </a:rPr>
                        <a:t>금주 작업내역 </a:t>
                      </a:r>
                      <a:r>
                        <a:rPr lang="en-US" altLang="ko-KR" sz="1400" b="1" u="sng" kern="1200" dirty="0">
                          <a:solidFill>
                            <a:schemeClr val="bg1"/>
                          </a:solidFill>
                          <a:latin typeface="+mn-lt"/>
                          <a:ea typeface="+mn-ea"/>
                          <a:cs typeface="+mn-cs"/>
                        </a:rPr>
                        <a:t>(12.23 ~ 12.27)</a:t>
                      </a:r>
                      <a:endParaRPr lang="ko-KR" altLang="en-US" sz="1400" b="1" u="sng" kern="1200" dirty="0">
                        <a:solidFill>
                          <a:schemeClr val="bg1"/>
                        </a:solidFill>
                        <a:latin typeface="+mn-lt"/>
                        <a:ea typeface="+mn-ea"/>
                        <a:cs typeface="+mn-cs"/>
                      </a:endParaRPr>
                    </a:p>
                  </a:txBody>
                  <a:tcPr anchor="ctr"/>
                </a:tc>
                <a:tc>
                  <a:txBody>
                    <a:bodyPr/>
                    <a:lstStyle/>
                    <a:p>
                      <a:pPr algn="ctr" latinLnBrk="1"/>
                      <a:r>
                        <a:rPr lang="ko-KR" altLang="en-US" sz="1400" u="sng" dirty="0"/>
                        <a:t>차주 작업내역 </a:t>
                      </a:r>
                      <a:r>
                        <a:rPr lang="en-US" altLang="ko-KR" sz="1400" b="1" u="sng" kern="1200" dirty="0">
                          <a:solidFill>
                            <a:schemeClr val="bg1"/>
                          </a:solidFill>
                          <a:latin typeface="+mn-lt"/>
                          <a:ea typeface="+mn-ea"/>
                          <a:cs typeface="+mn-cs"/>
                        </a:rPr>
                        <a:t>(12.30 ~ 01.03)</a:t>
                      </a:r>
                      <a:endParaRPr lang="ko-KR" altLang="en-US" sz="1400" u="sng" dirty="0"/>
                    </a:p>
                  </a:txBody>
                  <a:tcPr anchor="ctr"/>
                </a:tc>
                <a:extLst>
                  <a:ext uri="{0D108BD9-81ED-4DB2-BD59-A6C34878D82A}">
                    <a16:rowId xmlns:a16="http://schemas.microsoft.com/office/drawing/2014/main" val="3216231231"/>
                  </a:ext>
                </a:extLst>
              </a:tr>
              <a:tr h="5092179">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 </a:t>
                      </a: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메인화면</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삭제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2</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4H ]</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체크박스 단일 삭제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체크박스 다중 삭제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2. DB</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테이블 수정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2</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 ]</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컬럼 데이터 타입 수정</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컬럼 </a:t>
                      </a: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Maxlength</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설정</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3.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피드백 수정사항 적용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(12.20) [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3</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3H ]</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비밀번호 조건 설정</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스크롤 유무에 따른 화면 비틀림 수정</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Input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type=“text”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Maxlength</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설정</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4. </a:t>
                      </a: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메인화면</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검색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 ]</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SearchForm</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SearchQuery</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5.Ajax</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4H ]</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Paging ajax [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Recommend ajax [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p>
                      <a:pPr marL="357188" marR="0" lvl="2"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등록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[ 12-28 ]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수정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[ 12-28 ]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게시물 보기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[ 12-28 ]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메인화면</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페이지 처리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[ 12-29 ]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게시글 노출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[ 12-29 ]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검색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[ 12-30 ]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게시글 보기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[ 12-30 ]</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357188" marR="0" lvl="2"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목록 다운로드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[ 12-28 ]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6. Ajax &gt;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비밀번호 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[ 12-30 ]</a:t>
                      </a:r>
                    </a:p>
                    <a:p>
                      <a:pPr marL="180975" marR="0" lvl="1" indent="0" algn="l" defTabSz="914400" rtl="0" eaLnBrk="1" fontAlgn="auto" latinLnBrk="1" hangingPunct="1">
                        <a:lnSpc>
                          <a:spcPct val="150000"/>
                        </a:lnSpc>
                        <a:spcBef>
                          <a:spcPts val="0"/>
                        </a:spcBef>
                        <a:spcAft>
                          <a:spcPts val="0"/>
                        </a:spcAft>
                        <a:buClrTx/>
                        <a:buSzTx/>
                        <a:buFont typeface="+mj-lt"/>
                        <a:buNone/>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7. Paging &gt; Ajax</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로 구현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[ 12-29 ]</a:t>
                      </a:r>
                    </a:p>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lang="en-US" altLang="ko-KR" sz="1200" b="1" dirty="0">
                        <a:latin typeface="+mn-ea"/>
                        <a:ea typeface="+mn-ea"/>
                      </a:endParaRPr>
                    </a:p>
                  </a:txBody>
                  <a:tcPr/>
                </a:tc>
                <a:extLst>
                  <a:ext uri="{0D108BD9-81ED-4DB2-BD59-A6C34878D82A}">
                    <a16:rowId xmlns:a16="http://schemas.microsoft.com/office/drawing/2014/main" val="1035738462"/>
                  </a:ext>
                </a:extLst>
              </a:tr>
            </a:tbl>
          </a:graphicData>
        </a:graphic>
      </p:graphicFrame>
      <p:graphicFrame>
        <p:nvGraphicFramePr>
          <p:cNvPr id="4" name="표 3">
            <a:extLst>
              <a:ext uri="{FF2B5EF4-FFF2-40B4-BE49-F238E27FC236}">
                <a16:creationId xmlns:a16="http://schemas.microsoft.com/office/drawing/2014/main" id="{3D361843-E831-5045-BF62-A87BAA8A9FF8}"/>
              </a:ext>
            </a:extLst>
          </p:cNvPr>
          <p:cNvGraphicFramePr>
            <a:graphicFrameLocks noGrp="1"/>
          </p:cNvGraphicFramePr>
          <p:nvPr>
            <p:extLst>
              <p:ext uri="{D42A27DB-BD31-4B8C-83A1-F6EECF244321}">
                <p14:modId xmlns:p14="http://schemas.microsoft.com/office/powerpoint/2010/main" val="237376125"/>
              </p:ext>
            </p:extLst>
          </p:nvPr>
        </p:nvGraphicFramePr>
        <p:xfrm>
          <a:off x="347133" y="715738"/>
          <a:ext cx="9136020" cy="370840"/>
        </p:xfrm>
        <a:graphic>
          <a:graphicData uri="http://schemas.openxmlformats.org/drawingml/2006/table">
            <a:tbl>
              <a:tblPr firstRow="1" bandRow="1">
                <a:tableStyleId>{5C22544A-7EE6-4342-B048-85BDC9FD1C3A}</a:tableStyleId>
              </a:tblPr>
              <a:tblGrid>
                <a:gridCol w="1522670">
                  <a:extLst>
                    <a:ext uri="{9D8B030D-6E8A-4147-A177-3AD203B41FA5}">
                      <a16:colId xmlns:a16="http://schemas.microsoft.com/office/drawing/2014/main" val="1729478289"/>
                    </a:ext>
                  </a:extLst>
                </a:gridCol>
                <a:gridCol w="1522670">
                  <a:extLst>
                    <a:ext uri="{9D8B030D-6E8A-4147-A177-3AD203B41FA5}">
                      <a16:colId xmlns:a16="http://schemas.microsoft.com/office/drawing/2014/main" val="189862899"/>
                    </a:ext>
                  </a:extLst>
                </a:gridCol>
                <a:gridCol w="1522670">
                  <a:extLst>
                    <a:ext uri="{9D8B030D-6E8A-4147-A177-3AD203B41FA5}">
                      <a16:colId xmlns:a16="http://schemas.microsoft.com/office/drawing/2014/main" val="4239755583"/>
                    </a:ext>
                  </a:extLst>
                </a:gridCol>
                <a:gridCol w="1522670">
                  <a:extLst>
                    <a:ext uri="{9D8B030D-6E8A-4147-A177-3AD203B41FA5}">
                      <a16:colId xmlns:a16="http://schemas.microsoft.com/office/drawing/2014/main" val="3707200327"/>
                    </a:ext>
                  </a:extLst>
                </a:gridCol>
                <a:gridCol w="1522670">
                  <a:extLst>
                    <a:ext uri="{9D8B030D-6E8A-4147-A177-3AD203B41FA5}">
                      <a16:colId xmlns:a16="http://schemas.microsoft.com/office/drawing/2014/main" val="371939494"/>
                    </a:ext>
                  </a:extLst>
                </a:gridCol>
                <a:gridCol w="1522670">
                  <a:extLst>
                    <a:ext uri="{9D8B030D-6E8A-4147-A177-3AD203B41FA5}">
                      <a16:colId xmlns:a16="http://schemas.microsoft.com/office/drawing/2014/main" val="3094168318"/>
                    </a:ext>
                  </a:extLst>
                </a:gridCol>
              </a:tblGrid>
              <a:tr h="370840">
                <a:tc>
                  <a:txBody>
                    <a:bodyPr/>
                    <a:lstStyle/>
                    <a:p>
                      <a:pPr algn="ctr" latinLnBrk="1"/>
                      <a:r>
                        <a:rPr lang="ko-KR" altLang="en-US" sz="1400" dirty="0">
                          <a:solidFill>
                            <a:schemeClr val="tx1"/>
                          </a:solidFill>
                        </a:rPr>
                        <a:t>총건수</a:t>
                      </a:r>
                    </a:p>
                  </a:txBody>
                  <a:tcPr>
                    <a:noFill/>
                  </a:tcPr>
                </a:tc>
                <a:tc>
                  <a:txBody>
                    <a:bodyPr/>
                    <a:lstStyle/>
                    <a:p>
                      <a:pPr algn="ctr" latinLnBrk="1"/>
                      <a:r>
                        <a:rPr lang="en-US" altLang="ko-KR" sz="1400" dirty="0">
                          <a:solidFill>
                            <a:schemeClr val="tx1"/>
                          </a:solidFill>
                        </a:rPr>
                        <a:t>11</a:t>
                      </a:r>
                      <a:endParaRPr lang="ko-KR" altLang="en-US" sz="1400" dirty="0">
                        <a:solidFill>
                          <a:schemeClr val="tx1"/>
                        </a:solidFill>
                      </a:endParaRPr>
                    </a:p>
                  </a:txBody>
                  <a:tcPr>
                    <a:noFill/>
                  </a:tcPr>
                </a:tc>
                <a:tc>
                  <a:txBody>
                    <a:bodyPr/>
                    <a:lstStyle/>
                    <a:p>
                      <a:pPr algn="ctr" latinLnBrk="1"/>
                      <a:r>
                        <a:rPr lang="ko-KR" altLang="en-US" sz="1400" dirty="0" err="1">
                          <a:solidFill>
                            <a:schemeClr val="tx1"/>
                          </a:solidFill>
                        </a:rPr>
                        <a:t>완료건수</a:t>
                      </a:r>
                      <a:endParaRPr lang="ko-KR" altLang="en-US" sz="1400" dirty="0">
                        <a:solidFill>
                          <a:schemeClr val="tx1"/>
                        </a:solidFill>
                      </a:endParaRPr>
                    </a:p>
                  </a:txBody>
                  <a:tcPr>
                    <a:noFill/>
                  </a:tcPr>
                </a:tc>
                <a:tc>
                  <a:txBody>
                    <a:bodyPr/>
                    <a:lstStyle/>
                    <a:p>
                      <a:pPr algn="ctr" latinLnBrk="1"/>
                      <a:r>
                        <a:rPr lang="en-US" altLang="ko-KR" sz="1400" dirty="0">
                          <a:solidFill>
                            <a:schemeClr val="tx1"/>
                          </a:solidFill>
                        </a:rPr>
                        <a:t>9</a:t>
                      </a:r>
                      <a:endParaRPr lang="ko-KR" altLang="en-US" sz="1400" dirty="0">
                        <a:solidFill>
                          <a:schemeClr val="tx1"/>
                        </a:solidFill>
                      </a:endParaRPr>
                    </a:p>
                  </a:txBody>
                  <a:tcPr>
                    <a:noFill/>
                  </a:tcPr>
                </a:tc>
                <a:tc>
                  <a:txBody>
                    <a:bodyPr/>
                    <a:lstStyle/>
                    <a:p>
                      <a:pPr algn="ctr" latinLnBrk="1"/>
                      <a:r>
                        <a:rPr lang="ko-KR" altLang="en-US" sz="1400" dirty="0" err="1">
                          <a:solidFill>
                            <a:schemeClr val="tx1"/>
                          </a:solidFill>
                        </a:rPr>
                        <a:t>진행건수</a:t>
                      </a:r>
                      <a:endParaRPr lang="ko-KR" altLang="en-US" sz="1400" dirty="0">
                        <a:solidFill>
                          <a:schemeClr val="tx1"/>
                        </a:solidFill>
                      </a:endParaRPr>
                    </a:p>
                  </a:txBody>
                  <a:tcPr>
                    <a:noFill/>
                  </a:tcPr>
                </a:tc>
                <a:tc>
                  <a:txBody>
                    <a:bodyPr/>
                    <a:lstStyle/>
                    <a:p>
                      <a:pPr algn="ctr" latinLnBrk="1"/>
                      <a:r>
                        <a:rPr lang="en-US" altLang="ko-KR" sz="1400" dirty="0">
                          <a:solidFill>
                            <a:schemeClr val="tx1"/>
                          </a:solidFill>
                        </a:rPr>
                        <a:t>2</a:t>
                      </a:r>
                      <a:endParaRPr lang="ko-KR" altLang="en-US" sz="1400" dirty="0">
                        <a:solidFill>
                          <a:schemeClr val="tx1"/>
                        </a:solidFill>
                      </a:endParaRPr>
                    </a:p>
                  </a:txBody>
                  <a:tcPr>
                    <a:noFill/>
                  </a:tcPr>
                </a:tc>
                <a:extLst>
                  <a:ext uri="{0D108BD9-81ED-4DB2-BD59-A6C34878D82A}">
                    <a16:rowId xmlns:a16="http://schemas.microsoft.com/office/drawing/2014/main" val="1424024498"/>
                  </a:ext>
                </a:extLst>
              </a:tr>
            </a:tbl>
          </a:graphicData>
        </a:graphic>
      </p:graphicFrame>
      <p:sp>
        <p:nvSpPr>
          <p:cNvPr id="6" name="TextBox 5">
            <a:extLst>
              <a:ext uri="{FF2B5EF4-FFF2-40B4-BE49-F238E27FC236}">
                <a16:creationId xmlns:a16="http://schemas.microsoft.com/office/drawing/2014/main" id="{B266938F-B52D-4F78-8920-B62CE7234D87}"/>
              </a:ext>
            </a:extLst>
          </p:cNvPr>
          <p:cNvSpPr txBox="1"/>
          <p:nvPr/>
        </p:nvSpPr>
        <p:spPr>
          <a:xfrm>
            <a:off x="322217" y="6529685"/>
            <a:ext cx="1779654" cy="253916"/>
          </a:xfrm>
          <a:prstGeom prst="rect">
            <a:avLst/>
          </a:prstGeom>
          <a:noFill/>
        </p:spPr>
        <p:txBody>
          <a:bodyPr wrap="none" rtlCol="0">
            <a:spAutoFit/>
          </a:bodyPr>
          <a:lstStyle/>
          <a:p>
            <a:r>
              <a:rPr lang="ko-KR" altLang="en-US" sz="1050" dirty="0"/>
              <a:t>작성일자 </a:t>
            </a:r>
            <a:r>
              <a:rPr lang="en-US" altLang="ko-KR" sz="1050" dirty="0"/>
              <a:t>: 2019.12.26 13:56</a:t>
            </a:r>
            <a:endParaRPr lang="ko-KR" altLang="en-US" sz="1050" dirty="0"/>
          </a:p>
        </p:txBody>
      </p:sp>
    </p:spTree>
    <p:extLst>
      <p:ext uri="{BB962C8B-B14F-4D97-AF65-F5344CB8AC3E}">
        <p14:creationId xmlns:p14="http://schemas.microsoft.com/office/powerpoint/2010/main" val="503834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228BF3-F347-434B-8CC4-63E0BCD8D264}"/>
              </a:ext>
            </a:extLst>
          </p:cNvPr>
          <p:cNvSpPr>
            <a:spLocks noGrp="1"/>
          </p:cNvSpPr>
          <p:nvPr>
            <p:ph type="title"/>
          </p:nvPr>
        </p:nvSpPr>
        <p:spPr/>
        <p:txBody>
          <a:bodyPr/>
          <a:lstStyle/>
          <a:p>
            <a:r>
              <a:rPr lang="ko-KR" altLang="en-US" dirty="0"/>
              <a:t>월간보고</a:t>
            </a:r>
          </a:p>
        </p:txBody>
      </p:sp>
    </p:spTree>
    <p:extLst>
      <p:ext uri="{BB962C8B-B14F-4D97-AF65-F5344CB8AC3E}">
        <p14:creationId xmlns:p14="http://schemas.microsoft.com/office/powerpoint/2010/main" val="4255716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1EC4D-1FD5-46BD-9923-5E51A36E3DA0}"/>
              </a:ext>
            </a:extLst>
          </p:cNvPr>
          <p:cNvSpPr>
            <a:spLocks noGrp="1"/>
          </p:cNvSpPr>
          <p:nvPr>
            <p:ph type="title"/>
          </p:nvPr>
        </p:nvSpPr>
        <p:spPr/>
        <p:txBody>
          <a:bodyPr/>
          <a:lstStyle/>
          <a:p>
            <a:r>
              <a:rPr lang="en-US" altLang="ko-KR" dirty="0"/>
              <a:t>[</a:t>
            </a:r>
            <a:r>
              <a:rPr lang="ko-KR" altLang="en-US" dirty="0"/>
              <a:t>월간보고</a:t>
            </a:r>
            <a:r>
              <a:rPr lang="en-US" altLang="ko-KR" dirty="0"/>
              <a:t>] 2019</a:t>
            </a:r>
            <a:r>
              <a:rPr lang="ko-KR" altLang="en-US" dirty="0"/>
              <a:t>년 </a:t>
            </a:r>
            <a:r>
              <a:rPr lang="en-US" altLang="ko-KR" dirty="0"/>
              <a:t>12</a:t>
            </a:r>
            <a:r>
              <a:rPr lang="ko-KR" altLang="en-US" dirty="0"/>
              <a:t>월</a:t>
            </a:r>
          </a:p>
        </p:txBody>
      </p:sp>
      <p:sp>
        <p:nvSpPr>
          <p:cNvPr id="3" name="내용 개체 틀 2">
            <a:extLst>
              <a:ext uri="{FF2B5EF4-FFF2-40B4-BE49-F238E27FC236}">
                <a16:creationId xmlns:a16="http://schemas.microsoft.com/office/drawing/2014/main" id="{AADB0178-8005-4FA3-A0B8-17152299CA41}"/>
              </a:ext>
            </a:extLst>
          </p:cNvPr>
          <p:cNvSpPr>
            <a:spLocks noGrp="1"/>
          </p:cNvSpPr>
          <p:nvPr>
            <p:ph idx="1"/>
          </p:nvPr>
        </p:nvSpPr>
        <p:spPr>
          <a:xfrm>
            <a:off x="347130" y="1210350"/>
            <a:ext cx="9160932" cy="4841620"/>
          </a:xfrm>
        </p:spPr>
        <p:txBody>
          <a:bodyPr numCol="2">
            <a:noAutofit/>
          </a:bodyPr>
          <a:lstStyle/>
          <a:p>
            <a:pPr marL="171450" lvl="0" indent="-171450">
              <a:lnSpc>
                <a:spcPct val="150000"/>
              </a:lnSpc>
              <a:spcBef>
                <a:spcPts val="0"/>
              </a:spcBef>
              <a:defRPr/>
            </a:pPr>
            <a:r>
              <a:rPr lang="en-US" altLang="ko-KR" sz="1200" b="1" dirty="0">
                <a:latin typeface="+mn-ea"/>
              </a:rPr>
              <a:t>[</a:t>
            </a:r>
            <a:r>
              <a:rPr lang="ko-KR" altLang="en-US" sz="1200" b="1" dirty="0">
                <a:latin typeface="+mn-ea"/>
              </a:rPr>
              <a:t>환경 설정 셋팅</a:t>
            </a:r>
            <a:r>
              <a:rPr lang="en-US" altLang="ko-KR" sz="1200" b="1" dirty="0">
                <a:latin typeface="+mn-ea"/>
              </a:rPr>
              <a:t>]</a:t>
            </a:r>
          </a:p>
          <a:p>
            <a:pPr marL="342900" lvl="0" indent="-342900" algn="just">
              <a:lnSpc>
                <a:spcPct val="107000"/>
              </a:lnSpc>
              <a:buFont typeface="+mj-lt"/>
              <a:buAutoNum type="arabicPeriod"/>
            </a:pPr>
            <a:r>
              <a:rPr lang="en-US" altLang="ko-KR" sz="1100" kern="100" dirty="0">
                <a:latin typeface="+mn-ea"/>
                <a:cs typeface="Times New Roman" panose="02020603050405020304" pitchFamily="18" charset="0"/>
              </a:rPr>
              <a:t>Spring </a:t>
            </a:r>
            <a:r>
              <a:rPr lang="ko-KR" altLang="ko-KR" sz="1100" kern="100" dirty="0">
                <a:latin typeface="+mn-ea"/>
                <a:cs typeface="Times New Roman" panose="02020603050405020304" pitchFamily="18" charset="0"/>
              </a:rPr>
              <a:t>환경 구축 </a:t>
            </a:r>
            <a:r>
              <a:rPr lang="en-US" altLang="ko-KR" sz="1100" kern="100" dirty="0">
                <a:latin typeface="+mn-ea"/>
                <a:cs typeface="Times New Roman" panose="02020603050405020304" pitchFamily="18" charset="0"/>
              </a:rPr>
              <a:t>[</a:t>
            </a:r>
            <a:r>
              <a:rPr lang="ko-KR" altLang="ko-KR" sz="1100" kern="100" dirty="0">
                <a:latin typeface="+mn-ea"/>
                <a:cs typeface="Times New Roman" panose="02020603050405020304" pitchFamily="18" charset="0"/>
              </a:rPr>
              <a:t>완료 </a:t>
            </a:r>
            <a:r>
              <a:rPr lang="en-US" altLang="ko-KR" sz="1100" kern="100" dirty="0">
                <a:latin typeface="+mn-ea"/>
                <a:cs typeface="Times New Roman" panose="02020603050405020304" pitchFamily="18" charset="0"/>
              </a:rPr>
              <a:t>: 7</a:t>
            </a:r>
            <a:r>
              <a:rPr lang="ko-KR" altLang="ko-KR" sz="1100" kern="100" dirty="0">
                <a:latin typeface="+mn-ea"/>
                <a:cs typeface="Times New Roman" panose="02020603050405020304" pitchFamily="18" charset="0"/>
              </a:rPr>
              <a:t>건 </a:t>
            </a:r>
            <a:r>
              <a:rPr lang="en-US" altLang="ko-KR" sz="1100" kern="100" dirty="0">
                <a:latin typeface="+mn-ea"/>
                <a:cs typeface="Times New Roman" panose="02020603050405020304" pitchFamily="18" charset="0"/>
              </a:rPr>
              <a:t>| </a:t>
            </a:r>
            <a:r>
              <a:rPr lang="ko-KR" altLang="ko-KR" sz="1100" kern="100" dirty="0">
                <a:latin typeface="+mn-ea"/>
                <a:cs typeface="Times New Roman" panose="02020603050405020304" pitchFamily="18" charset="0"/>
              </a:rPr>
              <a:t>소요시간 </a:t>
            </a:r>
            <a:r>
              <a:rPr lang="en-US" altLang="ko-KR" sz="1100" kern="100" dirty="0">
                <a:latin typeface="+mn-ea"/>
                <a:cs typeface="Times New Roman" panose="02020603050405020304" pitchFamily="18" charset="0"/>
              </a:rPr>
              <a:t>: 9H]</a:t>
            </a:r>
            <a:endParaRPr lang="ko-KR" altLang="ko-KR" sz="1100" kern="100" dirty="0">
              <a:latin typeface="+mn-ea"/>
              <a:cs typeface="Times New Roman" panose="02020603050405020304" pitchFamily="18" charset="0"/>
            </a:endParaRPr>
          </a:p>
          <a:p>
            <a:pPr marL="742950" lvl="1" indent="-285750" algn="just">
              <a:lnSpc>
                <a:spcPct val="107000"/>
              </a:lnSpc>
              <a:buFont typeface="+mj-lt"/>
              <a:buAutoNum type="arabicParenR"/>
            </a:pPr>
            <a:r>
              <a:rPr lang="en-US" altLang="ko-KR" sz="1100" kern="100" dirty="0">
                <a:latin typeface="+mn-ea"/>
                <a:cs typeface="Times New Roman" panose="02020603050405020304" pitchFamily="18" charset="0"/>
              </a:rPr>
              <a:t>PostgreSQL Developer </a:t>
            </a:r>
            <a:r>
              <a:rPr lang="ko-KR" altLang="ko-KR" sz="1100" kern="100" dirty="0">
                <a:latin typeface="+mn-ea"/>
                <a:cs typeface="Times New Roman" panose="02020603050405020304" pitchFamily="18" charset="0"/>
              </a:rPr>
              <a:t>연동</a:t>
            </a:r>
          </a:p>
          <a:p>
            <a:pPr marL="742950" lvl="1" indent="-285750" algn="just">
              <a:lnSpc>
                <a:spcPct val="107000"/>
              </a:lnSpc>
              <a:buFont typeface="+mj-lt"/>
              <a:buAutoNum type="arabicParenR"/>
            </a:pPr>
            <a:r>
              <a:rPr lang="en-US" altLang="ko-KR" sz="1100" kern="100" dirty="0">
                <a:latin typeface="+mn-ea"/>
                <a:cs typeface="Times New Roman" panose="02020603050405020304" pitchFamily="18" charset="0"/>
              </a:rPr>
              <a:t>Spring , Tomcat , PostgreSQL </a:t>
            </a:r>
            <a:r>
              <a:rPr lang="ko-KR" altLang="ko-KR" sz="1100" kern="100" dirty="0">
                <a:latin typeface="+mn-ea"/>
                <a:cs typeface="Times New Roman" panose="02020603050405020304" pitchFamily="18" charset="0"/>
              </a:rPr>
              <a:t>설치</a:t>
            </a:r>
          </a:p>
          <a:p>
            <a:pPr marL="742950" lvl="1" indent="-285750" algn="just">
              <a:lnSpc>
                <a:spcPct val="107000"/>
              </a:lnSpc>
              <a:buFont typeface="+mj-lt"/>
              <a:buAutoNum type="arabicParenR"/>
            </a:pPr>
            <a:r>
              <a:rPr lang="en-US" altLang="ko-KR" sz="1100" kern="100" dirty="0">
                <a:latin typeface="+mn-ea"/>
                <a:cs typeface="Times New Roman" panose="02020603050405020304" pitchFamily="18" charset="0"/>
              </a:rPr>
              <a:t>Pom.xml </a:t>
            </a:r>
            <a:r>
              <a:rPr lang="ko-KR" altLang="ko-KR" sz="1100" kern="100" dirty="0">
                <a:latin typeface="+mn-ea"/>
                <a:cs typeface="Times New Roman" panose="02020603050405020304" pitchFamily="18" charset="0"/>
              </a:rPr>
              <a:t>환경 설정</a:t>
            </a:r>
          </a:p>
          <a:p>
            <a:pPr marL="742950" lvl="1" indent="-285750" algn="just">
              <a:lnSpc>
                <a:spcPct val="107000"/>
              </a:lnSpc>
              <a:buFont typeface="+mj-lt"/>
              <a:buAutoNum type="arabicParenR"/>
            </a:pPr>
            <a:r>
              <a:rPr lang="en-US" altLang="ko-KR" sz="1100" kern="100" dirty="0">
                <a:latin typeface="+mn-ea"/>
                <a:cs typeface="Times New Roman" panose="02020603050405020304" pitchFamily="18" charset="0"/>
              </a:rPr>
              <a:t>Servlet-context </a:t>
            </a:r>
            <a:r>
              <a:rPr lang="ko-KR" altLang="ko-KR" sz="1100" kern="100" dirty="0">
                <a:latin typeface="+mn-ea"/>
                <a:cs typeface="Times New Roman" panose="02020603050405020304" pitchFamily="18" charset="0"/>
              </a:rPr>
              <a:t>환경 설정</a:t>
            </a:r>
          </a:p>
          <a:p>
            <a:pPr marL="742950" lvl="1" indent="-285750" algn="just">
              <a:lnSpc>
                <a:spcPct val="107000"/>
              </a:lnSpc>
              <a:buFont typeface="+mj-lt"/>
              <a:buAutoNum type="arabicParenR"/>
            </a:pPr>
            <a:r>
              <a:rPr lang="en-US" altLang="ko-KR" sz="1100" kern="100" dirty="0">
                <a:latin typeface="+mn-ea"/>
                <a:cs typeface="Times New Roman" panose="02020603050405020304" pitchFamily="18" charset="0"/>
              </a:rPr>
              <a:t>Root-context </a:t>
            </a:r>
            <a:r>
              <a:rPr lang="ko-KR" altLang="ko-KR" sz="1100" kern="100" dirty="0">
                <a:latin typeface="+mn-ea"/>
                <a:cs typeface="Times New Roman" panose="02020603050405020304" pitchFamily="18" charset="0"/>
              </a:rPr>
              <a:t>환경 설정</a:t>
            </a:r>
          </a:p>
          <a:p>
            <a:pPr marL="742950" lvl="1" indent="-285750" algn="just">
              <a:lnSpc>
                <a:spcPct val="107000"/>
              </a:lnSpc>
              <a:buFont typeface="+mj-lt"/>
              <a:buAutoNum type="arabicParenR"/>
            </a:pPr>
            <a:r>
              <a:rPr lang="en-US" altLang="ko-KR" sz="1100" kern="100" dirty="0">
                <a:latin typeface="+mn-ea"/>
                <a:cs typeface="Times New Roman" panose="02020603050405020304" pitchFamily="18" charset="0"/>
              </a:rPr>
              <a:t>Web.xml </a:t>
            </a:r>
            <a:r>
              <a:rPr lang="ko-KR" altLang="ko-KR" sz="1100" kern="100" dirty="0">
                <a:latin typeface="+mn-ea"/>
                <a:cs typeface="Times New Roman" panose="02020603050405020304" pitchFamily="18" charset="0"/>
              </a:rPr>
              <a:t>환경 설정</a:t>
            </a:r>
          </a:p>
          <a:p>
            <a:pPr marL="742950" lvl="1" indent="-285750" algn="just">
              <a:lnSpc>
                <a:spcPct val="107000"/>
              </a:lnSpc>
              <a:buFont typeface="+mj-lt"/>
              <a:buAutoNum type="arabicParenR"/>
            </a:pPr>
            <a:r>
              <a:rPr lang="en-US" altLang="ko-KR" sz="1100" kern="100" dirty="0">
                <a:latin typeface="+mn-ea"/>
                <a:cs typeface="Times New Roman" panose="02020603050405020304" pitchFamily="18" charset="0"/>
              </a:rPr>
              <a:t>Log4j </a:t>
            </a:r>
            <a:r>
              <a:rPr lang="ko-KR" altLang="ko-KR" sz="1100" kern="100" dirty="0">
                <a:latin typeface="+mn-ea"/>
                <a:cs typeface="Times New Roman" panose="02020603050405020304" pitchFamily="18" charset="0"/>
              </a:rPr>
              <a:t>환경 설정</a:t>
            </a:r>
          </a:p>
          <a:p>
            <a:pPr marL="171450" lvl="0" indent="-171450">
              <a:lnSpc>
                <a:spcPct val="150000"/>
              </a:lnSpc>
              <a:spcBef>
                <a:spcPts val="0"/>
              </a:spcBef>
              <a:defRPr/>
            </a:pPr>
            <a:r>
              <a:rPr lang="en-US" altLang="ko-KR" sz="1200" b="1" dirty="0">
                <a:latin typeface="+mn-ea"/>
              </a:rPr>
              <a:t>[OJT]</a:t>
            </a:r>
          </a:p>
          <a:p>
            <a:pPr marL="342900" lvl="0" indent="-342900" algn="just">
              <a:lnSpc>
                <a:spcPct val="107000"/>
              </a:lnSpc>
              <a:buFont typeface="+mj-lt"/>
              <a:buAutoNum type="arabicPeriod"/>
            </a:pPr>
            <a:r>
              <a:rPr lang="ko-KR" altLang="ko-KR" sz="1100" kern="100" dirty="0">
                <a:latin typeface="맑은 고딕" panose="020B0503020000020004" pitchFamily="50" charset="-127"/>
                <a:cs typeface="Times New Roman" panose="02020603050405020304" pitchFamily="18" charset="0"/>
              </a:rPr>
              <a:t>로그인 페이지 </a:t>
            </a:r>
            <a:r>
              <a:rPr lang="en-US" altLang="ko-KR" sz="1100" kern="100" dirty="0">
                <a:latin typeface="맑은 고딕" panose="020B0503020000020004" pitchFamily="50" charset="-127"/>
                <a:cs typeface="Times New Roman" panose="02020603050405020304" pitchFamily="18" charset="0"/>
              </a:rPr>
              <a:t>[</a:t>
            </a:r>
            <a:r>
              <a:rPr lang="ko-KR" altLang="ko-KR" sz="1100" kern="100" dirty="0">
                <a:latin typeface="맑은 고딕" panose="020B0503020000020004" pitchFamily="50" charset="-127"/>
                <a:cs typeface="Times New Roman" panose="02020603050405020304" pitchFamily="18" charset="0"/>
              </a:rPr>
              <a:t>완료 </a:t>
            </a:r>
            <a:r>
              <a:rPr lang="en-US" altLang="ko-KR" sz="1100" kern="100" dirty="0">
                <a:latin typeface="맑은 고딕" panose="020B0503020000020004" pitchFamily="50" charset="-127"/>
                <a:cs typeface="Times New Roman" panose="02020603050405020304" pitchFamily="18" charset="0"/>
              </a:rPr>
              <a:t>: 1</a:t>
            </a:r>
            <a:r>
              <a:rPr lang="ko-KR" altLang="ko-KR" sz="1100" kern="100" dirty="0">
                <a:latin typeface="맑은 고딕" panose="020B0503020000020004" pitchFamily="50" charset="-127"/>
                <a:cs typeface="Times New Roman" panose="02020603050405020304" pitchFamily="18" charset="0"/>
              </a:rPr>
              <a:t>건 </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소요시간 </a:t>
            </a:r>
            <a:r>
              <a:rPr lang="en-US" altLang="ko-KR" sz="1100" kern="100" dirty="0">
                <a:latin typeface="맑은 고딕" panose="020B0503020000020004" pitchFamily="50" charset="-127"/>
                <a:cs typeface="Times New Roman" panose="02020603050405020304" pitchFamily="18" charset="0"/>
              </a:rPr>
              <a:t>: 4H]</a:t>
            </a:r>
            <a:endParaRPr lang="ko-KR" altLang="ko-KR" sz="1100" kern="100" dirty="0">
              <a:latin typeface="맑은 고딕" panose="020B0503020000020004" pitchFamily="50" charset="-127"/>
              <a:cs typeface="Times New Roman" panose="02020603050405020304" pitchFamily="18" charset="0"/>
            </a:endParaRPr>
          </a:p>
          <a:p>
            <a:pPr marL="742950" lvl="1" indent="-285750" algn="just">
              <a:lnSpc>
                <a:spcPct val="107000"/>
              </a:lnSpc>
              <a:buFont typeface="+mj-lt"/>
              <a:buAutoNum type="arabicParenR"/>
            </a:pPr>
            <a:r>
              <a:rPr lang="ko-KR" altLang="ko-KR" sz="1100" kern="100" dirty="0">
                <a:latin typeface="맑은 고딕" panose="020B0503020000020004" pitchFamily="50" charset="-127"/>
                <a:cs typeface="Times New Roman" panose="02020603050405020304" pitchFamily="18" charset="0"/>
              </a:rPr>
              <a:t>회원가입과 로그인 페이지 만들기</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 : 1</a:t>
            </a:r>
            <a:r>
              <a:rPr lang="ko-KR" altLang="ko-KR" sz="1100" kern="100" dirty="0">
                <a:latin typeface="맑은 고딕" panose="020B0503020000020004" pitchFamily="50" charset="-127"/>
                <a:cs typeface="Times New Roman" panose="02020603050405020304" pitchFamily="18" charset="0"/>
              </a:rPr>
              <a:t>건</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소요시간</a:t>
            </a:r>
            <a:r>
              <a:rPr lang="en-US" altLang="ko-KR" sz="1100" kern="100" dirty="0">
                <a:latin typeface="맑은 고딕" panose="020B0503020000020004" pitchFamily="50" charset="-127"/>
                <a:cs typeface="Times New Roman" panose="02020603050405020304" pitchFamily="18" charset="0"/>
              </a:rPr>
              <a:t> : 4H]</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회원가입과 로그인에 대한 구현</a:t>
            </a:r>
          </a:p>
          <a:p>
            <a:pPr marL="342900" lvl="0" indent="-342900" algn="just">
              <a:lnSpc>
                <a:spcPct val="107000"/>
              </a:lnSpc>
              <a:buFont typeface="+mj-lt"/>
              <a:buAutoNum type="arabicPeriod"/>
            </a:pPr>
            <a:r>
              <a:rPr lang="ko-KR" altLang="ko-KR" sz="1100" kern="100" dirty="0">
                <a:latin typeface="맑은 고딕" panose="020B0503020000020004" pitchFamily="50" charset="-127"/>
                <a:cs typeface="Times New Roman" panose="02020603050405020304" pitchFamily="18" charset="0"/>
              </a:rPr>
              <a:t>회원가입 페이지 </a:t>
            </a:r>
            <a:r>
              <a:rPr lang="en-US" altLang="ko-KR" sz="1100" kern="100" dirty="0">
                <a:latin typeface="맑은 고딕" panose="020B0503020000020004" pitchFamily="50" charset="-127"/>
                <a:cs typeface="Times New Roman" panose="02020603050405020304" pitchFamily="18" charset="0"/>
              </a:rPr>
              <a:t>[</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 : 1</a:t>
            </a:r>
            <a:r>
              <a:rPr lang="ko-KR" altLang="ko-KR" sz="1100" kern="100" dirty="0">
                <a:latin typeface="맑은 고딕" panose="020B0503020000020004" pitchFamily="50" charset="-127"/>
                <a:cs typeface="Times New Roman" panose="02020603050405020304" pitchFamily="18" charset="0"/>
              </a:rPr>
              <a:t>건</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소요시간</a:t>
            </a:r>
            <a:r>
              <a:rPr lang="en-US" altLang="ko-KR" sz="1100" kern="100" dirty="0">
                <a:latin typeface="맑은 고딕" panose="020B0503020000020004" pitchFamily="50" charset="-127"/>
                <a:cs typeface="Times New Roman" panose="02020603050405020304" pitchFamily="18" charset="0"/>
              </a:rPr>
              <a:t> : 1H]</a:t>
            </a:r>
            <a:endParaRPr lang="ko-KR" altLang="ko-KR" sz="1100" kern="100" dirty="0">
              <a:latin typeface="맑은 고딕" panose="020B0503020000020004" pitchFamily="50" charset="-127"/>
              <a:cs typeface="Times New Roman" panose="02020603050405020304" pitchFamily="18" charset="0"/>
            </a:endParaRPr>
          </a:p>
          <a:p>
            <a:pPr marL="742950" lvl="1" indent="-285750" algn="just">
              <a:lnSpc>
                <a:spcPct val="107000"/>
              </a:lnSpc>
              <a:buFont typeface="+mj-lt"/>
              <a:buAutoNum type="arabicParenR"/>
            </a:pPr>
            <a:r>
              <a:rPr lang="ko-KR" altLang="ko-KR" sz="1100" kern="100" dirty="0">
                <a:latin typeface="맑은 고딕" panose="020B0503020000020004" pitchFamily="50" charset="-127"/>
                <a:cs typeface="Times New Roman" panose="02020603050405020304" pitchFamily="18" charset="0"/>
              </a:rPr>
              <a:t>회원가입 중복확인 만들기</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 : 1</a:t>
            </a:r>
            <a:r>
              <a:rPr lang="ko-KR" altLang="ko-KR" sz="1100" kern="100" dirty="0">
                <a:latin typeface="맑은 고딕" panose="020B0503020000020004" pitchFamily="50" charset="-127"/>
                <a:cs typeface="Times New Roman" panose="02020603050405020304" pitchFamily="18" charset="0"/>
              </a:rPr>
              <a:t>건</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소요시간</a:t>
            </a:r>
            <a:r>
              <a:rPr lang="en-US" altLang="ko-KR" sz="1100" kern="100" dirty="0">
                <a:latin typeface="맑은 고딕" panose="020B0503020000020004" pitchFamily="50" charset="-127"/>
                <a:cs typeface="Times New Roman" panose="02020603050405020304" pitchFamily="18" charset="0"/>
              </a:rPr>
              <a:t> : 1H]</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중복확인 버튼 기능 구현</a:t>
            </a:r>
          </a:p>
          <a:p>
            <a:pPr marL="342900" lvl="0" indent="-342900" algn="just">
              <a:lnSpc>
                <a:spcPct val="107000"/>
              </a:lnSpc>
              <a:buFont typeface="+mj-lt"/>
              <a:buAutoNum type="arabicPeriod"/>
            </a:pPr>
            <a:r>
              <a:rPr lang="ko-KR" altLang="ko-KR" sz="1100" kern="100" dirty="0">
                <a:latin typeface="맑은 고딕" panose="020B0503020000020004" pitchFamily="50" charset="-127"/>
                <a:cs typeface="Times New Roman" panose="02020603050405020304" pitchFamily="18" charset="0"/>
              </a:rPr>
              <a:t>목록 페이지 </a:t>
            </a:r>
            <a:r>
              <a:rPr lang="en-US" altLang="ko-KR" sz="1100" kern="100" dirty="0">
                <a:latin typeface="맑은 고딕" panose="020B0503020000020004" pitchFamily="50" charset="-127"/>
                <a:cs typeface="Times New Roman" panose="02020603050405020304" pitchFamily="18" charset="0"/>
              </a:rPr>
              <a:t>[</a:t>
            </a:r>
            <a:r>
              <a:rPr lang="ko-KR" altLang="ko-KR" sz="1100" kern="100" dirty="0">
                <a:latin typeface="맑은 고딕" panose="020B0503020000020004" pitchFamily="50" charset="-127"/>
                <a:cs typeface="Times New Roman" panose="02020603050405020304" pitchFamily="18" charset="0"/>
              </a:rPr>
              <a:t>완료 </a:t>
            </a:r>
            <a:r>
              <a:rPr lang="en-US" altLang="ko-KR" sz="1100" kern="100" dirty="0">
                <a:latin typeface="맑은 고딕" panose="020B0503020000020004" pitchFamily="50" charset="-127"/>
                <a:cs typeface="Times New Roman" panose="02020603050405020304" pitchFamily="18" charset="0"/>
              </a:rPr>
              <a:t>: 9</a:t>
            </a:r>
            <a:r>
              <a:rPr lang="ko-KR" altLang="ko-KR" sz="1100" kern="100" dirty="0">
                <a:latin typeface="맑은 고딕" panose="020B0503020000020004" pitchFamily="50" charset="-127"/>
                <a:cs typeface="Times New Roman" panose="02020603050405020304" pitchFamily="18" charset="0"/>
              </a:rPr>
              <a:t>건 </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진행중 </a:t>
            </a:r>
            <a:r>
              <a:rPr lang="en-US" altLang="ko-KR" sz="1100" kern="100" dirty="0">
                <a:latin typeface="맑은 고딕" panose="020B0503020000020004" pitchFamily="50" charset="-127"/>
                <a:cs typeface="Times New Roman" panose="02020603050405020304" pitchFamily="18" charset="0"/>
              </a:rPr>
              <a:t>: 2</a:t>
            </a:r>
            <a:r>
              <a:rPr lang="ko-KR" altLang="ko-KR" sz="1100" kern="100" dirty="0">
                <a:latin typeface="맑은 고딕" panose="020B0503020000020004" pitchFamily="50" charset="-127"/>
                <a:cs typeface="Times New Roman" panose="02020603050405020304" pitchFamily="18" charset="0"/>
              </a:rPr>
              <a:t>건 </a:t>
            </a:r>
            <a:r>
              <a:rPr lang="en-US" altLang="ko-KR" sz="1100" kern="100" dirty="0">
                <a:latin typeface="맑은 고딕" panose="020B0503020000020004" pitchFamily="50" charset="-127"/>
                <a:cs typeface="Times New Roman" panose="02020603050405020304" pitchFamily="18" charset="0"/>
              </a:rPr>
              <a:t>| 12H15m]</a:t>
            </a:r>
            <a:endParaRPr lang="ko-KR" altLang="ko-KR" sz="1100" kern="100" dirty="0">
              <a:latin typeface="맑은 고딕" panose="020B0503020000020004" pitchFamily="50" charset="-127"/>
              <a:cs typeface="Times New Roman" panose="02020603050405020304" pitchFamily="18" charset="0"/>
            </a:endParaRPr>
          </a:p>
          <a:p>
            <a:pPr marL="742950" lvl="1" indent="-285750" algn="just">
              <a:lnSpc>
                <a:spcPct val="107000"/>
              </a:lnSpc>
              <a:buFont typeface="+mj-lt"/>
              <a:buAutoNum type="arabicParenR"/>
            </a:pPr>
            <a:r>
              <a:rPr lang="ko-KR" altLang="ko-KR" sz="1100" kern="100" dirty="0">
                <a:latin typeface="맑은 고딕" panose="020B0503020000020004" pitchFamily="50" charset="-127"/>
                <a:cs typeface="Times New Roman" panose="02020603050405020304" pitchFamily="18" charset="0"/>
              </a:rPr>
              <a:t>삭제</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 : 2</a:t>
            </a:r>
            <a:r>
              <a:rPr lang="ko-KR" altLang="ko-KR" sz="1100" kern="100" dirty="0">
                <a:latin typeface="맑은 고딕" panose="020B0503020000020004" pitchFamily="50" charset="-127"/>
                <a:cs typeface="Times New Roman" panose="02020603050405020304" pitchFamily="18" charset="0"/>
              </a:rPr>
              <a:t>건</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소요시간</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 </a:t>
            </a:r>
            <a:r>
              <a:rPr lang="en-US" altLang="ko-KR" sz="1100" kern="100" dirty="0">
                <a:latin typeface="맑은 고딕" panose="020B0503020000020004" pitchFamily="50" charset="-127"/>
                <a:cs typeface="Times New Roman" panose="02020603050405020304" pitchFamily="18" charset="0"/>
              </a:rPr>
              <a:t>6H]</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체크박스 단일 삭제 구현</a:t>
            </a: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체크박스 다중 삭제 구현</a:t>
            </a:r>
          </a:p>
          <a:p>
            <a:pPr marL="742950" lvl="1" indent="-285750" algn="just">
              <a:lnSpc>
                <a:spcPct val="107000"/>
              </a:lnSpc>
              <a:buFont typeface="+mj-lt"/>
              <a:buAutoNum type="arabicParenR"/>
            </a:pPr>
            <a:r>
              <a:rPr lang="ko-KR" altLang="ko-KR" sz="1100" kern="100" dirty="0">
                <a:latin typeface="맑은 고딕" panose="020B0503020000020004" pitchFamily="50" charset="-127"/>
                <a:cs typeface="Times New Roman" panose="02020603050405020304" pitchFamily="18" charset="0"/>
              </a:rPr>
              <a:t>게시판 리스트 페이지 만들기</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 : 1</a:t>
            </a:r>
            <a:r>
              <a:rPr lang="ko-KR" altLang="ko-KR" sz="1100" kern="100" dirty="0">
                <a:latin typeface="맑은 고딕" panose="020B0503020000020004" pitchFamily="50" charset="-127"/>
                <a:cs typeface="Times New Roman" panose="02020603050405020304" pitchFamily="18" charset="0"/>
              </a:rPr>
              <a:t>건</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소요시간</a:t>
            </a:r>
            <a:r>
              <a:rPr lang="en-US" altLang="ko-KR" sz="1100" kern="100" dirty="0">
                <a:latin typeface="맑은 고딕" panose="020B0503020000020004" pitchFamily="50" charset="-127"/>
                <a:cs typeface="Times New Roman" panose="02020603050405020304" pitchFamily="18" charset="0"/>
              </a:rPr>
              <a:t> : 1H]</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리스트 폼 만들기</a:t>
            </a: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데이터 연결해서 나타내기</a:t>
            </a:r>
          </a:p>
          <a:p>
            <a:pPr marL="742950" lvl="1" indent="-285750" algn="just">
              <a:lnSpc>
                <a:spcPct val="107000"/>
              </a:lnSpc>
              <a:buFont typeface="+mj-lt"/>
              <a:buAutoNum type="arabicParenR"/>
            </a:pPr>
            <a:r>
              <a:rPr lang="en-US" altLang="ko-KR" sz="1100" kern="100" dirty="0">
                <a:latin typeface="맑은 고딕" panose="020B0503020000020004" pitchFamily="50" charset="-127"/>
                <a:cs typeface="Times New Roman" panose="02020603050405020304" pitchFamily="18" charset="0"/>
              </a:rPr>
              <a:t>List Page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 : 1</a:t>
            </a:r>
            <a:r>
              <a:rPr lang="ko-KR" altLang="ko-KR" sz="1100" kern="100" dirty="0">
                <a:latin typeface="맑은 고딕" panose="020B0503020000020004" pitchFamily="50" charset="-127"/>
                <a:cs typeface="Times New Roman" panose="02020603050405020304" pitchFamily="18" charset="0"/>
              </a:rPr>
              <a:t>건</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소요시간</a:t>
            </a:r>
            <a:r>
              <a:rPr lang="en-US" altLang="ko-KR" sz="1100" kern="100" dirty="0">
                <a:latin typeface="맑은 고딕" panose="020B0503020000020004" pitchFamily="50" charset="-127"/>
                <a:cs typeface="Times New Roman" panose="02020603050405020304" pitchFamily="18" charset="0"/>
              </a:rPr>
              <a:t> : 1H]</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기능 버튼과 기능 구현에 대한</a:t>
            </a:r>
            <a:r>
              <a:rPr lang="en-US" altLang="ko-KR" sz="1100" kern="100" dirty="0">
                <a:latin typeface="맑은 고딕" panose="020B0503020000020004" pitchFamily="50" charset="-127"/>
                <a:cs typeface="Times New Roman" panose="02020603050405020304" pitchFamily="18" charset="0"/>
              </a:rPr>
              <a:t> Date </a:t>
            </a:r>
            <a:r>
              <a:rPr lang="ko-KR" altLang="ko-KR" sz="1100" kern="100" dirty="0">
                <a:latin typeface="맑은 고딕" panose="020B0503020000020004" pitchFamily="50" charset="-127"/>
                <a:cs typeface="Times New Roman" panose="02020603050405020304" pitchFamily="18" charset="0"/>
              </a:rPr>
              <a:t>생각하기</a:t>
            </a:r>
          </a:p>
          <a:p>
            <a:pPr marL="742950" lvl="1" indent="-285750" algn="just">
              <a:lnSpc>
                <a:spcPct val="107000"/>
              </a:lnSpc>
              <a:buFont typeface="+mj-lt"/>
              <a:buAutoNum type="arabicParenR"/>
            </a:pPr>
            <a:r>
              <a:rPr lang="en-US" altLang="ko-KR" sz="1100" kern="100" dirty="0">
                <a:latin typeface="맑은 고딕" panose="020B0503020000020004" pitchFamily="50" charset="-127"/>
                <a:cs typeface="Times New Roman" panose="02020603050405020304" pitchFamily="18" charset="0"/>
              </a:rPr>
              <a:t>Paging [</a:t>
            </a:r>
            <a:r>
              <a:rPr lang="ko-KR" altLang="ko-KR" sz="1100" kern="100" dirty="0">
                <a:latin typeface="맑은 고딕" panose="020B0503020000020004" pitchFamily="50" charset="-127"/>
                <a:cs typeface="Times New Roman" panose="02020603050405020304" pitchFamily="18" charset="0"/>
              </a:rPr>
              <a:t>진행중 </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소요시간</a:t>
            </a:r>
            <a:r>
              <a:rPr lang="en-US" altLang="ko-KR" sz="1100" kern="100" dirty="0">
                <a:latin typeface="맑은 고딕" panose="020B0503020000020004" pitchFamily="50" charset="-127"/>
                <a:cs typeface="Times New Roman" panose="02020603050405020304" pitchFamily="18" charset="0"/>
              </a:rPr>
              <a:t> : 2H15m]</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en-US" altLang="ko-KR" sz="1100" kern="100" dirty="0">
                <a:latin typeface="맑은 고딕" panose="020B0503020000020004" pitchFamily="50" charset="-127"/>
                <a:cs typeface="Times New Roman" panose="02020603050405020304" pitchFamily="18" charset="0"/>
              </a:rPr>
              <a:t>Option </a:t>
            </a:r>
            <a:r>
              <a:rPr lang="ko-KR" altLang="ko-KR" sz="1100" kern="100" dirty="0">
                <a:latin typeface="맑은 고딕" panose="020B0503020000020004" pitchFamily="50" charset="-127"/>
                <a:cs typeface="Times New Roman" panose="02020603050405020304" pitchFamily="18" charset="0"/>
              </a:rPr>
              <a:t>선택에 따른</a:t>
            </a:r>
            <a:r>
              <a:rPr lang="en-US" altLang="ko-KR" sz="1100" kern="100" dirty="0">
                <a:latin typeface="맑은 고딕" panose="020B0503020000020004" pitchFamily="50" charset="-127"/>
                <a:cs typeface="Times New Roman" panose="02020603050405020304" pitchFamily="18" charset="0"/>
              </a:rPr>
              <a:t> Paging </a:t>
            </a:r>
            <a:r>
              <a:rPr lang="ko-KR" altLang="ko-KR" sz="1100" kern="100" dirty="0">
                <a:latin typeface="맑은 고딕" panose="020B0503020000020004" pitchFamily="50" charset="-127"/>
                <a:cs typeface="Times New Roman" panose="02020603050405020304" pitchFamily="18" charset="0"/>
              </a:rPr>
              <a:t>변경에 사용할</a:t>
            </a:r>
            <a:r>
              <a:rPr lang="en-US" altLang="ko-KR" sz="1100" kern="100" dirty="0">
                <a:latin typeface="맑은 고딕" panose="020B0503020000020004" pitchFamily="50" charset="-127"/>
                <a:cs typeface="Times New Roman" panose="02020603050405020304" pitchFamily="18" charset="0"/>
              </a:rPr>
              <a:t> </a:t>
            </a:r>
            <a:r>
              <a:rPr lang="en-US" altLang="ko-KR" sz="1100" kern="100" dirty="0" err="1">
                <a:latin typeface="맑은 고딕" panose="020B0503020000020004" pitchFamily="50" charset="-127"/>
                <a:cs typeface="Times New Roman" panose="02020603050405020304" pitchFamily="18" charset="0"/>
              </a:rPr>
              <a:t>SelectOption</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구현</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페이징으로 페이지 분할하기</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en-US" altLang="ko-KR" sz="1100" kern="100" dirty="0">
                <a:latin typeface="맑은 고딕" panose="020B0503020000020004" pitchFamily="50" charset="-127"/>
                <a:cs typeface="Times New Roman" panose="02020603050405020304" pitchFamily="18" charset="0"/>
              </a:rPr>
              <a:t>Paging ajax [</a:t>
            </a:r>
            <a:r>
              <a:rPr lang="ko-KR" altLang="ko-KR" sz="1100" kern="100" dirty="0">
                <a:latin typeface="맑은 고딕" panose="020B0503020000020004" pitchFamily="50" charset="-127"/>
                <a:cs typeface="Times New Roman" panose="02020603050405020304" pitchFamily="18" charset="0"/>
              </a:rPr>
              <a:t>진행중</a:t>
            </a:r>
            <a:r>
              <a:rPr lang="en-US" altLang="ko-KR" sz="1100" kern="100" dirty="0">
                <a:latin typeface="맑은 고딕" panose="020B0503020000020004" pitchFamily="50" charset="-127"/>
                <a:cs typeface="Times New Roman" panose="02020603050405020304" pitchFamily="18" charset="0"/>
              </a:rPr>
              <a:t>]</a:t>
            </a:r>
            <a:endParaRPr lang="ko-KR" altLang="ko-KR" sz="1100" kern="100" dirty="0">
              <a:latin typeface="맑은 고딕" panose="020B0503020000020004" pitchFamily="50" charset="-127"/>
              <a:cs typeface="Times New Roman" panose="02020603050405020304" pitchFamily="18" charset="0"/>
            </a:endParaRPr>
          </a:p>
          <a:p>
            <a:pPr marL="742950" lvl="1" indent="-285750" algn="just">
              <a:lnSpc>
                <a:spcPct val="107000"/>
              </a:lnSpc>
              <a:buFont typeface="+mj-lt"/>
              <a:buAutoNum type="arabicParenR"/>
            </a:pPr>
            <a:r>
              <a:rPr lang="en-US" altLang="ko-KR" sz="1100" kern="100" dirty="0">
                <a:latin typeface="맑은 고딕" panose="020B0503020000020004" pitchFamily="50" charset="-127"/>
                <a:cs typeface="Times New Roman" panose="02020603050405020304" pitchFamily="18" charset="0"/>
              </a:rPr>
              <a:t>Tiles View List </a:t>
            </a:r>
            <a:r>
              <a:rPr lang="ko-KR" altLang="ko-KR" sz="1100" kern="100" dirty="0">
                <a:latin typeface="맑은 고딕" panose="020B0503020000020004" pitchFamily="50" charset="-127"/>
                <a:cs typeface="Times New Roman" panose="02020603050405020304" pitchFamily="18" charset="0"/>
              </a:rPr>
              <a:t>수정 </a:t>
            </a:r>
            <a:r>
              <a:rPr lang="en-US" altLang="ko-KR" sz="1100" kern="100" dirty="0">
                <a:latin typeface="맑은 고딕" panose="020B0503020000020004" pitchFamily="50" charset="-127"/>
                <a:cs typeface="Times New Roman" panose="02020603050405020304" pitchFamily="18" charset="0"/>
              </a:rPr>
              <a:t>[</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 : 2</a:t>
            </a:r>
            <a:r>
              <a:rPr lang="ko-KR" altLang="ko-KR" sz="1100" kern="100" dirty="0">
                <a:latin typeface="맑은 고딕" panose="020B0503020000020004" pitchFamily="50" charset="-127"/>
                <a:cs typeface="Times New Roman" panose="02020603050405020304" pitchFamily="18" charset="0"/>
              </a:rPr>
              <a:t>건</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소요시간</a:t>
            </a:r>
            <a:r>
              <a:rPr lang="en-US" altLang="ko-KR" sz="1100" kern="100" dirty="0">
                <a:latin typeface="맑은 고딕" panose="020B0503020000020004" pitchFamily="50" charset="-127"/>
                <a:cs typeface="Times New Roman" panose="02020603050405020304" pitchFamily="18" charset="0"/>
              </a:rPr>
              <a:t> : 1H]</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en-US" altLang="ko-KR" sz="1100" kern="100" dirty="0">
                <a:latin typeface="맑은 고딕" panose="020B0503020000020004" pitchFamily="50" charset="-127"/>
                <a:cs typeface="Times New Roman" panose="02020603050405020304" pitchFamily="18" charset="0"/>
              </a:rPr>
              <a:t>Header Footer Body </a:t>
            </a:r>
            <a:r>
              <a:rPr lang="ko-KR" altLang="ko-KR" sz="1100" kern="100" dirty="0">
                <a:latin typeface="맑은 고딕" panose="020B0503020000020004" pitchFamily="50" charset="-127"/>
                <a:cs typeface="Times New Roman" panose="02020603050405020304" pitchFamily="18" charset="0"/>
              </a:rPr>
              <a:t>구분에 따른 코드 변경</a:t>
            </a:r>
          </a:p>
          <a:p>
            <a:pPr lvl="2" algn="just">
              <a:lnSpc>
                <a:spcPct val="107000"/>
              </a:lnSpc>
              <a:buFont typeface="Wingdings" panose="05000000000000000000" pitchFamily="2" charset="2"/>
              <a:buChar char=""/>
            </a:pPr>
            <a:r>
              <a:rPr lang="en-US" altLang="ko-KR" sz="1100" kern="100" dirty="0">
                <a:latin typeface="맑은 고딕" panose="020B0503020000020004" pitchFamily="50" charset="-127"/>
                <a:cs typeface="Times New Roman" panose="02020603050405020304" pitchFamily="18" charset="0"/>
              </a:rPr>
              <a:t>Body</a:t>
            </a:r>
            <a:r>
              <a:rPr lang="ko-KR" altLang="ko-KR" sz="1100" kern="100" dirty="0">
                <a:latin typeface="맑은 고딕" panose="020B0503020000020004" pitchFamily="50" charset="-127"/>
                <a:cs typeface="Times New Roman" panose="02020603050405020304" pitchFamily="18" charset="0"/>
              </a:rPr>
              <a:t>와</a:t>
            </a:r>
            <a:r>
              <a:rPr lang="en-US" altLang="ko-KR" sz="1100" kern="100" dirty="0">
                <a:latin typeface="맑은 고딕" panose="020B0503020000020004" pitchFamily="50" charset="-127"/>
                <a:cs typeface="Times New Roman" panose="02020603050405020304" pitchFamily="18" charset="0"/>
              </a:rPr>
              <a:t> .</a:t>
            </a:r>
            <a:r>
              <a:rPr lang="en-US" altLang="ko-KR" sz="1100" kern="100" dirty="0" err="1">
                <a:latin typeface="맑은 고딕" panose="020B0503020000020004" pitchFamily="50" charset="-127"/>
                <a:cs typeface="Times New Roman" panose="02020603050405020304" pitchFamily="18" charset="0"/>
              </a:rPr>
              <a:t>jsp</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영역 코드 첨삭</a:t>
            </a:r>
          </a:p>
          <a:p>
            <a:pPr marL="742950" lvl="1" indent="-285750" algn="just">
              <a:lnSpc>
                <a:spcPct val="107000"/>
              </a:lnSpc>
              <a:buFont typeface="+mj-lt"/>
              <a:buAutoNum type="arabicParenR"/>
            </a:pPr>
            <a:r>
              <a:rPr lang="ko-KR" altLang="ko-KR" sz="1100" kern="100" dirty="0" err="1">
                <a:latin typeface="맑은 고딕" panose="020B0503020000020004" pitchFamily="50" charset="-127"/>
                <a:cs typeface="Times New Roman" panose="02020603050405020304" pitchFamily="18" charset="0"/>
              </a:rPr>
              <a:t>메인화면</a:t>
            </a:r>
            <a:r>
              <a:rPr lang="en-US" altLang="ko-KR" sz="1100" kern="100" dirty="0">
                <a:latin typeface="맑은 고딕" panose="020B0503020000020004" pitchFamily="50" charset="-127"/>
                <a:cs typeface="Times New Roman" panose="02020603050405020304" pitchFamily="18" charset="0"/>
              </a:rPr>
              <a:t> &gt; </a:t>
            </a:r>
            <a:r>
              <a:rPr lang="ko-KR" altLang="ko-KR" sz="1100" kern="100" dirty="0">
                <a:latin typeface="맑은 고딕" panose="020B0503020000020004" pitchFamily="50" charset="-127"/>
                <a:cs typeface="Times New Roman" panose="02020603050405020304" pitchFamily="18" charset="0"/>
              </a:rPr>
              <a:t>검색</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진행중</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소요시간</a:t>
            </a:r>
            <a:r>
              <a:rPr lang="en-US" altLang="ko-KR" sz="1100" kern="100" dirty="0">
                <a:latin typeface="맑은 고딕" panose="020B0503020000020004" pitchFamily="50" charset="-127"/>
                <a:cs typeface="Times New Roman" panose="02020603050405020304" pitchFamily="18" charset="0"/>
              </a:rPr>
              <a:t> 1H]</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en-US" altLang="ko-KR" sz="1100" kern="100" dirty="0" err="1">
                <a:latin typeface="맑은 고딕" panose="020B0503020000020004" pitchFamily="50" charset="-127"/>
                <a:cs typeface="Times New Roman" panose="02020603050405020304" pitchFamily="18" charset="0"/>
              </a:rPr>
              <a:t>SearchForm</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구현</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en-US" altLang="ko-KR" sz="1100" kern="100" dirty="0" err="1">
                <a:latin typeface="맑은 고딕" panose="020B0503020000020004" pitchFamily="50" charset="-127"/>
                <a:cs typeface="Times New Roman" panose="02020603050405020304" pitchFamily="18" charset="0"/>
              </a:rPr>
              <a:t>SearchQuery</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구현</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진행중</a:t>
            </a:r>
            <a:r>
              <a:rPr lang="en-US" altLang="ko-KR" sz="1100" kern="100" dirty="0">
                <a:latin typeface="맑은 고딕" panose="020B0503020000020004" pitchFamily="50" charset="-127"/>
                <a:cs typeface="Times New Roman" panose="02020603050405020304" pitchFamily="18" charset="0"/>
              </a:rPr>
              <a:t>]</a:t>
            </a:r>
            <a:endParaRPr lang="ko-KR" altLang="ko-KR" sz="1100" kern="100" dirty="0">
              <a:latin typeface="맑은 고딕" panose="020B0503020000020004" pitchFamily="50" charset="-127"/>
              <a:cs typeface="Times New Roman" panose="02020603050405020304" pitchFamily="18" charset="0"/>
            </a:endParaRPr>
          </a:p>
          <a:p>
            <a:pPr marL="534988" lvl="2" indent="-177800">
              <a:lnSpc>
                <a:spcPct val="150000"/>
              </a:lnSpc>
              <a:spcBef>
                <a:spcPts val="0"/>
              </a:spcBef>
              <a:buFont typeface="Wingdings" panose="05000000000000000000" pitchFamily="2" charset="2"/>
              <a:buChar char="ü"/>
              <a:defRPr/>
            </a:pPr>
            <a:endParaRPr lang="en-US" altLang="ko-KR" sz="1100" dirty="0">
              <a:solidFill>
                <a:prstClr val="black"/>
              </a:solidFill>
              <a:latin typeface="+mn-ea"/>
            </a:endParaRPr>
          </a:p>
        </p:txBody>
      </p:sp>
      <p:sp>
        <p:nvSpPr>
          <p:cNvPr id="8" name="TextBox 7">
            <a:extLst>
              <a:ext uri="{FF2B5EF4-FFF2-40B4-BE49-F238E27FC236}">
                <a16:creationId xmlns:a16="http://schemas.microsoft.com/office/drawing/2014/main" id="{B9B4DCE3-B359-480C-9ECE-8E19CC7B62F7}"/>
              </a:ext>
            </a:extLst>
          </p:cNvPr>
          <p:cNvSpPr txBox="1"/>
          <p:nvPr/>
        </p:nvSpPr>
        <p:spPr>
          <a:xfrm>
            <a:off x="322217" y="6529685"/>
            <a:ext cx="1779654" cy="253916"/>
          </a:xfrm>
          <a:prstGeom prst="rect">
            <a:avLst/>
          </a:prstGeom>
          <a:noFill/>
        </p:spPr>
        <p:txBody>
          <a:bodyPr wrap="none" rtlCol="0">
            <a:spAutoFit/>
          </a:bodyPr>
          <a:lstStyle/>
          <a:p>
            <a:r>
              <a:rPr lang="ko-KR" altLang="en-US" sz="1050" dirty="0"/>
              <a:t>작성일자 </a:t>
            </a:r>
            <a:r>
              <a:rPr lang="en-US" altLang="ko-KR" sz="1050" dirty="0"/>
              <a:t>: 2019.12.26 13:56</a:t>
            </a:r>
            <a:endParaRPr lang="ko-KR" altLang="en-US" sz="1050" dirty="0"/>
          </a:p>
        </p:txBody>
      </p:sp>
      <p:graphicFrame>
        <p:nvGraphicFramePr>
          <p:cNvPr id="4" name="표 3">
            <a:extLst>
              <a:ext uri="{FF2B5EF4-FFF2-40B4-BE49-F238E27FC236}">
                <a16:creationId xmlns:a16="http://schemas.microsoft.com/office/drawing/2014/main" id="{C9F34FA7-1C39-C649-85FB-CE4124DA759B}"/>
              </a:ext>
            </a:extLst>
          </p:cNvPr>
          <p:cNvGraphicFramePr>
            <a:graphicFrameLocks noGrp="1"/>
          </p:cNvGraphicFramePr>
          <p:nvPr>
            <p:extLst>
              <p:ext uri="{D42A27DB-BD31-4B8C-83A1-F6EECF244321}">
                <p14:modId xmlns:p14="http://schemas.microsoft.com/office/powerpoint/2010/main" val="3682085876"/>
              </p:ext>
            </p:extLst>
          </p:nvPr>
        </p:nvGraphicFramePr>
        <p:xfrm>
          <a:off x="347130" y="732639"/>
          <a:ext cx="9160932" cy="365760"/>
        </p:xfrm>
        <a:graphic>
          <a:graphicData uri="http://schemas.openxmlformats.org/drawingml/2006/table">
            <a:tbl>
              <a:tblPr firstRow="1" bandRow="1">
                <a:tableStyleId>{5940675A-B579-460E-94D1-54222C63F5DA}</a:tableStyleId>
              </a:tblPr>
              <a:tblGrid>
                <a:gridCol w="1526822">
                  <a:extLst>
                    <a:ext uri="{9D8B030D-6E8A-4147-A177-3AD203B41FA5}">
                      <a16:colId xmlns:a16="http://schemas.microsoft.com/office/drawing/2014/main" val="4185642393"/>
                    </a:ext>
                  </a:extLst>
                </a:gridCol>
                <a:gridCol w="1526822">
                  <a:extLst>
                    <a:ext uri="{9D8B030D-6E8A-4147-A177-3AD203B41FA5}">
                      <a16:colId xmlns:a16="http://schemas.microsoft.com/office/drawing/2014/main" val="1222832971"/>
                    </a:ext>
                  </a:extLst>
                </a:gridCol>
                <a:gridCol w="1526822">
                  <a:extLst>
                    <a:ext uri="{9D8B030D-6E8A-4147-A177-3AD203B41FA5}">
                      <a16:colId xmlns:a16="http://schemas.microsoft.com/office/drawing/2014/main" val="1663105770"/>
                    </a:ext>
                  </a:extLst>
                </a:gridCol>
                <a:gridCol w="1526822">
                  <a:extLst>
                    <a:ext uri="{9D8B030D-6E8A-4147-A177-3AD203B41FA5}">
                      <a16:colId xmlns:a16="http://schemas.microsoft.com/office/drawing/2014/main" val="3485620548"/>
                    </a:ext>
                  </a:extLst>
                </a:gridCol>
                <a:gridCol w="1526822">
                  <a:extLst>
                    <a:ext uri="{9D8B030D-6E8A-4147-A177-3AD203B41FA5}">
                      <a16:colId xmlns:a16="http://schemas.microsoft.com/office/drawing/2014/main" val="2737167462"/>
                    </a:ext>
                  </a:extLst>
                </a:gridCol>
                <a:gridCol w="1526822">
                  <a:extLst>
                    <a:ext uri="{9D8B030D-6E8A-4147-A177-3AD203B41FA5}">
                      <a16:colId xmlns:a16="http://schemas.microsoft.com/office/drawing/2014/main" val="1077332583"/>
                    </a:ext>
                  </a:extLst>
                </a:gridCol>
              </a:tblGrid>
              <a:tr h="324450">
                <a:tc>
                  <a:txBody>
                    <a:bodyPr/>
                    <a:lstStyle/>
                    <a:p>
                      <a:pPr algn="ctr" latinLnBrk="1"/>
                      <a:r>
                        <a:rPr lang="ko-KR" altLang="en-US" b="1" dirty="0"/>
                        <a:t>총 건수</a:t>
                      </a:r>
                      <a:endParaRPr lang="ko-KR" altLang="en-US" b="1" dirty="0">
                        <a:solidFill>
                          <a:schemeClr val="tx1"/>
                        </a:solidFill>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solidFill>
                            <a:schemeClr val="tx1"/>
                          </a:solidFill>
                        </a:rPr>
                        <a:t>52</a:t>
                      </a:r>
                      <a:endParaRPr lang="ko-KR" altLang="en-US" dirty="0">
                        <a:solidFill>
                          <a:schemeClr val="tx1"/>
                        </a:solidFill>
                      </a:endParaRPr>
                    </a:p>
                  </a:txBody>
                  <a:tcPr/>
                </a:tc>
                <a:tc>
                  <a:txBody>
                    <a:bodyPr/>
                    <a:lstStyle/>
                    <a:p>
                      <a:pPr algn="ctr" latinLnBrk="1"/>
                      <a:r>
                        <a:rPr lang="ko-KR" altLang="en-US" b="1" dirty="0"/>
                        <a:t>완료건수</a:t>
                      </a:r>
                      <a:endParaRPr lang="ko-KR" altLang="en-US" b="1" dirty="0">
                        <a:solidFill>
                          <a:schemeClr val="tx1"/>
                        </a:solidFill>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solidFill>
                            <a:schemeClr val="tx1"/>
                          </a:solidFill>
                        </a:rPr>
                        <a:t>43</a:t>
                      </a:r>
                      <a:endParaRPr lang="ko-KR" altLang="en-US" dirty="0">
                        <a:solidFill>
                          <a:schemeClr val="tx1"/>
                        </a:solidFill>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t>미완료건수</a:t>
                      </a:r>
                      <a:endParaRPr lang="ko-KR" altLang="en-US" b="1" dirty="0">
                        <a:solidFill>
                          <a:schemeClr val="tx1"/>
                        </a:solidFill>
                      </a:endParaRPr>
                    </a:p>
                  </a:txBody>
                  <a:tcPr/>
                </a:tc>
                <a:tc>
                  <a:txBody>
                    <a:bodyPr/>
                    <a:lstStyle/>
                    <a:p>
                      <a:pPr algn="ctr" latinLnBrk="1"/>
                      <a:r>
                        <a:rPr lang="en-US" altLang="ko-KR" dirty="0">
                          <a:solidFill>
                            <a:schemeClr val="tx1"/>
                          </a:solidFill>
                        </a:rPr>
                        <a:t>9</a:t>
                      </a:r>
                      <a:endParaRPr lang="ko-KR" altLang="en-US" dirty="0">
                        <a:solidFill>
                          <a:schemeClr val="tx1"/>
                        </a:solidFill>
                      </a:endParaRPr>
                    </a:p>
                  </a:txBody>
                  <a:tcPr/>
                </a:tc>
                <a:extLst>
                  <a:ext uri="{0D108BD9-81ED-4DB2-BD59-A6C34878D82A}">
                    <a16:rowId xmlns:a16="http://schemas.microsoft.com/office/drawing/2014/main" val="1701545610"/>
                  </a:ext>
                </a:extLst>
              </a:tr>
            </a:tbl>
          </a:graphicData>
        </a:graphic>
      </p:graphicFrame>
    </p:spTree>
    <p:extLst>
      <p:ext uri="{BB962C8B-B14F-4D97-AF65-F5344CB8AC3E}">
        <p14:creationId xmlns:p14="http://schemas.microsoft.com/office/powerpoint/2010/main" val="216414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1EC4D-1FD5-46BD-9923-5E51A36E3DA0}"/>
              </a:ext>
            </a:extLst>
          </p:cNvPr>
          <p:cNvSpPr>
            <a:spLocks noGrp="1"/>
          </p:cNvSpPr>
          <p:nvPr>
            <p:ph type="title"/>
          </p:nvPr>
        </p:nvSpPr>
        <p:spPr/>
        <p:txBody>
          <a:bodyPr/>
          <a:lstStyle/>
          <a:p>
            <a:r>
              <a:rPr lang="en-US" altLang="ko-KR" dirty="0"/>
              <a:t>[</a:t>
            </a:r>
            <a:r>
              <a:rPr lang="ko-KR" altLang="en-US" dirty="0"/>
              <a:t>월간보고</a:t>
            </a:r>
            <a:r>
              <a:rPr lang="en-US" altLang="ko-KR" dirty="0"/>
              <a:t>] 2019</a:t>
            </a:r>
            <a:r>
              <a:rPr lang="ko-KR" altLang="en-US" dirty="0"/>
              <a:t>년 </a:t>
            </a:r>
            <a:r>
              <a:rPr lang="en-US" altLang="ko-KR" dirty="0"/>
              <a:t>12</a:t>
            </a:r>
            <a:r>
              <a:rPr lang="ko-KR" altLang="en-US" dirty="0"/>
              <a:t>월</a:t>
            </a:r>
          </a:p>
        </p:txBody>
      </p:sp>
      <p:sp>
        <p:nvSpPr>
          <p:cNvPr id="3" name="내용 개체 틀 2">
            <a:extLst>
              <a:ext uri="{FF2B5EF4-FFF2-40B4-BE49-F238E27FC236}">
                <a16:creationId xmlns:a16="http://schemas.microsoft.com/office/drawing/2014/main" id="{AADB0178-8005-4FA3-A0B8-17152299CA41}"/>
              </a:ext>
            </a:extLst>
          </p:cNvPr>
          <p:cNvSpPr>
            <a:spLocks noGrp="1"/>
          </p:cNvSpPr>
          <p:nvPr>
            <p:ph idx="1"/>
          </p:nvPr>
        </p:nvSpPr>
        <p:spPr>
          <a:xfrm>
            <a:off x="347130" y="1210349"/>
            <a:ext cx="9160932" cy="5319335"/>
          </a:xfrm>
        </p:spPr>
        <p:txBody>
          <a:bodyPr numCol="2">
            <a:noAutofit/>
          </a:bodyPr>
          <a:lstStyle/>
          <a:p>
            <a:pPr marL="171450" lvl="0" indent="-171450">
              <a:lnSpc>
                <a:spcPct val="150000"/>
              </a:lnSpc>
              <a:spcBef>
                <a:spcPts val="0"/>
              </a:spcBef>
              <a:defRPr/>
            </a:pPr>
            <a:r>
              <a:rPr lang="en-US" altLang="ko-KR" sz="1200" b="1" dirty="0">
                <a:latin typeface="+mn-ea"/>
              </a:rPr>
              <a:t>[OJT]</a:t>
            </a:r>
          </a:p>
          <a:p>
            <a:pPr marL="342900" lvl="0" indent="-342900" algn="just">
              <a:lnSpc>
                <a:spcPct val="107000"/>
              </a:lnSpc>
              <a:buFont typeface="+mj-lt"/>
              <a:buAutoNum type="arabicPeriod"/>
            </a:pPr>
            <a:r>
              <a:rPr lang="ko-KR" altLang="ko-KR" sz="1100" kern="100" dirty="0">
                <a:latin typeface="맑은 고딕" panose="020B0503020000020004" pitchFamily="50" charset="-127"/>
                <a:cs typeface="Times New Roman" panose="02020603050405020304" pitchFamily="18" charset="0"/>
              </a:rPr>
              <a:t>등록</a:t>
            </a:r>
            <a:r>
              <a:rPr lang="en-US" altLang="ko-KR" sz="1100" kern="100" dirty="0">
                <a:latin typeface="맑은 고딕" panose="020B0503020000020004" pitchFamily="50" charset="-127"/>
                <a:cs typeface="Times New Roman" panose="02020603050405020304" pitchFamily="18" charset="0"/>
              </a:rPr>
              <a:t>/</a:t>
            </a:r>
            <a:r>
              <a:rPr lang="ko-KR" altLang="ko-KR" sz="1100" kern="100" dirty="0">
                <a:latin typeface="맑은 고딕" panose="020B0503020000020004" pitchFamily="50" charset="-127"/>
                <a:cs typeface="Times New Roman" panose="02020603050405020304" pitchFamily="18" charset="0"/>
              </a:rPr>
              <a:t>수정 페이지 </a:t>
            </a:r>
            <a:r>
              <a:rPr lang="en-US" altLang="ko-KR" sz="1100" kern="100" dirty="0">
                <a:latin typeface="맑은 고딕" panose="020B0503020000020004" pitchFamily="50" charset="-127"/>
                <a:cs typeface="Times New Roman" panose="02020603050405020304" pitchFamily="18" charset="0"/>
              </a:rPr>
              <a:t>[</a:t>
            </a:r>
            <a:r>
              <a:rPr lang="ko-KR" altLang="ko-KR" sz="1100" kern="100" dirty="0">
                <a:latin typeface="맑은 고딕" panose="020B0503020000020004" pitchFamily="50" charset="-127"/>
                <a:cs typeface="Times New Roman" panose="02020603050405020304" pitchFamily="18" charset="0"/>
              </a:rPr>
              <a:t>완료 </a:t>
            </a:r>
            <a:r>
              <a:rPr lang="en-US" altLang="ko-KR" sz="1100" kern="100" dirty="0">
                <a:latin typeface="맑은 고딕" panose="020B0503020000020004" pitchFamily="50" charset="-127"/>
                <a:cs typeface="Times New Roman" panose="02020603050405020304" pitchFamily="18" charset="0"/>
              </a:rPr>
              <a:t>: 7</a:t>
            </a:r>
            <a:r>
              <a:rPr lang="ko-KR" altLang="ko-KR" sz="1100" kern="100" dirty="0">
                <a:latin typeface="맑은 고딕" panose="020B0503020000020004" pitchFamily="50" charset="-127"/>
                <a:cs typeface="Times New Roman" panose="02020603050405020304" pitchFamily="18" charset="0"/>
              </a:rPr>
              <a:t>건 </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진행중</a:t>
            </a:r>
            <a:r>
              <a:rPr lang="en-US" altLang="ko-KR" sz="1100" kern="100" dirty="0">
                <a:latin typeface="맑은 고딕" panose="020B0503020000020004" pitchFamily="50" charset="-127"/>
                <a:cs typeface="Times New Roman" panose="02020603050405020304" pitchFamily="18" charset="0"/>
              </a:rPr>
              <a:t> : 4</a:t>
            </a:r>
            <a:r>
              <a:rPr lang="ko-KR" altLang="ko-KR" sz="1100" kern="100" dirty="0">
                <a:latin typeface="맑은 고딕" panose="020B0503020000020004" pitchFamily="50" charset="-127"/>
                <a:cs typeface="Times New Roman" panose="02020603050405020304" pitchFamily="18" charset="0"/>
              </a:rPr>
              <a:t>건 </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소요시간 </a:t>
            </a:r>
            <a:r>
              <a:rPr lang="en-US" altLang="ko-KR" sz="1100" kern="100" dirty="0">
                <a:latin typeface="맑은 고딕" panose="020B0503020000020004" pitchFamily="50" charset="-127"/>
                <a:cs typeface="Times New Roman" panose="02020603050405020304" pitchFamily="18" charset="0"/>
              </a:rPr>
              <a:t>: 9H30m]</a:t>
            </a:r>
            <a:endParaRPr lang="ko-KR" altLang="ko-KR" sz="1100" kern="100" dirty="0">
              <a:latin typeface="맑은 고딕" panose="020B0503020000020004" pitchFamily="50" charset="-127"/>
              <a:cs typeface="Times New Roman" panose="02020603050405020304" pitchFamily="18" charset="0"/>
            </a:endParaRPr>
          </a:p>
          <a:p>
            <a:pPr marL="742950" lvl="1" indent="-285750" algn="just">
              <a:lnSpc>
                <a:spcPct val="107000"/>
              </a:lnSpc>
              <a:buFont typeface="+mj-lt"/>
              <a:buAutoNum type="arabicParenR"/>
            </a:pPr>
            <a:r>
              <a:rPr lang="ko-KR" altLang="ko-KR" sz="1100" kern="100" dirty="0">
                <a:latin typeface="맑은 고딕" panose="020B0503020000020004" pitchFamily="50" charset="-127"/>
                <a:cs typeface="Times New Roman" panose="02020603050405020304" pitchFamily="18" charset="0"/>
              </a:rPr>
              <a:t>글쓰기</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수정 페이지 만들기</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 : 2</a:t>
            </a:r>
            <a:r>
              <a:rPr lang="ko-KR" altLang="ko-KR" sz="1100" kern="100" dirty="0">
                <a:latin typeface="맑은 고딕" panose="020B0503020000020004" pitchFamily="50" charset="-127"/>
                <a:cs typeface="Times New Roman" panose="02020603050405020304" pitchFamily="18" charset="0"/>
              </a:rPr>
              <a:t>건</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소요시간</a:t>
            </a:r>
            <a:r>
              <a:rPr lang="en-US" altLang="ko-KR" sz="1100" kern="100" dirty="0">
                <a:latin typeface="맑은 고딕" panose="020B0503020000020004" pitchFamily="50" charset="-127"/>
                <a:cs typeface="Times New Roman" panose="02020603050405020304" pitchFamily="18" charset="0"/>
              </a:rPr>
              <a:t> : 2H]</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리스트 페이지에 등록 버튼 구현</a:t>
            </a: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등록 제목</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구분과 수정 제목</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구분 구현</a:t>
            </a:r>
          </a:p>
          <a:p>
            <a:pPr marL="742950" lvl="1" indent="-285750" algn="just">
              <a:lnSpc>
                <a:spcPct val="107000"/>
              </a:lnSpc>
              <a:buFont typeface="+mj-lt"/>
              <a:buAutoNum type="arabicParenR"/>
            </a:pPr>
            <a:r>
              <a:rPr lang="ko-KR" altLang="ko-KR" sz="1100" kern="100" dirty="0">
                <a:latin typeface="맑은 고딕" panose="020B0503020000020004" pitchFamily="50" charset="-127"/>
                <a:cs typeface="Times New Roman" panose="02020603050405020304" pitchFamily="18" charset="0"/>
              </a:rPr>
              <a:t>글쓰기</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수정 페이지 만들기</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 : 4</a:t>
            </a:r>
            <a:r>
              <a:rPr lang="ko-KR" altLang="ko-KR" sz="1100" kern="100" dirty="0">
                <a:latin typeface="맑은 고딕" panose="020B0503020000020004" pitchFamily="50" charset="-127"/>
                <a:cs typeface="Times New Roman" panose="02020603050405020304" pitchFamily="18" charset="0"/>
              </a:rPr>
              <a:t>건</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소요시간</a:t>
            </a:r>
            <a:r>
              <a:rPr lang="en-US" altLang="ko-KR" sz="1100" kern="100" dirty="0">
                <a:latin typeface="맑은 고딕" panose="020B0503020000020004" pitchFamily="50" charset="-127"/>
                <a:cs typeface="Times New Roman" panose="02020603050405020304" pitchFamily="18" charset="0"/>
              </a:rPr>
              <a:t> : 6H]</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라디오 버튼</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일반</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중요</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구현</a:t>
            </a: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라디오 버튼</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공개</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비공개</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구현</a:t>
            </a: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일반 글쓰기 작성 구현</a:t>
            </a:r>
          </a:p>
          <a:p>
            <a:pPr lvl="2" algn="just">
              <a:lnSpc>
                <a:spcPct val="107000"/>
              </a:lnSpc>
              <a:buFont typeface="Wingdings" panose="05000000000000000000" pitchFamily="2" charset="2"/>
              <a:buChar char=""/>
            </a:pPr>
            <a:r>
              <a:rPr lang="en-US" altLang="ko-KR" sz="1100" kern="100" dirty="0">
                <a:latin typeface="맑은 고딕" panose="020B0503020000020004" pitchFamily="50" charset="-127"/>
                <a:cs typeface="Times New Roman" panose="02020603050405020304" pitchFamily="18" charset="0"/>
              </a:rPr>
              <a:t>HTML </a:t>
            </a:r>
            <a:r>
              <a:rPr lang="en-US" altLang="ko-KR" sz="1100" kern="100" dirty="0" err="1">
                <a:latin typeface="맑은 고딕" panose="020B0503020000020004" pitchFamily="50" charset="-127"/>
                <a:cs typeface="Times New Roman" panose="02020603050405020304" pitchFamily="18" charset="0"/>
              </a:rPr>
              <a:t>Editer</a:t>
            </a:r>
            <a:r>
              <a:rPr lang="ko-KR" altLang="ko-KR" sz="1100" kern="100" dirty="0">
                <a:latin typeface="맑은 고딕" panose="020B0503020000020004" pitchFamily="50" charset="-127"/>
                <a:cs typeface="Times New Roman" panose="02020603050405020304" pitchFamily="18" charset="0"/>
              </a:rPr>
              <a:t>를 통한 글쓰기 작성 구현</a:t>
            </a:r>
          </a:p>
          <a:p>
            <a:pPr marL="742950" lvl="1" indent="-285750" algn="just">
              <a:lnSpc>
                <a:spcPct val="107000"/>
              </a:lnSpc>
              <a:buFont typeface="+mj-lt"/>
              <a:buAutoNum type="arabicParenR"/>
            </a:pPr>
            <a:r>
              <a:rPr lang="ko-KR" altLang="ko-KR" sz="1100" kern="100" dirty="0">
                <a:latin typeface="맑은 고딕" panose="020B0503020000020004" pitchFamily="50" charset="-127"/>
                <a:cs typeface="Times New Roman" panose="02020603050405020304" pitchFamily="18" charset="0"/>
              </a:rPr>
              <a:t>등록 목록 만들기</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 : 1</a:t>
            </a:r>
            <a:r>
              <a:rPr lang="ko-KR" altLang="ko-KR" sz="1100" kern="100" dirty="0">
                <a:latin typeface="맑은 고딕" panose="020B0503020000020004" pitchFamily="50" charset="-127"/>
                <a:cs typeface="Times New Roman" panose="02020603050405020304" pitchFamily="18" charset="0"/>
              </a:rPr>
              <a:t>건</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소요시간</a:t>
            </a:r>
            <a:r>
              <a:rPr lang="en-US" altLang="ko-KR" sz="1100" kern="100" dirty="0">
                <a:latin typeface="맑은 고딕" panose="020B0503020000020004" pitchFamily="50" charset="-127"/>
                <a:cs typeface="Times New Roman" panose="02020603050405020304" pitchFamily="18" charset="0"/>
              </a:rPr>
              <a:t> : 30m]</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등록 목록</a:t>
            </a:r>
            <a:r>
              <a:rPr lang="en-US" altLang="ko-KR" sz="1100" kern="100" dirty="0">
                <a:latin typeface="맑은 고딕" panose="020B0503020000020004" pitchFamily="50" charset="-127"/>
                <a:cs typeface="Times New Roman" panose="02020603050405020304" pitchFamily="18" charset="0"/>
              </a:rPr>
              <a:t> Alert</a:t>
            </a:r>
            <a:r>
              <a:rPr lang="ko-KR" altLang="ko-KR" sz="1100" kern="100" dirty="0">
                <a:latin typeface="맑은 고딕" panose="020B0503020000020004" pitchFamily="50" charset="-127"/>
                <a:cs typeface="Times New Roman" panose="02020603050405020304" pitchFamily="18" charset="0"/>
              </a:rPr>
              <a:t>창 띄우기 </a:t>
            </a:r>
          </a:p>
          <a:p>
            <a:pPr marL="742950" lvl="1" indent="-285750" algn="just">
              <a:lnSpc>
                <a:spcPct val="107000"/>
              </a:lnSpc>
              <a:buFont typeface="+mj-lt"/>
              <a:buAutoNum type="arabicParenR"/>
            </a:pPr>
            <a:r>
              <a:rPr lang="ko-KR" altLang="ko-KR" sz="1100" kern="100" dirty="0">
                <a:latin typeface="맑은 고딕" panose="020B0503020000020004" pitchFamily="50" charset="-127"/>
                <a:cs typeface="Times New Roman" panose="02020603050405020304" pitchFamily="18" charset="0"/>
              </a:rPr>
              <a:t>첨부파일</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진행중</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소요시간</a:t>
            </a:r>
            <a:r>
              <a:rPr lang="en-US" altLang="ko-KR" sz="1100" kern="100" dirty="0">
                <a:latin typeface="맑은 고딕" panose="020B0503020000020004" pitchFamily="50" charset="-127"/>
                <a:cs typeface="Times New Roman" panose="02020603050405020304" pitchFamily="18" charset="0"/>
              </a:rPr>
              <a:t> : 1H]</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첨부파일 등록 구현</a:t>
            </a:r>
            <a:r>
              <a:rPr lang="en-US" altLang="ko-KR" sz="1100" kern="100" dirty="0">
                <a:latin typeface="맑은 고딕" panose="020B0503020000020004" pitchFamily="50" charset="-127"/>
                <a:cs typeface="Times New Roman" panose="02020603050405020304" pitchFamily="18" charset="0"/>
              </a:rPr>
              <a:t>[</a:t>
            </a:r>
            <a:r>
              <a:rPr lang="ko-KR" altLang="ko-KR" sz="1100" kern="100" dirty="0">
                <a:latin typeface="맑은 고딕" panose="020B0503020000020004" pitchFamily="50" charset="-127"/>
                <a:cs typeface="Times New Roman" panose="02020603050405020304" pitchFamily="18" charset="0"/>
              </a:rPr>
              <a:t>진행중</a:t>
            </a:r>
            <a:r>
              <a:rPr lang="en-US" altLang="ko-KR" sz="1100" kern="100" dirty="0">
                <a:latin typeface="맑은 고딕" panose="020B0503020000020004" pitchFamily="50" charset="-127"/>
                <a:cs typeface="Times New Roman" panose="02020603050405020304" pitchFamily="18" charset="0"/>
              </a:rPr>
              <a:t>]</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첨부파일 삭제 구현</a:t>
            </a:r>
            <a:r>
              <a:rPr lang="en-US" altLang="ko-KR" sz="1100" kern="100" dirty="0">
                <a:latin typeface="맑은 고딕" panose="020B0503020000020004" pitchFamily="50" charset="-127"/>
                <a:cs typeface="Times New Roman" panose="02020603050405020304" pitchFamily="18" charset="0"/>
              </a:rPr>
              <a:t>[</a:t>
            </a:r>
            <a:r>
              <a:rPr lang="ko-KR" altLang="ko-KR" sz="1100" kern="100" dirty="0">
                <a:latin typeface="맑은 고딕" panose="020B0503020000020004" pitchFamily="50" charset="-127"/>
                <a:cs typeface="Times New Roman" panose="02020603050405020304" pitchFamily="18" charset="0"/>
              </a:rPr>
              <a:t>진행중</a:t>
            </a:r>
            <a:r>
              <a:rPr lang="en-US" altLang="ko-KR" sz="1100" kern="100" dirty="0">
                <a:latin typeface="맑은 고딕" panose="020B0503020000020004" pitchFamily="50" charset="-127"/>
                <a:cs typeface="Times New Roman" panose="02020603050405020304" pitchFamily="18" charset="0"/>
              </a:rPr>
              <a:t>]</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첨부파일</a:t>
            </a:r>
            <a:r>
              <a:rPr lang="en-US" altLang="ko-KR" sz="1100" kern="100" dirty="0">
                <a:latin typeface="맑은 고딕" panose="020B0503020000020004" pitchFamily="50" charset="-127"/>
                <a:cs typeface="Times New Roman" panose="02020603050405020304" pitchFamily="18" charset="0"/>
              </a:rPr>
              <a:t> DB </a:t>
            </a:r>
            <a:r>
              <a:rPr lang="ko-KR" altLang="ko-KR" sz="1100" kern="100" dirty="0">
                <a:latin typeface="맑은 고딕" panose="020B0503020000020004" pitchFamily="50" charset="-127"/>
                <a:cs typeface="Times New Roman" panose="02020603050405020304" pitchFamily="18" charset="0"/>
              </a:rPr>
              <a:t>생성</a:t>
            </a:r>
            <a:r>
              <a:rPr lang="en-US" altLang="ko-KR" sz="1100" kern="100" dirty="0">
                <a:latin typeface="맑은 고딕" panose="020B0503020000020004" pitchFamily="50" charset="-127"/>
                <a:cs typeface="Times New Roman" panose="02020603050405020304" pitchFamily="18" charset="0"/>
              </a:rPr>
              <a:t>[</a:t>
            </a:r>
            <a:r>
              <a:rPr lang="ko-KR" altLang="ko-KR" sz="1100" kern="100" dirty="0">
                <a:latin typeface="맑은 고딕" panose="020B0503020000020004" pitchFamily="50" charset="-127"/>
                <a:cs typeface="Times New Roman" panose="02020603050405020304" pitchFamily="18" charset="0"/>
              </a:rPr>
              <a:t>진행중</a:t>
            </a:r>
            <a:r>
              <a:rPr lang="en-US" altLang="ko-KR" sz="1100" kern="100" dirty="0">
                <a:latin typeface="맑은 고딕" panose="020B0503020000020004" pitchFamily="50" charset="-127"/>
                <a:cs typeface="Times New Roman" panose="02020603050405020304" pitchFamily="18" charset="0"/>
              </a:rPr>
              <a:t>]</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첨부파일 환경구성</a:t>
            </a:r>
            <a:r>
              <a:rPr lang="en-US" altLang="ko-KR" sz="1100" kern="100" dirty="0">
                <a:latin typeface="맑은 고딕" panose="020B0503020000020004" pitchFamily="50" charset="-127"/>
                <a:cs typeface="Times New Roman" panose="02020603050405020304" pitchFamily="18" charset="0"/>
              </a:rPr>
              <a:t>[</a:t>
            </a:r>
            <a:r>
              <a:rPr lang="ko-KR" altLang="ko-KR" sz="1100" kern="100" dirty="0">
                <a:latin typeface="맑은 고딕" panose="020B0503020000020004" pitchFamily="50" charset="-127"/>
                <a:cs typeface="Times New Roman" panose="02020603050405020304" pitchFamily="18" charset="0"/>
              </a:rPr>
              <a:t>진행중</a:t>
            </a:r>
            <a:r>
              <a:rPr lang="en-US" altLang="ko-KR" sz="1100" kern="100" dirty="0">
                <a:latin typeface="맑은 고딕" panose="020B0503020000020004" pitchFamily="50" charset="-127"/>
                <a:cs typeface="Times New Roman" panose="02020603050405020304" pitchFamily="18" charset="0"/>
              </a:rPr>
              <a:t>]</a:t>
            </a:r>
            <a:endParaRPr lang="ko-KR" altLang="ko-KR" sz="1100" kern="100" dirty="0">
              <a:latin typeface="맑은 고딕" panose="020B0503020000020004" pitchFamily="50" charset="-127"/>
              <a:cs typeface="Times New Roman" panose="02020603050405020304" pitchFamily="18" charset="0"/>
            </a:endParaRPr>
          </a:p>
          <a:p>
            <a:pPr marL="342900" lvl="0" indent="-342900" algn="just">
              <a:lnSpc>
                <a:spcPct val="107000"/>
              </a:lnSpc>
              <a:buFont typeface="+mj-lt"/>
              <a:buAutoNum type="arabicPeriod"/>
            </a:pPr>
            <a:r>
              <a:rPr lang="ko-KR" altLang="ko-KR" sz="1100" kern="100" dirty="0">
                <a:latin typeface="맑은 고딕" panose="020B0503020000020004" pitchFamily="50" charset="-127"/>
                <a:cs typeface="Times New Roman" panose="02020603050405020304" pitchFamily="18" charset="0"/>
              </a:rPr>
              <a:t>상세보기 페이지 </a:t>
            </a:r>
            <a:r>
              <a:rPr lang="en-US" altLang="ko-KR" sz="1100" kern="100" dirty="0">
                <a:latin typeface="맑은 고딕" panose="020B0503020000020004" pitchFamily="50" charset="-127"/>
                <a:cs typeface="Times New Roman" panose="02020603050405020304" pitchFamily="18" charset="0"/>
              </a:rPr>
              <a:t>[</a:t>
            </a:r>
            <a:r>
              <a:rPr lang="ko-KR" altLang="ko-KR" sz="1100" kern="100" dirty="0">
                <a:latin typeface="맑은 고딕" panose="020B0503020000020004" pitchFamily="50" charset="-127"/>
                <a:cs typeface="Times New Roman" panose="02020603050405020304" pitchFamily="18" charset="0"/>
              </a:rPr>
              <a:t>완료 </a:t>
            </a:r>
            <a:r>
              <a:rPr lang="en-US" altLang="ko-KR" sz="1100" kern="100" dirty="0">
                <a:latin typeface="맑은 고딕" panose="020B0503020000020004" pitchFamily="50" charset="-127"/>
                <a:cs typeface="Times New Roman" panose="02020603050405020304" pitchFamily="18" charset="0"/>
              </a:rPr>
              <a:t>: 5</a:t>
            </a:r>
            <a:r>
              <a:rPr lang="ko-KR" altLang="ko-KR" sz="1100" kern="100" dirty="0">
                <a:latin typeface="맑은 고딕" panose="020B0503020000020004" pitchFamily="50" charset="-127"/>
                <a:cs typeface="Times New Roman" panose="02020603050405020304" pitchFamily="18" charset="0"/>
              </a:rPr>
              <a:t>건 </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소요시간 </a:t>
            </a:r>
            <a:r>
              <a:rPr lang="en-US" altLang="ko-KR" sz="1100" kern="100" dirty="0">
                <a:latin typeface="맑은 고딕" panose="020B0503020000020004" pitchFamily="50" charset="-127"/>
                <a:cs typeface="Times New Roman" panose="02020603050405020304" pitchFamily="18" charset="0"/>
              </a:rPr>
              <a:t>: 9H]</a:t>
            </a:r>
            <a:endParaRPr lang="ko-KR" altLang="ko-KR" sz="1100" kern="100" dirty="0">
              <a:latin typeface="맑은 고딕" panose="020B0503020000020004" pitchFamily="50" charset="-127"/>
              <a:cs typeface="Times New Roman" panose="02020603050405020304" pitchFamily="18" charset="0"/>
            </a:endParaRPr>
          </a:p>
          <a:p>
            <a:pPr marL="742950" lvl="1" indent="-285750" algn="just">
              <a:lnSpc>
                <a:spcPct val="107000"/>
              </a:lnSpc>
              <a:buFont typeface="+mj-lt"/>
              <a:buAutoNum type="arabicParenR"/>
            </a:pPr>
            <a:r>
              <a:rPr lang="ko-KR" altLang="ko-KR" sz="1100" kern="100" dirty="0">
                <a:latin typeface="맑은 고딕" panose="020B0503020000020004" pitchFamily="50" charset="-127"/>
                <a:cs typeface="Times New Roman" panose="02020603050405020304" pitchFamily="18" charset="0"/>
              </a:rPr>
              <a:t>게시판 상세 페이지 만들기</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 : 2</a:t>
            </a:r>
            <a:r>
              <a:rPr lang="ko-KR" altLang="ko-KR" sz="1100" kern="100" dirty="0">
                <a:latin typeface="맑은 고딕" panose="020B0503020000020004" pitchFamily="50" charset="-127"/>
                <a:cs typeface="Times New Roman" panose="02020603050405020304" pitchFamily="18" charset="0"/>
              </a:rPr>
              <a:t>건</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소요시간</a:t>
            </a:r>
            <a:r>
              <a:rPr lang="en-US" altLang="ko-KR" sz="1100" kern="100" dirty="0">
                <a:latin typeface="맑은 고딕" panose="020B0503020000020004" pitchFamily="50" charset="-127"/>
                <a:cs typeface="Times New Roman" panose="02020603050405020304" pitchFamily="18" charset="0"/>
              </a:rPr>
              <a:t> : 3H]</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상세보기 페이지 폼 만들기</a:t>
            </a:r>
          </a:p>
          <a:p>
            <a:pPr lvl="2" algn="just">
              <a:lnSpc>
                <a:spcPct val="107000"/>
              </a:lnSpc>
              <a:buFont typeface="Wingdings" panose="05000000000000000000" pitchFamily="2" charset="2"/>
              <a:buChar char=""/>
            </a:pPr>
            <a:r>
              <a:rPr lang="en-US" altLang="ko-KR" sz="1100" kern="100" dirty="0">
                <a:latin typeface="맑은 고딕" panose="020B0503020000020004" pitchFamily="50" charset="-127"/>
                <a:cs typeface="Times New Roman" panose="02020603050405020304" pitchFamily="18" charset="0"/>
              </a:rPr>
              <a:t>No</a:t>
            </a:r>
            <a:r>
              <a:rPr lang="ko-KR" altLang="ko-KR" sz="1100" kern="100" dirty="0">
                <a:latin typeface="맑은 고딕" panose="020B0503020000020004" pitchFamily="50" charset="-127"/>
                <a:cs typeface="Times New Roman" panose="02020603050405020304" pitchFamily="18" charset="0"/>
              </a:rPr>
              <a:t>컬럼으로 특정해서 폼에 데이터 삽입하기</a:t>
            </a:r>
          </a:p>
          <a:p>
            <a:pPr marL="742950" lvl="1" indent="-285750" algn="just">
              <a:lnSpc>
                <a:spcPct val="107000"/>
              </a:lnSpc>
              <a:buFont typeface="+mj-lt"/>
              <a:buAutoNum type="arabicParenR"/>
            </a:pPr>
            <a:r>
              <a:rPr lang="ko-KR" altLang="ko-KR" sz="1100" kern="100" dirty="0">
                <a:latin typeface="맑은 고딕" panose="020B0503020000020004" pitchFamily="50" charset="-127"/>
                <a:cs typeface="Times New Roman" panose="02020603050405020304" pitchFamily="18" charset="0"/>
              </a:rPr>
              <a:t>게시판</a:t>
            </a:r>
            <a:r>
              <a:rPr lang="en-US" altLang="ko-KR" sz="1100" kern="100" dirty="0">
                <a:latin typeface="맑은 고딕" panose="020B0503020000020004" pitchFamily="50" charset="-127"/>
                <a:cs typeface="Times New Roman" panose="02020603050405020304" pitchFamily="18" charset="0"/>
              </a:rPr>
              <a:t> Date </a:t>
            </a:r>
            <a:r>
              <a:rPr lang="ko-KR" altLang="ko-KR" sz="1100" kern="100" dirty="0">
                <a:latin typeface="맑은 고딕" panose="020B0503020000020004" pitchFamily="50" charset="-127"/>
                <a:cs typeface="Times New Roman" panose="02020603050405020304" pitchFamily="18" charset="0"/>
              </a:rPr>
              <a:t>작업</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 : 1</a:t>
            </a:r>
            <a:r>
              <a:rPr lang="ko-KR" altLang="ko-KR" sz="1100" kern="100" dirty="0">
                <a:latin typeface="맑은 고딕" panose="020B0503020000020004" pitchFamily="50" charset="-127"/>
                <a:cs typeface="Times New Roman" panose="02020603050405020304" pitchFamily="18" charset="0"/>
              </a:rPr>
              <a:t>건</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소요시간</a:t>
            </a:r>
            <a:r>
              <a:rPr lang="en-US" altLang="ko-KR" sz="1100" kern="100" dirty="0">
                <a:latin typeface="맑은 고딕" panose="020B0503020000020004" pitchFamily="50" charset="-127"/>
                <a:cs typeface="Times New Roman" panose="02020603050405020304" pitchFamily="18" charset="0"/>
              </a:rPr>
              <a:t> : 1H]</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en-US" altLang="ko-KR" sz="1100" kern="100" dirty="0">
                <a:latin typeface="맑은 고딕" panose="020B0503020000020004" pitchFamily="50" charset="-127"/>
                <a:cs typeface="Times New Roman" panose="02020603050405020304" pitchFamily="18" charset="0"/>
              </a:rPr>
              <a:t>Today HH:MI:SS </a:t>
            </a:r>
            <a:r>
              <a:rPr lang="ko-KR" altLang="ko-KR" sz="1100" kern="100" dirty="0">
                <a:latin typeface="맑은 고딕" panose="020B0503020000020004" pitchFamily="50" charset="-127"/>
                <a:cs typeface="Times New Roman" panose="02020603050405020304" pitchFamily="18" charset="0"/>
              </a:rPr>
              <a:t>그 외</a:t>
            </a:r>
            <a:r>
              <a:rPr lang="en-US" altLang="ko-KR" sz="1100" kern="100" dirty="0">
                <a:latin typeface="맑은 고딕" panose="020B0503020000020004" pitchFamily="50" charset="-127"/>
                <a:cs typeface="Times New Roman" panose="02020603050405020304" pitchFamily="18" charset="0"/>
              </a:rPr>
              <a:t> YYYY-MM-DD HH:MI:SS </a:t>
            </a:r>
            <a:r>
              <a:rPr lang="ko-KR" altLang="ko-KR" sz="1100" kern="100" dirty="0">
                <a:latin typeface="맑은 고딕" panose="020B0503020000020004" pitchFamily="50" charset="-127"/>
                <a:cs typeface="Times New Roman" panose="02020603050405020304" pitchFamily="18" charset="0"/>
              </a:rPr>
              <a:t>구현 </a:t>
            </a:r>
          </a:p>
          <a:p>
            <a:pPr marL="742950" lvl="1" indent="-285750" algn="just">
              <a:lnSpc>
                <a:spcPct val="107000"/>
              </a:lnSpc>
              <a:buFont typeface="+mj-lt"/>
              <a:buAutoNum type="arabicParenR"/>
            </a:pPr>
            <a:r>
              <a:rPr lang="ko-KR" altLang="ko-KR" sz="1100" kern="100" dirty="0">
                <a:latin typeface="맑은 고딕" panose="020B0503020000020004" pitchFamily="50" charset="-127"/>
                <a:cs typeface="Times New Roman" panose="02020603050405020304" pitchFamily="18" charset="0"/>
              </a:rPr>
              <a:t>조회수 증가 기능 구현</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 : 1</a:t>
            </a:r>
            <a:r>
              <a:rPr lang="ko-KR" altLang="ko-KR" sz="1100" kern="100" dirty="0">
                <a:latin typeface="맑은 고딕" panose="020B0503020000020004" pitchFamily="50" charset="-127"/>
                <a:cs typeface="Times New Roman" panose="02020603050405020304" pitchFamily="18" charset="0"/>
              </a:rPr>
              <a:t>건</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소요시간</a:t>
            </a:r>
            <a:r>
              <a:rPr lang="en-US" altLang="ko-KR" sz="1100" kern="100" dirty="0">
                <a:latin typeface="맑은 고딕" panose="020B0503020000020004" pitchFamily="50" charset="-127"/>
                <a:cs typeface="Times New Roman" panose="02020603050405020304" pitchFamily="18" charset="0"/>
              </a:rPr>
              <a:t> : 1H]</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해당 페이지 접속 시 조회수 증가 구현</a:t>
            </a:r>
          </a:p>
          <a:p>
            <a:pPr marL="742950" lvl="1" indent="-285750" algn="just">
              <a:lnSpc>
                <a:spcPct val="107000"/>
              </a:lnSpc>
              <a:buFont typeface="+mj-lt"/>
              <a:buAutoNum type="arabicParenR"/>
            </a:pPr>
            <a:r>
              <a:rPr lang="ko-KR" altLang="ko-KR" sz="1100" kern="100" dirty="0">
                <a:latin typeface="맑은 고딕" panose="020B0503020000020004" pitchFamily="50" charset="-127"/>
                <a:cs typeface="Times New Roman" panose="02020603050405020304" pitchFamily="18" charset="0"/>
              </a:rPr>
              <a:t>추천 기능 구현</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 </a:t>
            </a:r>
            <a:r>
              <a:rPr lang="en-US" altLang="ko-KR" sz="1100" kern="100" dirty="0">
                <a:latin typeface="맑은 고딕" panose="020B0503020000020004" pitchFamily="50" charset="-127"/>
                <a:cs typeface="Times New Roman" panose="02020603050405020304" pitchFamily="18" charset="0"/>
              </a:rPr>
              <a:t>: 1</a:t>
            </a:r>
            <a:r>
              <a:rPr lang="ko-KR" altLang="ko-KR" sz="1100" kern="100" dirty="0">
                <a:latin typeface="맑은 고딕" panose="020B0503020000020004" pitchFamily="50" charset="-127"/>
                <a:cs typeface="Times New Roman" panose="02020603050405020304" pitchFamily="18" charset="0"/>
              </a:rPr>
              <a:t>건</a:t>
            </a:r>
            <a:r>
              <a:rPr lang="en-US" altLang="ko-KR" sz="1100" kern="100" dirty="0">
                <a:latin typeface="맑은 고딕" panose="020B0503020000020004" pitchFamily="50" charset="-127"/>
                <a:cs typeface="Times New Roman" panose="02020603050405020304" pitchFamily="18" charset="0"/>
              </a:rPr>
              <a:t> | 4H]</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en-US" altLang="ko-KR" sz="1100" kern="100" dirty="0">
                <a:latin typeface="맑은 고딕" panose="020B0503020000020004" pitchFamily="50" charset="-127"/>
                <a:cs typeface="Times New Roman" panose="02020603050405020304" pitchFamily="18" charset="0"/>
              </a:rPr>
              <a:t>Recommend ajax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a:t>
            </a:r>
          </a:p>
          <a:p>
            <a:pPr marL="342900" lvl="0" indent="-342900" algn="just">
              <a:lnSpc>
                <a:spcPct val="107000"/>
              </a:lnSpc>
              <a:buFont typeface="+mj-lt"/>
              <a:buAutoNum type="arabicPeriod"/>
            </a:pPr>
            <a:r>
              <a:rPr lang="en-US" altLang="ko-KR" sz="1100" kern="100" dirty="0">
                <a:latin typeface="맑은 고딕" panose="020B0503020000020004" pitchFamily="50" charset="-127"/>
                <a:cs typeface="Times New Roman" panose="02020603050405020304" pitchFamily="18" charset="0"/>
              </a:rPr>
              <a:t>DB [</a:t>
            </a:r>
            <a:r>
              <a:rPr lang="ko-KR" altLang="ko-KR" sz="1100" kern="100" dirty="0">
                <a:latin typeface="맑은 고딕" panose="020B0503020000020004" pitchFamily="50" charset="-127"/>
                <a:cs typeface="Times New Roman" panose="02020603050405020304" pitchFamily="18" charset="0"/>
              </a:rPr>
              <a:t>완료 </a:t>
            </a:r>
            <a:r>
              <a:rPr lang="en-US" altLang="ko-KR" sz="1100" kern="100" dirty="0">
                <a:latin typeface="맑은 고딕" panose="020B0503020000020004" pitchFamily="50" charset="-127"/>
                <a:cs typeface="Times New Roman" panose="02020603050405020304" pitchFamily="18" charset="0"/>
              </a:rPr>
              <a:t>: 5</a:t>
            </a:r>
            <a:r>
              <a:rPr lang="ko-KR" altLang="ko-KR" sz="1100" kern="100" dirty="0">
                <a:latin typeface="맑은 고딕" panose="020B0503020000020004" pitchFamily="50" charset="-127"/>
                <a:cs typeface="Times New Roman" panose="02020603050405020304" pitchFamily="18" charset="0"/>
              </a:rPr>
              <a:t>건 </a:t>
            </a:r>
            <a:r>
              <a:rPr lang="en-US" altLang="ko-KR" sz="1100" kern="100" dirty="0">
                <a:latin typeface="맑은 고딕" panose="020B0503020000020004" pitchFamily="50" charset="-127"/>
                <a:cs typeface="Times New Roman" panose="02020603050405020304" pitchFamily="18" charset="0"/>
              </a:rPr>
              <a:t>| 3H10m]</a:t>
            </a:r>
            <a:endParaRPr lang="ko-KR" altLang="ko-KR" sz="1100" kern="100" dirty="0">
              <a:latin typeface="맑은 고딕" panose="020B0503020000020004" pitchFamily="50" charset="-127"/>
              <a:cs typeface="Times New Roman" panose="02020603050405020304" pitchFamily="18" charset="0"/>
            </a:endParaRPr>
          </a:p>
          <a:p>
            <a:pPr marL="742950" lvl="1" indent="-285750" algn="just">
              <a:lnSpc>
                <a:spcPct val="107000"/>
              </a:lnSpc>
              <a:buFont typeface="+mj-lt"/>
              <a:buAutoNum type="arabicParenR"/>
            </a:pPr>
            <a:r>
              <a:rPr lang="en-US" altLang="ko-KR" sz="1100" kern="100" dirty="0">
                <a:latin typeface="맑은 고딕" panose="020B0503020000020004" pitchFamily="50" charset="-127"/>
                <a:cs typeface="Times New Roman" panose="02020603050405020304" pitchFamily="18" charset="0"/>
              </a:rPr>
              <a:t>DB &gt; </a:t>
            </a:r>
            <a:r>
              <a:rPr lang="ko-KR" altLang="ko-KR" sz="1100" kern="100" dirty="0">
                <a:latin typeface="맑은 고딕" panose="020B0503020000020004" pitchFamily="50" charset="-127"/>
                <a:cs typeface="Times New Roman" panose="02020603050405020304" pitchFamily="18" charset="0"/>
              </a:rPr>
              <a:t>테이블 수정</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2</a:t>
            </a:r>
            <a:r>
              <a:rPr lang="ko-KR" altLang="ko-KR" sz="1100" kern="100" dirty="0">
                <a:latin typeface="맑은 고딕" panose="020B0503020000020004" pitchFamily="50" charset="-127"/>
                <a:cs typeface="Times New Roman" panose="02020603050405020304" pitchFamily="18" charset="0"/>
              </a:rPr>
              <a:t>건</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소요시간</a:t>
            </a:r>
            <a:r>
              <a:rPr lang="en-US" altLang="ko-KR" sz="1100" kern="100" dirty="0">
                <a:latin typeface="맑은 고딕" panose="020B0503020000020004" pitchFamily="50" charset="-127"/>
                <a:cs typeface="Times New Roman" panose="02020603050405020304" pitchFamily="18" charset="0"/>
              </a:rPr>
              <a:t> 1H]</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컬럼 데이터 타입 수정</a:t>
            </a: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컬럼</a:t>
            </a:r>
            <a:r>
              <a:rPr lang="en-US" altLang="ko-KR" sz="1100" kern="100" dirty="0">
                <a:latin typeface="맑은 고딕" panose="020B0503020000020004" pitchFamily="50" charset="-127"/>
                <a:cs typeface="Times New Roman" panose="02020603050405020304" pitchFamily="18" charset="0"/>
              </a:rPr>
              <a:t> </a:t>
            </a:r>
            <a:r>
              <a:rPr lang="en-US" altLang="ko-KR" sz="1100" kern="100" dirty="0" err="1">
                <a:latin typeface="맑은 고딕" panose="020B0503020000020004" pitchFamily="50" charset="-127"/>
                <a:cs typeface="Times New Roman" panose="02020603050405020304" pitchFamily="18" charset="0"/>
              </a:rPr>
              <a:t>maxlength</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설정</a:t>
            </a:r>
          </a:p>
          <a:p>
            <a:pPr lvl="2" algn="just">
              <a:lnSpc>
                <a:spcPct val="107000"/>
              </a:lnSpc>
              <a:buFont typeface="Wingdings" panose="05000000000000000000" pitchFamily="2" charset="2"/>
              <a:buChar char=""/>
            </a:pPr>
            <a:r>
              <a:rPr lang="en-US" altLang="ko-KR" sz="1100" kern="100" dirty="0">
                <a:latin typeface="맑은 고딕" panose="020B0503020000020004" pitchFamily="50" charset="-127"/>
                <a:cs typeface="Times New Roman" panose="02020603050405020304" pitchFamily="18" charset="0"/>
              </a:rPr>
              <a:t>member DB</a:t>
            </a:r>
            <a:r>
              <a:rPr lang="ko-KR" altLang="ko-KR" sz="1100" kern="100" dirty="0">
                <a:latin typeface="맑은 고딕" panose="020B0503020000020004" pitchFamily="50" charset="-127"/>
                <a:cs typeface="Times New Roman" panose="02020603050405020304" pitchFamily="18" charset="0"/>
              </a:rPr>
              <a:t>와 회원가입 로그인</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 : 1</a:t>
            </a:r>
            <a:r>
              <a:rPr lang="ko-KR" altLang="ko-KR" sz="1100" kern="100" dirty="0">
                <a:latin typeface="맑은 고딕" panose="020B0503020000020004" pitchFamily="50" charset="-127"/>
                <a:cs typeface="Times New Roman" panose="02020603050405020304" pitchFamily="18" charset="0"/>
              </a:rPr>
              <a:t>건</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소요시간</a:t>
            </a:r>
            <a:r>
              <a:rPr lang="en-US" altLang="ko-KR" sz="1100" kern="100" dirty="0">
                <a:latin typeface="맑은 고딕" panose="020B0503020000020004" pitchFamily="50" charset="-127"/>
                <a:cs typeface="Times New Roman" panose="02020603050405020304" pitchFamily="18" charset="0"/>
              </a:rPr>
              <a:t> : 2H]</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en-US" altLang="ko-KR" sz="1100" kern="100" dirty="0">
                <a:latin typeface="맑은 고딕" panose="020B0503020000020004" pitchFamily="50" charset="-127"/>
                <a:cs typeface="Times New Roman" panose="02020603050405020304" pitchFamily="18" charset="0"/>
              </a:rPr>
              <a:t>member DB </a:t>
            </a:r>
            <a:r>
              <a:rPr lang="ko-KR" altLang="ko-KR" sz="1100" kern="100" dirty="0">
                <a:latin typeface="맑은 고딕" panose="020B0503020000020004" pitchFamily="50" charset="-127"/>
                <a:cs typeface="Times New Roman" panose="02020603050405020304" pitchFamily="18" charset="0"/>
              </a:rPr>
              <a:t>테이블 만들기</a:t>
            </a:r>
          </a:p>
          <a:p>
            <a:pPr marL="742950" lvl="1" indent="-285750" algn="just">
              <a:lnSpc>
                <a:spcPct val="107000"/>
              </a:lnSpc>
              <a:buFont typeface="+mj-lt"/>
              <a:buAutoNum type="arabicParenR"/>
            </a:pPr>
            <a:r>
              <a:rPr lang="en-US" altLang="ko-KR" sz="1100" kern="100" dirty="0">
                <a:latin typeface="맑은 고딕" panose="020B0503020000020004" pitchFamily="50" charset="-127"/>
                <a:cs typeface="Times New Roman" panose="02020603050405020304" pitchFamily="18" charset="0"/>
              </a:rPr>
              <a:t>Inner Join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 : 1</a:t>
            </a:r>
            <a:r>
              <a:rPr lang="ko-KR" altLang="ko-KR" sz="1100" kern="100" dirty="0">
                <a:latin typeface="맑은 고딕" panose="020B0503020000020004" pitchFamily="50" charset="-127"/>
                <a:cs typeface="Times New Roman" panose="02020603050405020304" pitchFamily="18" charset="0"/>
              </a:rPr>
              <a:t>건</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소요시간</a:t>
            </a:r>
            <a:r>
              <a:rPr lang="en-US" altLang="ko-KR" sz="1100" kern="100" dirty="0">
                <a:latin typeface="맑은 고딕" panose="020B0503020000020004" pitchFamily="50" charset="-127"/>
                <a:cs typeface="Times New Roman" panose="02020603050405020304" pitchFamily="18" charset="0"/>
              </a:rPr>
              <a:t> : 10m]</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en-US" altLang="ko-KR" sz="1100" kern="100" dirty="0" err="1">
                <a:latin typeface="맑은 고딕" panose="020B0503020000020004" pitchFamily="50" charset="-127"/>
                <a:cs typeface="Times New Roman" panose="02020603050405020304" pitchFamily="18" charset="0"/>
              </a:rPr>
              <a:t>mem_id</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컬럼을 통한</a:t>
            </a:r>
            <a:r>
              <a:rPr lang="en-US" altLang="ko-KR" sz="1100" kern="100" dirty="0">
                <a:latin typeface="맑은 고딕" panose="020B0503020000020004" pitchFamily="50" charset="-127"/>
                <a:cs typeface="Times New Roman" panose="02020603050405020304" pitchFamily="18" charset="0"/>
              </a:rPr>
              <a:t> Inner Join</a:t>
            </a:r>
            <a:r>
              <a:rPr lang="ko-KR" altLang="ko-KR" sz="1100" kern="100" dirty="0">
                <a:latin typeface="맑은 고딕" panose="020B0503020000020004" pitchFamily="50" charset="-127"/>
                <a:cs typeface="Times New Roman" panose="02020603050405020304" pitchFamily="18" charset="0"/>
              </a:rPr>
              <a:t>으로</a:t>
            </a:r>
            <a:r>
              <a:rPr lang="en-US" altLang="ko-KR" sz="1100" kern="100" dirty="0">
                <a:latin typeface="맑은 고딕" panose="020B0503020000020004" pitchFamily="50" charset="-127"/>
                <a:cs typeface="Times New Roman" panose="02020603050405020304" pitchFamily="18" charset="0"/>
              </a:rPr>
              <a:t> </a:t>
            </a:r>
            <a:r>
              <a:rPr lang="en-US" altLang="ko-KR" sz="1100" kern="100" dirty="0" err="1">
                <a:latin typeface="맑은 고딕" panose="020B0503020000020004" pitchFamily="50" charset="-127"/>
                <a:cs typeface="Times New Roman" panose="02020603050405020304" pitchFamily="18" charset="0"/>
              </a:rPr>
              <a:t>mem_name</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불러오기</a:t>
            </a:r>
          </a:p>
          <a:p>
            <a:pPr marL="742950" lvl="1" indent="-285750" algn="just">
              <a:lnSpc>
                <a:spcPct val="107000"/>
              </a:lnSpc>
              <a:buFont typeface="+mj-lt"/>
              <a:buAutoNum type="arabicParenR"/>
            </a:pPr>
            <a:r>
              <a:rPr lang="ko-KR" altLang="ko-KR" sz="1100" kern="100" dirty="0">
                <a:latin typeface="맑은 고딕" panose="020B0503020000020004" pitchFamily="50" charset="-127"/>
                <a:cs typeface="Times New Roman" panose="02020603050405020304" pitchFamily="18" charset="0"/>
              </a:rPr>
              <a:t>게시판 리스트</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 </a:t>
            </a:r>
            <a:r>
              <a:rPr lang="en-US" altLang="ko-KR" sz="1100" kern="100" dirty="0">
                <a:latin typeface="맑은 고딕" panose="020B0503020000020004" pitchFamily="50" charset="-127"/>
                <a:cs typeface="Times New Roman" panose="02020603050405020304" pitchFamily="18" charset="0"/>
              </a:rPr>
              <a:t>: 1</a:t>
            </a:r>
            <a:r>
              <a:rPr lang="ko-KR" altLang="ko-KR" sz="1100" kern="100" dirty="0">
                <a:latin typeface="맑은 고딕" panose="020B0503020000020004" pitchFamily="50" charset="-127"/>
                <a:cs typeface="Times New Roman" panose="02020603050405020304" pitchFamily="18" charset="0"/>
              </a:rPr>
              <a:t>건 </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소요시간 </a:t>
            </a:r>
            <a:r>
              <a:rPr lang="en-US" altLang="ko-KR" sz="1100" kern="100" dirty="0">
                <a:latin typeface="맑은 고딕" panose="020B0503020000020004" pitchFamily="50" charset="-127"/>
                <a:cs typeface="Times New Roman" panose="02020603050405020304" pitchFamily="18" charset="0"/>
              </a:rPr>
              <a:t>: 10m]</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en-US" altLang="ko-KR" sz="1100" kern="100" dirty="0">
                <a:latin typeface="맑은 고딕" panose="020B0503020000020004" pitchFamily="50" charset="-127"/>
                <a:cs typeface="Times New Roman" panose="02020603050405020304" pitchFamily="18" charset="0"/>
              </a:rPr>
              <a:t>DB </a:t>
            </a:r>
            <a:r>
              <a:rPr lang="ko-KR" altLang="ko-KR" sz="1100" kern="100" dirty="0">
                <a:latin typeface="맑은 고딕" panose="020B0503020000020004" pitchFamily="50" charset="-127"/>
                <a:cs typeface="Times New Roman" panose="02020603050405020304" pitchFamily="18" charset="0"/>
              </a:rPr>
              <a:t>더미 </a:t>
            </a:r>
            <a:r>
              <a:rPr lang="ko-KR" altLang="ko-KR" sz="1100" kern="100">
                <a:latin typeface="맑은 고딕" panose="020B0503020000020004" pitchFamily="50" charset="-127"/>
                <a:cs typeface="Times New Roman" panose="02020603050405020304" pitchFamily="18" charset="0"/>
              </a:rPr>
              <a:t>데이터 제작</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endParaRPr lang="ko-KR" altLang="ko-KR" sz="1100" kern="100" dirty="0">
              <a:latin typeface="맑은 고딕" panose="020B0503020000020004" pitchFamily="50" charset="-127"/>
              <a:cs typeface="Times New Roman" panose="02020603050405020304" pitchFamily="18" charset="0"/>
            </a:endParaRPr>
          </a:p>
        </p:txBody>
      </p:sp>
      <p:sp>
        <p:nvSpPr>
          <p:cNvPr id="8" name="TextBox 7">
            <a:extLst>
              <a:ext uri="{FF2B5EF4-FFF2-40B4-BE49-F238E27FC236}">
                <a16:creationId xmlns:a16="http://schemas.microsoft.com/office/drawing/2014/main" id="{B9B4DCE3-B359-480C-9ECE-8E19CC7B62F7}"/>
              </a:ext>
            </a:extLst>
          </p:cNvPr>
          <p:cNvSpPr txBox="1"/>
          <p:nvPr/>
        </p:nvSpPr>
        <p:spPr>
          <a:xfrm>
            <a:off x="322217" y="6529685"/>
            <a:ext cx="1810111" cy="253916"/>
          </a:xfrm>
          <a:prstGeom prst="rect">
            <a:avLst/>
          </a:prstGeom>
          <a:noFill/>
        </p:spPr>
        <p:txBody>
          <a:bodyPr wrap="none" rtlCol="0">
            <a:spAutoFit/>
          </a:bodyPr>
          <a:lstStyle/>
          <a:p>
            <a:r>
              <a:rPr lang="ko-KR" altLang="en-US" sz="1050" dirty="0"/>
              <a:t>작성일자 </a:t>
            </a:r>
            <a:r>
              <a:rPr lang="en-US" altLang="ko-KR" sz="1050" dirty="0"/>
              <a:t>: 2019.12.26 13:56</a:t>
            </a:r>
            <a:endParaRPr lang="ko-KR" altLang="en-US" sz="1050" dirty="0"/>
          </a:p>
        </p:txBody>
      </p:sp>
      <p:graphicFrame>
        <p:nvGraphicFramePr>
          <p:cNvPr id="4" name="표 3">
            <a:extLst>
              <a:ext uri="{FF2B5EF4-FFF2-40B4-BE49-F238E27FC236}">
                <a16:creationId xmlns:a16="http://schemas.microsoft.com/office/drawing/2014/main" id="{C9F34FA7-1C39-C649-85FB-CE4124DA759B}"/>
              </a:ext>
            </a:extLst>
          </p:cNvPr>
          <p:cNvGraphicFramePr>
            <a:graphicFrameLocks noGrp="1"/>
          </p:cNvGraphicFramePr>
          <p:nvPr>
            <p:extLst>
              <p:ext uri="{D42A27DB-BD31-4B8C-83A1-F6EECF244321}">
                <p14:modId xmlns:p14="http://schemas.microsoft.com/office/powerpoint/2010/main" val="4242418612"/>
              </p:ext>
            </p:extLst>
          </p:nvPr>
        </p:nvGraphicFramePr>
        <p:xfrm>
          <a:off x="347130" y="732639"/>
          <a:ext cx="9160932" cy="365760"/>
        </p:xfrm>
        <a:graphic>
          <a:graphicData uri="http://schemas.openxmlformats.org/drawingml/2006/table">
            <a:tbl>
              <a:tblPr firstRow="1" bandRow="1">
                <a:tableStyleId>{5940675A-B579-460E-94D1-54222C63F5DA}</a:tableStyleId>
              </a:tblPr>
              <a:tblGrid>
                <a:gridCol w="1526822">
                  <a:extLst>
                    <a:ext uri="{9D8B030D-6E8A-4147-A177-3AD203B41FA5}">
                      <a16:colId xmlns:a16="http://schemas.microsoft.com/office/drawing/2014/main" val="4185642393"/>
                    </a:ext>
                  </a:extLst>
                </a:gridCol>
                <a:gridCol w="1526822">
                  <a:extLst>
                    <a:ext uri="{9D8B030D-6E8A-4147-A177-3AD203B41FA5}">
                      <a16:colId xmlns:a16="http://schemas.microsoft.com/office/drawing/2014/main" val="1222832971"/>
                    </a:ext>
                  </a:extLst>
                </a:gridCol>
                <a:gridCol w="1526822">
                  <a:extLst>
                    <a:ext uri="{9D8B030D-6E8A-4147-A177-3AD203B41FA5}">
                      <a16:colId xmlns:a16="http://schemas.microsoft.com/office/drawing/2014/main" val="1663105770"/>
                    </a:ext>
                  </a:extLst>
                </a:gridCol>
                <a:gridCol w="1526822">
                  <a:extLst>
                    <a:ext uri="{9D8B030D-6E8A-4147-A177-3AD203B41FA5}">
                      <a16:colId xmlns:a16="http://schemas.microsoft.com/office/drawing/2014/main" val="3485620548"/>
                    </a:ext>
                  </a:extLst>
                </a:gridCol>
                <a:gridCol w="1526822">
                  <a:extLst>
                    <a:ext uri="{9D8B030D-6E8A-4147-A177-3AD203B41FA5}">
                      <a16:colId xmlns:a16="http://schemas.microsoft.com/office/drawing/2014/main" val="2737167462"/>
                    </a:ext>
                  </a:extLst>
                </a:gridCol>
                <a:gridCol w="1526822">
                  <a:extLst>
                    <a:ext uri="{9D8B030D-6E8A-4147-A177-3AD203B41FA5}">
                      <a16:colId xmlns:a16="http://schemas.microsoft.com/office/drawing/2014/main" val="1077332583"/>
                    </a:ext>
                  </a:extLst>
                </a:gridCol>
              </a:tblGrid>
              <a:tr h="324450">
                <a:tc>
                  <a:txBody>
                    <a:bodyPr/>
                    <a:lstStyle/>
                    <a:p>
                      <a:pPr algn="ctr" latinLnBrk="1"/>
                      <a:r>
                        <a:rPr lang="ko-KR" altLang="en-US" b="1" dirty="0"/>
                        <a:t>총 건수</a:t>
                      </a:r>
                      <a:endParaRPr lang="ko-KR" altLang="en-US" b="1" dirty="0">
                        <a:solidFill>
                          <a:schemeClr val="tx1"/>
                        </a:solidFill>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solidFill>
                            <a:schemeClr val="tx1"/>
                          </a:solidFill>
                        </a:rPr>
                        <a:t>52</a:t>
                      </a:r>
                      <a:endParaRPr lang="ko-KR" altLang="en-US" dirty="0">
                        <a:solidFill>
                          <a:schemeClr val="tx1"/>
                        </a:solidFill>
                      </a:endParaRPr>
                    </a:p>
                  </a:txBody>
                  <a:tcPr/>
                </a:tc>
                <a:tc>
                  <a:txBody>
                    <a:bodyPr/>
                    <a:lstStyle/>
                    <a:p>
                      <a:pPr algn="ctr" latinLnBrk="1"/>
                      <a:r>
                        <a:rPr lang="ko-KR" altLang="en-US" b="1" dirty="0"/>
                        <a:t>완료건수</a:t>
                      </a:r>
                      <a:endParaRPr lang="ko-KR" altLang="en-US" b="1" dirty="0">
                        <a:solidFill>
                          <a:schemeClr val="tx1"/>
                        </a:solidFill>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solidFill>
                            <a:schemeClr val="tx1"/>
                          </a:solidFill>
                        </a:rPr>
                        <a:t>43</a:t>
                      </a:r>
                      <a:endParaRPr lang="ko-KR" altLang="en-US" dirty="0">
                        <a:solidFill>
                          <a:schemeClr val="tx1"/>
                        </a:solidFill>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t>미완료건수</a:t>
                      </a:r>
                      <a:endParaRPr lang="ko-KR" altLang="en-US" b="1" dirty="0">
                        <a:solidFill>
                          <a:schemeClr val="tx1"/>
                        </a:solidFill>
                      </a:endParaRPr>
                    </a:p>
                  </a:txBody>
                  <a:tcPr/>
                </a:tc>
                <a:tc>
                  <a:txBody>
                    <a:bodyPr/>
                    <a:lstStyle/>
                    <a:p>
                      <a:pPr algn="ctr" latinLnBrk="1"/>
                      <a:r>
                        <a:rPr lang="en-US" altLang="ko-KR" dirty="0">
                          <a:solidFill>
                            <a:schemeClr val="tx1"/>
                          </a:solidFill>
                        </a:rPr>
                        <a:t>9</a:t>
                      </a:r>
                      <a:endParaRPr lang="ko-KR" altLang="en-US" dirty="0">
                        <a:solidFill>
                          <a:schemeClr val="tx1"/>
                        </a:solidFill>
                      </a:endParaRPr>
                    </a:p>
                  </a:txBody>
                  <a:tcPr/>
                </a:tc>
                <a:extLst>
                  <a:ext uri="{0D108BD9-81ED-4DB2-BD59-A6C34878D82A}">
                    <a16:rowId xmlns:a16="http://schemas.microsoft.com/office/drawing/2014/main" val="1701545610"/>
                  </a:ext>
                </a:extLst>
              </a:tr>
            </a:tbl>
          </a:graphicData>
        </a:graphic>
      </p:graphicFrame>
    </p:spTree>
    <p:extLst>
      <p:ext uri="{BB962C8B-B14F-4D97-AF65-F5344CB8AC3E}">
        <p14:creationId xmlns:p14="http://schemas.microsoft.com/office/powerpoint/2010/main" val="2510177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1EC4D-1FD5-46BD-9923-5E51A36E3DA0}"/>
              </a:ext>
            </a:extLst>
          </p:cNvPr>
          <p:cNvSpPr>
            <a:spLocks noGrp="1"/>
          </p:cNvSpPr>
          <p:nvPr>
            <p:ph type="title"/>
          </p:nvPr>
        </p:nvSpPr>
        <p:spPr/>
        <p:txBody>
          <a:bodyPr/>
          <a:lstStyle/>
          <a:p>
            <a:r>
              <a:rPr lang="en-US" altLang="ko-KR" dirty="0"/>
              <a:t>[</a:t>
            </a:r>
            <a:r>
              <a:rPr lang="ko-KR" altLang="en-US" dirty="0"/>
              <a:t>월간보고</a:t>
            </a:r>
            <a:r>
              <a:rPr lang="en-US" altLang="ko-KR" dirty="0"/>
              <a:t>] 2019</a:t>
            </a:r>
            <a:r>
              <a:rPr lang="ko-KR" altLang="en-US" dirty="0"/>
              <a:t>년 </a:t>
            </a:r>
            <a:r>
              <a:rPr lang="en-US" altLang="ko-KR" dirty="0"/>
              <a:t>12</a:t>
            </a:r>
            <a:r>
              <a:rPr lang="ko-KR" altLang="en-US" dirty="0"/>
              <a:t>월</a:t>
            </a:r>
          </a:p>
        </p:txBody>
      </p:sp>
      <p:sp>
        <p:nvSpPr>
          <p:cNvPr id="3" name="내용 개체 틀 2">
            <a:extLst>
              <a:ext uri="{FF2B5EF4-FFF2-40B4-BE49-F238E27FC236}">
                <a16:creationId xmlns:a16="http://schemas.microsoft.com/office/drawing/2014/main" id="{AADB0178-8005-4FA3-A0B8-17152299CA41}"/>
              </a:ext>
            </a:extLst>
          </p:cNvPr>
          <p:cNvSpPr>
            <a:spLocks noGrp="1"/>
          </p:cNvSpPr>
          <p:nvPr>
            <p:ph idx="1"/>
          </p:nvPr>
        </p:nvSpPr>
        <p:spPr>
          <a:xfrm>
            <a:off x="347130" y="1210349"/>
            <a:ext cx="9160932" cy="5319335"/>
          </a:xfrm>
        </p:spPr>
        <p:txBody>
          <a:bodyPr numCol="2">
            <a:noAutofit/>
          </a:bodyPr>
          <a:lstStyle/>
          <a:p>
            <a:pPr marL="171450" lvl="0" indent="-171450">
              <a:lnSpc>
                <a:spcPct val="150000"/>
              </a:lnSpc>
              <a:spcBef>
                <a:spcPts val="0"/>
              </a:spcBef>
              <a:defRPr/>
            </a:pPr>
            <a:r>
              <a:rPr lang="en-US" altLang="ko-KR" sz="1200" b="1" dirty="0">
                <a:latin typeface="+mn-ea"/>
              </a:rPr>
              <a:t>[OJT]</a:t>
            </a:r>
          </a:p>
          <a:p>
            <a:pPr marL="342900" lvl="0" indent="-342900" algn="just">
              <a:lnSpc>
                <a:spcPct val="107000"/>
              </a:lnSpc>
              <a:buFont typeface="+mj-lt"/>
              <a:buAutoNum type="arabicPeriod"/>
            </a:pPr>
            <a:r>
              <a:rPr lang="ko-KR" altLang="ko-KR" sz="1100" kern="100" dirty="0">
                <a:latin typeface="맑은 고딕" panose="020B0503020000020004" pitchFamily="50" charset="-127"/>
                <a:cs typeface="Times New Roman" panose="02020603050405020304" pitchFamily="18" charset="0"/>
              </a:rPr>
              <a:t>피드백 </a:t>
            </a:r>
            <a:r>
              <a:rPr lang="en-US" altLang="ko-KR" sz="1100" kern="100" dirty="0">
                <a:latin typeface="맑은 고딕" panose="020B0503020000020004" pitchFamily="50" charset="-127"/>
                <a:cs typeface="Times New Roman" panose="02020603050405020304" pitchFamily="18" charset="0"/>
              </a:rPr>
              <a:t>[</a:t>
            </a:r>
            <a:r>
              <a:rPr lang="ko-KR" altLang="ko-KR" sz="1100" kern="100" dirty="0">
                <a:latin typeface="맑은 고딕" panose="020B0503020000020004" pitchFamily="50" charset="-127"/>
                <a:cs typeface="Times New Roman" panose="02020603050405020304" pitchFamily="18" charset="0"/>
              </a:rPr>
              <a:t>완료 </a:t>
            </a:r>
            <a:r>
              <a:rPr lang="en-US" altLang="ko-KR" sz="1100" kern="100" dirty="0">
                <a:latin typeface="맑은 고딕" panose="020B0503020000020004" pitchFamily="50" charset="-127"/>
                <a:cs typeface="Times New Roman" panose="02020603050405020304" pitchFamily="18" charset="0"/>
              </a:rPr>
              <a:t>: 8</a:t>
            </a:r>
            <a:r>
              <a:rPr lang="ko-KR" altLang="ko-KR" sz="1100" kern="100" dirty="0">
                <a:latin typeface="맑은 고딕" panose="020B0503020000020004" pitchFamily="50" charset="-127"/>
                <a:cs typeface="Times New Roman" panose="02020603050405020304" pitchFamily="18" charset="0"/>
              </a:rPr>
              <a:t>건 </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진행중 </a:t>
            </a:r>
            <a:r>
              <a:rPr lang="en-US" altLang="ko-KR" sz="1100" kern="100" dirty="0">
                <a:latin typeface="맑은 고딕" panose="020B0503020000020004" pitchFamily="50" charset="-127"/>
                <a:cs typeface="Times New Roman" panose="02020603050405020304" pitchFamily="18" charset="0"/>
              </a:rPr>
              <a:t>: 3</a:t>
            </a:r>
            <a:r>
              <a:rPr lang="ko-KR" altLang="ko-KR" sz="1100" kern="100" dirty="0">
                <a:latin typeface="맑은 고딕" panose="020B0503020000020004" pitchFamily="50" charset="-127"/>
                <a:cs typeface="Times New Roman" panose="02020603050405020304" pitchFamily="18" charset="0"/>
              </a:rPr>
              <a:t>건 </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소요시간 </a:t>
            </a:r>
            <a:r>
              <a:rPr lang="en-US" altLang="ko-KR" sz="1100" kern="100" dirty="0">
                <a:latin typeface="맑은 고딕" panose="020B0503020000020004" pitchFamily="50" charset="-127"/>
                <a:cs typeface="Times New Roman" panose="02020603050405020304" pitchFamily="18" charset="0"/>
              </a:rPr>
              <a:t>: 17H]</a:t>
            </a:r>
            <a:endParaRPr lang="ko-KR" altLang="ko-KR" sz="1100" kern="100" dirty="0">
              <a:latin typeface="맑은 고딕" panose="020B0503020000020004" pitchFamily="50" charset="-127"/>
              <a:cs typeface="Times New Roman" panose="02020603050405020304" pitchFamily="18" charset="0"/>
            </a:endParaRPr>
          </a:p>
          <a:p>
            <a:pPr marL="742950" lvl="1" indent="-285750" algn="just">
              <a:lnSpc>
                <a:spcPct val="107000"/>
              </a:lnSpc>
              <a:buFont typeface="+mj-lt"/>
              <a:buAutoNum type="arabicParenR"/>
            </a:pPr>
            <a:r>
              <a:rPr lang="ko-KR" altLang="ko-KR" sz="1100" kern="100" dirty="0">
                <a:latin typeface="맑은 고딕" panose="020B0503020000020004" pitchFamily="50" charset="-127"/>
                <a:cs typeface="Times New Roman" panose="02020603050405020304" pitchFamily="18" charset="0"/>
              </a:rPr>
              <a:t>피드백 받은 사항 수정하기</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진행중 </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소요시간</a:t>
            </a:r>
            <a:r>
              <a:rPr lang="en-US" altLang="ko-KR" sz="1100" kern="100" dirty="0">
                <a:latin typeface="맑은 고딕" panose="020B0503020000020004" pitchFamily="50" charset="-127"/>
                <a:cs typeface="Times New Roman" panose="02020603050405020304" pitchFamily="18" charset="0"/>
              </a:rPr>
              <a:t> : 10H]</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en-US" altLang="ko-KR" sz="1100" kern="100" dirty="0" err="1">
                <a:latin typeface="맑은 고딕" panose="020B0503020000020004" pitchFamily="50" charset="-127"/>
                <a:cs typeface="Times New Roman" panose="02020603050405020304" pitchFamily="18" charset="0"/>
              </a:rPr>
              <a:t>Jsp</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err="1">
                <a:latin typeface="맑은 고딕" panose="020B0503020000020004" pitchFamily="50" charset="-127"/>
                <a:cs typeface="Times New Roman" panose="02020603050405020304" pitchFamily="18" charset="0"/>
              </a:rPr>
              <a:t>타일즈</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en-US" altLang="ko-KR" sz="1100" kern="100" dirty="0">
                <a:latin typeface="맑은 고딕" panose="020B0503020000020004" pitchFamily="50" charset="-127"/>
                <a:cs typeface="Times New Roman" panose="02020603050405020304" pitchFamily="18" charset="0"/>
              </a:rPr>
              <a:t>DB </a:t>
            </a:r>
            <a:r>
              <a:rPr lang="ko-KR" altLang="ko-KR" sz="1100" kern="100" dirty="0">
                <a:latin typeface="맑은 고딕" panose="020B0503020000020004" pitchFamily="50" charset="-127"/>
                <a:cs typeface="Times New Roman" panose="02020603050405020304" pitchFamily="18" charset="0"/>
              </a:rPr>
              <a:t>수정</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패키지 명 변경</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err="1">
                <a:latin typeface="맑은 고딕" panose="020B0503020000020004" pitchFamily="50" charset="-127"/>
                <a:cs typeface="Times New Roman" panose="02020603050405020304" pitchFamily="18" charset="0"/>
              </a:rPr>
              <a:t>페이징</a:t>
            </a:r>
            <a:r>
              <a:rPr lang="en-US" altLang="ko-KR" sz="1100" kern="100" dirty="0">
                <a:latin typeface="맑은 고딕" panose="020B0503020000020004" pitchFamily="50" charset="-127"/>
                <a:cs typeface="Times New Roman" panose="02020603050405020304" pitchFamily="18" charset="0"/>
              </a:rPr>
              <a:t> Limit [</a:t>
            </a:r>
            <a:r>
              <a:rPr lang="ko-KR" altLang="ko-KR" sz="1100" kern="100" dirty="0">
                <a:latin typeface="맑은 고딕" panose="020B0503020000020004" pitchFamily="50" charset="-127"/>
                <a:cs typeface="Times New Roman" panose="02020603050405020304" pitchFamily="18" charset="0"/>
              </a:rPr>
              <a:t>진행중</a:t>
            </a:r>
            <a:r>
              <a:rPr lang="en-US" altLang="ko-KR" sz="1100" kern="100" dirty="0">
                <a:latin typeface="맑은 고딕" panose="020B0503020000020004" pitchFamily="50" charset="-127"/>
                <a:cs typeface="Times New Roman" panose="02020603050405020304" pitchFamily="18" charset="0"/>
              </a:rPr>
              <a:t>]</a:t>
            </a:r>
            <a:endParaRPr lang="ko-KR" altLang="ko-KR" sz="1100" kern="100" dirty="0">
              <a:latin typeface="맑은 고딕" panose="020B0503020000020004" pitchFamily="50" charset="-127"/>
              <a:cs typeface="Times New Roman" panose="02020603050405020304" pitchFamily="18" charset="0"/>
            </a:endParaRPr>
          </a:p>
          <a:p>
            <a:pPr marL="742950" lvl="1" indent="-285750" algn="just">
              <a:lnSpc>
                <a:spcPct val="107000"/>
              </a:lnSpc>
              <a:buFont typeface="+mj-lt"/>
              <a:buAutoNum type="arabicParenR"/>
            </a:pPr>
            <a:r>
              <a:rPr lang="ko-KR" altLang="ko-KR" sz="1100" kern="100" dirty="0">
                <a:latin typeface="맑은 고딕" panose="020B0503020000020004" pitchFamily="50" charset="-127"/>
                <a:cs typeface="Times New Roman" panose="02020603050405020304" pitchFamily="18" charset="0"/>
              </a:rPr>
              <a:t>오류 수정</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진행중</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소요시간 </a:t>
            </a:r>
            <a:r>
              <a:rPr lang="en-US" altLang="ko-KR" sz="1100" kern="100" dirty="0">
                <a:latin typeface="맑은 고딕" panose="020B0503020000020004" pitchFamily="50" charset="-127"/>
                <a:cs typeface="Times New Roman" panose="02020603050405020304" pitchFamily="18" charset="0"/>
              </a:rPr>
              <a:t>: 4H]</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게시글 작성 정상 작동</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게시글 수정 정상 작동</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비공개 시 회원</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비회원 여부에 따라 게시글 대응</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진행중</a:t>
            </a:r>
            <a:r>
              <a:rPr lang="en-US" altLang="ko-KR" sz="1100" kern="100" dirty="0">
                <a:latin typeface="맑은 고딕" panose="020B0503020000020004" pitchFamily="50" charset="-127"/>
                <a:cs typeface="Times New Roman" panose="02020603050405020304" pitchFamily="18" charset="0"/>
              </a:rPr>
              <a:t>]</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회원가입</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게시글 작성</a:t>
            </a:r>
            <a:r>
              <a:rPr lang="en-US" altLang="ko-KR" sz="1100" kern="100" dirty="0">
                <a:latin typeface="맑은 고딕" panose="020B0503020000020004" pitchFamily="50" charset="-127"/>
                <a:cs typeface="Times New Roman" panose="02020603050405020304" pitchFamily="18" charset="0"/>
              </a:rPr>
              <a:t> Trim(), </a:t>
            </a:r>
            <a:r>
              <a:rPr lang="ko-KR" altLang="ko-KR" sz="1100" kern="100" dirty="0">
                <a:latin typeface="맑은 고딕" panose="020B0503020000020004" pitchFamily="50" charset="-127"/>
                <a:cs typeface="Times New Roman" panose="02020603050405020304" pitchFamily="18" charset="0"/>
              </a:rPr>
              <a:t>특수문자 안되게 처리</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진행중</a:t>
            </a:r>
            <a:r>
              <a:rPr lang="en-US" altLang="ko-KR" sz="1100" kern="100" dirty="0">
                <a:latin typeface="맑은 고딕" panose="020B0503020000020004" pitchFamily="50" charset="-127"/>
                <a:cs typeface="Times New Roman" panose="02020603050405020304" pitchFamily="18" charset="0"/>
              </a:rPr>
              <a:t>]</a:t>
            </a:r>
            <a:endParaRPr lang="ko-KR" altLang="ko-KR" sz="1100" kern="100" dirty="0">
              <a:latin typeface="맑은 고딕" panose="020B0503020000020004" pitchFamily="50" charset="-127"/>
              <a:cs typeface="Times New Roman" panose="02020603050405020304" pitchFamily="18" charset="0"/>
            </a:endParaRPr>
          </a:p>
          <a:p>
            <a:pPr marL="742950" lvl="1" indent="-285750" algn="just">
              <a:lnSpc>
                <a:spcPct val="107000"/>
              </a:lnSpc>
              <a:buFont typeface="+mj-lt"/>
              <a:buAutoNum type="arabicParenR"/>
            </a:pPr>
            <a:r>
              <a:rPr lang="en-US" altLang="ko-KR" sz="1100" kern="100" dirty="0">
                <a:latin typeface="맑은 고딕" panose="020B0503020000020004" pitchFamily="50" charset="-127"/>
                <a:cs typeface="Times New Roman" panose="02020603050405020304" pitchFamily="18" charset="0"/>
              </a:rPr>
              <a:t>12-20 </a:t>
            </a:r>
            <a:r>
              <a:rPr lang="ko-KR" altLang="ko-KR" sz="1100" kern="100" dirty="0">
                <a:latin typeface="맑은 고딕" panose="020B0503020000020004" pitchFamily="50" charset="-127"/>
                <a:cs typeface="Times New Roman" panose="02020603050405020304" pitchFamily="18" charset="0"/>
              </a:rPr>
              <a:t>수정 사항 적용</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완료</a:t>
            </a:r>
            <a:r>
              <a:rPr lang="en-US" altLang="ko-KR" sz="1100" kern="100" dirty="0">
                <a:latin typeface="맑은 고딕" panose="020B0503020000020004" pitchFamily="50" charset="-127"/>
                <a:cs typeface="Times New Roman" panose="02020603050405020304" pitchFamily="18" charset="0"/>
              </a:rPr>
              <a:t>3</a:t>
            </a:r>
            <a:r>
              <a:rPr lang="ko-KR" altLang="ko-KR" sz="1100" kern="100" dirty="0">
                <a:latin typeface="맑은 고딕" panose="020B0503020000020004" pitchFamily="50" charset="-127"/>
                <a:cs typeface="Times New Roman" panose="02020603050405020304" pitchFamily="18" charset="0"/>
              </a:rPr>
              <a:t>건</a:t>
            </a:r>
            <a:r>
              <a:rPr lang="en-US" altLang="ko-KR" sz="1100" kern="100" dirty="0">
                <a:latin typeface="맑은 고딕" panose="020B0503020000020004" pitchFamily="50" charset="-127"/>
                <a:cs typeface="Times New Roman" panose="02020603050405020304" pitchFamily="18" charset="0"/>
              </a:rPr>
              <a:t> | </a:t>
            </a:r>
            <a:r>
              <a:rPr lang="ko-KR" altLang="ko-KR" sz="1100" kern="100" dirty="0">
                <a:latin typeface="맑은 고딕" panose="020B0503020000020004" pitchFamily="50" charset="-127"/>
                <a:cs typeface="Times New Roman" panose="02020603050405020304" pitchFamily="18" charset="0"/>
              </a:rPr>
              <a:t>소요시간</a:t>
            </a:r>
            <a:r>
              <a:rPr lang="en-US" altLang="ko-KR" sz="1100" kern="100" dirty="0">
                <a:latin typeface="맑은 고딕" panose="020B0503020000020004" pitchFamily="50" charset="-127"/>
                <a:cs typeface="Times New Roman" panose="02020603050405020304" pitchFamily="18" charset="0"/>
              </a:rPr>
              <a:t> 3H]</a:t>
            </a:r>
            <a:endParaRPr lang="ko-KR" altLang="ko-KR" sz="1100" kern="100" dirty="0">
              <a:latin typeface="맑은 고딕" panose="020B0503020000020004" pitchFamily="50" charset="-127"/>
              <a:cs typeface="Times New Roman" panose="02020603050405020304" pitchFamily="18" charset="0"/>
            </a:endParaRP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비밀번호 조건 설정</a:t>
            </a:r>
          </a:p>
          <a:p>
            <a:pPr lvl="2" algn="just">
              <a:lnSpc>
                <a:spcPct val="107000"/>
              </a:lnSpc>
              <a:buFont typeface="Wingdings" panose="05000000000000000000" pitchFamily="2" charset="2"/>
              <a:buChar char=""/>
            </a:pPr>
            <a:r>
              <a:rPr lang="ko-KR" altLang="ko-KR" sz="1100" kern="100" dirty="0">
                <a:latin typeface="맑은 고딕" panose="020B0503020000020004" pitchFamily="50" charset="-127"/>
                <a:cs typeface="Times New Roman" panose="02020603050405020304" pitchFamily="18" charset="0"/>
              </a:rPr>
              <a:t>스크롤 유무에 따른 화면 비틀림 수정</a:t>
            </a:r>
          </a:p>
          <a:p>
            <a:pPr lvl="2" algn="just">
              <a:lnSpc>
                <a:spcPct val="107000"/>
              </a:lnSpc>
              <a:buFont typeface="Wingdings" panose="05000000000000000000" pitchFamily="2" charset="2"/>
              <a:buChar char=""/>
            </a:pPr>
            <a:r>
              <a:rPr lang="en-US" altLang="ko-KR" sz="1100" kern="100" dirty="0">
                <a:latin typeface="맑은 고딕" panose="020B0503020000020004" pitchFamily="50" charset="-127"/>
                <a:cs typeface="Times New Roman" panose="02020603050405020304" pitchFamily="18" charset="0"/>
              </a:rPr>
              <a:t>Input type=</a:t>
            </a:r>
            <a:r>
              <a:rPr lang="ko-KR" altLang="ko-KR" sz="1100" kern="100" dirty="0">
                <a:latin typeface="맑은 고딕" panose="020B0503020000020004" pitchFamily="50" charset="-127"/>
                <a:cs typeface="Times New Roman" panose="02020603050405020304" pitchFamily="18" charset="0"/>
              </a:rPr>
              <a:t>“</a:t>
            </a:r>
            <a:r>
              <a:rPr lang="en-US" altLang="ko-KR" sz="1100" kern="100" dirty="0">
                <a:latin typeface="맑은 고딕" panose="020B0503020000020004" pitchFamily="50" charset="-127"/>
                <a:cs typeface="Times New Roman" panose="02020603050405020304" pitchFamily="18" charset="0"/>
              </a:rPr>
              <a:t>text</a:t>
            </a:r>
            <a:r>
              <a:rPr lang="ko-KR" altLang="ko-KR" sz="1100" kern="100" dirty="0">
                <a:latin typeface="맑은 고딕" panose="020B0503020000020004" pitchFamily="50" charset="-127"/>
                <a:cs typeface="Times New Roman" panose="02020603050405020304" pitchFamily="18" charset="0"/>
              </a:rPr>
              <a:t>”</a:t>
            </a:r>
            <a:r>
              <a:rPr lang="en-US" altLang="ko-KR" sz="1100" kern="100" dirty="0">
                <a:latin typeface="맑은 고딕" panose="020B0503020000020004" pitchFamily="50" charset="-127"/>
                <a:cs typeface="Times New Roman" panose="02020603050405020304" pitchFamily="18" charset="0"/>
              </a:rPr>
              <a:t> </a:t>
            </a:r>
            <a:r>
              <a:rPr lang="en-US" altLang="ko-KR" sz="1100" kern="100" dirty="0" err="1">
                <a:latin typeface="맑은 고딕" panose="020B0503020000020004" pitchFamily="50" charset="-127"/>
                <a:cs typeface="Times New Roman" panose="02020603050405020304" pitchFamily="18" charset="0"/>
              </a:rPr>
              <a:t>Maxlength</a:t>
            </a:r>
            <a:r>
              <a:rPr lang="en-US" altLang="ko-KR" sz="1100" kern="100" dirty="0">
                <a:latin typeface="맑은 고딕" panose="020B0503020000020004" pitchFamily="50" charset="-127"/>
                <a:cs typeface="Times New Roman" panose="02020603050405020304" pitchFamily="18" charset="0"/>
              </a:rPr>
              <a:t> </a:t>
            </a:r>
            <a:r>
              <a:rPr lang="ko-KR" altLang="ko-KR" sz="1100" kern="100" dirty="0">
                <a:latin typeface="맑은 고딕" panose="020B0503020000020004" pitchFamily="50" charset="-127"/>
                <a:cs typeface="Times New Roman" panose="02020603050405020304" pitchFamily="18" charset="0"/>
              </a:rPr>
              <a:t>설정</a:t>
            </a:r>
          </a:p>
          <a:p>
            <a:pPr lvl="2" algn="just">
              <a:lnSpc>
                <a:spcPct val="107000"/>
              </a:lnSpc>
              <a:buFont typeface="Wingdings" panose="05000000000000000000" pitchFamily="2" charset="2"/>
              <a:buChar char=""/>
            </a:pPr>
            <a:endParaRPr lang="ko-KR" altLang="ko-KR" sz="1100" kern="100" dirty="0">
              <a:latin typeface="맑은 고딕" panose="020B0503020000020004" pitchFamily="50" charset="-127"/>
              <a:cs typeface="Times New Roman" panose="02020603050405020304" pitchFamily="18" charset="0"/>
            </a:endParaRPr>
          </a:p>
        </p:txBody>
      </p:sp>
      <p:sp>
        <p:nvSpPr>
          <p:cNvPr id="8" name="TextBox 7">
            <a:extLst>
              <a:ext uri="{FF2B5EF4-FFF2-40B4-BE49-F238E27FC236}">
                <a16:creationId xmlns:a16="http://schemas.microsoft.com/office/drawing/2014/main" id="{B9B4DCE3-B359-480C-9ECE-8E19CC7B62F7}"/>
              </a:ext>
            </a:extLst>
          </p:cNvPr>
          <p:cNvSpPr txBox="1"/>
          <p:nvPr/>
        </p:nvSpPr>
        <p:spPr>
          <a:xfrm>
            <a:off x="322217" y="6529685"/>
            <a:ext cx="1810111" cy="253916"/>
          </a:xfrm>
          <a:prstGeom prst="rect">
            <a:avLst/>
          </a:prstGeom>
          <a:noFill/>
        </p:spPr>
        <p:txBody>
          <a:bodyPr wrap="none" rtlCol="0">
            <a:spAutoFit/>
          </a:bodyPr>
          <a:lstStyle/>
          <a:p>
            <a:r>
              <a:rPr lang="ko-KR" altLang="en-US" sz="1050" dirty="0"/>
              <a:t>작성일자 </a:t>
            </a:r>
            <a:r>
              <a:rPr lang="en-US" altLang="ko-KR" sz="1050" dirty="0"/>
              <a:t>: 2019.12.26 13:56</a:t>
            </a:r>
            <a:endParaRPr lang="ko-KR" altLang="en-US" sz="1050" dirty="0"/>
          </a:p>
        </p:txBody>
      </p:sp>
      <p:graphicFrame>
        <p:nvGraphicFramePr>
          <p:cNvPr id="4" name="표 3">
            <a:extLst>
              <a:ext uri="{FF2B5EF4-FFF2-40B4-BE49-F238E27FC236}">
                <a16:creationId xmlns:a16="http://schemas.microsoft.com/office/drawing/2014/main" id="{C9F34FA7-1C39-C649-85FB-CE4124DA759B}"/>
              </a:ext>
            </a:extLst>
          </p:cNvPr>
          <p:cNvGraphicFramePr>
            <a:graphicFrameLocks noGrp="1"/>
          </p:cNvGraphicFramePr>
          <p:nvPr>
            <p:extLst>
              <p:ext uri="{D42A27DB-BD31-4B8C-83A1-F6EECF244321}">
                <p14:modId xmlns:p14="http://schemas.microsoft.com/office/powerpoint/2010/main" val="3938328080"/>
              </p:ext>
            </p:extLst>
          </p:nvPr>
        </p:nvGraphicFramePr>
        <p:xfrm>
          <a:off x="347130" y="732639"/>
          <a:ext cx="9160932" cy="365760"/>
        </p:xfrm>
        <a:graphic>
          <a:graphicData uri="http://schemas.openxmlformats.org/drawingml/2006/table">
            <a:tbl>
              <a:tblPr firstRow="1" bandRow="1">
                <a:tableStyleId>{5940675A-B579-460E-94D1-54222C63F5DA}</a:tableStyleId>
              </a:tblPr>
              <a:tblGrid>
                <a:gridCol w="1526822">
                  <a:extLst>
                    <a:ext uri="{9D8B030D-6E8A-4147-A177-3AD203B41FA5}">
                      <a16:colId xmlns:a16="http://schemas.microsoft.com/office/drawing/2014/main" val="4185642393"/>
                    </a:ext>
                  </a:extLst>
                </a:gridCol>
                <a:gridCol w="1526822">
                  <a:extLst>
                    <a:ext uri="{9D8B030D-6E8A-4147-A177-3AD203B41FA5}">
                      <a16:colId xmlns:a16="http://schemas.microsoft.com/office/drawing/2014/main" val="1222832971"/>
                    </a:ext>
                  </a:extLst>
                </a:gridCol>
                <a:gridCol w="1526822">
                  <a:extLst>
                    <a:ext uri="{9D8B030D-6E8A-4147-A177-3AD203B41FA5}">
                      <a16:colId xmlns:a16="http://schemas.microsoft.com/office/drawing/2014/main" val="1663105770"/>
                    </a:ext>
                  </a:extLst>
                </a:gridCol>
                <a:gridCol w="1526822">
                  <a:extLst>
                    <a:ext uri="{9D8B030D-6E8A-4147-A177-3AD203B41FA5}">
                      <a16:colId xmlns:a16="http://schemas.microsoft.com/office/drawing/2014/main" val="3485620548"/>
                    </a:ext>
                  </a:extLst>
                </a:gridCol>
                <a:gridCol w="1526822">
                  <a:extLst>
                    <a:ext uri="{9D8B030D-6E8A-4147-A177-3AD203B41FA5}">
                      <a16:colId xmlns:a16="http://schemas.microsoft.com/office/drawing/2014/main" val="2737167462"/>
                    </a:ext>
                  </a:extLst>
                </a:gridCol>
                <a:gridCol w="1526822">
                  <a:extLst>
                    <a:ext uri="{9D8B030D-6E8A-4147-A177-3AD203B41FA5}">
                      <a16:colId xmlns:a16="http://schemas.microsoft.com/office/drawing/2014/main" val="1077332583"/>
                    </a:ext>
                  </a:extLst>
                </a:gridCol>
              </a:tblGrid>
              <a:tr h="324450">
                <a:tc>
                  <a:txBody>
                    <a:bodyPr/>
                    <a:lstStyle/>
                    <a:p>
                      <a:pPr algn="ctr" latinLnBrk="1"/>
                      <a:r>
                        <a:rPr lang="ko-KR" altLang="en-US" b="1" dirty="0"/>
                        <a:t>총 건수</a:t>
                      </a:r>
                      <a:endParaRPr lang="ko-KR" altLang="en-US" b="1" dirty="0">
                        <a:solidFill>
                          <a:schemeClr val="tx1"/>
                        </a:solidFill>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solidFill>
                            <a:schemeClr val="tx1"/>
                          </a:solidFill>
                        </a:rPr>
                        <a:t>52</a:t>
                      </a:r>
                      <a:endParaRPr lang="ko-KR" altLang="en-US" dirty="0">
                        <a:solidFill>
                          <a:schemeClr val="tx1"/>
                        </a:solidFill>
                      </a:endParaRPr>
                    </a:p>
                  </a:txBody>
                  <a:tcPr/>
                </a:tc>
                <a:tc>
                  <a:txBody>
                    <a:bodyPr/>
                    <a:lstStyle/>
                    <a:p>
                      <a:pPr algn="ctr" latinLnBrk="1"/>
                      <a:r>
                        <a:rPr lang="ko-KR" altLang="en-US" b="1" dirty="0"/>
                        <a:t>완료건수</a:t>
                      </a:r>
                      <a:endParaRPr lang="ko-KR" altLang="en-US" b="1" dirty="0">
                        <a:solidFill>
                          <a:schemeClr val="tx1"/>
                        </a:solidFill>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solidFill>
                            <a:schemeClr val="tx1"/>
                          </a:solidFill>
                        </a:rPr>
                        <a:t>43</a:t>
                      </a:r>
                      <a:endParaRPr lang="ko-KR" altLang="en-US" dirty="0">
                        <a:solidFill>
                          <a:schemeClr val="tx1"/>
                        </a:solidFill>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t>미완료건수</a:t>
                      </a:r>
                      <a:endParaRPr lang="ko-KR" altLang="en-US" b="1" dirty="0">
                        <a:solidFill>
                          <a:schemeClr val="tx1"/>
                        </a:solidFill>
                      </a:endParaRPr>
                    </a:p>
                  </a:txBody>
                  <a:tcPr/>
                </a:tc>
                <a:tc>
                  <a:txBody>
                    <a:bodyPr/>
                    <a:lstStyle/>
                    <a:p>
                      <a:pPr algn="ctr" latinLnBrk="1"/>
                      <a:r>
                        <a:rPr lang="en-US" altLang="ko-KR" dirty="0">
                          <a:solidFill>
                            <a:schemeClr val="tx1"/>
                          </a:solidFill>
                        </a:rPr>
                        <a:t>9</a:t>
                      </a:r>
                      <a:endParaRPr lang="ko-KR" altLang="en-US" dirty="0">
                        <a:solidFill>
                          <a:schemeClr val="tx1"/>
                        </a:solidFill>
                      </a:endParaRPr>
                    </a:p>
                  </a:txBody>
                  <a:tcPr/>
                </a:tc>
                <a:extLst>
                  <a:ext uri="{0D108BD9-81ED-4DB2-BD59-A6C34878D82A}">
                    <a16:rowId xmlns:a16="http://schemas.microsoft.com/office/drawing/2014/main" val="1701545610"/>
                  </a:ext>
                </a:extLst>
              </a:tr>
            </a:tbl>
          </a:graphicData>
        </a:graphic>
      </p:graphicFrame>
    </p:spTree>
    <p:extLst>
      <p:ext uri="{BB962C8B-B14F-4D97-AF65-F5344CB8AC3E}">
        <p14:creationId xmlns:p14="http://schemas.microsoft.com/office/powerpoint/2010/main" val="13565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228BF3-F347-434B-8CC4-63E0BCD8D264}"/>
              </a:ext>
            </a:extLst>
          </p:cNvPr>
          <p:cNvSpPr>
            <a:spLocks noGrp="1"/>
          </p:cNvSpPr>
          <p:nvPr>
            <p:ph type="title"/>
          </p:nvPr>
        </p:nvSpPr>
        <p:spPr/>
        <p:txBody>
          <a:bodyPr/>
          <a:lstStyle/>
          <a:p>
            <a:r>
              <a:rPr lang="ko-KR" altLang="en-US" dirty="0"/>
              <a:t>일일보고</a:t>
            </a:r>
          </a:p>
        </p:txBody>
      </p:sp>
    </p:spTree>
    <p:extLst>
      <p:ext uri="{BB962C8B-B14F-4D97-AF65-F5344CB8AC3E}">
        <p14:creationId xmlns:p14="http://schemas.microsoft.com/office/powerpoint/2010/main" val="3282061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1EC4D-1FD5-46BD-9923-5E51A36E3DA0}"/>
              </a:ext>
            </a:extLst>
          </p:cNvPr>
          <p:cNvSpPr>
            <a:spLocks noGrp="1"/>
          </p:cNvSpPr>
          <p:nvPr>
            <p:ph type="title"/>
          </p:nvPr>
        </p:nvSpPr>
        <p:spPr/>
        <p:txBody>
          <a:bodyPr/>
          <a:lstStyle/>
          <a:p>
            <a:r>
              <a:rPr lang="en-US" altLang="ko-KR" dirty="0"/>
              <a:t>[</a:t>
            </a:r>
            <a:r>
              <a:rPr lang="ko-KR" altLang="en-US" dirty="0"/>
              <a:t>일일보고</a:t>
            </a:r>
            <a:r>
              <a:rPr lang="en-US" altLang="ko-KR" dirty="0"/>
              <a:t>] 2019</a:t>
            </a:r>
            <a:r>
              <a:rPr lang="ko-KR" altLang="en-US" dirty="0"/>
              <a:t>년 </a:t>
            </a:r>
            <a:r>
              <a:rPr lang="en-US" altLang="ko-KR" dirty="0"/>
              <a:t>12</a:t>
            </a:r>
            <a:r>
              <a:rPr lang="ko-KR" altLang="en-US" dirty="0"/>
              <a:t>월 </a:t>
            </a:r>
            <a:r>
              <a:rPr lang="en-US" altLang="ko-KR" dirty="0"/>
              <a:t>09</a:t>
            </a:r>
            <a:r>
              <a:rPr lang="ko-KR" altLang="en-US" dirty="0"/>
              <a:t>일 </a:t>
            </a:r>
          </a:p>
        </p:txBody>
      </p:sp>
      <p:graphicFrame>
        <p:nvGraphicFramePr>
          <p:cNvPr id="9" name="표 8">
            <a:extLst>
              <a:ext uri="{FF2B5EF4-FFF2-40B4-BE49-F238E27FC236}">
                <a16:creationId xmlns:a16="http://schemas.microsoft.com/office/drawing/2014/main" id="{CAA03DC3-A8A8-416C-8AD4-396E77767104}"/>
              </a:ext>
            </a:extLst>
          </p:cNvPr>
          <p:cNvGraphicFramePr>
            <a:graphicFrameLocks noGrp="1"/>
          </p:cNvGraphicFramePr>
          <p:nvPr>
            <p:extLst>
              <p:ext uri="{D42A27DB-BD31-4B8C-83A1-F6EECF244321}">
                <p14:modId xmlns:p14="http://schemas.microsoft.com/office/powerpoint/2010/main" val="3268105423"/>
              </p:ext>
            </p:extLst>
          </p:nvPr>
        </p:nvGraphicFramePr>
        <p:xfrm>
          <a:off x="347133" y="853915"/>
          <a:ext cx="9160934" cy="2179130"/>
        </p:xfrm>
        <a:graphic>
          <a:graphicData uri="http://schemas.openxmlformats.org/drawingml/2006/table">
            <a:tbl>
              <a:tblPr firstRow="1" bandRow="1">
                <a:tableStyleId>{7E9639D4-E3E2-4D34-9284-5A2195B3D0D7}</a:tableStyleId>
              </a:tblPr>
              <a:tblGrid>
                <a:gridCol w="4580467">
                  <a:extLst>
                    <a:ext uri="{9D8B030D-6E8A-4147-A177-3AD203B41FA5}">
                      <a16:colId xmlns:a16="http://schemas.microsoft.com/office/drawing/2014/main" val="1049754470"/>
                    </a:ext>
                  </a:extLst>
                </a:gridCol>
                <a:gridCol w="4580467">
                  <a:extLst>
                    <a:ext uri="{9D8B030D-6E8A-4147-A177-3AD203B41FA5}">
                      <a16:colId xmlns:a16="http://schemas.microsoft.com/office/drawing/2014/main" val="1710563698"/>
                    </a:ext>
                  </a:extLst>
                </a:gridCol>
              </a:tblGrid>
              <a:tr h="370840">
                <a:tc>
                  <a:txBody>
                    <a:bodyPr/>
                    <a:lstStyle/>
                    <a:p>
                      <a:pPr marL="0" algn="ctr" defTabSz="914400" rtl="0" eaLnBrk="1" latinLnBrk="1" hangingPunct="1"/>
                      <a:r>
                        <a:rPr lang="ko-KR" altLang="en-US" sz="1600" b="1" u="sng" kern="1200" dirty="0">
                          <a:solidFill>
                            <a:schemeClr val="bg1"/>
                          </a:solidFill>
                          <a:latin typeface="+mn-ea"/>
                          <a:ea typeface="+mn-ea"/>
                          <a:cs typeface="+mn-cs"/>
                        </a:rPr>
                        <a:t>금일 작업내역</a:t>
                      </a:r>
                    </a:p>
                  </a:txBody>
                  <a:tcPr anchor="ctr"/>
                </a:tc>
                <a:tc>
                  <a:txBody>
                    <a:bodyPr/>
                    <a:lstStyle/>
                    <a:p>
                      <a:pPr algn="ctr" latinLnBrk="1"/>
                      <a:r>
                        <a:rPr lang="ko-KR" altLang="en-US" sz="1600" u="sng" dirty="0">
                          <a:latin typeface="+mn-ea"/>
                          <a:ea typeface="+mn-ea"/>
                        </a:rPr>
                        <a:t>익일 작업내역</a:t>
                      </a:r>
                    </a:p>
                  </a:txBody>
                  <a:tcPr anchor="ctr"/>
                </a:tc>
                <a:extLst>
                  <a:ext uri="{0D108BD9-81ED-4DB2-BD59-A6C34878D82A}">
                    <a16:rowId xmlns:a16="http://schemas.microsoft.com/office/drawing/2014/main" val="3216231231"/>
                  </a:ext>
                </a:extLst>
              </a:tr>
              <a:tr h="356458">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a:t>
                      </a:r>
                      <a:r>
                        <a:rPr kumimoji="0" lang="ko-KR" altLang="en-US" sz="1200" b="1" i="0" u="none" strike="noStrike" kern="1200" cap="none" spc="0" normalizeH="0" baseline="0" noProof="0" dirty="0">
                          <a:ln>
                            <a:noFill/>
                          </a:ln>
                          <a:solidFill>
                            <a:prstClr val="black"/>
                          </a:solidFill>
                          <a:effectLst/>
                          <a:uLnTx/>
                          <a:uFillTx/>
                          <a:latin typeface="+mn-ea"/>
                          <a:ea typeface="+mn-ea"/>
                          <a:cs typeface="+mn-cs"/>
                        </a:rPr>
                        <a:t>환경 설정 셋팅</a:t>
                      </a:r>
                      <a:r>
                        <a:rPr kumimoji="0" lang="en-US" altLang="ko-KR" sz="1200" b="1" i="0" u="none" strike="noStrike" kern="1200" cap="none" spc="0" normalizeH="0" baseline="0" noProof="0" dirty="0">
                          <a:ln>
                            <a:noFill/>
                          </a:ln>
                          <a:solidFill>
                            <a:prstClr val="black"/>
                          </a:solidFill>
                          <a:effectLst/>
                          <a:uLnTx/>
                          <a:uFillTx/>
                          <a:latin typeface="+mn-ea"/>
                          <a:ea typeface="+mn-ea"/>
                          <a:cs typeface="+mn-cs"/>
                        </a:rPr>
                        <a: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Spring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환경 구축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0</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5H]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Spring, Tomcat, PostgreSQL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설치</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a:t>
                      </a:r>
                      <a:r>
                        <a:rPr kumimoji="0" lang="ko-KR" altLang="en-US" sz="1200" b="1" i="0" u="none" strike="noStrike" kern="1200" cap="none" spc="0" normalizeH="0" baseline="0" noProof="0" dirty="0">
                          <a:ln>
                            <a:noFill/>
                          </a:ln>
                          <a:solidFill>
                            <a:prstClr val="black"/>
                          </a:solidFill>
                          <a:effectLst/>
                          <a:uLnTx/>
                          <a:uFillTx/>
                          <a:latin typeface="+mn-ea"/>
                          <a:ea typeface="+mn-ea"/>
                          <a:cs typeface="+mn-cs"/>
                        </a:rPr>
                        <a:t>환경 설정 셋팅</a:t>
                      </a:r>
                      <a:r>
                        <a:rPr kumimoji="0" lang="en-US" altLang="ko-KR" sz="1200" b="1" i="0" u="none" strike="noStrike" kern="1200" cap="none" spc="0" normalizeH="0" baseline="0" noProof="0" dirty="0">
                          <a:ln>
                            <a:noFill/>
                          </a:ln>
                          <a:solidFill>
                            <a:prstClr val="black"/>
                          </a:solidFill>
                          <a:effectLst/>
                          <a:uLnTx/>
                          <a:uFillTx/>
                          <a:latin typeface="+mn-ea"/>
                          <a:ea typeface="+mn-ea"/>
                          <a:cs typeface="+mn-cs"/>
                        </a:rPr>
                        <a: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Spring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환경 구축</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2</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PostreSQL</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Developer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연동</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Pom.xml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환경 설정</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1035738462"/>
                  </a:ext>
                </a:extLst>
              </a:tr>
              <a:tr h="271837">
                <a:tc>
                  <a:txBody>
                    <a:bodyPr/>
                    <a:lstStyle/>
                    <a:p>
                      <a:pPr marL="357188" marR="0" lvl="2" indent="0" algn="ctr"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ko-KR" altLang="en-US" sz="1600" b="1" i="0" u="sng" strike="noStrike" kern="1200" cap="none" spc="0" normalizeH="0" baseline="0" noProof="0" dirty="0" err="1">
                          <a:ln>
                            <a:noFill/>
                          </a:ln>
                          <a:solidFill>
                            <a:schemeClr val="bg1"/>
                          </a:solidFill>
                          <a:effectLst/>
                          <a:uLnTx/>
                          <a:uFillTx/>
                          <a:latin typeface="+mn-ea"/>
                          <a:ea typeface="+mn-ea"/>
                          <a:cs typeface="+mn-cs"/>
                        </a:rPr>
                        <a:t>이슈사항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tc>
                  <a:txBody>
                    <a:bodyPr/>
                    <a:lstStyle/>
                    <a:p>
                      <a:pPr marL="0" marR="0" lvl="0" indent="0" algn="ctr"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ko-KR" altLang="en-US" sz="1600" b="1" i="0" u="sng" strike="noStrike" kern="1200" cap="none" spc="0" normalizeH="0" baseline="0" noProof="0" dirty="0">
                          <a:ln>
                            <a:noFill/>
                          </a:ln>
                          <a:solidFill>
                            <a:schemeClr val="bg1"/>
                          </a:solidFill>
                          <a:effectLst/>
                          <a:uLnTx/>
                          <a:uFillTx/>
                          <a:latin typeface="+mn-ea"/>
                          <a:ea typeface="+mn-ea"/>
                          <a:cs typeface="+mn-cs"/>
                        </a:rPr>
                        <a:t>문의사항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extLst>
                  <a:ext uri="{0D108BD9-81ED-4DB2-BD59-A6C34878D82A}">
                    <a16:rowId xmlns:a16="http://schemas.microsoft.com/office/drawing/2014/main" val="4074406412"/>
                  </a:ext>
                </a:extLst>
              </a:tr>
              <a:tr h="271837">
                <a:tc>
                  <a:txBody>
                    <a:bodyPr/>
                    <a:lstStyle/>
                    <a:p>
                      <a:pPr marL="534988" marR="0" lvl="2" indent="-1778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Eclipse</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의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Market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에서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STS</a:t>
                      </a: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입력시</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Spring Tool</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이 </a:t>
                      </a: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안뜹니다</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3944559900"/>
                  </a:ext>
                </a:extLst>
              </a:tr>
            </a:tbl>
          </a:graphicData>
        </a:graphic>
      </p:graphicFrame>
      <p:sp>
        <p:nvSpPr>
          <p:cNvPr id="5" name="TextBox 4">
            <a:extLst>
              <a:ext uri="{FF2B5EF4-FFF2-40B4-BE49-F238E27FC236}">
                <a16:creationId xmlns:a16="http://schemas.microsoft.com/office/drawing/2014/main" id="{47EA8298-D340-4A36-8EC5-2E5F022A6D32}"/>
              </a:ext>
            </a:extLst>
          </p:cNvPr>
          <p:cNvSpPr txBox="1"/>
          <p:nvPr/>
        </p:nvSpPr>
        <p:spPr>
          <a:xfrm>
            <a:off x="322217" y="6529685"/>
            <a:ext cx="1779654" cy="253916"/>
          </a:xfrm>
          <a:prstGeom prst="rect">
            <a:avLst/>
          </a:prstGeom>
          <a:noFill/>
        </p:spPr>
        <p:txBody>
          <a:bodyPr wrap="none" rtlCol="0">
            <a:spAutoFit/>
          </a:bodyPr>
          <a:lstStyle/>
          <a:p>
            <a:r>
              <a:rPr lang="ko-KR" altLang="en-US" sz="1050" dirty="0"/>
              <a:t>작성일자 </a:t>
            </a:r>
            <a:r>
              <a:rPr lang="en-US" altLang="ko-KR" sz="1050" dirty="0"/>
              <a:t>: 2019.12.09 18:00</a:t>
            </a:r>
            <a:endParaRPr lang="ko-KR" altLang="en-US" sz="1050" dirty="0"/>
          </a:p>
        </p:txBody>
      </p:sp>
    </p:spTree>
    <p:extLst>
      <p:ext uri="{BB962C8B-B14F-4D97-AF65-F5344CB8AC3E}">
        <p14:creationId xmlns:p14="http://schemas.microsoft.com/office/powerpoint/2010/main" val="2355967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1EC4D-1FD5-46BD-9923-5E51A36E3DA0}"/>
              </a:ext>
            </a:extLst>
          </p:cNvPr>
          <p:cNvSpPr>
            <a:spLocks noGrp="1"/>
          </p:cNvSpPr>
          <p:nvPr>
            <p:ph type="title"/>
          </p:nvPr>
        </p:nvSpPr>
        <p:spPr/>
        <p:txBody>
          <a:bodyPr/>
          <a:lstStyle/>
          <a:p>
            <a:r>
              <a:rPr lang="en-US" altLang="ko-KR" dirty="0"/>
              <a:t>[</a:t>
            </a:r>
            <a:r>
              <a:rPr lang="ko-KR" altLang="en-US" dirty="0"/>
              <a:t>일일보고</a:t>
            </a:r>
            <a:r>
              <a:rPr lang="en-US" altLang="ko-KR" dirty="0"/>
              <a:t>] 2019</a:t>
            </a:r>
            <a:r>
              <a:rPr lang="ko-KR" altLang="en-US" dirty="0"/>
              <a:t>년 </a:t>
            </a:r>
            <a:r>
              <a:rPr lang="en-US" altLang="ko-KR" dirty="0"/>
              <a:t>12</a:t>
            </a:r>
            <a:r>
              <a:rPr lang="ko-KR" altLang="en-US" dirty="0"/>
              <a:t>월 </a:t>
            </a:r>
            <a:r>
              <a:rPr lang="en-US" altLang="ko-KR" dirty="0"/>
              <a:t>10</a:t>
            </a:r>
            <a:r>
              <a:rPr lang="ko-KR" altLang="en-US" dirty="0"/>
              <a:t>일 </a:t>
            </a:r>
          </a:p>
        </p:txBody>
      </p:sp>
      <p:graphicFrame>
        <p:nvGraphicFramePr>
          <p:cNvPr id="9" name="표 8">
            <a:extLst>
              <a:ext uri="{FF2B5EF4-FFF2-40B4-BE49-F238E27FC236}">
                <a16:creationId xmlns:a16="http://schemas.microsoft.com/office/drawing/2014/main" id="{CAA03DC3-A8A8-416C-8AD4-396E77767104}"/>
              </a:ext>
            </a:extLst>
          </p:cNvPr>
          <p:cNvGraphicFramePr>
            <a:graphicFrameLocks noGrp="1"/>
          </p:cNvGraphicFramePr>
          <p:nvPr>
            <p:extLst>
              <p:ext uri="{D42A27DB-BD31-4B8C-83A1-F6EECF244321}">
                <p14:modId xmlns:p14="http://schemas.microsoft.com/office/powerpoint/2010/main" val="1338415867"/>
              </p:ext>
            </p:extLst>
          </p:nvPr>
        </p:nvGraphicFramePr>
        <p:xfrm>
          <a:off x="347133" y="853915"/>
          <a:ext cx="9160934" cy="3710750"/>
        </p:xfrm>
        <a:graphic>
          <a:graphicData uri="http://schemas.openxmlformats.org/drawingml/2006/table">
            <a:tbl>
              <a:tblPr firstRow="1" bandRow="1">
                <a:tableStyleId>{7E9639D4-E3E2-4D34-9284-5A2195B3D0D7}</a:tableStyleId>
              </a:tblPr>
              <a:tblGrid>
                <a:gridCol w="4580467">
                  <a:extLst>
                    <a:ext uri="{9D8B030D-6E8A-4147-A177-3AD203B41FA5}">
                      <a16:colId xmlns:a16="http://schemas.microsoft.com/office/drawing/2014/main" val="1049754470"/>
                    </a:ext>
                  </a:extLst>
                </a:gridCol>
                <a:gridCol w="4580467">
                  <a:extLst>
                    <a:ext uri="{9D8B030D-6E8A-4147-A177-3AD203B41FA5}">
                      <a16:colId xmlns:a16="http://schemas.microsoft.com/office/drawing/2014/main" val="1710563698"/>
                    </a:ext>
                  </a:extLst>
                </a:gridCol>
              </a:tblGrid>
              <a:tr h="370840">
                <a:tc>
                  <a:txBody>
                    <a:bodyPr/>
                    <a:lstStyle/>
                    <a:p>
                      <a:pPr marL="0" algn="ctr" defTabSz="914400" rtl="0" eaLnBrk="1" latinLnBrk="1" hangingPunct="1"/>
                      <a:r>
                        <a:rPr lang="ko-KR" altLang="en-US" sz="1600" b="1" u="sng" kern="1200" dirty="0">
                          <a:solidFill>
                            <a:schemeClr val="bg1"/>
                          </a:solidFill>
                          <a:latin typeface="+mn-ea"/>
                          <a:ea typeface="+mn-ea"/>
                          <a:cs typeface="+mn-cs"/>
                        </a:rPr>
                        <a:t>금일 작업내역</a:t>
                      </a:r>
                    </a:p>
                  </a:txBody>
                  <a:tcPr anchor="ctr"/>
                </a:tc>
                <a:tc>
                  <a:txBody>
                    <a:bodyPr/>
                    <a:lstStyle/>
                    <a:p>
                      <a:pPr algn="ctr" latinLnBrk="1"/>
                      <a:r>
                        <a:rPr lang="ko-KR" altLang="en-US" sz="1600" u="sng" dirty="0">
                          <a:latin typeface="+mn-ea"/>
                          <a:ea typeface="+mn-ea"/>
                        </a:rPr>
                        <a:t>익일 작업내역</a:t>
                      </a:r>
                    </a:p>
                  </a:txBody>
                  <a:tcPr anchor="ctr"/>
                </a:tc>
                <a:extLst>
                  <a:ext uri="{0D108BD9-81ED-4DB2-BD59-A6C34878D82A}">
                    <a16:rowId xmlns:a16="http://schemas.microsoft.com/office/drawing/2014/main" val="3216231231"/>
                  </a:ext>
                </a:extLst>
              </a:tr>
              <a:tr h="356458">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a:t>
                      </a:r>
                      <a:r>
                        <a:rPr kumimoji="0" lang="ko-KR" altLang="en-US" sz="1200" b="1" i="0" u="none" strike="noStrike" kern="1200" cap="none" spc="0" normalizeH="0" baseline="0" noProof="0" dirty="0">
                          <a:ln>
                            <a:noFill/>
                          </a:ln>
                          <a:solidFill>
                            <a:prstClr val="black"/>
                          </a:solidFill>
                          <a:effectLst/>
                          <a:uLnTx/>
                          <a:uFillTx/>
                          <a:latin typeface="+mn-ea"/>
                          <a:ea typeface="+mn-ea"/>
                          <a:cs typeface="+mn-cs"/>
                        </a:rPr>
                        <a:t>환경 설정 셋팅</a:t>
                      </a:r>
                      <a:r>
                        <a:rPr kumimoji="0" lang="en-US" altLang="ko-KR" sz="1200" b="1" i="0" u="none" strike="noStrike" kern="1200" cap="none" spc="0" normalizeH="0" baseline="0" noProof="0" dirty="0">
                          <a:ln>
                            <a:noFill/>
                          </a:ln>
                          <a:solidFill>
                            <a:prstClr val="black"/>
                          </a:solidFill>
                          <a:effectLst/>
                          <a:uLnTx/>
                          <a:uFillTx/>
                          <a:latin typeface="+mn-ea"/>
                          <a:ea typeface="+mn-ea"/>
                          <a:cs typeface="+mn-cs"/>
                        </a:rPr>
                        <a: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Spring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환경 구축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4H]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PostreSQL</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Developer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연동</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Pom.xml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환경 설정</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게시판 리스트 페이지 만들기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DB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더미 데이터 제작</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리스트 폼 만들기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데이터 연결해서 나타내기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페이징으로 페이지 분할하기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게시판 상세 페이지 만들기</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상세보기 페이지 폼 만들기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No</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컬럼으로 특정해서 폼에 데이터 삽입하기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List Page</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기능 버튼과 기능 구현에 대한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Date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생각하기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1035738462"/>
                  </a:ext>
                </a:extLst>
              </a:tr>
              <a:tr h="271837">
                <a:tc>
                  <a:txBody>
                    <a:bodyPr/>
                    <a:lstStyle/>
                    <a:p>
                      <a:pPr marL="357188" marR="0" lvl="2" indent="0" algn="ctr"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ko-KR" altLang="en-US" sz="1600" b="1" i="0" u="sng" strike="noStrike" kern="1200" cap="none" spc="0" normalizeH="0" baseline="0" noProof="0" dirty="0" err="1">
                          <a:ln>
                            <a:noFill/>
                          </a:ln>
                          <a:solidFill>
                            <a:schemeClr val="bg1"/>
                          </a:solidFill>
                          <a:effectLst/>
                          <a:uLnTx/>
                          <a:uFillTx/>
                          <a:latin typeface="+mn-ea"/>
                          <a:ea typeface="+mn-ea"/>
                          <a:cs typeface="+mn-cs"/>
                        </a:rPr>
                        <a:t>이슈사항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tc>
                  <a:txBody>
                    <a:bodyPr/>
                    <a:lstStyle/>
                    <a:p>
                      <a:pPr marL="0" marR="0" lvl="0" indent="0" algn="ctr"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ko-KR" altLang="en-US" sz="1600" b="1" i="0" u="sng" strike="noStrike" kern="1200" cap="none" spc="0" normalizeH="0" baseline="0" noProof="0" dirty="0">
                          <a:ln>
                            <a:noFill/>
                          </a:ln>
                          <a:solidFill>
                            <a:schemeClr val="bg1"/>
                          </a:solidFill>
                          <a:effectLst/>
                          <a:uLnTx/>
                          <a:uFillTx/>
                          <a:latin typeface="+mn-ea"/>
                          <a:ea typeface="+mn-ea"/>
                          <a:cs typeface="+mn-cs"/>
                        </a:rPr>
                        <a:t>문의사항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extLst>
                  <a:ext uri="{0D108BD9-81ED-4DB2-BD59-A6C34878D82A}">
                    <a16:rowId xmlns:a16="http://schemas.microsoft.com/office/drawing/2014/main" val="4074406412"/>
                  </a:ext>
                </a:extLst>
              </a:tr>
              <a:tr h="271837">
                <a:tc>
                  <a:txBody>
                    <a:bodyPr/>
                    <a:lstStyle/>
                    <a:p>
                      <a:pPr marL="534988" marR="0" lvl="2" indent="-1778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3944559900"/>
                  </a:ext>
                </a:extLst>
              </a:tr>
            </a:tbl>
          </a:graphicData>
        </a:graphic>
      </p:graphicFrame>
      <p:sp>
        <p:nvSpPr>
          <p:cNvPr id="5" name="TextBox 4">
            <a:extLst>
              <a:ext uri="{FF2B5EF4-FFF2-40B4-BE49-F238E27FC236}">
                <a16:creationId xmlns:a16="http://schemas.microsoft.com/office/drawing/2014/main" id="{47EA8298-D340-4A36-8EC5-2E5F022A6D32}"/>
              </a:ext>
            </a:extLst>
          </p:cNvPr>
          <p:cNvSpPr txBox="1"/>
          <p:nvPr/>
        </p:nvSpPr>
        <p:spPr>
          <a:xfrm>
            <a:off x="322217" y="6529685"/>
            <a:ext cx="1779654" cy="253916"/>
          </a:xfrm>
          <a:prstGeom prst="rect">
            <a:avLst/>
          </a:prstGeom>
          <a:noFill/>
        </p:spPr>
        <p:txBody>
          <a:bodyPr wrap="none" rtlCol="0">
            <a:spAutoFit/>
          </a:bodyPr>
          <a:lstStyle/>
          <a:p>
            <a:r>
              <a:rPr lang="ko-KR" altLang="en-US" sz="1050" dirty="0"/>
              <a:t>작성일자 </a:t>
            </a:r>
            <a:r>
              <a:rPr lang="en-US" altLang="ko-KR" sz="1050" dirty="0"/>
              <a:t>: 2019.12.10 18:18</a:t>
            </a:r>
            <a:endParaRPr lang="ko-KR" altLang="en-US" sz="1050" dirty="0"/>
          </a:p>
        </p:txBody>
      </p:sp>
    </p:spTree>
    <p:extLst>
      <p:ext uri="{BB962C8B-B14F-4D97-AF65-F5344CB8AC3E}">
        <p14:creationId xmlns:p14="http://schemas.microsoft.com/office/powerpoint/2010/main" val="426555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1EC4D-1FD5-46BD-9923-5E51A36E3DA0}"/>
              </a:ext>
            </a:extLst>
          </p:cNvPr>
          <p:cNvSpPr>
            <a:spLocks noGrp="1"/>
          </p:cNvSpPr>
          <p:nvPr>
            <p:ph type="title"/>
          </p:nvPr>
        </p:nvSpPr>
        <p:spPr/>
        <p:txBody>
          <a:bodyPr/>
          <a:lstStyle/>
          <a:p>
            <a:r>
              <a:rPr lang="en-US" altLang="ko-KR" dirty="0"/>
              <a:t>[</a:t>
            </a:r>
            <a:r>
              <a:rPr lang="ko-KR" altLang="en-US" dirty="0"/>
              <a:t>일일보고</a:t>
            </a:r>
            <a:r>
              <a:rPr lang="en-US" altLang="ko-KR" dirty="0"/>
              <a:t>] 2019</a:t>
            </a:r>
            <a:r>
              <a:rPr lang="ko-KR" altLang="en-US" dirty="0"/>
              <a:t>년 </a:t>
            </a:r>
            <a:r>
              <a:rPr lang="en-US" altLang="ko-KR" dirty="0"/>
              <a:t>12</a:t>
            </a:r>
            <a:r>
              <a:rPr lang="ko-KR" altLang="en-US" dirty="0"/>
              <a:t>월 </a:t>
            </a:r>
            <a:r>
              <a:rPr lang="en-US" altLang="ko-KR" dirty="0"/>
              <a:t>11</a:t>
            </a:r>
            <a:r>
              <a:rPr lang="ko-KR" altLang="en-US" dirty="0"/>
              <a:t>일 </a:t>
            </a:r>
          </a:p>
        </p:txBody>
      </p:sp>
      <p:graphicFrame>
        <p:nvGraphicFramePr>
          <p:cNvPr id="9" name="표 8">
            <a:extLst>
              <a:ext uri="{FF2B5EF4-FFF2-40B4-BE49-F238E27FC236}">
                <a16:creationId xmlns:a16="http://schemas.microsoft.com/office/drawing/2014/main" id="{CAA03DC3-A8A8-416C-8AD4-396E77767104}"/>
              </a:ext>
            </a:extLst>
          </p:cNvPr>
          <p:cNvGraphicFramePr>
            <a:graphicFrameLocks noGrp="1"/>
          </p:cNvGraphicFramePr>
          <p:nvPr>
            <p:extLst>
              <p:ext uri="{D42A27DB-BD31-4B8C-83A1-F6EECF244321}">
                <p14:modId xmlns:p14="http://schemas.microsoft.com/office/powerpoint/2010/main" val="837383790"/>
              </p:ext>
            </p:extLst>
          </p:nvPr>
        </p:nvGraphicFramePr>
        <p:xfrm>
          <a:off x="347133" y="853915"/>
          <a:ext cx="9160934" cy="3184970"/>
        </p:xfrm>
        <a:graphic>
          <a:graphicData uri="http://schemas.openxmlformats.org/drawingml/2006/table">
            <a:tbl>
              <a:tblPr firstRow="1" bandRow="1">
                <a:tableStyleId>{7E9639D4-E3E2-4D34-9284-5A2195B3D0D7}</a:tableStyleId>
              </a:tblPr>
              <a:tblGrid>
                <a:gridCol w="4580467">
                  <a:extLst>
                    <a:ext uri="{9D8B030D-6E8A-4147-A177-3AD203B41FA5}">
                      <a16:colId xmlns:a16="http://schemas.microsoft.com/office/drawing/2014/main" val="1049754470"/>
                    </a:ext>
                  </a:extLst>
                </a:gridCol>
                <a:gridCol w="4580467">
                  <a:extLst>
                    <a:ext uri="{9D8B030D-6E8A-4147-A177-3AD203B41FA5}">
                      <a16:colId xmlns:a16="http://schemas.microsoft.com/office/drawing/2014/main" val="1710563698"/>
                    </a:ext>
                  </a:extLst>
                </a:gridCol>
              </a:tblGrid>
              <a:tr h="370840">
                <a:tc>
                  <a:txBody>
                    <a:bodyPr/>
                    <a:lstStyle/>
                    <a:p>
                      <a:pPr marL="0" algn="ctr" defTabSz="914400" rtl="0" eaLnBrk="1" latinLnBrk="1" hangingPunct="1"/>
                      <a:r>
                        <a:rPr lang="ko-KR" altLang="en-US" sz="1600" b="1" u="sng" kern="1200" dirty="0">
                          <a:solidFill>
                            <a:schemeClr val="bg1"/>
                          </a:solidFill>
                          <a:latin typeface="+mn-ea"/>
                          <a:ea typeface="+mn-ea"/>
                          <a:cs typeface="+mn-cs"/>
                        </a:rPr>
                        <a:t>금일 작업내역</a:t>
                      </a:r>
                    </a:p>
                  </a:txBody>
                  <a:tcPr anchor="ctr"/>
                </a:tc>
                <a:tc>
                  <a:txBody>
                    <a:bodyPr/>
                    <a:lstStyle/>
                    <a:p>
                      <a:pPr algn="ctr" latinLnBrk="1"/>
                      <a:r>
                        <a:rPr lang="ko-KR" altLang="en-US" sz="1600" u="sng" dirty="0">
                          <a:latin typeface="+mn-ea"/>
                          <a:ea typeface="+mn-ea"/>
                        </a:rPr>
                        <a:t>익일 작업내역</a:t>
                      </a:r>
                    </a:p>
                  </a:txBody>
                  <a:tcPr anchor="ctr"/>
                </a:tc>
                <a:extLst>
                  <a:ext uri="{0D108BD9-81ED-4DB2-BD59-A6C34878D82A}">
                    <a16:rowId xmlns:a16="http://schemas.microsoft.com/office/drawing/2014/main" val="3216231231"/>
                  </a:ext>
                </a:extLst>
              </a:tr>
              <a:tr h="356458">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게시판 상세 페이지 만들기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3H]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상세보기 페이지 폼 만들기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No</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컬럼으로 특정해서 폼에 데이터 삽입하기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List Page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기능 버튼과 기능 구현에 대한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Date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생각하기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Member</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DB</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와 회원가입 로그인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진행중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Member DB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테이블 만들기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회원가입과 로그인 페이지 만들기</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회원가입과 로그인에 대한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글쓰기</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수정 페이지 만들기</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리스트 페이지에 등록 버튼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등록 제목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구분과 수정 제목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구분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1035738462"/>
                  </a:ext>
                </a:extLst>
              </a:tr>
              <a:tr h="271837">
                <a:tc>
                  <a:txBody>
                    <a:bodyPr/>
                    <a:lstStyle/>
                    <a:p>
                      <a:pPr marL="357188" marR="0" lvl="2" indent="0" algn="ctr"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ko-KR" altLang="en-US" sz="1600" b="1" i="0" u="sng" strike="noStrike" kern="1200" cap="none" spc="0" normalizeH="0" baseline="0" noProof="0" dirty="0" err="1">
                          <a:ln>
                            <a:noFill/>
                          </a:ln>
                          <a:solidFill>
                            <a:schemeClr val="bg1"/>
                          </a:solidFill>
                          <a:effectLst/>
                          <a:uLnTx/>
                          <a:uFillTx/>
                          <a:latin typeface="+mn-ea"/>
                          <a:ea typeface="+mn-ea"/>
                          <a:cs typeface="+mn-cs"/>
                        </a:rPr>
                        <a:t>이슈사항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tc>
                  <a:txBody>
                    <a:bodyPr/>
                    <a:lstStyle/>
                    <a:p>
                      <a:pPr marL="0" marR="0" lvl="0" indent="0" algn="ctr"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ko-KR" altLang="en-US" sz="1600" b="1" i="0" u="sng" strike="noStrike" kern="1200" cap="none" spc="0" normalizeH="0" baseline="0" noProof="0" dirty="0">
                          <a:ln>
                            <a:noFill/>
                          </a:ln>
                          <a:solidFill>
                            <a:schemeClr val="bg1"/>
                          </a:solidFill>
                          <a:effectLst/>
                          <a:uLnTx/>
                          <a:uFillTx/>
                          <a:latin typeface="+mn-ea"/>
                          <a:ea typeface="+mn-ea"/>
                          <a:cs typeface="+mn-cs"/>
                        </a:rPr>
                        <a:t>문의사항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extLst>
                  <a:ext uri="{0D108BD9-81ED-4DB2-BD59-A6C34878D82A}">
                    <a16:rowId xmlns:a16="http://schemas.microsoft.com/office/drawing/2014/main" val="4074406412"/>
                  </a:ext>
                </a:extLst>
              </a:tr>
              <a:tr h="271837">
                <a:tc>
                  <a:txBody>
                    <a:bodyPr/>
                    <a:lstStyle/>
                    <a:p>
                      <a:pPr marL="534988" marR="0" lvl="2" indent="-1778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3944559900"/>
                  </a:ext>
                </a:extLst>
              </a:tr>
            </a:tbl>
          </a:graphicData>
        </a:graphic>
      </p:graphicFrame>
      <p:sp>
        <p:nvSpPr>
          <p:cNvPr id="5" name="TextBox 4">
            <a:extLst>
              <a:ext uri="{FF2B5EF4-FFF2-40B4-BE49-F238E27FC236}">
                <a16:creationId xmlns:a16="http://schemas.microsoft.com/office/drawing/2014/main" id="{47EA8298-D340-4A36-8EC5-2E5F022A6D32}"/>
              </a:ext>
            </a:extLst>
          </p:cNvPr>
          <p:cNvSpPr txBox="1"/>
          <p:nvPr/>
        </p:nvSpPr>
        <p:spPr>
          <a:xfrm>
            <a:off x="322217" y="6529685"/>
            <a:ext cx="1779654" cy="253916"/>
          </a:xfrm>
          <a:prstGeom prst="rect">
            <a:avLst/>
          </a:prstGeom>
          <a:noFill/>
        </p:spPr>
        <p:txBody>
          <a:bodyPr wrap="none" rtlCol="0">
            <a:spAutoFit/>
          </a:bodyPr>
          <a:lstStyle/>
          <a:p>
            <a:r>
              <a:rPr lang="ko-KR" altLang="en-US" sz="1050" dirty="0"/>
              <a:t>작성일자 </a:t>
            </a:r>
            <a:r>
              <a:rPr lang="en-US" altLang="ko-KR" sz="1050" dirty="0"/>
              <a:t>: 2019.12.11 17:39</a:t>
            </a:r>
            <a:endParaRPr lang="ko-KR" altLang="en-US" sz="1050" dirty="0"/>
          </a:p>
        </p:txBody>
      </p:sp>
    </p:spTree>
    <p:extLst>
      <p:ext uri="{BB962C8B-B14F-4D97-AF65-F5344CB8AC3E}">
        <p14:creationId xmlns:p14="http://schemas.microsoft.com/office/powerpoint/2010/main" val="4047961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1EC4D-1FD5-46BD-9923-5E51A36E3DA0}"/>
              </a:ext>
            </a:extLst>
          </p:cNvPr>
          <p:cNvSpPr>
            <a:spLocks noGrp="1"/>
          </p:cNvSpPr>
          <p:nvPr>
            <p:ph type="title"/>
          </p:nvPr>
        </p:nvSpPr>
        <p:spPr/>
        <p:txBody>
          <a:bodyPr/>
          <a:lstStyle/>
          <a:p>
            <a:r>
              <a:rPr lang="en-US" altLang="ko-KR" dirty="0"/>
              <a:t>[</a:t>
            </a:r>
            <a:r>
              <a:rPr lang="ko-KR" altLang="en-US" dirty="0"/>
              <a:t>일일보고</a:t>
            </a:r>
            <a:r>
              <a:rPr lang="en-US" altLang="ko-KR" dirty="0"/>
              <a:t>] 2019</a:t>
            </a:r>
            <a:r>
              <a:rPr lang="ko-KR" altLang="en-US" dirty="0"/>
              <a:t>년 </a:t>
            </a:r>
            <a:r>
              <a:rPr lang="en-US" altLang="ko-KR" dirty="0"/>
              <a:t>12</a:t>
            </a:r>
            <a:r>
              <a:rPr lang="ko-KR" altLang="en-US" dirty="0"/>
              <a:t>월 </a:t>
            </a:r>
            <a:r>
              <a:rPr lang="en-US" altLang="ko-KR"/>
              <a:t>12</a:t>
            </a:r>
            <a:r>
              <a:rPr lang="ko-KR" altLang="en-US"/>
              <a:t>일 </a:t>
            </a:r>
            <a:endParaRPr lang="ko-KR" altLang="en-US" dirty="0"/>
          </a:p>
        </p:txBody>
      </p:sp>
      <p:graphicFrame>
        <p:nvGraphicFramePr>
          <p:cNvPr id="9" name="표 8">
            <a:extLst>
              <a:ext uri="{FF2B5EF4-FFF2-40B4-BE49-F238E27FC236}">
                <a16:creationId xmlns:a16="http://schemas.microsoft.com/office/drawing/2014/main" id="{CAA03DC3-A8A8-416C-8AD4-396E77767104}"/>
              </a:ext>
            </a:extLst>
          </p:cNvPr>
          <p:cNvGraphicFramePr>
            <a:graphicFrameLocks noGrp="1"/>
          </p:cNvGraphicFramePr>
          <p:nvPr>
            <p:extLst>
              <p:ext uri="{D42A27DB-BD31-4B8C-83A1-F6EECF244321}">
                <p14:modId xmlns:p14="http://schemas.microsoft.com/office/powerpoint/2010/main" val="251695404"/>
              </p:ext>
            </p:extLst>
          </p:nvPr>
        </p:nvGraphicFramePr>
        <p:xfrm>
          <a:off x="347133" y="853915"/>
          <a:ext cx="9160934" cy="3436430"/>
        </p:xfrm>
        <a:graphic>
          <a:graphicData uri="http://schemas.openxmlformats.org/drawingml/2006/table">
            <a:tbl>
              <a:tblPr firstRow="1" bandRow="1">
                <a:tableStyleId>{7E9639D4-E3E2-4D34-9284-5A2195B3D0D7}</a:tableStyleId>
              </a:tblPr>
              <a:tblGrid>
                <a:gridCol w="4580467">
                  <a:extLst>
                    <a:ext uri="{9D8B030D-6E8A-4147-A177-3AD203B41FA5}">
                      <a16:colId xmlns:a16="http://schemas.microsoft.com/office/drawing/2014/main" val="1049754470"/>
                    </a:ext>
                  </a:extLst>
                </a:gridCol>
                <a:gridCol w="4580467">
                  <a:extLst>
                    <a:ext uri="{9D8B030D-6E8A-4147-A177-3AD203B41FA5}">
                      <a16:colId xmlns:a16="http://schemas.microsoft.com/office/drawing/2014/main" val="1710563698"/>
                    </a:ext>
                  </a:extLst>
                </a:gridCol>
              </a:tblGrid>
              <a:tr h="370840">
                <a:tc>
                  <a:txBody>
                    <a:bodyPr/>
                    <a:lstStyle/>
                    <a:p>
                      <a:pPr marL="0" algn="ctr" defTabSz="914400" rtl="0" eaLnBrk="1" latinLnBrk="1" hangingPunct="1"/>
                      <a:r>
                        <a:rPr lang="ko-KR" altLang="en-US" sz="1600" b="1" u="sng" kern="1200" dirty="0">
                          <a:solidFill>
                            <a:schemeClr val="bg1"/>
                          </a:solidFill>
                          <a:latin typeface="+mn-ea"/>
                          <a:ea typeface="+mn-ea"/>
                          <a:cs typeface="+mn-cs"/>
                        </a:rPr>
                        <a:t>금일 작업내역</a:t>
                      </a:r>
                    </a:p>
                  </a:txBody>
                  <a:tcPr anchor="ctr"/>
                </a:tc>
                <a:tc>
                  <a:txBody>
                    <a:bodyPr/>
                    <a:lstStyle/>
                    <a:p>
                      <a:pPr algn="ctr" latinLnBrk="1"/>
                      <a:r>
                        <a:rPr lang="ko-KR" altLang="en-US" sz="1600" u="sng" dirty="0">
                          <a:latin typeface="+mn-ea"/>
                          <a:ea typeface="+mn-ea"/>
                        </a:rPr>
                        <a:t>익일 작업내역</a:t>
                      </a:r>
                    </a:p>
                  </a:txBody>
                  <a:tcPr anchor="ctr"/>
                </a:tc>
                <a:extLst>
                  <a:ext uri="{0D108BD9-81ED-4DB2-BD59-A6C34878D82A}">
                    <a16:rowId xmlns:a16="http://schemas.microsoft.com/office/drawing/2014/main" val="3216231231"/>
                  </a:ext>
                </a:extLst>
              </a:tr>
              <a:tr h="356458">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ember</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DB</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와 회원가입 로그인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Member DB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테이블 만들기</a:t>
                      </a:r>
                      <a:endParaRPr kumimoji="0" lang="en-US" altLang="ko-KR" sz="1200" b="1"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회원가입과 로그인 페이지 만들기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4H]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회원가입과 로그인에 대한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글쓰기</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수정 페이지 만들기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0</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리스트 페이지에 등록 버튼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등록 제목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구분과 수정 제목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구분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글쓰기</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수정 페이지 만들기</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라디오 버튼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일반</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중요</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라디오 버튼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공개</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비공개</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일반 글쓰기 작성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HTML </a:t>
                      </a: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Editer</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를 통한 글쓰기 작성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1035738462"/>
                  </a:ext>
                </a:extLst>
              </a:tr>
              <a:tr h="271837">
                <a:tc>
                  <a:txBody>
                    <a:bodyPr/>
                    <a:lstStyle/>
                    <a:p>
                      <a:pPr marL="357188" marR="0" lvl="2" indent="0" algn="ctr"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ko-KR" altLang="en-US" sz="1600" b="1" i="0" u="sng" strike="noStrike" kern="1200" cap="none" spc="0" normalizeH="0" baseline="0" noProof="0" dirty="0" err="1">
                          <a:ln>
                            <a:noFill/>
                          </a:ln>
                          <a:solidFill>
                            <a:schemeClr val="bg1"/>
                          </a:solidFill>
                          <a:effectLst/>
                          <a:uLnTx/>
                          <a:uFillTx/>
                          <a:latin typeface="+mn-ea"/>
                          <a:ea typeface="+mn-ea"/>
                          <a:cs typeface="+mn-cs"/>
                        </a:rPr>
                        <a:t>이슈사항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tc>
                  <a:txBody>
                    <a:bodyPr/>
                    <a:lstStyle/>
                    <a:p>
                      <a:pPr marL="0" marR="0" lvl="0" indent="0" algn="ctr"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ko-KR" altLang="en-US" sz="1600" b="1" i="0" u="sng" strike="noStrike" kern="1200" cap="none" spc="0" normalizeH="0" baseline="0" noProof="0" dirty="0">
                          <a:ln>
                            <a:noFill/>
                          </a:ln>
                          <a:solidFill>
                            <a:schemeClr val="bg1"/>
                          </a:solidFill>
                          <a:effectLst/>
                          <a:uLnTx/>
                          <a:uFillTx/>
                          <a:latin typeface="+mn-ea"/>
                          <a:ea typeface="+mn-ea"/>
                          <a:cs typeface="+mn-cs"/>
                        </a:rPr>
                        <a:t>문의사항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extLst>
                  <a:ext uri="{0D108BD9-81ED-4DB2-BD59-A6C34878D82A}">
                    <a16:rowId xmlns:a16="http://schemas.microsoft.com/office/drawing/2014/main" val="4074406412"/>
                  </a:ext>
                </a:extLst>
              </a:tr>
              <a:tr h="271837">
                <a:tc>
                  <a:txBody>
                    <a:bodyPr/>
                    <a:lstStyle/>
                    <a:p>
                      <a:pPr marL="534988" marR="0" lvl="2" indent="-1778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3944559900"/>
                  </a:ext>
                </a:extLst>
              </a:tr>
            </a:tbl>
          </a:graphicData>
        </a:graphic>
      </p:graphicFrame>
      <p:sp>
        <p:nvSpPr>
          <p:cNvPr id="5" name="TextBox 4">
            <a:extLst>
              <a:ext uri="{FF2B5EF4-FFF2-40B4-BE49-F238E27FC236}">
                <a16:creationId xmlns:a16="http://schemas.microsoft.com/office/drawing/2014/main" id="{47EA8298-D340-4A36-8EC5-2E5F022A6D32}"/>
              </a:ext>
            </a:extLst>
          </p:cNvPr>
          <p:cNvSpPr txBox="1"/>
          <p:nvPr/>
        </p:nvSpPr>
        <p:spPr>
          <a:xfrm>
            <a:off x="322217" y="6529685"/>
            <a:ext cx="1779654" cy="253916"/>
          </a:xfrm>
          <a:prstGeom prst="rect">
            <a:avLst/>
          </a:prstGeom>
          <a:noFill/>
        </p:spPr>
        <p:txBody>
          <a:bodyPr wrap="none" rtlCol="0">
            <a:spAutoFit/>
          </a:bodyPr>
          <a:lstStyle/>
          <a:p>
            <a:r>
              <a:rPr lang="ko-KR" altLang="en-US" sz="1050" dirty="0"/>
              <a:t>작성일자 </a:t>
            </a:r>
            <a:r>
              <a:rPr lang="en-US" altLang="ko-KR" sz="1050" dirty="0"/>
              <a:t>: 2019.12.12 15:20</a:t>
            </a:r>
            <a:endParaRPr lang="ko-KR" altLang="en-US" sz="1050" dirty="0"/>
          </a:p>
        </p:txBody>
      </p:sp>
    </p:spTree>
    <p:extLst>
      <p:ext uri="{BB962C8B-B14F-4D97-AF65-F5344CB8AC3E}">
        <p14:creationId xmlns:p14="http://schemas.microsoft.com/office/powerpoint/2010/main" val="254247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1EC4D-1FD5-46BD-9923-5E51A36E3DA0}"/>
              </a:ext>
            </a:extLst>
          </p:cNvPr>
          <p:cNvSpPr>
            <a:spLocks noGrp="1"/>
          </p:cNvSpPr>
          <p:nvPr>
            <p:ph type="title"/>
          </p:nvPr>
        </p:nvSpPr>
        <p:spPr/>
        <p:txBody>
          <a:bodyPr/>
          <a:lstStyle/>
          <a:p>
            <a:r>
              <a:rPr lang="en-US" altLang="ko-KR" dirty="0"/>
              <a:t>[</a:t>
            </a:r>
            <a:r>
              <a:rPr lang="ko-KR" altLang="en-US" dirty="0"/>
              <a:t>일일보고</a:t>
            </a:r>
            <a:r>
              <a:rPr lang="en-US" altLang="ko-KR" dirty="0"/>
              <a:t>] 2019</a:t>
            </a:r>
            <a:r>
              <a:rPr lang="ko-KR" altLang="en-US" dirty="0"/>
              <a:t>년 </a:t>
            </a:r>
            <a:r>
              <a:rPr lang="en-US" altLang="ko-KR" dirty="0"/>
              <a:t>12</a:t>
            </a:r>
            <a:r>
              <a:rPr lang="ko-KR" altLang="en-US" dirty="0"/>
              <a:t>월 </a:t>
            </a:r>
            <a:r>
              <a:rPr lang="en-US" altLang="ko-KR" dirty="0"/>
              <a:t>13</a:t>
            </a:r>
            <a:r>
              <a:rPr lang="ko-KR" altLang="en-US" dirty="0"/>
              <a:t>일 </a:t>
            </a:r>
          </a:p>
        </p:txBody>
      </p:sp>
      <p:graphicFrame>
        <p:nvGraphicFramePr>
          <p:cNvPr id="9" name="표 8">
            <a:extLst>
              <a:ext uri="{FF2B5EF4-FFF2-40B4-BE49-F238E27FC236}">
                <a16:creationId xmlns:a16="http://schemas.microsoft.com/office/drawing/2014/main" id="{CAA03DC3-A8A8-416C-8AD4-396E77767104}"/>
              </a:ext>
            </a:extLst>
          </p:cNvPr>
          <p:cNvGraphicFramePr>
            <a:graphicFrameLocks noGrp="1"/>
          </p:cNvGraphicFramePr>
          <p:nvPr>
            <p:extLst>
              <p:ext uri="{D42A27DB-BD31-4B8C-83A1-F6EECF244321}">
                <p14:modId xmlns:p14="http://schemas.microsoft.com/office/powerpoint/2010/main" val="2743832684"/>
              </p:ext>
            </p:extLst>
          </p:nvPr>
        </p:nvGraphicFramePr>
        <p:xfrm>
          <a:off x="347133" y="853915"/>
          <a:ext cx="9160934" cy="4442270"/>
        </p:xfrm>
        <a:graphic>
          <a:graphicData uri="http://schemas.openxmlformats.org/drawingml/2006/table">
            <a:tbl>
              <a:tblPr firstRow="1" bandRow="1">
                <a:tableStyleId>{7E9639D4-E3E2-4D34-9284-5A2195B3D0D7}</a:tableStyleId>
              </a:tblPr>
              <a:tblGrid>
                <a:gridCol w="4580467">
                  <a:extLst>
                    <a:ext uri="{9D8B030D-6E8A-4147-A177-3AD203B41FA5}">
                      <a16:colId xmlns:a16="http://schemas.microsoft.com/office/drawing/2014/main" val="1049754470"/>
                    </a:ext>
                  </a:extLst>
                </a:gridCol>
                <a:gridCol w="4580467">
                  <a:extLst>
                    <a:ext uri="{9D8B030D-6E8A-4147-A177-3AD203B41FA5}">
                      <a16:colId xmlns:a16="http://schemas.microsoft.com/office/drawing/2014/main" val="1710563698"/>
                    </a:ext>
                  </a:extLst>
                </a:gridCol>
              </a:tblGrid>
              <a:tr h="370840">
                <a:tc>
                  <a:txBody>
                    <a:bodyPr/>
                    <a:lstStyle/>
                    <a:p>
                      <a:pPr marL="0" algn="ctr" defTabSz="914400" rtl="0" eaLnBrk="1" latinLnBrk="1" hangingPunct="1"/>
                      <a:r>
                        <a:rPr lang="ko-KR" altLang="en-US" sz="1600" b="1" u="sng" kern="1200" dirty="0">
                          <a:solidFill>
                            <a:schemeClr val="bg1"/>
                          </a:solidFill>
                          <a:latin typeface="+mn-ea"/>
                          <a:ea typeface="+mn-ea"/>
                          <a:cs typeface="+mn-cs"/>
                        </a:rPr>
                        <a:t>금일 작업내역</a:t>
                      </a:r>
                    </a:p>
                  </a:txBody>
                  <a:tcPr anchor="ctr"/>
                </a:tc>
                <a:tc>
                  <a:txBody>
                    <a:bodyPr/>
                    <a:lstStyle/>
                    <a:p>
                      <a:pPr algn="ctr" latinLnBrk="1"/>
                      <a:r>
                        <a:rPr lang="ko-KR" altLang="en-US" sz="1600" u="sng" dirty="0">
                          <a:latin typeface="+mn-ea"/>
                          <a:ea typeface="+mn-ea"/>
                        </a:rPr>
                        <a:t>익일 작업내역</a:t>
                      </a:r>
                    </a:p>
                  </a:txBody>
                  <a:tcPr anchor="ctr"/>
                </a:tc>
                <a:extLst>
                  <a:ext uri="{0D108BD9-81ED-4DB2-BD59-A6C34878D82A}">
                    <a16:rowId xmlns:a16="http://schemas.microsoft.com/office/drawing/2014/main" val="3216231231"/>
                  </a:ext>
                </a:extLst>
              </a:tr>
              <a:tr h="356458">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글쓰기</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수정 페이지 만들기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3H]</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라디오 버튼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일반</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중요</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라디오 버튼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공개</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비공개</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일반 글쓰기 작성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HTML </a:t>
                      </a: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Editer</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를 통한 글쓰기 작성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회원가입 중복확인 만들기</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중복확인 버튼 기능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등록 목록 만들기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등록 목록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Alert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창 띄우기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체크박스 단일삭제 만들기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체크한 목록 삭제 기능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피드백 받은 사항 수정하기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Jsp</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타일즈</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DB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수정</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패키지 명 변경</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페이징</a:t>
                      </a:r>
                      <a:br>
                        <a:rPr kumimoji="0" lang="en-US" altLang="ko-KR" sz="1100" b="0" i="0" u="none" strike="noStrike" kern="1200" cap="none" spc="0" normalizeH="0" baseline="0" noProof="0" dirty="0">
                          <a:ln>
                            <a:noFill/>
                          </a:ln>
                          <a:solidFill>
                            <a:prstClr val="black"/>
                          </a:solidFill>
                          <a:effectLst/>
                          <a:uLnTx/>
                          <a:uFillTx/>
                          <a:latin typeface="+mn-ea"/>
                          <a:ea typeface="+mn-ea"/>
                          <a:cs typeface="+mn-cs"/>
                        </a:rPr>
                      </a:b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1035738462"/>
                  </a:ext>
                </a:extLst>
              </a:tr>
              <a:tr h="271837">
                <a:tc>
                  <a:txBody>
                    <a:bodyPr/>
                    <a:lstStyle/>
                    <a:p>
                      <a:pPr marL="357188" marR="0" lvl="2" indent="0" algn="ctr"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ko-KR" altLang="en-US" sz="1600" b="1" i="0" u="sng" strike="noStrike" kern="1200" cap="none" spc="0" normalizeH="0" baseline="0" noProof="0" dirty="0" err="1">
                          <a:ln>
                            <a:noFill/>
                          </a:ln>
                          <a:solidFill>
                            <a:schemeClr val="bg1"/>
                          </a:solidFill>
                          <a:effectLst/>
                          <a:uLnTx/>
                          <a:uFillTx/>
                          <a:latin typeface="+mn-ea"/>
                          <a:ea typeface="+mn-ea"/>
                          <a:cs typeface="+mn-cs"/>
                        </a:rPr>
                        <a:t>이슈사항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tc>
                  <a:txBody>
                    <a:bodyPr/>
                    <a:lstStyle/>
                    <a:p>
                      <a:pPr marL="0" marR="0" lvl="0" indent="0" algn="ctr"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ko-KR" altLang="en-US" sz="1600" b="1" i="0" u="sng" strike="noStrike" kern="1200" cap="none" spc="0" normalizeH="0" baseline="0" noProof="0" dirty="0">
                          <a:ln>
                            <a:noFill/>
                          </a:ln>
                          <a:solidFill>
                            <a:schemeClr val="bg1"/>
                          </a:solidFill>
                          <a:effectLst/>
                          <a:uLnTx/>
                          <a:uFillTx/>
                          <a:latin typeface="+mn-ea"/>
                          <a:ea typeface="+mn-ea"/>
                          <a:cs typeface="+mn-cs"/>
                        </a:rPr>
                        <a:t>문의사항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extLst>
                  <a:ext uri="{0D108BD9-81ED-4DB2-BD59-A6C34878D82A}">
                    <a16:rowId xmlns:a16="http://schemas.microsoft.com/office/drawing/2014/main" val="4074406412"/>
                  </a:ext>
                </a:extLst>
              </a:tr>
              <a:tr h="271837">
                <a:tc>
                  <a:txBody>
                    <a:bodyPr/>
                    <a:lstStyle/>
                    <a:p>
                      <a:pPr marL="534988" marR="0" lvl="2" indent="-1778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3944559900"/>
                  </a:ext>
                </a:extLst>
              </a:tr>
            </a:tbl>
          </a:graphicData>
        </a:graphic>
      </p:graphicFrame>
      <p:sp>
        <p:nvSpPr>
          <p:cNvPr id="5" name="TextBox 4">
            <a:extLst>
              <a:ext uri="{FF2B5EF4-FFF2-40B4-BE49-F238E27FC236}">
                <a16:creationId xmlns:a16="http://schemas.microsoft.com/office/drawing/2014/main" id="{47EA8298-D340-4A36-8EC5-2E5F022A6D32}"/>
              </a:ext>
            </a:extLst>
          </p:cNvPr>
          <p:cNvSpPr txBox="1"/>
          <p:nvPr/>
        </p:nvSpPr>
        <p:spPr>
          <a:xfrm>
            <a:off x="322217" y="6529685"/>
            <a:ext cx="1779654" cy="253916"/>
          </a:xfrm>
          <a:prstGeom prst="rect">
            <a:avLst/>
          </a:prstGeom>
          <a:noFill/>
        </p:spPr>
        <p:txBody>
          <a:bodyPr wrap="none" rtlCol="0">
            <a:spAutoFit/>
          </a:bodyPr>
          <a:lstStyle/>
          <a:p>
            <a:r>
              <a:rPr lang="ko-KR" altLang="en-US" sz="1050" dirty="0"/>
              <a:t>작성일자 </a:t>
            </a:r>
            <a:r>
              <a:rPr lang="en-US" altLang="ko-KR" sz="1050" dirty="0"/>
              <a:t>: 2019.12.13 15:41</a:t>
            </a:r>
            <a:endParaRPr lang="ko-KR" altLang="en-US" sz="1050" dirty="0"/>
          </a:p>
        </p:txBody>
      </p:sp>
    </p:spTree>
    <p:extLst>
      <p:ext uri="{BB962C8B-B14F-4D97-AF65-F5344CB8AC3E}">
        <p14:creationId xmlns:p14="http://schemas.microsoft.com/office/powerpoint/2010/main" val="3468767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1EC4D-1FD5-46BD-9923-5E51A36E3DA0}"/>
              </a:ext>
            </a:extLst>
          </p:cNvPr>
          <p:cNvSpPr>
            <a:spLocks noGrp="1"/>
          </p:cNvSpPr>
          <p:nvPr>
            <p:ph type="title"/>
          </p:nvPr>
        </p:nvSpPr>
        <p:spPr/>
        <p:txBody>
          <a:bodyPr/>
          <a:lstStyle/>
          <a:p>
            <a:r>
              <a:rPr lang="en-US" altLang="ko-KR" dirty="0"/>
              <a:t>[</a:t>
            </a:r>
            <a:r>
              <a:rPr lang="ko-KR" altLang="en-US" dirty="0"/>
              <a:t>일일보고</a:t>
            </a:r>
            <a:r>
              <a:rPr lang="en-US" altLang="ko-KR" dirty="0"/>
              <a:t>] 2019</a:t>
            </a:r>
            <a:r>
              <a:rPr lang="ko-KR" altLang="en-US" dirty="0"/>
              <a:t>년 </a:t>
            </a:r>
            <a:r>
              <a:rPr lang="en-US" altLang="ko-KR" dirty="0"/>
              <a:t>12</a:t>
            </a:r>
            <a:r>
              <a:rPr lang="ko-KR" altLang="en-US" dirty="0"/>
              <a:t>월 </a:t>
            </a:r>
            <a:r>
              <a:rPr lang="en-US" altLang="ko-KR" dirty="0"/>
              <a:t>16</a:t>
            </a:r>
            <a:r>
              <a:rPr lang="ko-KR" altLang="en-US" dirty="0"/>
              <a:t>일 </a:t>
            </a:r>
          </a:p>
        </p:txBody>
      </p:sp>
      <p:graphicFrame>
        <p:nvGraphicFramePr>
          <p:cNvPr id="9" name="표 8">
            <a:extLst>
              <a:ext uri="{FF2B5EF4-FFF2-40B4-BE49-F238E27FC236}">
                <a16:creationId xmlns:a16="http://schemas.microsoft.com/office/drawing/2014/main" id="{CAA03DC3-A8A8-416C-8AD4-396E77767104}"/>
              </a:ext>
            </a:extLst>
          </p:cNvPr>
          <p:cNvGraphicFramePr>
            <a:graphicFrameLocks noGrp="1"/>
          </p:cNvGraphicFramePr>
          <p:nvPr>
            <p:extLst>
              <p:ext uri="{D42A27DB-BD31-4B8C-83A1-F6EECF244321}">
                <p14:modId xmlns:p14="http://schemas.microsoft.com/office/powerpoint/2010/main" val="1630832472"/>
              </p:ext>
            </p:extLst>
          </p:nvPr>
        </p:nvGraphicFramePr>
        <p:xfrm>
          <a:off x="347133" y="853915"/>
          <a:ext cx="9160934" cy="4693730"/>
        </p:xfrm>
        <a:graphic>
          <a:graphicData uri="http://schemas.openxmlformats.org/drawingml/2006/table">
            <a:tbl>
              <a:tblPr firstRow="1" bandRow="1">
                <a:tableStyleId>{7E9639D4-E3E2-4D34-9284-5A2195B3D0D7}</a:tableStyleId>
              </a:tblPr>
              <a:tblGrid>
                <a:gridCol w="4580467">
                  <a:extLst>
                    <a:ext uri="{9D8B030D-6E8A-4147-A177-3AD203B41FA5}">
                      <a16:colId xmlns:a16="http://schemas.microsoft.com/office/drawing/2014/main" val="1049754470"/>
                    </a:ext>
                  </a:extLst>
                </a:gridCol>
                <a:gridCol w="4580467">
                  <a:extLst>
                    <a:ext uri="{9D8B030D-6E8A-4147-A177-3AD203B41FA5}">
                      <a16:colId xmlns:a16="http://schemas.microsoft.com/office/drawing/2014/main" val="1710563698"/>
                    </a:ext>
                  </a:extLst>
                </a:gridCol>
              </a:tblGrid>
              <a:tr h="370840">
                <a:tc>
                  <a:txBody>
                    <a:bodyPr/>
                    <a:lstStyle/>
                    <a:p>
                      <a:pPr marL="0" algn="ctr" defTabSz="914400" rtl="0" eaLnBrk="1" latinLnBrk="1" hangingPunct="1"/>
                      <a:r>
                        <a:rPr lang="ko-KR" altLang="en-US" sz="1600" b="1" u="sng" kern="1200" dirty="0">
                          <a:solidFill>
                            <a:schemeClr val="bg1"/>
                          </a:solidFill>
                          <a:latin typeface="+mn-ea"/>
                          <a:ea typeface="+mn-ea"/>
                          <a:cs typeface="+mn-cs"/>
                        </a:rPr>
                        <a:t>금일 작업내역</a:t>
                      </a:r>
                    </a:p>
                  </a:txBody>
                  <a:tcPr anchor="ctr"/>
                </a:tc>
                <a:tc>
                  <a:txBody>
                    <a:bodyPr/>
                    <a:lstStyle/>
                    <a:p>
                      <a:pPr algn="ctr" latinLnBrk="1"/>
                      <a:r>
                        <a:rPr lang="ko-KR" altLang="en-US" sz="1600" u="sng" dirty="0">
                          <a:latin typeface="+mn-ea"/>
                          <a:ea typeface="+mn-ea"/>
                        </a:rPr>
                        <a:t>익일 작업내역</a:t>
                      </a:r>
                    </a:p>
                  </a:txBody>
                  <a:tcPr anchor="ctr"/>
                </a:tc>
                <a:extLst>
                  <a:ext uri="{0D108BD9-81ED-4DB2-BD59-A6C34878D82A}">
                    <a16:rowId xmlns:a16="http://schemas.microsoft.com/office/drawing/2014/main" val="3216231231"/>
                  </a:ext>
                </a:extLst>
              </a:tr>
              <a:tr h="356458">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회원가입 중복확인 만들기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1H]</a:t>
                      </a:r>
                      <a:endParaRPr kumimoji="0" lang="ko-KR" altLang="en-US"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중복확인 버튼 기능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등록 목록 만들기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1</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30m]</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등록 목록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Alert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창 띄우기 </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체크박스 단일삭제 만들기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0</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30m]</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체크한 목록 삭제 기능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피드백 받은 사항 수정하기</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완료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0</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건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소요시간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4H]</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Jsp</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타일즈</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a:ln>
                            <a:noFill/>
                          </a:ln>
                          <a:solidFill>
                            <a:prstClr val="black"/>
                          </a:solidFill>
                          <a:effectLst/>
                          <a:uLnTx/>
                          <a:uFillTx/>
                          <a:latin typeface="+mn-ea"/>
                          <a:ea typeface="+mn-ea"/>
                          <a:cs typeface="+mn-cs"/>
                        </a:rPr>
                        <a:t>DB </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수정</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패키지 명 변경</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페이징</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200" b="1" i="0" u="none" strike="noStrike" kern="1200" cap="none" spc="0" normalizeH="0" baseline="0" noProof="0" dirty="0">
                          <a:ln>
                            <a:noFill/>
                          </a:ln>
                          <a:solidFill>
                            <a:prstClr val="black"/>
                          </a:solidFill>
                          <a:effectLst/>
                          <a:uLnTx/>
                          <a:uFillTx/>
                          <a:latin typeface="+mn-ea"/>
                          <a:ea typeface="+mn-ea"/>
                          <a:cs typeface="+mn-cs"/>
                        </a:rPr>
                        <a:t>[OJT]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체크한 목록 삭제 기능 구현</a:t>
                      </a: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체크한 목록 삭제 기능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피드백 받은 사항 수정하기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100" b="0" i="0" u="none" strike="noStrike" kern="1200" cap="none" spc="0" normalizeH="0" baseline="0" noProof="0" dirty="0" err="1">
                          <a:ln>
                            <a:noFill/>
                          </a:ln>
                          <a:solidFill>
                            <a:prstClr val="black"/>
                          </a:solidFill>
                          <a:effectLst/>
                          <a:uLnTx/>
                          <a:uFillTx/>
                          <a:latin typeface="+mn-ea"/>
                          <a:ea typeface="+mn-ea"/>
                          <a:cs typeface="+mn-cs"/>
                        </a:rPr>
                        <a:t>Jsp</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 </a:t>
                      </a: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타일즈</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err="1">
                          <a:ln>
                            <a:noFill/>
                          </a:ln>
                          <a:solidFill>
                            <a:prstClr val="black"/>
                          </a:solidFill>
                          <a:effectLst/>
                          <a:uLnTx/>
                          <a:uFillTx/>
                          <a:latin typeface="+mn-ea"/>
                          <a:ea typeface="+mn-ea"/>
                          <a:cs typeface="+mn-cs"/>
                        </a:rPr>
                        <a:t>페이징</a:t>
                      </a:r>
                      <a:r>
                        <a:rPr kumimoji="0" lang="ko-KR" altLang="en-US" sz="1100" b="0" i="0" u="none" strike="noStrike" kern="1200" cap="none" spc="0" normalizeH="0" baseline="0" noProof="0" dirty="0">
                          <a:ln>
                            <a:noFill/>
                          </a:ln>
                          <a:solidFill>
                            <a:prstClr val="black"/>
                          </a:solidFill>
                          <a:effectLst/>
                          <a:uLnTx/>
                          <a:uFillTx/>
                          <a:latin typeface="+mn-ea"/>
                          <a:ea typeface="+mn-ea"/>
                          <a:cs typeface="+mn-cs"/>
                        </a:rPr>
                        <a:t> </a:t>
                      </a:r>
                      <a:r>
                        <a:rPr kumimoji="0" lang="en-US" altLang="ko-KR" sz="1100" b="0" i="0" u="none" strike="noStrike" kern="1200" cap="none" spc="0" normalizeH="0" baseline="0" noProof="0" dirty="0">
                          <a:ln>
                            <a:noFill/>
                          </a:ln>
                          <a:solidFill>
                            <a:prstClr val="black"/>
                          </a:solidFill>
                          <a:effectLst/>
                          <a:uLnTx/>
                          <a:uFillTx/>
                          <a:latin typeface="+mn-ea"/>
                          <a:ea typeface="+mn-ea"/>
                          <a:cs typeface="+mn-cs"/>
                        </a:rPr>
                        <a:t>Limit</a:t>
                      </a:r>
                    </a:p>
                    <a:p>
                      <a:pPr marL="357188" marR="0" lvl="1" indent="-176213" algn="l" defTabSz="914400" rtl="0" eaLnBrk="1" fontAlgn="auto" latinLnBrk="1" hangingPunct="1">
                        <a:lnSpc>
                          <a:spcPct val="150000"/>
                        </a:lnSpc>
                        <a:spcBef>
                          <a:spcPts val="0"/>
                        </a:spcBef>
                        <a:spcAft>
                          <a:spcPts val="0"/>
                        </a:spcAft>
                        <a:buClrTx/>
                        <a:buSzTx/>
                        <a:buFont typeface="+mj-lt"/>
                        <a:buAutoNum type="arabicPeriod"/>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등록 삭제 만들기</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등록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ko-KR" altLang="en-US" sz="1100" b="0" i="0" u="none" strike="noStrike" kern="1200" cap="none" spc="0" normalizeH="0" baseline="0" noProof="0" dirty="0">
                          <a:ln>
                            <a:noFill/>
                          </a:ln>
                          <a:solidFill>
                            <a:prstClr val="black"/>
                          </a:solidFill>
                          <a:effectLst/>
                          <a:uLnTx/>
                          <a:uFillTx/>
                          <a:latin typeface="+mn-ea"/>
                          <a:ea typeface="+mn-ea"/>
                          <a:cs typeface="+mn-cs"/>
                        </a:rPr>
                        <a:t>첨부파일 삭제 구현</a:t>
                      </a: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534988" marR="0" lvl="2" indent="-17780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p>
                      <a:pPr marL="357188" marR="0" lvl="2"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1035738462"/>
                  </a:ext>
                </a:extLst>
              </a:tr>
              <a:tr h="271837">
                <a:tc>
                  <a:txBody>
                    <a:bodyPr/>
                    <a:lstStyle/>
                    <a:p>
                      <a:pPr marL="357188" marR="0" lvl="2" indent="0" algn="ctr"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ko-KR" altLang="en-US" sz="1600" b="1" i="0" u="sng" strike="noStrike" kern="1200" cap="none" spc="0" normalizeH="0" baseline="0" noProof="0" dirty="0" err="1">
                          <a:ln>
                            <a:noFill/>
                          </a:ln>
                          <a:solidFill>
                            <a:schemeClr val="bg1"/>
                          </a:solidFill>
                          <a:effectLst/>
                          <a:uLnTx/>
                          <a:uFillTx/>
                          <a:latin typeface="+mn-ea"/>
                          <a:ea typeface="+mn-ea"/>
                          <a:cs typeface="+mn-cs"/>
                        </a:rPr>
                        <a:t>이슈사항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tc>
                  <a:txBody>
                    <a:bodyPr/>
                    <a:lstStyle/>
                    <a:p>
                      <a:pPr marL="0" marR="0" lvl="0" indent="0" algn="ctr"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ko-KR" altLang="en-US" sz="1600" b="1" i="0" u="sng" strike="noStrike" kern="1200" cap="none" spc="0" normalizeH="0" baseline="0" noProof="0" dirty="0">
                          <a:ln>
                            <a:noFill/>
                          </a:ln>
                          <a:solidFill>
                            <a:schemeClr val="bg1"/>
                          </a:solidFill>
                          <a:effectLst/>
                          <a:uLnTx/>
                          <a:uFillTx/>
                          <a:latin typeface="+mn-ea"/>
                          <a:ea typeface="+mn-ea"/>
                          <a:cs typeface="+mn-cs"/>
                        </a:rPr>
                        <a:t>문의사항</a:t>
                      </a:r>
                      <a:endParaRPr kumimoji="0" lang="en-US" altLang="ko-KR" sz="1600" b="1" i="0" u="sng" strike="noStrike" kern="1200" cap="none" spc="0" normalizeH="0" baseline="0" noProof="0" dirty="0">
                        <a:ln>
                          <a:noFill/>
                        </a:ln>
                        <a:solidFill>
                          <a:schemeClr val="bg1"/>
                        </a:solidFill>
                        <a:effectLst/>
                        <a:uLnTx/>
                        <a:uFillTx/>
                        <a:latin typeface="+mn-ea"/>
                        <a:ea typeface="+mn-ea"/>
                        <a:cs typeface="+mn-cs"/>
                      </a:endParaRPr>
                    </a:p>
                  </a:txBody>
                  <a:tcPr>
                    <a:solidFill>
                      <a:schemeClr val="tx1"/>
                    </a:solidFill>
                  </a:tcPr>
                </a:tc>
                <a:extLst>
                  <a:ext uri="{0D108BD9-81ED-4DB2-BD59-A6C34878D82A}">
                    <a16:rowId xmlns:a16="http://schemas.microsoft.com/office/drawing/2014/main" val="4074406412"/>
                  </a:ext>
                </a:extLst>
              </a:tr>
              <a:tr h="271837">
                <a:tc>
                  <a:txBody>
                    <a:bodyPr/>
                    <a:lstStyle/>
                    <a:p>
                      <a:pPr marL="534988" marR="0" lvl="2" indent="-1778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kumimoji="0" lang="en-US" altLang="ko-KR" sz="1100" b="0" i="0" u="none" strike="noStrike" kern="1200" cap="none" spc="0" normalizeH="0" baseline="0" noProof="0" dirty="0">
                        <a:ln>
                          <a:noFill/>
                        </a:ln>
                        <a:solidFill>
                          <a:prstClr val="black"/>
                        </a:solidFill>
                        <a:effectLst/>
                        <a:uLnTx/>
                        <a:uFillTx/>
                        <a:latin typeface="+mn-ea"/>
                        <a:ea typeface="+mn-ea"/>
                        <a:cs typeface="+mn-cs"/>
                      </a:endParaRPr>
                    </a:p>
                  </a:txBody>
                  <a:tcPr/>
                </a:tc>
                <a:extLst>
                  <a:ext uri="{0D108BD9-81ED-4DB2-BD59-A6C34878D82A}">
                    <a16:rowId xmlns:a16="http://schemas.microsoft.com/office/drawing/2014/main" val="3944559900"/>
                  </a:ext>
                </a:extLst>
              </a:tr>
            </a:tbl>
          </a:graphicData>
        </a:graphic>
      </p:graphicFrame>
      <p:sp>
        <p:nvSpPr>
          <p:cNvPr id="5" name="TextBox 4">
            <a:extLst>
              <a:ext uri="{FF2B5EF4-FFF2-40B4-BE49-F238E27FC236}">
                <a16:creationId xmlns:a16="http://schemas.microsoft.com/office/drawing/2014/main" id="{47EA8298-D340-4A36-8EC5-2E5F022A6D32}"/>
              </a:ext>
            </a:extLst>
          </p:cNvPr>
          <p:cNvSpPr txBox="1"/>
          <p:nvPr/>
        </p:nvSpPr>
        <p:spPr>
          <a:xfrm>
            <a:off x="322217" y="6529685"/>
            <a:ext cx="1848583" cy="253916"/>
          </a:xfrm>
          <a:prstGeom prst="rect">
            <a:avLst/>
          </a:prstGeom>
          <a:noFill/>
        </p:spPr>
        <p:txBody>
          <a:bodyPr wrap="none" rtlCol="0">
            <a:spAutoFit/>
          </a:bodyPr>
          <a:lstStyle/>
          <a:p>
            <a:r>
              <a:rPr lang="ko-KR" altLang="en-US" sz="1050" dirty="0"/>
              <a:t>작성일자 </a:t>
            </a:r>
            <a:r>
              <a:rPr lang="en-US" altLang="ko-KR" sz="1050" dirty="0"/>
              <a:t>: 2019.12.16 17:45</a:t>
            </a:r>
            <a:endParaRPr lang="ko-KR" altLang="en-US" sz="1050" dirty="0"/>
          </a:p>
        </p:txBody>
      </p:sp>
    </p:spTree>
    <p:extLst>
      <p:ext uri="{BB962C8B-B14F-4D97-AF65-F5344CB8AC3E}">
        <p14:creationId xmlns:p14="http://schemas.microsoft.com/office/powerpoint/2010/main" val="19876362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MARTRESIZEANCHORS" val="Absolute,Absolute,Absolute,Absolute"/>
</p:tagLst>
</file>

<file path=ppt/tags/tag2.xml><?xml version="1.0" encoding="utf-8"?>
<p:tagLst xmlns:a="http://schemas.openxmlformats.org/drawingml/2006/main" xmlns:r="http://schemas.openxmlformats.org/officeDocument/2006/relationships" xmlns:p="http://schemas.openxmlformats.org/presentationml/2006/main">
  <p:tag name="SMARTRESIZEANCHORS" val="Absolute,None,Absolute,Absolute"/>
</p:tagLst>
</file>

<file path=ppt/tags/tag3.xml><?xml version="1.0" encoding="utf-8"?>
<p:tagLst xmlns:a="http://schemas.openxmlformats.org/drawingml/2006/main" xmlns:r="http://schemas.openxmlformats.org/officeDocument/2006/relationships" xmlns:p="http://schemas.openxmlformats.org/presentationml/2006/main">
  <p:tag name="SMARTRESIZEANCHORS" val="Absolute,None,Absolute,Absolute"/>
</p:tagLst>
</file>

<file path=ppt/tags/tag4.xml><?xml version="1.0" encoding="utf-8"?>
<p:tagLst xmlns:a="http://schemas.openxmlformats.org/drawingml/2006/main" xmlns:r="http://schemas.openxmlformats.org/officeDocument/2006/relationships" xmlns:p="http://schemas.openxmlformats.org/presentationml/2006/main">
  <p:tag name="SMARTRESIZEANCHORS" val="Absolute,None,Absolute,None"/>
</p:tagLst>
</file>

<file path=ppt/tags/tag5.xml><?xml version="1.0" encoding="utf-8"?>
<p:tagLst xmlns:a="http://schemas.openxmlformats.org/drawingml/2006/main" xmlns:r="http://schemas.openxmlformats.org/officeDocument/2006/relationships" xmlns:p="http://schemas.openxmlformats.org/presentationml/2006/main">
  <p:tag name="SMARTRESIZEANCHORS" val="Absolute,None,None,Absolute"/>
</p:tagLst>
</file>

<file path=ppt/tags/tag6.xml><?xml version="1.0" encoding="utf-8"?>
<p:tagLst xmlns:a="http://schemas.openxmlformats.org/drawingml/2006/main" xmlns:r="http://schemas.openxmlformats.org/officeDocument/2006/relationships" xmlns:p="http://schemas.openxmlformats.org/presentationml/2006/main">
  <p:tag name="SMARTRESIZEANCHORS" val="Absolute,None,Absolute,None"/>
</p:tagLst>
</file>

<file path=ppt/tags/tag7.xml><?xml version="1.0" encoding="utf-8"?>
<p:tagLst xmlns:a="http://schemas.openxmlformats.org/drawingml/2006/main" xmlns:r="http://schemas.openxmlformats.org/officeDocument/2006/relationships" xmlns:p="http://schemas.openxmlformats.org/presentationml/2006/main">
  <p:tag name="SMARTRESIZEANCHORS" val="Absolute,None,Absolute,None"/>
</p:tagLst>
</file>

<file path=ppt/tags/tag8.xml><?xml version="1.0" encoding="utf-8"?>
<p:tagLst xmlns:a="http://schemas.openxmlformats.org/drawingml/2006/main" xmlns:r="http://schemas.openxmlformats.org/officeDocument/2006/relationships" xmlns:p="http://schemas.openxmlformats.org/presentationml/2006/main">
  <p:tag name="SMARTRESIZEANCHORS" val="Absolute,None,Absolute,None"/>
</p:tagLst>
</file>

<file path=ppt/theme/theme1.xml><?xml version="1.0" encoding="utf-8"?>
<a:theme xmlns:a="http://schemas.openxmlformats.org/drawingml/2006/main" name="1_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6103</TotalTime>
  <Words>3975</Words>
  <Application>Microsoft Office PowerPoint</Application>
  <PresentationFormat>A4 용지(210x297mm)</PresentationFormat>
  <Paragraphs>678</Paragraphs>
  <Slides>27</Slides>
  <Notes>22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27</vt:i4>
      </vt:variant>
    </vt:vector>
  </HeadingPairs>
  <TitlesOfParts>
    <vt:vector size="34" baseType="lpstr">
      <vt:lpstr>나눔고딕</vt:lpstr>
      <vt:lpstr>맑은 고딕</vt:lpstr>
      <vt:lpstr>Arial</vt:lpstr>
      <vt:lpstr>Calibri</vt:lpstr>
      <vt:lpstr>Calibri Light</vt:lpstr>
      <vt:lpstr>Wingdings</vt:lpstr>
      <vt:lpstr>1_Office 테마</vt:lpstr>
      <vt:lpstr>업무보고 : 일일/주간/월간 보고</vt:lpstr>
      <vt:lpstr>PowerPoint 프레젠테이션</vt:lpstr>
      <vt:lpstr>일일보고</vt:lpstr>
      <vt:lpstr>[일일보고] 2019년 12월 09일 </vt:lpstr>
      <vt:lpstr>[일일보고] 2019년 12월 10일 </vt:lpstr>
      <vt:lpstr>[일일보고] 2019년 12월 11일 </vt:lpstr>
      <vt:lpstr>[일일보고] 2019년 12월 12일 </vt:lpstr>
      <vt:lpstr>[일일보고] 2019년 12월 13일 </vt:lpstr>
      <vt:lpstr>[일일보고] 2019년 12월 16일 </vt:lpstr>
      <vt:lpstr>[일일보고] 2019년 12월 17일 </vt:lpstr>
      <vt:lpstr>[일일보고] 2019년 12월 18일 </vt:lpstr>
      <vt:lpstr>[일일보고] 2019년 12월 19일 </vt:lpstr>
      <vt:lpstr>[일일보고] 2019년 12월 20일 </vt:lpstr>
      <vt:lpstr>[일일보고] 2019년 12월 23일 </vt:lpstr>
      <vt:lpstr>[일일보고] 2019년 12월 24일 </vt:lpstr>
      <vt:lpstr>[일일보고] 2019년 12월 26일 </vt:lpstr>
      <vt:lpstr>[일일보고] 2019년 12월 27일 </vt:lpstr>
      <vt:lpstr>주간보고</vt:lpstr>
      <vt:lpstr>[주간보고] 2019년 12월 13일 : 1주차</vt:lpstr>
      <vt:lpstr>[주간보고] 2019년 12월 13일 : 1주차</vt:lpstr>
      <vt:lpstr>[주간보고] 2019년 12월 20일 : 2주차</vt:lpstr>
      <vt:lpstr>[주간보고] 2019년 12월 20일 : 2주차</vt:lpstr>
      <vt:lpstr>[주간보고] 2019년 12월 27일 : 3주차</vt:lpstr>
      <vt:lpstr>월간보고</vt:lpstr>
      <vt:lpstr>[월간보고] 2019년 12월</vt:lpstr>
      <vt:lpstr>[월간보고] 2019년 12월</vt:lpstr>
      <vt:lpstr>[월간보고] 2019년 12월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황 정우</dc:creator>
  <cp:lastModifiedBy>김 정환</cp:lastModifiedBy>
  <cp:revision>468</cp:revision>
  <dcterms:created xsi:type="dcterms:W3CDTF">2019-06-27T06:00:49Z</dcterms:created>
  <dcterms:modified xsi:type="dcterms:W3CDTF">2019-12-27T00:50:25Z</dcterms:modified>
</cp:coreProperties>
</file>