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C57794-E765-4CC8-8BD3-222CF92A0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6C4B168-3D18-4868-AEF3-E308337AE7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0075B7-D898-466F-8FED-F19EA409B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7EEFE-3522-412A-8D10-10E8BE2D2CE6}" type="datetimeFigureOut">
              <a:rPr lang="ko-KR" altLang="en-US" smtClean="0"/>
              <a:t>2021-01-31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95DAA8-29CE-4F04-812C-7879EF0D8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950A73-72F0-488A-8C82-7D94701BA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BDFE-6A75-4F7F-B3C0-6A0D2EDBE7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0032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EACB00-7EFA-43A9-B2E5-AFEA05C77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B23EE5-25E3-4DC2-B347-4AAB8F298E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4CF65F-0B26-4170-8808-FFF5E25E9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7EEFE-3522-412A-8D10-10E8BE2D2CE6}" type="datetimeFigureOut">
              <a:rPr lang="ko-KR" altLang="en-US" smtClean="0"/>
              <a:t>2021-01-31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1A18E7-90F1-483D-97CB-8FFF80E4B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55524A-5733-4FF0-B964-A62CB9A96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BDFE-6A75-4F7F-B3C0-6A0D2EDBE7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898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E2065BD-131C-490C-BFD0-13BF9F9136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0E28CD-7B76-4AAC-8308-90A4567B14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F3E01D-856B-49A9-980D-8AC745EA0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7EEFE-3522-412A-8D10-10E8BE2D2CE6}" type="datetimeFigureOut">
              <a:rPr lang="ko-KR" altLang="en-US" smtClean="0"/>
              <a:t>2021-01-31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E7AC6A-F5D5-4F83-A79D-1A96C65B6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D6E06E-B8C9-4E31-9FE2-4635251AF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BDFE-6A75-4F7F-B3C0-6A0D2EDBE7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284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5539E5-8C13-429D-9EC0-6D7759A90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366A39-F2C0-4EB9-9CA2-1C939B420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8A0630-FD24-4876-8206-2DADFADA6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7EEFE-3522-412A-8D10-10E8BE2D2CE6}" type="datetimeFigureOut">
              <a:rPr lang="ko-KR" altLang="en-US" smtClean="0"/>
              <a:t>2021-01-31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E62285-6ADA-41BB-B619-A52C912E8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862412-0DF9-40FD-94A0-015174C51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BDFE-6A75-4F7F-B3C0-6A0D2EDBE7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9915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8FB160-F23F-4ED0-A91B-DAFB74413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0B4BEC-072C-4F41-9EE5-941F213F7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98CD16-224A-4971-BDDA-C34B00BA9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7EEFE-3522-412A-8D10-10E8BE2D2CE6}" type="datetimeFigureOut">
              <a:rPr lang="ko-KR" altLang="en-US" smtClean="0"/>
              <a:t>2021-01-31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4AB1D5-62CF-457A-A5A0-BEF49994F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70EB8E-3734-4469-A8F4-C1D131C4D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BDFE-6A75-4F7F-B3C0-6A0D2EDBE7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941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966409-F669-4E23-9AD3-3F1CB6167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3A22FF-7327-411A-8528-23A95EB4C3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F5BA32-9328-4544-85CD-7B5B53FBEC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B4C52D-D2A2-4419-AB09-76E41AB9C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7EEFE-3522-412A-8D10-10E8BE2D2CE6}" type="datetimeFigureOut">
              <a:rPr lang="ko-KR" altLang="en-US" smtClean="0"/>
              <a:t>2021-01-31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0979AA-3D89-4ED5-BFD3-0C5F0A1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45F3AB-4715-46B4-AE76-E4C2B7E86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BDFE-6A75-4F7F-B3C0-6A0D2EDBE7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120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980A9E-50F2-4F28-8211-A39772B83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A32089-51E6-49BD-95C2-FA5B6B56D3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5C3A76A-D973-49A3-A8C8-C1DBFC0942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9969349-6071-44A9-8A1A-DAA2F90250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62829C7-133B-40A5-98BA-1F610BB2BC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46143CD-FD32-4CF4-ADFF-2A3FBA412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7EEFE-3522-412A-8D10-10E8BE2D2CE6}" type="datetimeFigureOut">
              <a:rPr lang="ko-KR" altLang="en-US" smtClean="0"/>
              <a:t>2021-01-31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2EA01CD-5E19-4805-9D03-D3B7C51B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2A8E9B5-6607-4FE1-911C-D8E9B7527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BDFE-6A75-4F7F-B3C0-6A0D2EDBE7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936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7F1ABC-9BEC-446F-A91E-AAC6FF0FE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3E103F6-7389-4B2B-B57E-5312670E1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7EEFE-3522-412A-8D10-10E8BE2D2CE6}" type="datetimeFigureOut">
              <a:rPr lang="ko-KR" altLang="en-US" smtClean="0"/>
              <a:t>2021-01-31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2B957EB-AEC7-433B-8D46-3283563CE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8B250E3-78E8-40E0-AAFB-547B07711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BDFE-6A75-4F7F-B3C0-6A0D2EDBE7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005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F785687-1BD5-488E-A46A-A6A160214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7EEFE-3522-412A-8D10-10E8BE2D2CE6}" type="datetimeFigureOut">
              <a:rPr lang="ko-KR" altLang="en-US" smtClean="0"/>
              <a:t>2021-01-31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7172E7F-23A2-4321-A324-DCDE6CBDD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A3705AA-27EF-434A-95D9-F7F1CDC4F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BDFE-6A75-4F7F-B3C0-6A0D2EDBE7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292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333071-4B24-473C-9204-04B4AF7F9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76EF8B-6D83-4687-A32E-2E430F411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3CCFE3-8862-4E84-B845-125E3B9D20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A01CC7-D9A7-44BC-82BF-DCB0545B9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7EEFE-3522-412A-8D10-10E8BE2D2CE6}" type="datetimeFigureOut">
              <a:rPr lang="ko-KR" altLang="en-US" smtClean="0"/>
              <a:t>2021-01-31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313FF4-B46F-4887-8AEF-3C698A914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94608F-D6D4-4D65-9E18-B253734A3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BDFE-6A75-4F7F-B3C0-6A0D2EDBE7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584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D77EE2-7CD1-4AFB-A732-0E6BC012C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2259E16-8450-4BB5-938A-3C3A5D4767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C1344B2-A7EF-4EB4-9D47-C881B45056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9D9F5B-1E3E-4D5E-B028-5BB6402A7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7EEFE-3522-412A-8D10-10E8BE2D2CE6}" type="datetimeFigureOut">
              <a:rPr lang="ko-KR" altLang="en-US" smtClean="0"/>
              <a:t>2021-01-31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504708-F9D1-4E4D-A7DC-4629F06DD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554253-A495-41A9-96DB-939556249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BDFE-6A75-4F7F-B3C0-6A0D2EDBE7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2714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751D44F-2311-42C2-A9A7-19153BF0E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F75C6D-212D-4E60-B67B-AA52A89513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EB6F4B-7DAC-4EA3-8CE7-8BF7D7D9E4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7EEFE-3522-412A-8D10-10E8BE2D2CE6}" type="datetimeFigureOut">
              <a:rPr lang="ko-KR" altLang="en-US" smtClean="0"/>
              <a:t>2021-01-31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16BEDF-2F50-4520-B06F-7932B095F7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8100EC-9C4B-4EA9-B1C8-97CC540E19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1BDFE-6A75-4F7F-B3C0-6A0D2EDBE7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044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11BDDBC-69C2-4A12-8711-E4082AF831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23" y="1707155"/>
            <a:ext cx="11304548" cy="344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95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원격이(가) 표시된 사진&#10;&#10;자동 생성된 설명">
            <a:extLst>
              <a:ext uri="{FF2B5EF4-FFF2-40B4-BE49-F238E27FC236}">
                <a16:creationId xmlns:a16="http://schemas.microsoft.com/office/drawing/2014/main" id="{0B1E6E57-B4A1-4557-A4D4-9614E4BA8E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597" y="1829979"/>
            <a:ext cx="5303239" cy="461221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F34CD73-E2A9-4BF0-BADA-6869D61866DE}"/>
              </a:ext>
            </a:extLst>
          </p:cNvPr>
          <p:cNvSpPr txBox="1"/>
          <p:nvPr/>
        </p:nvSpPr>
        <p:spPr>
          <a:xfrm>
            <a:off x="503617" y="297994"/>
            <a:ext cx="93581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Stratified sampling(</a:t>
            </a:r>
            <a:r>
              <a:rPr lang="ko-KR" altLang="en-US" b="1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층화추출법</a:t>
            </a:r>
            <a:r>
              <a:rPr lang="en-US" altLang="ko-KR" b="1" dirty="0">
                <a:solidFill>
                  <a:srgbClr val="202122"/>
                </a:solidFill>
                <a:latin typeface="Arial" panose="020B0604020202020204" pitchFamily="34" charset="0"/>
              </a:rPr>
              <a:t>)</a:t>
            </a:r>
          </a:p>
          <a:p>
            <a:r>
              <a:rPr lang="en-US" altLang="ko-KR" b="1" dirty="0">
                <a:solidFill>
                  <a:srgbClr val="202122"/>
                </a:solidFill>
                <a:latin typeface="Arial" panose="020B0604020202020204" pitchFamily="34" charset="0"/>
              </a:rPr>
              <a:t>:</a:t>
            </a:r>
            <a:r>
              <a:rPr lang="ko-KR" alt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모집단을 먼저 중복되지 않도록 층으로 나눈 다음 각 층에서 표본을 추출하는 방법</a:t>
            </a:r>
            <a:endParaRPr lang="ko-KR" alt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D141EB-F107-493F-99AC-DE52BF1FCBC0}"/>
              </a:ext>
            </a:extLst>
          </p:cNvPr>
          <p:cNvSpPr txBox="1"/>
          <p:nvPr/>
        </p:nvSpPr>
        <p:spPr>
          <a:xfrm>
            <a:off x="7229096" y="1183648"/>
            <a:ext cx="60976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* 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더 정확한 추정</a:t>
            </a:r>
            <a:endParaRPr lang="en-US" altLang="ko-KR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* 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전체 모집단과 각 층의 특성에 대한 추정 가능</a:t>
            </a:r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2AF4767-B6E5-4AB8-BBCF-355AAB6D4A8A}"/>
              </a:ext>
            </a:extLst>
          </p:cNvPr>
          <p:cNvSpPr/>
          <p:nvPr/>
        </p:nvSpPr>
        <p:spPr>
          <a:xfrm>
            <a:off x="3715352" y="1772488"/>
            <a:ext cx="2242687" cy="1116530"/>
          </a:xfrm>
          <a:prstGeom prst="round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5CD24B-5A30-4105-8B18-FFBCEE53C92A}"/>
              </a:ext>
            </a:extLst>
          </p:cNvPr>
          <p:cNvSpPr txBox="1"/>
          <p:nvPr/>
        </p:nvSpPr>
        <p:spPr>
          <a:xfrm>
            <a:off x="4090737" y="1581857"/>
            <a:ext cx="1491916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동질적</a:t>
            </a:r>
            <a:r>
              <a:rPr lang="en-US" altLang="ko-KR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ko-KR" altLang="en-US" dirty="0">
                <a:solidFill>
                  <a:srgbClr val="202122"/>
                </a:solidFill>
                <a:latin typeface="Arial" panose="020B0604020202020204" pitchFamily="34" charset="0"/>
              </a:rPr>
              <a:t>특성</a:t>
            </a:r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5A922321-8E47-49E3-AE72-48173CFB0AF6}"/>
              </a:ext>
            </a:extLst>
          </p:cNvPr>
          <p:cNvSpPr/>
          <p:nvPr/>
        </p:nvSpPr>
        <p:spPr>
          <a:xfrm>
            <a:off x="3678597" y="2954956"/>
            <a:ext cx="2242687" cy="1116530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왼쪽 대괄호 11">
            <a:extLst>
              <a:ext uri="{FF2B5EF4-FFF2-40B4-BE49-F238E27FC236}">
                <a16:creationId xmlns:a16="http://schemas.microsoft.com/office/drawing/2014/main" id="{002AF8F9-9D40-4B77-BDE8-30AE61788C58}"/>
              </a:ext>
            </a:extLst>
          </p:cNvPr>
          <p:cNvSpPr/>
          <p:nvPr/>
        </p:nvSpPr>
        <p:spPr>
          <a:xfrm>
            <a:off x="2843392" y="1951189"/>
            <a:ext cx="492633" cy="2033671"/>
          </a:xfrm>
          <a:prstGeom prst="leftBracket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9393C0-8D2F-4A2C-95B2-CE84041CF9B0}"/>
              </a:ext>
            </a:extLst>
          </p:cNvPr>
          <p:cNvSpPr txBox="1"/>
          <p:nvPr/>
        </p:nvSpPr>
        <p:spPr>
          <a:xfrm>
            <a:off x="2367815" y="2857538"/>
            <a:ext cx="914399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solidFill>
                  <a:srgbClr val="202122"/>
                </a:solidFill>
                <a:latin typeface="Arial" panose="020B0604020202020204" pitchFamily="34" charset="0"/>
              </a:rPr>
              <a:t>이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질적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5186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5A2F4BB-E5DB-4FC8-8F07-FD28173B0B75}"/>
              </a:ext>
            </a:extLst>
          </p:cNvPr>
          <p:cNvSpPr txBox="1"/>
          <p:nvPr/>
        </p:nvSpPr>
        <p:spPr>
          <a:xfrm>
            <a:off x="298374" y="591614"/>
            <a:ext cx="87204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/>
              <a:t>이상치 찾는 방법 </a:t>
            </a:r>
            <a:r>
              <a:rPr lang="en-US" altLang="ko-KR" sz="2800" b="1" dirty="0"/>
              <a:t>- IQG(</a:t>
            </a:r>
            <a:r>
              <a:rPr lang="en-US" altLang="ko-KR" sz="2800" b="1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Inter Quartile Range</a:t>
            </a:r>
            <a:r>
              <a:rPr lang="en-US" altLang="ko-KR" sz="2800" b="1" dirty="0"/>
              <a:t>) </a:t>
            </a:r>
            <a:r>
              <a:rPr lang="ko-KR" altLang="en-US" sz="2800" b="1" dirty="0"/>
              <a:t>방식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5652F0-6AC3-4698-BA2C-7DBA5DA76EB6}"/>
              </a:ext>
            </a:extLst>
          </p:cNvPr>
          <p:cNvSpPr txBox="1"/>
          <p:nvPr/>
        </p:nvSpPr>
        <p:spPr>
          <a:xfrm>
            <a:off x="962518" y="1255757"/>
            <a:ext cx="5428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 err="1"/>
              <a:t>사분위</a:t>
            </a:r>
            <a:r>
              <a:rPr lang="en-US" altLang="ko-KR" dirty="0"/>
              <a:t>(Quartile)</a:t>
            </a:r>
            <a:r>
              <a:rPr lang="ko-KR" altLang="en-US" dirty="0"/>
              <a:t> 값의 편차를 이용하는 기법</a:t>
            </a:r>
            <a:endParaRPr lang="en-US" altLang="ko-KR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DAE0DDC6-6FD1-41FD-92B9-84EB7C36C8A4}"/>
              </a:ext>
            </a:extLst>
          </p:cNvPr>
          <p:cNvGrpSpPr/>
          <p:nvPr/>
        </p:nvGrpSpPr>
        <p:grpSpPr>
          <a:xfrm>
            <a:off x="1059180" y="3720938"/>
            <a:ext cx="9933271" cy="1080001"/>
            <a:chOff x="1114927" y="3221071"/>
            <a:chExt cx="9933271" cy="1080001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F835583E-D508-4676-BE26-115F46CA4601}"/>
                </a:ext>
              </a:extLst>
            </p:cNvPr>
            <p:cNvCxnSpPr/>
            <p:nvPr/>
          </p:nvCxnSpPr>
          <p:spPr>
            <a:xfrm>
              <a:off x="1114927" y="3782729"/>
              <a:ext cx="9933271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ACC81155-C285-4082-A3C2-6C8553DB38C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74927" y="3761071"/>
              <a:ext cx="108000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139251FD-AB31-4CA1-8DFA-ECBEBDE17D9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0508198" y="3761071"/>
              <a:ext cx="108000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A4DABDC1-2393-4EC7-A424-00E7B704DEC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058245" y="3761072"/>
              <a:ext cx="108000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65B5B30C-2A97-455D-8AB5-F2DECE23B2C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541563" y="3761072"/>
              <a:ext cx="108000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7BA75655-C43A-4A37-95CB-4D89EBD8F9E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024881" y="3761072"/>
              <a:ext cx="108000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왼쪽 대괄호 12">
            <a:extLst>
              <a:ext uri="{FF2B5EF4-FFF2-40B4-BE49-F238E27FC236}">
                <a16:creationId xmlns:a16="http://schemas.microsoft.com/office/drawing/2014/main" id="{09D45C1D-AE63-4307-A066-1AEF06A7EBC8}"/>
              </a:ext>
            </a:extLst>
          </p:cNvPr>
          <p:cNvSpPr/>
          <p:nvPr/>
        </p:nvSpPr>
        <p:spPr>
          <a:xfrm rot="16200000">
            <a:off x="1980879" y="4029391"/>
            <a:ext cx="596766" cy="2183179"/>
          </a:xfrm>
          <a:prstGeom prst="leftBracket">
            <a:avLst>
              <a:gd name="adj" fmla="val 50438"/>
            </a:avLst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왼쪽 대괄호 14">
            <a:extLst>
              <a:ext uri="{FF2B5EF4-FFF2-40B4-BE49-F238E27FC236}">
                <a16:creationId xmlns:a16="http://schemas.microsoft.com/office/drawing/2014/main" id="{0B00B22D-5AE1-4BB1-876D-9D321B1F2305}"/>
              </a:ext>
            </a:extLst>
          </p:cNvPr>
          <p:cNvSpPr/>
          <p:nvPr/>
        </p:nvSpPr>
        <p:spPr>
          <a:xfrm rot="16200000">
            <a:off x="4510720" y="4029391"/>
            <a:ext cx="596766" cy="2183179"/>
          </a:xfrm>
          <a:prstGeom prst="leftBracket">
            <a:avLst>
              <a:gd name="adj" fmla="val 50438"/>
            </a:avLst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왼쪽 대괄호 15">
            <a:extLst>
              <a:ext uri="{FF2B5EF4-FFF2-40B4-BE49-F238E27FC236}">
                <a16:creationId xmlns:a16="http://schemas.microsoft.com/office/drawing/2014/main" id="{D8365F47-E6A6-4BED-8977-9781E2F03DB3}"/>
              </a:ext>
            </a:extLst>
          </p:cNvPr>
          <p:cNvSpPr/>
          <p:nvPr/>
        </p:nvSpPr>
        <p:spPr>
          <a:xfrm rot="16200000">
            <a:off x="6973022" y="4029391"/>
            <a:ext cx="596766" cy="2183179"/>
          </a:xfrm>
          <a:prstGeom prst="leftBracket">
            <a:avLst>
              <a:gd name="adj" fmla="val 50438"/>
            </a:avLst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왼쪽 대괄호 16">
            <a:extLst>
              <a:ext uri="{FF2B5EF4-FFF2-40B4-BE49-F238E27FC236}">
                <a16:creationId xmlns:a16="http://schemas.microsoft.com/office/drawing/2014/main" id="{122EB5EE-4E91-49F2-8DED-754447A4485A}"/>
              </a:ext>
            </a:extLst>
          </p:cNvPr>
          <p:cNvSpPr/>
          <p:nvPr/>
        </p:nvSpPr>
        <p:spPr>
          <a:xfrm rot="16200000">
            <a:off x="9502863" y="4029391"/>
            <a:ext cx="596766" cy="2183179"/>
          </a:xfrm>
          <a:prstGeom prst="leftBracket">
            <a:avLst>
              <a:gd name="adj" fmla="val 50438"/>
            </a:avLst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B469A8-0455-4911-971A-94FA3AAEA8CA}"/>
              </a:ext>
            </a:extLst>
          </p:cNvPr>
          <p:cNvSpPr txBox="1"/>
          <p:nvPr/>
        </p:nvSpPr>
        <p:spPr>
          <a:xfrm>
            <a:off x="2909235" y="3180938"/>
            <a:ext cx="1266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Q1</a:t>
            </a:r>
            <a:endParaRPr lang="ko-KR" altLang="en-US" sz="24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C3CEC5-50CC-414C-8B82-43B7861E25B5}"/>
              </a:ext>
            </a:extLst>
          </p:cNvPr>
          <p:cNvSpPr txBox="1"/>
          <p:nvPr/>
        </p:nvSpPr>
        <p:spPr>
          <a:xfrm>
            <a:off x="5392553" y="3180938"/>
            <a:ext cx="1266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Q2</a:t>
            </a:r>
            <a:endParaRPr lang="ko-KR" altLang="en-US" sz="24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3F223A2-9672-4063-9268-E9C17BF73899}"/>
              </a:ext>
            </a:extLst>
          </p:cNvPr>
          <p:cNvSpPr txBox="1"/>
          <p:nvPr/>
        </p:nvSpPr>
        <p:spPr>
          <a:xfrm>
            <a:off x="7875871" y="3180937"/>
            <a:ext cx="1266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Q3</a:t>
            </a:r>
            <a:endParaRPr lang="ko-KR" altLang="en-US" sz="24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7B7BBE-CB1E-4CA4-AC43-7E4F51F853C8}"/>
              </a:ext>
            </a:extLst>
          </p:cNvPr>
          <p:cNvSpPr txBox="1"/>
          <p:nvPr/>
        </p:nvSpPr>
        <p:spPr>
          <a:xfrm>
            <a:off x="10359189" y="3180936"/>
            <a:ext cx="1266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Q4</a:t>
            </a:r>
            <a:endParaRPr lang="ko-KR" altLang="en-US" sz="2400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06092D8-CC03-471C-8C48-0BFBB5C95733}"/>
              </a:ext>
            </a:extLst>
          </p:cNvPr>
          <p:cNvSpPr/>
          <p:nvPr/>
        </p:nvSpPr>
        <p:spPr>
          <a:xfrm>
            <a:off x="3542497" y="3797940"/>
            <a:ext cx="4966628" cy="965003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F136EFE-8B32-4218-9006-65A853D2847E}"/>
              </a:ext>
            </a:extLst>
          </p:cNvPr>
          <p:cNvSpPr txBox="1"/>
          <p:nvPr/>
        </p:nvSpPr>
        <p:spPr>
          <a:xfrm>
            <a:off x="1891120" y="5234698"/>
            <a:ext cx="776283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1/4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F0BBE28-ED7D-481E-946E-7DEC54A952BC}"/>
              </a:ext>
            </a:extLst>
          </p:cNvPr>
          <p:cNvSpPr txBox="1"/>
          <p:nvPr/>
        </p:nvSpPr>
        <p:spPr>
          <a:xfrm>
            <a:off x="5406991" y="4035107"/>
            <a:ext cx="126652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  <a:prstDash val="lgDash"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4"/>
                </a:solidFill>
              </a:rPr>
              <a:t>IQG</a:t>
            </a:r>
            <a:endParaRPr lang="ko-KR" altLang="en-US" sz="2800" dirty="0">
              <a:solidFill>
                <a:schemeClr val="accent4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27DB54E-6EAE-4FF4-A210-517DF800D769}"/>
              </a:ext>
            </a:extLst>
          </p:cNvPr>
          <p:cNvSpPr txBox="1"/>
          <p:nvPr/>
        </p:nvSpPr>
        <p:spPr>
          <a:xfrm>
            <a:off x="401052" y="3180936"/>
            <a:ext cx="1266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0</a:t>
            </a:r>
            <a:endParaRPr lang="ko-KR" altLang="en-US" sz="2400" b="1" dirty="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4CADC0F4-5EA1-456A-A6A7-9A922015778F}"/>
              </a:ext>
            </a:extLst>
          </p:cNvPr>
          <p:cNvSpPr/>
          <p:nvPr/>
        </p:nvSpPr>
        <p:spPr>
          <a:xfrm>
            <a:off x="566286" y="2386273"/>
            <a:ext cx="11059427" cy="3687268"/>
          </a:xfrm>
          <a:prstGeom prst="roundRect">
            <a:avLst>
              <a:gd name="adj" fmla="val 13273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1507D01-AA3B-4F0E-B321-58154197E9A4}"/>
              </a:ext>
            </a:extLst>
          </p:cNvPr>
          <p:cNvSpPr txBox="1"/>
          <p:nvPr/>
        </p:nvSpPr>
        <p:spPr>
          <a:xfrm>
            <a:off x="1034314" y="2114609"/>
            <a:ext cx="2114191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/>
              <a:t>* IQG</a:t>
            </a:r>
            <a:r>
              <a:rPr lang="ko-KR" altLang="en-US" sz="2800" b="1" dirty="0"/>
              <a:t>이란</a:t>
            </a:r>
            <a:r>
              <a:rPr lang="en-US" altLang="ko-KR" sz="2800" b="1" dirty="0"/>
              <a:t>?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243163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5A2F4BB-E5DB-4FC8-8F07-FD28173B0B75}"/>
              </a:ext>
            </a:extLst>
          </p:cNvPr>
          <p:cNvSpPr txBox="1"/>
          <p:nvPr/>
        </p:nvSpPr>
        <p:spPr>
          <a:xfrm>
            <a:off x="298374" y="591614"/>
            <a:ext cx="87204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/>
              <a:t>이상치 찾는 방법 </a:t>
            </a:r>
            <a:r>
              <a:rPr lang="en-US" altLang="ko-KR" sz="2800" b="1" dirty="0"/>
              <a:t>- IQG(</a:t>
            </a:r>
            <a:r>
              <a:rPr lang="en-US" altLang="ko-KR" sz="2800" b="1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Inter Quartile Range</a:t>
            </a:r>
            <a:r>
              <a:rPr lang="en-US" altLang="ko-KR" sz="2800" b="1" dirty="0"/>
              <a:t>) </a:t>
            </a:r>
            <a:r>
              <a:rPr lang="ko-KR" altLang="en-US" sz="2800" b="1" dirty="0"/>
              <a:t>방식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7A6FF45-17C5-4737-9F92-EBDCB94BD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1190" y="1462822"/>
            <a:ext cx="7071687" cy="1056335"/>
          </a:xfrm>
          <a:prstGeom prst="rect">
            <a:avLst/>
          </a:prstGeom>
        </p:spPr>
      </p:pic>
      <p:sp>
        <p:nvSpPr>
          <p:cNvPr id="23" name="타원 22">
            <a:extLst>
              <a:ext uri="{FF2B5EF4-FFF2-40B4-BE49-F238E27FC236}">
                <a16:creationId xmlns:a16="http://schemas.microsoft.com/office/drawing/2014/main" id="{688ADC11-3D8D-416B-84CD-4AD1D88EB176}"/>
              </a:ext>
            </a:extLst>
          </p:cNvPr>
          <p:cNvSpPr/>
          <p:nvPr/>
        </p:nvSpPr>
        <p:spPr>
          <a:xfrm>
            <a:off x="3811604" y="1347535"/>
            <a:ext cx="539015" cy="540000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47244759-F095-473B-9F21-13A6A9400234}"/>
              </a:ext>
            </a:extLst>
          </p:cNvPr>
          <p:cNvSpPr/>
          <p:nvPr/>
        </p:nvSpPr>
        <p:spPr>
          <a:xfrm>
            <a:off x="6957461" y="1404103"/>
            <a:ext cx="539015" cy="540000"/>
          </a:xfrm>
          <a:prstGeom prst="ellipse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6391CB1A-1651-4427-8DEE-DF4AF2C02F5F}"/>
              </a:ext>
            </a:extLst>
          </p:cNvPr>
          <p:cNvCxnSpPr>
            <a:cxnSpLocks/>
          </p:cNvCxnSpPr>
          <p:nvPr/>
        </p:nvCxnSpPr>
        <p:spPr>
          <a:xfrm flipH="1">
            <a:off x="3426594" y="1887535"/>
            <a:ext cx="539016" cy="2674840"/>
          </a:xfrm>
          <a:prstGeom prst="straightConnector1">
            <a:avLst/>
          </a:prstGeom>
          <a:ln w="28575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A86F33DC-A0F7-4670-8BC1-8304476B470D}"/>
              </a:ext>
            </a:extLst>
          </p:cNvPr>
          <p:cNvCxnSpPr>
            <a:cxnSpLocks/>
          </p:cNvCxnSpPr>
          <p:nvPr/>
        </p:nvCxnSpPr>
        <p:spPr>
          <a:xfrm>
            <a:off x="7409849" y="1887535"/>
            <a:ext cx="655320" cy="2674840"/>
          </a:xfrm>
          <a:prstGeom prst="straightConnector1">
            <a:avLst/>
          </a:prstGeom>
          <a:ln w="28575">
            <a:solidFill>
              <a:schemeClr val="accent5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873D2C47-2E70-4FD8-AA83-B1DB7EB315CF}"/>
              </a:ext>
            </a:extLst>
          </p:cNvPr>
          <p:cNvSpPr txBox="1"/>
          <p:nvPr/>
        </p:nvSpPr>
        <p:spPr>
          <a:xfrm>
            <a:off x="1827397" y="4762135"/>
            <a:ext cx="31983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6"/>
                </a:solidFill>
              </a:rPr>
              <a:t>Q1 - (Q1 * 1.5) = </a:t>
            </a:r>
            <a:r>
              <a:rPr lang="ko-KR" altLang="en-US" b="1" dirty="0">
                <a:solidFill>
                  <a:schemeClr val="accent6"/>
                </a:solidFill>
              </a:rPr>
              <a:t>최솟값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88A12C4-D5F5-436E-81E9-01822BF252D9}"/>
              </a:ext>
            </a:extLst>
          </p:cNvPr>
          <p:cNvSpPr txBox="1"/>
          <p:nvPr/>
        </p:nvSpPr>
        <p:spPr>
          <a:xfrm>
            <a:off x="6410425" y="4762135"/>
            <a:ext cx="30768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5"/>
                </a:solidFill>
              </a:rPr>
              <a:t>Q3 + (Q3 * 1.5) = </a:t>
            </a:r>
            <a:r>
              <a:rPr lang="ko-KR" altLang="en-US" b="1" dirty="0">
                <a:solidFill>
                  <a:schemeClr val="accent5"/>
                </a:solidFill>
              </a:rPr>
              <a:t>최댓값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193A21A-339C-4067-AFE6-759F4E370229}"/>
              </a:ext>
            </a:extLst>
          </p:cNvPr>
          <p:cNvSpPr txBox="1"/>
          <p:nvPr/>
        </p:nvSpPr>
        <p:spPr>
          <a:xfrm>
            <a:off x="905377" y="4338844"/>
            <a:ext cx="1598196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accent6"/>
                </a:solidFill>
              </a:rPr>
              <a:t>&lt;</a:t>
            </a:r>
            <a:endParaRPr lang="ko-KR" altLang="en-US" sz="6600" b="1" dirty="0">
              <a:solidFill>
                <a:schemeClr val="accent6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852909D-50C0-4648-BCFD-BABB182E84A2}"/>
              </a:ext>
            </a:extLst>
          </p:cNvPr>
          <p:cNvSpPr txBox="1"/>
          <p:nvPr/>
        </p:nvSpPr>
        <p:spPr>
          <a:xfrm>
            <a:off x="8931242" y="4287182"/>
            <a:ext cx="1598196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accent5"/>
                </a:solidFill>
              </a:rPr>
              <a:t>&lt;</a:t>
            </a:r>
            <a:endParaRPr lang="ko-KR" altLang="en-US" sz="6600" b="1" dirty="0">
              <a:solidFill>
                <a:schemeClr val="accent5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CC3A9EE-6C6D-485A-892B-FA3FA9D4A550}"/>
              </a:ext>
            </a:extLst>
          </p:cNvPr>
          <p:cNvSpPr txBox="1"/>
          <p:nvPr/>
        </p:nvSpPr>
        <p:spPr>
          <a:xfrm>
            <a:off x="442763" y="4838153"/>
            <a:ext cx="10323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b="1" dirty="0"/>
              <a:t>이상치</a:t>
            </a:r>
            <a:endParaRPr lang="ko-KR" alt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F4D8CE2-6898-4AF2-BD3C-423ABC386030}"/>
              </a:ext>
            </a:extLst>
          </p:cNvPr>
          <p:cNvSpPr txBox="1"/>
          <p:nvPr/>
        </p:nvSpPr>
        <p:spPr>
          <a:xfrm>
            <a:off x="10230953" y="4762135"/>
            <a:ext cx="10323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b="1" dirty="0"/>
              <a:t>이상치</a:t>
            </a:r>
            <a:endParaRPr lang="ko-KR" altLang="en-US" dirty="0"/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83D14976-1BD2-4B64-8746-F84C762FD9CF}"/>
              </a:ext>
            </a:extLst>
          </p:cNvPr>
          <p:cNvSpPr/>
          <p:nvPr/>
        </p:nvSpPr>
        <p:spPr>
          <a:xfrm>
            <a:off x="298374" y="4287182"/>
            <a:ext cx="11367445" cy="1412764"/>
          </a:xfrm>
          <a:prstGeom prst="roundRect">
            <a:avLst>
              <a:gd name="adj" fmla="val 13273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2480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5A2F4BB-E5DB-4FC8-8F07-FD28173B0B75}"/>
              </a:ext>
            </a:extLst>
          </p:cNvPr>
          <p:cNvSpPr txBox="1"/>
          <p:nvPr/>
        </p:nvSpPr>
        <p:spPr>
          <a:xfrm>
            <a:off x="404252" y="330352"/>
            <a:ext cx="87204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/>
              <a:t>이상치 찾는 방법 </a:t>
            </a:r>
            <a:r>
              <a:rPr lang="en-US" altLang="ko-KR" sz="2800" b="1" dirty="0"/>
              <a:t>- IQG(</a:t>
            </a:r>
            <a:r>
              <a:rPr lang="en-US" altLang="ko-KR" sz="2800" b="1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Inter Quartile Range</a:t>
            </a:r>
            <a:r>
              <a:rPr lang="en-US" altLang="ko-KR" sz="2800" b="1" dirty="0"/>
              <a:t>) </a:t>
            </a:r>
            <a:r>
              <a:rPr lang="ko-KR" altLang="en-US" sz="2800" b="1" dirty="0"/>
              <a:t>방식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1AB653B-EFF8-4286-B00B-F18496077772}"/>
              </a:ext>
            </a:extLst>
          </p:cNvPr>
          <p:cNvSpPr txBox="1"/>
          <p:nvPr/>
        </p:nvSpPr>
        <p:spPr>
          <a:xfrm>
            <a:off x="638513" y="1020362"/>
            <a:ext cx="5428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 err="1"/>
              <a:t>박스플롯</a:t>
            </a:r>
            <a:r>
              <a:rPr lang="ko-KR" altLang="en-US" dirty="0"/>
              <a:t> 방식</a:t>
            </a:r>
            <a:endParaRPr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C3A3E1D-FBDD-4EA1-B874-C3763CB79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157225" y="3328223"/>
            <a:ext cx="5494208" cy="878486"/>
          </a:xfrm>
          <a:prstGeom prst="rect">
            <a:avLst/>
          </a:prstGeom>
        </p:spPr>
      </p:pic>
      <p:pic>
        <p:nvPicPr>
          <p:cNvPr id="2050" name="Picture 2" descr="박스 플롯(box plot) 설명 :: 프로도의 머릿속">
            <a:extLst>
              <a:ext uri="{FF2B5EF4-FFF2-40B4-BE49-F238E27FC236}">
                <a16:creationId xmlns:a16="http://schemas.microsoft.com/office/drawing/2014/main" id="{B1345C31-ED3D-4C12-BD90-A1E38C053A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946" y="1191950"/>
            <a:ext cx="2850430" cy="5151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8829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6B739CD-379C-48B8-A6D1-EB6CF3A78F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312" y="1558289"/>
            <a:ext cx="9669376" cy="3206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504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112</Words>
  <Application>Microsoft Office PowerPoint</Application>
  <PresentationFormat>와이드스크린</PresentationFormat>
  <Paragraphs>25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tb990</dc:creator>
  <cp:lastModifiedBy>tb990</cp:lastModifiedBy>
  <cp:revision>3</cp:revision>
  <dcterms:created xsi:type="dcterms:W3CDTF">2021-01-31T08:05:28Z</dcterms:created>
  <dcterms:modified xsi:type="dcterms:W3CDTF">2021-01-31T11:43:37Z</dcterms:modified>
</cp:coreProperties>
</file>