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891"/>
    <a:srgbClr val="015A82"/>
    <a:srgbClr val="FFB812"/>
    <a:srgbClr val="FF6699"/>
    <a:srgbClr val="E55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524" autoAdjust="0"/>
  </p:normalViewPr>
  <p:slideViewPr>
    <p:cSldViewPr snapToGrid="0">
      <p:cViewPr varScale="1">
        <p:scale>
          <a:sx n="59" d="100"/>
          <a:sy n="59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0A1D-9C15-4702-8598-A23D30E8E1D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03D07-D38E-4B58-9AC2-B8DD41E55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7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  <a:r>
              <a:rPr lang="en-US" altLang="ko-KR" dirty="0"/>
              <a:t>: </a:t>
            </a:r>
            <a:r>
              <a:rPr lang="ko-KR" altLang="en-US" dirty="0"/>
              <a:t>과거 데이터를 통해 컴퓨터를 학습시켜 모델을 만들어 출력변수를 예측</a:t>
            </a:r>
            <a:r>
              <a:rPr lang="en-US" altLang="ko-KR" dirty="0"/>
              <a:t>, </a:t>
            </a:r>
            <a:r>
              <a:rPr lang="ko-KR" altLang="en-US" dirty="0"/>
              <a:t>추정하는 목적</a:t>
            </a:r>
            <a:endParaRPr lang="en-US" altLang="ko-KR" dirty="0"/>
          </a:p>
          <a:p>
            <a:r>
              <a:rPr lang="ko-KR" altLang="en-US" dirty="0"/>
              <a:t>비지도학습</a:t>
            </a:r>
            <a:r>
              <a:rPr lang="en-US" altLang="ko-KR" dirty="0"/>
              <a:t>: </a:t>
            </a:r>
            <a:r>
              <a:rPr lang="ko-KR" altLang="en-US" dirty="0"/>
              <a:t>출력변수 없이 입력변수만으로 데이터의 상관관계를 파악</a:t>
            </a:r>
            <a:r>
              <a:rPr lang="en-US" altLang="ko-KR" dirty="0"/>
              <a:t>(</a:t>
            </a:r>
            <a:r>
              <a:rPr lang="ko-KR" altLang="en-US" dirty="0"/>
              <a:t>기계의 통찰력</a:t>
            </a:r>
            <a:r>
              <a:rPr lang="en-US" altLang="ko-KR" dirty="0"/>
              <a:t>)/</a:t>
            </a:r>
            <a:r>
              <a:rPr lang="ko-KR" altLang="en-US" dirty="0"/>
              <a:t>데이터의 성격</a:t>
            </a:r>
            <a:r>
              <a:rPr lang="en-US" altLang="ko-KR" dirty="0"/>
              <a:t>, </a:t>
            </a:r>
            <a:r>
              <a:rPr lang="ko-KR" altLang="en-US" dirty="0" err="1"/>
              <a:t>정리정돈할</a:t>
            </a:r>
            <a:r>
              <a:rPr lang="ko-KR" altLang="en-US" dirty="0"/>
              <a:t> 때</a:t>
            </a:r>
            <a:endParaRPr lang="en-US" altLang="ko-KR" dirty="0"/>
          </a:p>
          <a:p>
            <a:r>
              <a:rPr lang="ko-KR" altLang="en-US" dirty="0"/>
              <a:t>강화학습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선택 가능한 행동들 중 현재의 상태보다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최적화되는 행동 혹은 행동 순서를 선택하는 방법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29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클러스트링</a:t>
            </a:r>
            <a:r>
              <a:rPr lang="ko-KR" altLang="en-US" dirty="0"/>
              <a:t> 분석</a:t>
            </a:r>
            <a:r>
              <a:rPr lang="en-US" altLang="ko-KR" dirty="0"/>
              <a:t>: </a:t>
            </a:r>
            <a:r>
              <a:rPr lang="ko-KR" altLang="en-US" dirty="0"/>
              <a:t>관측치들이 상대적으로 구별되는 그룹에 속하는지 확인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고객별 지출습관</a:t>
            </a:r>
            <a:r>
              <a:rPr lang="en-US" altLang="ko-KR" dirty="0"/>
              <a:t>, </a:t>
            </a:r>
            <a:r>
              <a:rPr lang="ko-KR" altLang="en-US" dirty="0"/>
              <a:t>관심제품 패턴</a:t>
            </a:r>
            <a:r>
              <a:rPr lang="en-US" altLang="ko-KR" dirty="0"/>
              <a:t>(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 고객은 이걸 살 가능성이 높아</a:t>
            </a:r>
            <a:r>
              <a:rPr lang="en-US" altLang="ko-KR" dirty="0"/>
              <a:t>!</a:t>
            </a:r>
            <a:r>
              <a:rPr lang="ko-KR" altLang="en-US" dirty="0"/>
              <a:t>는 분류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6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연관규칙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/>
              </a:rPr>
              <a:t> 서로 관련이 있는 특성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/>
              </a:rPr>
              <a:t>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/>
              </a:rPr>
              <a:t>을 찾아주는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"/>
              </a:rPr>
              <a:t>머신러닝의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/>
              </a:rPr>
              <a:t> 기법</a:t>
            </a:r>
            <a:endParaRPr lang="en-US" altLang="ko-KR" b="0" i="0" dirty="0">
              <a:solidFill>
                <a:srgbClr val="666666"/>
              </a:solidFill>
              <a:effectLst/>
              <a:latin typeface="NanumGothic"/>
            </a:endParaRPr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임금데이터 독립변수 나이와 교육수준의 상관관계가 있다 </a:t>
            </a:r>
            <a:r>
              <a:rPr lang="en-US" altLang="ko-KR" dirty="0"/>
              <a:t>-&gt; </a:t>
            </a:r>
            <a:r>
              <a:rPr lang="ko-KR" altLang="en-US" dirty="0"/>
              <a:t>연관규칙</a:t>
            </a:r>
            <a:endParaRPr lang="en-US" altLang="ko-KR" dirty="0"/>
          </a:p>
          <a:p>
            <a:r>
              <a:rPr lang="ko-KR" altLang="en-US" dirty="0"/>
              <a:t>나이가 </a:t>
            </a:r>
            <a:r>
              <a:rPr lang="en-US" altLang="ko-KR" dirty="0"/>
              <a:t>20</a:t>
            </a:r>
            <a:r>
              <a:rPr lang="ko-KR" altLang="en-US" dirty="0"/>
              <a:t>대인 사람끼리 그룹화한다 </a:t>
            </a:r>
            <a:r>
              <a:rPr lang="en-US" altLang="ko-KR" dirty="0"/>
              <a:t>-&gt; </a:t>
            </a:r>
            <a:r>
              <a:rPr lang="ko-KR" altLang="en-US" dirty="0"/>
              <a:t>군집화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03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b="0" i="0" dirty="0">
                <a:solidFill>
                  <a:srgbClr val="3A32C3"/>
                </a:solidFill>
                <a:effectLst/>
                <a:latin typeface="+mn-lt"/>
                <a:ea typeface="돋움" panose="020B0600000101010101" pitchFamily="50" charset="-127"/>
              </a:rPr>
              <a:t>데이터를 새롭게 표현하여 사람이나 다른 </a:t>
            </a:r>
            <a:r>
              <a:rPr lang="ko-KR" altLang="en-US" b="0" i="0" dirty="0" err="1">
                <a:solidFill>
                  <a:srgbClr val="3A32C3"/>
                </a:solidFill>
                <a:effectLst/>
                <a:latin typeface="+mn-lt"/>
                <a:ea typeface="돋움" panose="020B0600000101010101" pitchFamily="50" charset="-127"/>
              </a:rPr>
              <a:t>머신러닝</a:t>
            </a:r>
            <a:r>
              <a:rPr lang="ko-KR" altLang="en-US" b="0" i="0" dirty="0">
                <a:solidFill>
                  <a:srgbClr val="3A32C3"/>
                </a:solidFill>
                <a:effectLst/>
                <a:latin typeface="+mn-lt"/>
                <a:ea typeface="돋움" panose="020B0600000101010101" pitchFamily="50" charset="-127"/>
              </a:rPr>
              <a:t> 알고리즘이 원래 데이터보다 쉽게 해석할 수 있도록 만듦</a:t>
            </a:r>
            <a:br>
              <a:rPr lang="ko-KR" altLang="en-US" b="0" dirty="0">
                <a:latin typeface="+mn-lt"/>
              </a:rPr>
            </a:br>
            <a:r>
              <a:rPr lang="ko-KR" altLang="en-US" b="0" dirty="0">
                <a:latin typeface="+mn-lt"/>
              </a:rPr>
              <a:t>예시</a:t>
            </a:r>
            <a:r>
              <a:rPr lang="en-US" altLang="ko-KR" b="0" dirty="0">
                <a:latin typeface="+mn-lt"/>
              </a:rPr>
              <a:t>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고차원 데이터를 특성의 수를 줄이면서 꼭 필요한 특징을 포함한 데이터로 표현하는 방법인 차원축소</a:t>
            </a:r>
            <a:br>
              <a:rPr lang="ko-KR" altLang="en-US" dirty="0"/>
            </a:br>
            <a:endParaRPr lang="en-US" altLang="ko-KR" b="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19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anumGothic"/>
              </a:rPr>
              <a:t> </a:t>
            </a:r>
            <a:r>
              <a:rPr lang="ko-KR" altLang="en-US" dirty="0"/>
              <a:t>강화학습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선택 가능한 행동들 중 현재의 상태보다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최적화되는 행동 혹은 행동 순서를 선택하는 방법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학습을 통해 능력을 향상시킨다는 점은 지도학습이랑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비슷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ko-KR" b="0" dirty="0"/>
              <a:t>ex) </a:t>
            </a:r>
            <a:r>
              <a:rPr lang="ko-KR" altLang="en-US" b="0" dirty="0"/>
              <a:t>알파고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4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주식시장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=</a:t>
            </a:r>
            <a:r>
              <a:rPr lang="ko-KR" altLang="en-US" dirty="0"/>
              <a:t>과거현재 수익률</a:t>
            </a:r>
            <a:r>
              <a:rPr lang="en-US" altLang="ko-KR" dirty="0"/>
              <a:t>/</a:t>
            </a:r>
            <a:r>
              <a:rPr lang="ko-KR" altLang="en-US" dirty="0"/>
              <a:t>목적 </a:t>
            </a:r>
            <a:r>
              <a:rPr lang="en-US" altLang="ko-KR" dirty="0"/>
              <a:t>= </a:t>
            </a:r>
            <a:r>
              <a:rPr lang="ko-KR" altLang="en-US" dirty="0"/>
              <a:t>주가지수 </a:t>
            </a:r>
            <a:r>
              <a:rPr lang="ko-KR" altLang="en-US" dirty="0" err="1"/>
              <a:t>상승하강</a:t>
            </a:r>
            <a:r>
              <a:rPr lang="ko-KR" altLang="en-US" dirty="0"/>
              <a:t> 예측</a:t>
            </a:r>
            <a:endParaRPr lang="en-US" altLang="ko-KR" dirty="0"/>
          </a:p>
          <a:p>
            <a:r>
              <a:rPr lang="ko-KR" altLang="en-US" dirty="0"/>
              <a:t>임금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=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교육수준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(</a:t>
            </a:r>
            <a:r>
              <a:rPr lang="ko-KR" altLang="en-US" dirty="0"/>
              <a:t>독립변수</a:t>
            </a:r>
            <a:r>
              <a:rPr lang="en-US" altLang="ko-KR" dirty="0"/>
              <a:t>), </a:t>
            </a:r>
            <a:r>
              <a:rPr lang="ko-KR" altLang="en-US" dirty="0"/>
              <a:t>임금</a:t>
            </a:r>
            <a:r>
              <a:rPr lang="en-US" altLang="ko-KR" dirty="0"/>
              <a:t>(</a:t>
            </a:r>
            <a:r>
              <a:rPr lang="ko-KR" altLang="en-US" dirty="0"/>
              <a:t>종속변수</a:t>
            </a:r>
            <a:r>
              <a:rPr lang="en-US" altLang="ko-KR" dirty="0"/>
              <a:t>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주식시장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=</a:t>
            </a:r>
            <a:r>
              <a:rPr lang="ko-KR" altLang="en-US" dirty="0"/>
              <a:t>과거현재 수익률</a:t>
            </a:r>
            <a:r>
              <a:rPr lang="en-US" altLang="ko-KR" dirty="0"/>
              <a:t>/</a:t>
            </a:r>
            <a:r>
              <a:rPr lang="ko-KR" altLang="en-US" dirty="0"/>
              <a:t>목적 </a:t>
            </a:r>
            <a:r>
              <a:rPr lang="en-US" altLang="ko-KR" dirty="0"/>
              <a:t>= </a:t>
            </a:r>
            <a:r>
              <a:rPr lang="ko-KR" altLang="en-US" dirty="0"/>
              <a:t>주가지수 </a:t>
            </a:r>
            <a:r>
              <a:rPr lang="ko-KR" altLang="en-US" dirty="0" err="1"/>
              <a:t>상승하강</a:t>
            </a:r>
            <a:r>
              <a:rPr lang="ko-KR" altLang="en-US" dirty="0"/>
              <a:t> 예측    </a:t>
            </a:r>
            <a:r>
              <a:rPr lang="en-US" altLang="ko-KR" dirty="0"/>
              <a:t>&lt;&lt;&lt;</a:t>
            </a:r>
            <a:r>
              <a:rPr lang="ko-KR" altLang="en-US" dirty="0"/>
              <a:t>분류</a:t>
            </a:r>
            <a:endParaRPr lang="en-US" altLang="ko-KR" dirty="0"/>
          </a:p>
          <a:p>
            <a:r>
              <a:rPr lang="ko-KR" altLang="en-US" dirty="0"/>
              <a:t>임금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=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교육수준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(</a:t>
            </a:r>
            <a:r>
              <a:rPr lang="ko-KR" altLang="en-US" dirty="0"/>
              <a:t>독립변수</a:t>
            </a:r>
            <a:r>
              <a:rPr lang="en-US" altLang="ko-KR" dirty="0"/>
              <a:t>), </a:t>
            </a:r>
            <a:r>
              <a:rPr lang="ko-KR" altLang="en-US" dirty="0"/>
              <a:t>임금</a:t>
            </a:r>
            <a:r>
              <a:rPr lang="en-US" altLang="ko-KR" dirty="0"/>
              <a:t>(</a:t>
            </a:r>
            <a:r>
              <a:rPr lang="ko-KR" altLang="en-US" dirty="0"/>
              <a:t>종속변수</a:t>
            </a:r>
            <a:r>
              <a:rPr lang="en-US" altLang="ko-KR" dirty="0"/>
              <a:t>)     &lt;&lt;&lt;</a:t>
            </a:r>
            <a:r>
              <a:rPr lang="ko-KR" altLang="en-US" dirty="0"/>
              <a:t>회귀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회귀분석에는 </a:t>
            </a:r>
            <a:endParaRPr lang="en-US" altLang="ko-KR" dirty="0"/>
          </a:p>
          <a:p>
            <a:r>
              <a:rPr lang="ko-KR" altLang="en-US" dirty="0"/>
              <a:t>단순회귀분석과 다중회귀분석</a:t>
            </a:r>
            <a:r>
              <a:rPr lang="en-US" altLang="ko-KR" dirty="0"/>
              <a:t>(</a:t>
            </a:r>
            <a:r>
              <a:rPr lang="ko-KR" altLang="en-US" dirty="0"/>
              <a:t>독립변수 개수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단변량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다분량</a:t>
            </a:r>
            <a:r>
              <a:rPr lang="en-US" altLang="ko-KR" dirty="0"/>
              <a:t>(</a:t>
            </a:r>
            <a:r>
              <a:rPr lang="ko-KR" altLang="en-US" dirty="0"/>
              <a:t>종속변수 개수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선형회귀 </a:t>
            </a:r>
            <a:r>
              <a:rPr lang="en-US" altLang="ko-KR" dirty="0"/>
              <a:t>vs </a:t>
            </a:r>
            <a:r>
              <a:rPr lang="ko-KR" altLang="en-US" dirty="0"/>
              <a:t>비선형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3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회귀분석에는 </a:t>
            </a:r>
            <a:endParaRPr lang="en-US" altLang="ko-KR" dirty="0"/>
          </a:p>
          <a:p>
            <a:r>
              <a:rPr lang="ko-KR" altLang="en-US" dirty="0"/>
              <a:t>단순회귀분석과 다중회귀분석</a:t>
            </a:r>
            <a:r>
              <a:rPr lang="en-US" altLang="ko-KR" dirty="0"/>
              <a:t>(</a:t>
            </a:r>
            <a:r>
              <a:rPr lang="ko-KR" altLang="en-US" dirty="0"/>
              <a:t>독립변수 개수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단변량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다분량</a:t>
            </a:r>
            <a:r>
              <a:rPr lang="en-US" altLang="ko-KR" dirty="0"/>
              <a:t>(</a:t>
            </a:r>
            <a:r>
              <a:rPr lang="ko-KR" altLang="en-US" dirty="0"/>
              <a:t>종속변수 개수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선형회귀 </a:t>
            </a:r>
            <a:r>
              <a:rPr lang="en-US" altLang="ko-KR" dirty="0"/>
              <a:t>vs </a:t>
            </a:r>
            <a:r>
              <a:rPr lang="ko-KR" altLang="en-US" dirty="0"/>
              <a:t>비선형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4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</a:t>
            </a:r>
            <a:r>
              <a:rPr lang="en-US" altLang="ko-KR" dirty="0"/>
              <a:t>vs </a:t>
            </a:r>
            <a:r>
              <a:rPr lang="ko-KR" altLang="en-US" dirty="0"/>
              <a:t>비선형</a:t>
            </a:r>
            <a:endParaRPr lang="en-US" altLang="ko-KR" dirty="0"/>
          </a:p>
          <a:p>
            <a:r>
              <a:rPr lang="ko-KR" altLang="en-US" dirty="0"/>
              <a:t>선형회귀</a:t>
            </a:r>
            <a:r>
              <a:rPr lang="en-US" altLang="ko-KR" dirty="0"/>
              <a:t>: </a:t>
            </a:r>
            <a:r>
              <a:rPr lang="ko-KR" altLang="en-US" dirty="0"/>
              <a:t>독립변수와 종속변수가 하나씩</a:t>
            </a:r>
            <a:endParaRPr lang="en-US" altLang="ko-KR" dirty="0"/>
          </a:p>
          <a:p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점들의 거리의 합이 최소가 되는 직선을 </a:t>
            </a:r>
            <a:r>
              <a:rPr lang="ko-KR" altLang="en-US" dirty="0" err="1"/>
              <a:t>찾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4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로지스틱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9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  <a:r>
              <a:rPr lang="en-US" altLang="ko-KR" dirty="0"/>
              <a:t>: </a:t>
            </a:r>
            <a:r>
              <a:rPr lang="ko-KR" altLang="en-US" dirty="0"/>
              <a:t>과거 데이터를 통해 컴퓨터를 학습시켜 모델을 만들어 출력변수를 예측</a:t>
            </a:r>
            <a:r>
              <a:rPr lang="en-US" altLang="ko-KR" dirty="0"/>
              <a:t>, </a:t>
            </a:r>
            <a:r>
              <a:rPr lang="ko-KR" altLang="en-US" dirty="0"/>
              <a:t>추정하는 목적</a:t>
            </a:r>
            <a:endParaRPr lang="en-US" altLang="ko-KR" dirty="0"/>
          </a:p>
          <a:p>
            <a:r>
              <a:rPr lang="ko-KR" altLang="en-US" dirty="0"/>
              <a:t>비지도학습</a:t>
            </a:r>
            <a:r>
              <a:rPr lang="en-US" altLang="ko-KR" dirty="0"/>
              <a:t>: </a:t>
            </a:r>
            <a:r>
              <a:rPr lang="ko-KR" altLang="en-US" dirty="0"/>
              <a:t>출력변수 없이 입력변수만으로 데이터의 상관관계를 파악</a:t>
            </a:r>
            <a:r>
              <a:rPr lang="en-US" altLang="ko-KR" dirty="0"/>
              <a:t>(</a:t>
            </a:r>
            <a:r>
              <a:rPr lang="ko-KR" altLang="en-US" dirty="0"/>
              <a:t>기계의 통찰력</a:t>
            </a:r>
            <a:r>
              <a:rPr lang="en-US" altLang="ko-KR" dirty="0"/>
              <a:t>)/</a:t>
            </a:r>
            <a:r>
              <a:rPr lang="ko-KR" altLang="en-US" dirty="0"/>
              <a:t>데이터의 성격</a:t>
            </a:r>
            <a:r>
              <a:rPr lang="en-US" altLang="ko-KR" dirty="0"/>
              <a:t>, </a:t>
            </a:r>
            <a:r>
              <a:rPr lang="ko-KR" altLang="en-US" dirty="0" err="1"/>
              <a:t>정리정돈할</a:t>
            </a:r>
            <a:r>
              <a:rPr lang="ko-KR" altLang="en-US" dirty="0"/>
              <a:t> 때</a:t>
            </a:r>
            <a:endParaRPr lang="en-US" altLang="ko-KR" dirty="0"/>
          </a:p>
          <a:p>
            <a:r>
              <a:rPr lang="ko-KR" altLang="en-US" dirty="0"/>
              <a:t>강화학습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선택 가능한 행동들 중 현재의 상태보다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최적화되는 행동 혹은 행동 순서를 선택하는 방법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6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주식시장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=</a:t>
            </a:r>
            <a:r>
              <a:rPr lang="ko-KR" altLang="en-US" dirty="0"/>
              <a:t>과거현재 수익률</a:t>
            </a:r>
            <a:r>
              <a:rPr lang="en-US" altLang="ko-KR" dirty="0"/>
              <a:t>/</a:t>
            </a:r>
            <a:r>
              <a:rPr lang="ko-KR" altLang="en-US" dirty="0"/>
              <a:t>목적 </a:t>
            </a:r>
            <a:r>
              <a:rPr lang="en-US" altLang="ko-KR" dirty="0"/>
              <a:t>= </a:t>
            </a:r>
            <a:r>
              <a:rPr lang="ko-KR" altLang="en-US" dirty="0"/>
              <a:t>주가지수 </a:t>
            </a:r>
            <a:r>
              <a:rPr lang="ko-KR" altLang="en-US" dirty="0" err="1"/>
              <a:t>상승하강</a:t>
            </a:r>
            <a:r>
              <a:rPr lang="ko-KR" altLang="en-US" dirty="0"/>
              <a:t> 예측</a:t>
            </a:r>
            <a:endParaRPr lang="en-US" altLang="ko-KR" dirty="0"/>
          </a:p>
          <a:p>
            <a:r>
              <a:rPr lang="ko-KR" altLang="en-US" dirty="0"/>
              <a:t>임금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=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교육수준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(</a:t>
            </a:r>
            <a:r>
              <a:rPr lang="ko-KR" altLang="en-US" dirty="0"/>
              <a:t>독립변수</a:t>
            </a:r>
            <a:r>
              <a:rPr lang="en-US" altLang="ko-KR" dirty="0"/>
              <a:t>), </a:t>
            </a:r>
            <a:r>
              <a:rPr lang="ko-KR" altLang="en-US" dirty="0"/>
              <a:t>임금</a:t>
            </a:r>
            <a:r>
              <a:rPr lang="en-US" altLang="ko-KR" dirty="0"/>
              <a:t>(</a:t>
            </a:r>
            <a:r>
              <a:rPr lang="ko-KR" altLang="en-US" dirty="0"/>
              <a:t>종속변수</a:t>
            </a:r>
            <a:r>
              <a:rPr lang="en-US" altLang="ko-KR" dirty="0"/>
              <a:t>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3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클러스트링</a:t>
            </a:r>
            <a:r>
              <a:rPr lang="ko-KR" altLang="en-US" dirty="0"/>
              <a:t> 분석</a:t>
            </a:r>
            <a:r>
              <a:rPr lang="en-US" altLang="ko-KR" dirty="0"/>
              <a:t>: </a:t>
            </a:r>
            <a:r>
              <a:rPr lang="ko-KR" altLang="en-US" dirty="0"/>
              <a:t>관측치들이 상대적으로 구별되는 그룹에 속하는지 확인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고객별 지출습관</a:t>
            </a:r>
            <a:r>
              <a:rPr lang="en-US" altLang="ko-KR" dirty="0"/>
              <a:t>, </a:t>
            </a:r>
            <a:r>
              <a:rPr lang="ko-KR" altLang="en-US" dirty="0"/>
              <a:t>관심제품 패턴</a:t>
            </a:r>
            <a:r>
              <a:rPr lang="en-US" altLang="ko-KR" dirty="0"/>
              <a:t>(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 고객은 이걸 살 가능성이 높아</a:t>
            </a:r>
            <a:r>
              <a:rPr lang="en-US" altLang="ko-KR" dirty="0"/>
              <a:t>!</a:t>
            </a:r>
            <a:r>
              <a:rPr lang="ko-KR" altLang="en-US" dirty="0"/>
              <a:t>는 분류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3D07-D38E-4B58-9AC2-B8DD41E553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0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28F05-3E0B-4054-82C2-C84B88A8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69792-976E-473F-BC9C-DAD1DE74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6B09C-DE72-452C-9BB5-6AFB3551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C42AA-D2F3-4530-B1C3-B12927E7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9B1AF-7D53-4096-9DA5-16D91CA8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5E85-D2D6-4CDB-B071-B3A2E38E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E1DBC-C99B-4DE6-9AB3-3453E7ADE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DBA76-4C89-4DC7-BB9E-7CBD6BA0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F76BD-8D33-44CF-A70E-A05E3EC4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99B47-49A7-4A31-844F-BA3BA659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4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EE290-6874-46C6-828E-144D38CDF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5F4F3-6182-47AB-B535-9798C5DB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858B9-82D2-453A-89E6-72A463D1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082AD-B544-4F57-B3A8-8CD4683D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3F3F3-E77F-4281-95E4-487ADABE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5C955-06BB-4B1A-83F2-66CACFE3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DF411-00C3-4A5C-B925-39918DE5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2ABC4-E8C5-4200-BA7F-BD42128D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F5AB5-3D19-47B9-9476-CEE84798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05B4D-EB41-4A19-9C79-CB89BA29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3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2B54-ADFA-434D-AA90-7CE93B3E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ECFB3-FDFA-4F25-A003-5F1F412D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D7D3C-79D9-4A99-8DAA-3580F39C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EC69-B126-404A-AFDE-6E5A092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F7853-1257-4F93-A427-034C3D8D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2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8C1A8-84A6-4F93-B357-2E35A4F1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65D03-0369-4B09-A78D-2785D817B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13488-8D16-4C73-9CF4-D81CA4BD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3CF11-258F-4FBE-8442-A62417BE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46B17-6E9E-4D8E-BA83-B65C7F4E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3E14B-3F1D-4426-BCD1-B3A53694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7DDEB-56B6-45B4-B0DF-93583A2A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00A97-60AA-4B40-B087-913BB0D7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57C2B-D87D-4042-B0E6-699C96541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2D6C1E-0CA8-4C16-BCD5-A31DE91E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E03074-27FA-449B-958C-63A702B27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E0B9FC-60E5-4E60-A357-5B27147F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C4EC33-176A-494E-B09D-0981F69F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9CCD6E-BC4D-41BC-814E-8A6472B5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4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8084F-F4FC-496D-996A-5F093FED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31BA8F-441E-493A-8AFF-BB0C68E7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39B84-2EF3-4F3A-8BA3-5BAF2586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4C70A-64DA-4CA2-A400-A585999C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8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5DF39B-7246-4897-8E50-D8FF0976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343B08-B605-4AEA-8F09-E87DD3D7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C3CC9-F1D7-4193-98BE-DF5AD6AB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5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93D5B-70FD-4509-B3BF-E973FF22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27E10-44DF-4040-875D-33F2B8FF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5FAD5-5FEF-4BC4-BC68-6DCF97499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4CB40-B954-46FD-BA52-0740F8B2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82102-8FAB-4E37-B6B2-BE95BAD9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358B6-C081-4893-AF6E-CEA2ABB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BA83C-C022-4922-9937-0A658563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325B74-2906-4BFD-A1BF-374C2CE17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BD679-8349-4353-8FA5-CF8B3037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1D47E-EB6F-4705-B606-3A06A8B2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4A4BD-5707-4D66-9C18-C9365BD9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71B3B-600B-4B3D-BC34-C815135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2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AA21A-EA09-4D2D-9C51-AD76ECB7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2D397-FDA9-42FD-857B-05B3A209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8AA55-842A-44CF-A2BA-AD1A84528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9CF9E-72D2-48DE-9E19-93EF83C21B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3905F-A186-4CB1-814C-756828251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EFF36-7C0C-4201-B370-6D7D3A7F7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31DA-B3D5-46C7-94E2-F4DC8D05E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7722B7-0231-408E-8E25-D93B26E4CBB5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63B0F2-D358-4B87-AFE1-C340034EDE41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254417-90C5-40BE-91CB-FF5238564548}"/>
              </a:ext>
            </a:extLst>
          </p:cNvPr>
          <p:cNvGrpSpPr/>
          <p:nvPr/>
        </p:nvGrpSpPr>
        <p:grpSpPr>
          <a:xfrm>
            <a:off x="1077227" y="2396430"/>
            <a:ext cx="10037546" cy="2065140"/>
            <a:chOff x="702645" y="2050181"/>
            <a:chExt cx="10037546" cy="20651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6455D-9363-4D58-9AFC-B0606F44389A}"/>
                </a:ext>
              </a:extLst>
            </p:cNvPr>
            <p:cNvSpPr txBox="1"/>
            <p:nvPr/>
          </p:nvSpPr>
          <p:spPr>
            <a:xfrm>
              <a:off x="702645" y="2050181"/>
              <a:ext cx="100375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/>
                <a:t>MACHINE LEARNING 1</a:t>
              </a:r>
              <a:endParaRPr lang="ko-KR" altLang="en-US" sz="6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C9AE89-98D3-419D-96AD-47A7CB788DC9}"/>
                </a:ext>
              </a:extLst>
            </p:cNvPr>
            <p:cNvSpPr txBox="1"/>
            <p:nvPr/>
          </p:nvSpPr>
          <p:spPr>
            <a:xfrm>
              <a:off x="4295273" y="3284324"/>
              <a:ext cx="36014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/>
                <a:t>Chapter 1</a:t>
              </a:r>
              <a:endParaRPr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4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202671" y="1103973"/>
            <a:ext cx="360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108859" y="703863"/>
            <a:ext cx="37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4-1.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군집화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비지도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vs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지도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B05CBC7-40B9-4F69-97E4-711469759513}"/>
              </a:ext>
            </a:extLst>
          </p:cNvPr>
          <p:cNvGrpSpPr/>
          <p:nvPr/>
        </p:nvGrpSpPr>
        <p:grpSpPr>
          <a:xfrm>
            <a:off x="718244" y="2944557"/>
            <a:ext cx="2578593" cy="1743597"/>
            <a:chOff x="718244" y="2944557"/>
            <a:chExt cx="2578593" cy="174359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195EE8B-5C3D-4EC7-9022-E089F552A968}"/>
                </a:ext>
              </a:extLst>
            </p:cNvPr>
            <p:cNvGrpSpPr/>
            <p:nvPr/>
          </p:nvGrpSpPr>
          <p:grpSpPr>
            <a:xfrm>
              <a:off x="718244" y="2944557"/>
              <a:ext cx="851288" cy="1239074"/>
              <a:chOff x="4842437" y="1819808"/>
              <a:chExt cx="1057451" cy="158550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63A39D0-AADB-4EF9-99DE-94D262961780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4651C055-AD7F-469B-A97E-F2C9D4C1C92E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5CB1EC3-BB2E-42BB-A572-8707AD5B440F}"/>
                </a:ext>
              </a:extLst>
            </p:cNvPr>
            <p:cNvGrpSpPr/>
            <p:nvPr/>
          </p:nvGrpSpPr>
          <p:grpSpPr>
            <a:xfrm>
              <a:off x="1130364" y="3294348"/>
              <a:ext cx="851288" cy="1239074"/>
              <a:chOff x="4842437" y="1819808"/>
              <a:chExt cx="1057451" cy="158550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4338D51-2A74-4724-B60A-3FE78AA85BE6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부분 원형 46">
                <a:extLst>
                  <a:ext uri="{FF2B5EF4-FFF2-40B4-BE49-F238E27FC236}">
                    <a16:creationId xmlns:a16="http://schemas.microsoft.com/office/drawing/2014/main" id="{9FC9523F-C2C3-4B16-937B-D96C98813CDC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F79A64-843D-43FE-BE97-0FF662DFD9F6}"/>
                </a:ext>
              </a:extLst>
            </p:cNvPr>
            <p:cNvGrpSpPr/>
            <p:nvPr/>
          </p:nvGrpSpPr>
          <p:grpSpPr>
            <a:xfrm>
              <a:off x="2030674" y="2948585"/>
              <a:ext cx="851288" cy="1239074"/>
              <a:chOff x="4842437" y="1819808"/>
              <a:chExt cx="1057451" cy="158550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24926D02-F9FD-488B-95AE-28973470B9BC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부분 원형 49">
                <a:extLst>
                  <a:ext uri="{FF2B5EF4-FFF2-40B4-BE49-F238E27FC236}">
                    <a16:creationId xmlns:a16="http://schemas.microsoft.com/office/drawing/2014/main" id="{AF0D3E72-F729-43DC-8865-2A4828B9717B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4B9FD4E-7D22-4CD5-AD7B-099C026989AF}"/>
                </a:ext>
              </a:extLst>
            </p:cNvPr>
            <p:cNvGrpSpPr/>
            <p:nvPr/>
          </p:nvGrpSpPr>
          <p:grpSpPr>
            <a:xfrm>
              <a:off x="2445549" y="3253386"/>
              <a:ext cx="851288" cy="1239074"/>
              <a:chOff x="4842437" y="1819808"/>
              <a:chExt cx="1057451" cy="1585507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FDD4932-84E4-4B13-9E87-26DFA3A3B545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부분 원형 52">
                <a:extLst>
                  <a:ext uri="{FF2B5EF4-FFF2-40B4-BE49-F238E27FC236}">
                    <a16:creationId xmlns:a16="http://schemas.microsoft.com/office/drawing/2014/main" id="{065EC77A-A9E5-47B7-AAA1-6C28CDD7D023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B7C4906-4491-48F2-AF24-6A8D3C808B0F}"/>
                </a:ext>
              </a:extLst>
            </p:cNvPr>
            <p:cNvGrpSpPr/>
            <p:nvPr/>
          </p:nvGrpSpPr>
          <p:grpSpPr>
            <a:xfrm>
              <a:off x="1782289" y="3449080"/>
              <a:ext cx="851288" cy="1239074"/>
              <a:chOff x="4842437" y="1819808"/>
              <a:chExt cx="1057451" cy="1585507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180677-1B2B-4F7E-BD90-64EC5303FDC3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부분 원형 55">
                <a:extLst>
                  <a:ext uri="{FF2B5EF4-FFF2-40B4-BE49-F238E27FC236}">
                    <a16:creationId xmlns:a16="http://schemas.microsoft.com/office/drawing/2014/main" id="{3E738DBC-8771-41F1-AE19-B375D0FEAC93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EEB9976-4D6E-4291-BB75-0830C369E543}"/>
              </a:ext>
            </a:extLst>
          </p:cNvPr>
          <p:cNvGrpSpPr/>
          <p:nvPr/>
        </p:nvGrpSpPr>
        <p:grpSpPr>
          <a:xfrm>
            <a:off x="8837073" y="2918186"/>
            <a:ext cx="2477431" cy="1603893"/>
            <a:chOff x="8837073" y="2918186"/>
            <a:chExt cx="2477431" cy="160389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975FB8D-83D7-47DA-8CEE-3DE3A5FA75D0}"/>
                </a:ext>
              </a:extLst>
            </p:cNvPr>
            <p:cNvGrpSpPr/>
            <p:nvPr/>
          </p:nvGrpSpPr>
          <p:grpSpPr>
            <a:xfrm>
              <a:off x="8837073" y="3211703"/>
              <a:ext cx="851288" cy="1239074"/>
              <a:chOff x="4842437" y="1819808"/>
              <a:chExt cx="1057451" cy="158550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9D65807-3E7A-4B36-A69F-8FF4B24B6645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부분 원형 58">
                <a:extLst>
                  <a:ext uri="{FF2B5EF4-FFF2-40B4-BE49-F238E27FC236}">
                    <a16:creationId xmlns:a16="http://schemas.microsoft.com/office/drawing/2014/main" id="{287FCD23-57CA-47AA-B8C3-8E904F88F794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3D795C1-ED42-4577-9914-EA6B57F952E5}"/>
                </a:ext>
              </a:extLst>
            </p:cNvPr>
            <p:cNvGrpSpPr/>
            <p:nvPr/>
          </p:nvGrpSpPr>
          <p:grpSpPr>
            <a:xfrm>
              <a:off x="9622397" y="2918186"/>
              <a:ext cx="851288" cy="1239074"/>
              <a:chOff x="4842437" y="1819808"/>
              <a:chExt cx="1057451" cy="1585507"/>
            </a:xfrm>
            <a:solidFill>
              <a:schemeClr val="accent5"/>
            </a:solidFill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26BC64B-AAB4-42E8-9F42-B6759F6D9A5E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부분 원형 36">
                <a:extLst>
                  <a:ext uri="{FF2B5EF4-FFF2-40B4-BE49-F238E27FC236}">
                    <a16:creationId xmlns:a16="http://schemas.microsoft.com/office/drawing/2014/main" id="{AED9508D-90EA-46B0-9CBD-8FB51F574C6B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CF5A769-60A6-4772-AAEE-F065354D1DDE}"/>
                </a:ext>
              </a:extLst>
            </p:cNvPr>
            <p:cNvGrpSpPr/>
            <p:nvPr/>
          </p:nvGrpSpPr>
          <p:grpSpPr>
            <a:xfrm>
              <a:off x="9448798" y="3283005"/>
              <a:ext cx="851288" cy="1239074"/>
              <a:chOff x="4842437" y="1819808"/>
              <a:chExt cx="1057451" cy="158550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9823838-96B9-401A-B42F-C6145282E88E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부분 원형 40">
                <a:extLst>
                  <a:ext uri="{FF2B5EF4-FFF2-40B4-BE49-F238E27FC236}">
                    <a16:creationId xmlns:a16="http://schemas.microsoft.com/office/drawing/2014/main" id="{55F7EF58-3839-4978-89FF-35EE7081B673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B03B525-CA3A-42D4-ACD2-99780C44890C}"/>
                </a:ext>
              </a:extLst>
            </p:cNvPr>
            <p:cNvGrpSpPr/>
            <p:nvPr/>
          </p:nvGrpSpPr>
          <p:grpSpPr>
            <a:xfrm>
              <a:off x="10463216" y="3094315"/>
              <a:ext cx="851288" cy="1239074"/>
              <a:chOff x="4842437" y="1819808"/>
              <a:chExt cx="1057451" cy="1585507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D854BDCC-75A7-4C08-B4FB-7EBD30309444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부분 원형 61">
                <a:extLst>
                  <a:ext uri="{FF2B5EF4-FFF2-40B4-BE49-F238E27FC236}">
                    <a16:creationId xmlns:a16="http://schemas.microsoft.com/office/drawing/2014/main" id="{012E07ED-F204-4049-9FA8-C484801905AF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0B31EB2-4842-40A7-BEC4-300F743ABC2A}"/>
                </a:ext>
              </a:extLst>
            </p:cNvPr>
            <p:cNvGrpSpPr/>
            <p:nvPr/>
          </p:nvGrpSpPr>
          <p:grpSpPr>
            <a:xfrm>
              <a:off x="10085428" y="3283005"/>
              <a:ext cx="851288" cy="1239074"/>
              <a:chOff x="4842437" y="1819808"/>
              <a:chExt cx="1057451" cy="158550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1C6EE02-919C-4761-8610-1A989A02F051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부분 원형 64">
                <a:extLst>
                  <a:ext uri="{FF2B5EF4-FFF2-40B4-BE49-F238E27FC236}">
                    <a16:creationId xmlns:a16="http://schemas.microsoft.com/office/drawing/2014/main" id="{8A107780-5E7D-4C99-8EDB-E7BD524578FF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66ECFE1-1FC5-4555-AB97-110251080275}"/>
              </a:ext>
            </a:extLst>
          </p:cNvPr>
          <p:cNvGrpSpPr/>
          <p:nvPr/>
        </p:nvGrpSpPr>
        <p:grpSpPr>
          <a:xfrm>
            <a:off x="4525400" y="3287013"/>
            <a:ext cx="851288" cy="1239074"/>
            <a:chOff x="4842437" y="1819808"/>
            <a:chExt cx="1057451" cy="1585507"/>
          </a:xfrm>
          <a:solidFill>
            <a:schemeClr val="accent6">
              <a:lumMod val="75000"/>
            </a:schemeClr>
          </a:solidFill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C075E12-885F-4228-BE55-BC5B8BAF9BBD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부분 원형 82">
              <a:extLst>
                <a:ext uri="{FF2B5EF4-FFF2-40B4-BE49-F238E27FC236}">
                  <a16:creationId xmlns:a16="http://schemas.microsoft.com/office/drawing/2014/main" id="{1040BB67-2F6A-4B20-A04E-0E914A20BA21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4A2CE23-F778-4B1C-BBDD-5CD27276B2DA}"/>
              </a:ext>
            </a:extLst>
          </p:cNvPr>
          <p:cNvGrpSpPr/>
          <p:nvPr/>
        </p:nvGrpSpPr>
        <p:grpSpPr>
          <a:xfrm>
            <a:off x="5229801" y="2617420"/>
            <a:ext cx="851288" cy="1239074"/>
            <a:chOff x="4842437" y="1819808"/>
            <a:chExt cx="1057451" cy="158550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E079D6A-60D8-48BC-BF5F-A86ABFFDD8A8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부분 원형 88">
              <a:extLst>
                <a:ext uri="{FF2B5EF4-FFF2-40B4-BE49-F238E27FC236}">
                  <a16:creationId xmlns:a16="http://schemas.microsoft.com/office/drawing/2014/main" id="{745DD00A-D5C9-402D-ACFB-E9D7E751A82E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579E4F3-F2FA-4875-8CFF-27A674877938}"/>
              </a:ext>
            </a:extLst>
          </p:cNvPr>
          <p:cNvGrpSpPr/>
          <p:nvPr/>
        </p:nvGrpSpPr>
        <p:grpSpPr>
          <a:xfrm>
            <a:off x="5801553" y="2592166"/>
            <a:ext cx="851288" cy="1239074"/>
            <a:chOff x="4842437" y="1819808"/>
            <a:chExt cx="1057451" cy="1585507"/>
          </a:xfrm>
          <a:solidFill>
            <a:schemeClr val="accent5">
              <a:lumMod val="75000"/>
            </a:schemeClr>
          </a:solidFill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735D432-8C95-483C-AE6C-DFEBEAB1C77D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부분 원형 112">
              <a:extLst>
                <a:ext uri="{FF2B5EF4-FFF2-40B4-BE49-F238E27FC236}">
                  <a16:creationId xmlns:a16="http://schemas.microsoft.com/office/drawing/2014/main" id="{00AE3D04-B599-4760-9876-96B93296E90B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F51DAC8-AA06-40CF-BF47-C0FD92E0D4A1}"/>
              </a:ext>
            </a:extLst>
          </p:cNvPr>
          <p:cNvGrpSpPr/>
          <p:nvPr/>
        </p:nvGrpSpPr>
        <p:grpSpPr>
          <a:xfrm>
            <a:off x="6344234" y="2733552"/>
            <a:ext cx="851288" cy="1239074"/>
            <a:chOff x="4842437" y="1819808"/>
            <a:chExt cx="1057451" cy="1585507"/>
          </a:xfrm>
          <a:solidFill>
            <a:schemeClr val="accent5">
              <a:lumMod val="50000"/>
            </a:schemeClr>
          </a:solidFill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E051CD6-E628-4E2A-8C6A-0DD506B5D19A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부분 원형 121">
              <a:extLst>
                <a:ext uri="{FF2B5EF4-FFF2-40B4-BE49-F238E27FC236}">
                  <a16:creationId xmlns:a16="http://schemas.microsoft.com/office/drawing/2014/main" id="{E1CC0DF2-A0FF-4131-8B9E-3E974A3F051E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E4F8554-24E5-490D-93B9-38D5D95E2F91}"/>
              </a:ext>
            </a:extLst>
          </p:cNvPr>
          <p:cNvGrpSpPr/>
          <p:nvPr/>
        </p:nvGrpSpPr>
        <p:grpSpPr>
          <a:xfrm>
            <a:off x="6052512" y="3161119"/>
            <a:ext cx="851288" cy="1239074"/>
            <a:chOff x="4842437" y="1819808"/>
            <a:chExt cx="1057451" cy="1585507"/>
          </a:xfrm>
          <a:solidFill>
            <a:schemeClr val="accent5"/>
          </a:solidFill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7172B3E-329B-4EAF-AE43-836A3165738C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부분 원형 115">
              <a:extLst>
                <a:ext uri="{FF2B5EF4-FFF2-40B4-BE49-F238E27FC236}">
                  <a16:creationId xmlns:a16="http://schemas.microsoft.com/office/drawing/2014/main" id="{262F74F2-8276-44D3-AED9-7709A206751A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359766E-EFB3-4E21-B03A-E5E27F78F366}"/>
              </a:ext>
            </a:extLst>
          </p:cNvPr>
          <p:cNvGrpSpPr/>
          <p:nvPr/>
        </p:nvGrpSpPr>
        <p:grpSpPr>
          <a:xfrm>
            <a:off x="6575750" y="3454841"/>
            <a:ext cx="851288" cy="1239074"/>
            <a:chOff x="4842437" y="1819808"/>
            <a:chExt cx="1057451" cy="1585507"/>
          </a:xfrm>
          <a:solidFill>
            <a:schemeClr val="accent5">
              <a:lumMod val="75000"/>
            </a:schemeClr>
          </a:solidFill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66DAC79A-9E90-4BC4-A418-F8F212BC8D19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부분 원형 124">
              <a:extLst>
                <a:ext uri="{FF2B5EF4-FFF2-40B4-BE49-F238E27FC236}">
                  <a16:creationId xmlns:a16="http://schemas.microsoft.com/office/drawing/2014/main" id="{4185B7FD-7B9D-46FC-9D58-747D9690BB87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4896A7B-0D87-43C2-A173-BF4BBC617476}"/>
              </a:ext>
            </a:extLst>
          </p:cNvPr>
          <p:cNvGrpSpPr/>
          <p:nvPr/>
        </p:nvGrpSpPr>
        <p:grpSpPr>
          <a:xfrm>
            <a:off x="5371455" y="3285510"/>
            <a:ext cx="851288" cy="1239074"/>
            <a:chOff x="4842437" y="1819808"/>
            <a:chExt cx="1057451" cy="158550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ED1C95A5-388E-43AB-8DDC-F05DE6599A70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부분 원형 91">
              <a:extLst>
                <a:ext uri="{FF2B5EF4-FFF2-40B4-BE49-F238E27FC236}">
                  <a16:creationId xmlns:a16="http://schemas.microsoft.com/office/drawing/2014/main" id="{0FDAF2A9-A9E4-4E1D-9FBC-CEA0197089FE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23A0BDC-D64F-4F06-896E-0834328E19FC}"/>
              </a:ext>
            </a:extLst>
          </p:cNvPr>
          <p:cNvGrpSpPr/>
          <p:nvPr/>
        </p:nvGrpSpPr>
        <p:grpSpPr>
          <a:xfrm>
            <a:off x="6169742" y="3783220"/>
            <a:ext cx="851288" cy="1239074"/>
            <a:chOff x="4842437" y="1819808"/>
            <a:chExt cx="1057451" cy="1585507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BD25CA0-D006-4853-BA6D-2A565AF049A6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부분 원형 85">
              <a:extLst>
                <a:ext uri="{FF2B5EF4-FFF2-40B4-BE49-F238E27FC236}">
                  <a16:creationId xmlns:a16="http://schemas.microsoft.com/office/drawing/2014/main" id="{4548E556-FA2B-401A-99D4-A0C01EADC4CD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81A14AD-6063-47AB-8544-0FC030DACC60}"/>
              </a:ext>
            </a:extLst>
          </p:cNvPr>
          <p:cNvGrpSpPr/>
          <p:nvPr/>
        </p:nvGrpSpPr>
        <p:grpSpPr>
          <a:xfrm>
            <a:off x="4998121" y="3664657"/>
            <a:ext cx="851288" cy="1239074"/>
            <a:chOff x="4842437" y="1819808"/>
            <a:chExt cx="1057451" cy="158550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BB0C47F-7499-41DD-9173-41BEFD73379F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부분 원형 118">
              <a:extLst>
                <a:ext uri="{FF2B5EF4-FFF2-40B4-BE49-F238E27FC236}">
                  <a16:creationId xmlns:a16="http://schemas.microsoft.com/office/drawing/2014/main" id="{32DBEED8-73E8-402A-AFD0-776781D799A1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52B9C79-76AD-4442-A1D4-B9413BDF60CD}"/>
              </a:ext>
            </a:extLst>
          </p:cNvPr>
          <p:cNvGrpSpPr/>
          <p:nvPr/>
        </p:nvGrpSpPr>
        <p:grpSpPr>
          <a:xfrm>
            <a:off x="5545054" y="4009865"/>
            <a:ext cx="851288" cy="1239074"/>
            <a:chOff x="4842437" y="1819808"/>
            <a:chExt cx="1057451" cy="1585507"/>
          </a:xfrm>
          <a:solidFill>
            <a:schemeClr val="accent6">
              <a:lumMod val="50000"/>
            </a:schemeClr>
          </a:solidFill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89365EC-46A8-4439-8DB6-79FCBABB3FC7}"/>
                </a:ext>
              </a:extLst>
            </p:cNvPr>
            <p:cNvSpPr/>
            <p:nvPr/>
          </p:nvSpPr>
          <p:spPr>
            <a:xfrm>
              <a:off x="5090081" y="1819808"/>
              <a:ext cx="559605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부분 원형 94">
              <a:extLst>
                <a:ext uri="{FF2B5EF4-FFF2-40B4-BE49-F238E27FC236}">
                  <a16:creationId xmlns:a16="http://schemas.microsoft.com/office/drawing/2014/main" id="{081E9B4C-543E-4190-9FF1-1E5B8EF65DF6}"/>
                </a:ext>
              </a:extLst>
            </p:cNvPr>
            <p:cNvSpPr/>
            <p:nvPr/>
          </p:nvSpPr>
          <p:spPr>
            <a:xfrm rot="5400000">
              <a:off x="4875790" y="2381216"/>
              <a:ext cx="990746" cy="1057451"/>
            </a:xfrm>
            <a:prstGeom prst="pie">
              <a:avLst>
                <a:gd name="adj1" fmla="val 5335424"/>
                <a:gd name="adj2" fmla="val 162516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6" name="타원 125">
            <a:extLst>
              <a:ext uri="{FF2B5EF4-FFF2-40B4-BE49-F238E27FC236}">
                <a16:creationId xmlns:a16="http://schemas.microsoft.com/office/drawing/2014/main" id="{88FD52B4-EE42-498A-98E6-308DACEDA839}"/>
              </a:ext>
            </a:extLst>
          </p:cNvPr>
          <p:cNvSpPr/>
          <p:nvPr/>
        </p:nvSpPr>
        <p:spPr>
          <a:xfrm>
            <a:off x="4050758" y="1788901"/>
            <a:ext cx="3948491" cy="3751512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36B1468-BFC4-4B2F-9DB2-00BE38549BE5}"/>
              </a:ext>
            </a:extLst>
          </p:cNvPr>
          <p:cNvSpPr txBox="1"/>
          <p:nvPr/>
        </p:nvSpPr>
        <p:spPr>
          <a:xfrm>
            <a:off x="5300834" y="1233876"/>
            <a:ext cx="14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군집화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A7495F1-4A21-4759-A1B3-D3F5B02A085B}"/>
              </a:ext>
            </a:extLst>
          </p:cNvPr>
          <p:cNvSpPr txBox="1"/>
          <p:nvPr/>
        </p:nvSpPr>
        <p:spPr>
          <a:xfrm>
            <a:off x="5199058" y="1690938"/>
            <a:ext cx="162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8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14BC3B-E57D-4DCD-9CB8-E42E0CC7C223}"/>
              </a:ext>
            </a:extLst>
          </p:cNvPr>
          <p:cNvGrpSpPr/>
          <p:nvPr/>
        </p:nvGrpSpPr>
        <p:grpSpPr>
          <a:xfrm>
            <a:off x="1919737" y="1815524"/>
            <a:ext cx="2578593" cy="1743597"/>
            <a:chOff x="718244" y="2944557"/>
            <a:chExt cx="2578593" cy="174359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195EE8B-5C3D-4EC7-9022-E089F552A968}"/>
                </a:ext>
              </a:extLst>
            </p:cNvPr>
            <p:cNvGrpSpPr/>
            <p:nvPr/>
          </p:nvGrpSpPr>
          <p:grpSpPr>
            <a:xfrm>
              <a:off x="718244" y="2944557"/>
              <a:ext cx="851288" cy="1239074"/>
              <a:chOff x="4842437" y="1819808"/>
              <a:chExt cx="1057451" cy="158550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63A39D0-AADB-4EF9-99DE-94D262961780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4651C055-AD7F-469B-A97E-F2C9D4C1C92E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5CB1EC3-BB2E-42BB-A572-8707AD5B440F}"/>
                </a:ext>
              </a:extLst>
            </p:cNvPr>
            <p:cNvGrpSpPr/>
            <p:nvPr/>
          </p:nvGrpSpPr>
          <p:grpSpPr>
            <a:xfrm>
              <a:off x="1130364" y="3294348"/>
              <a:ext cx="851288" cy="1239074"/>
              <a:chOff x="4842437" y="1819808"/>
              <a:chExt cx="1057451" cy="158550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4338D51-2A74-4724-B60A-3FE78AA85BE6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부분 원형 46">
                <a:extLst>
                  <a:ext uri="{FF2B5EF4-FFF2-40B4-BE49-F238E27FC236}">
                    <a16:creationId xmlns:a16="http://schemas.microsoft.com/office/drawing/2014/main" id="{9FC9523F-C2C3-4B16-937B-D96C98813CDC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F79A64-843D-43FE-BE97-0FF662DFD9F6}"/>
                </a:ext>
              </a:extLst>
            </p:cNvPr>
            <p:cNvGrpSpPr/>
            <p:nvPr/>
          </p:nvGrpSpPr>
          <p:grpSpPr>
            <a:xfrm>
              <a:off x="2030674" y="2948585"/>
              <a:ext cx="851288" cy="1239074"/>
              <a:chOff x="4842437" y="1819808"/>
              <a:chExt cx="1057451" cy="158550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24926D02-F9FD-488B-95AE-28973470B9BC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부분 원형 49">
                <a:extLst>
                  <a:ext uri="{FF2B5EF4-FFF2-40B4-BE49-F238E27FC236}">
                    <a16:creationId xmlns:a16="http://schemas.microsoft.com/office/drawing/2014/main" id="{AF0D3E72-F729-43DC-8865-2A4828B9717B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4B9FD4E-7D22-4CD5-AD7B-099C026989AF}"/>
                </a:ext>
              </a:extLst>
            </p:cNvPr>
            <p:cNvGrpSpPr/>
            <p:nvPr/>
          </p:nvGrpSpPr>
          <p:grpSpPr>
            <a:xfrm>
              <a:off x="2445549" y="3253386"/>
              <a:ext cx="851288" cy="1239074"/>
              <a:chOff x="4842437" y="1819808"/>
              <a:chExt cx="1057451" cy="1585507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FDD4932-84E4-4B13-9E87-26DFA3A3B545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부분 원형 52">
                <a:extLst>
                  <a:ext uri="{FF2B5EF4-FFF2-40B4-BE49-F238E27FC236}">
                    <a16:creationId xmlns:a16="http://schemas.microsoft.com/office/drawing/2014/main" id="{065EC77A-A9E5-47B7-AAA1-6C28CDD7D023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B7C4906-4491-48F2-AF24-6A8D3C808B0F}"/>
                </a:ext>
              </a:extLst>
            </p:cNvPr>
            <p:cNvGrpSpPr/>
            <p:nvPr/>
          </p:nvGrpSpPr>
          <p:grpSpPr>
            <a:xfrm>
              <a:off x="1782289" y="3449080"/>
              <a:ext cx="851288" cy="1239074"/>
              <a:chOff x="4842437" y="1819808"/>
              <a:chExt cx="1057451" cy="1585507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180677-1B2B-4F7E-BD90-64EC5303FDC3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부분 원형 55">
                <a:extLst>
                  <a:ext uri="{FF2B5EF4-FFF2-40B4-BE49-F238E27FC236}">
                    <a16:creationId xmlns:a16="http://schemas.microsoft.com/office/drawing/2014/main" id="{3E738DBC-8771-41F1-AE19-B375D0FEAC93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E04C5B-7E1E-4F12-A668-B90B3FDAAAD3}"/>
              </a:ext>
            </a:extLst>
          </p:cNvPr>
          <p:cNvGrpSpPr/>
          <p:nvPr/>
        </p:nvGrpSpPr>
        <p:grpSpPr>
          <a:xfrm>
            <a:off x="7382712" y="1815524"/>
            <a:ext cx="2477431" cy="1603893"/>
            <a:chOff x="8837073" y="2918186"/>
            <a:chExt cx="2477431" cy="160389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975FB8D-83D7-47DA-8CEE-3DE3A5FA75D0}"/>
                </a:ext>
              </a:extLst>
            </p:cNvPr>
            <p:cNvGrpSpPr/>
            <p:nvPr/>
          </p:nvGrpSpPr>
          <p:grpSpPr>
            <a:xfrm>
              <a:off x="8837073" y="3211703"/>
              <a:ext cx="851288" cy="1239074"/>
              <a:chOff x="4842437" y="1819808"/>
              <a:chExt cx="1057451" cy="158550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9D65807-3E7A-4B36-A69F-8FF4B24B6645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부분 원형 58">
                <a:extLst>
                  <a:ext uri="{FF2B5EF4-FFF2-40B4-BE49-F238E27FC236}">
                    <a16:creationId xmlns:a16="http://schemas.microsoft.com/office/drawing/2014/main" id="{287FCD23-57CA-47AA-B8C3-8E904F88F794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3D795C1-ED42-4577-9914-EA6B57F952E5}"/>
                </a:ext>
              </a:extLst>
            </p:cNvPr>
            <p:cNvGrpSpPr/>
            <p:nvPr/>
          </p:nvGrpSpPr>
          <p:grpSpPr>
            <a:xfrm>
              <a:off x="9622397" y="2918186"/>
              <a:ext cx="851288" cy="1239074"/>
              <a:chOff x="4842437" y="1819808"/>
              <a:chExt cx="1057451" cy="1585507"/>
            </a:xfrm>
            <a:solidFill>
              <a:schemeClr val="accent5"/>
            </a:solidFill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26BC64B-AAB4-42E8-9F42-B6759F6D9A5E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부분 원형 36">
                <a:extLst>
                  <a:ext uri="{FF2B5EF4-FFF2-40B4-BE49-F238E27FC236}">
                    <a16:creationId xmlns:a16="http://schemas.microsoft.com/office/drawing/2014/main" id="{AED9508D-90EA-46B0-9CBD-8FB51F574C6B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CF5A769-60A6-4772-AAEE-F065354D1DDE}"/>
                </a:ext>
              </a:extLst>
            </p:cNvPr>
            <p:cNvGrpSpPr/>
            <p:nvPr/>
          </p:nvGrpSpPr>
          <p:grpSpPr>
            <a:xfrm>
              <a:off x="9448798" y="3283005"/>
              <a:ext cx="851288" cy="1239074"/>
              <a:chOff x="4842437" y="1819808"/>
              <a:chExt cx="1057451" cy="158550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9823838-96B9-401A-B42F-C6145282E88E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부분 원형 40">
                <a:extLst>
                  <a:ext uri="{FF2B5EF4-FFF2-40B4-BE49-F238E27FC236}">
                    <a16:creationId xmlns:a16="http://schemas.microsoft.com/office/drawing/2014/main" id="{55F7EF58-3839-4978-89FF-35EE7081B673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B03B525-CA3A-42D4-ACD2-99780C44890C}"/>
                </a:ext>
              </a:extLst>
            </p:cNvPr>
            <p:cNvGrpSpPr/>
            <p:nvPr/>
          </p:nvGrpSpPr>
          <p:grpSpPr>
            <a:xfrm>
              <a:off x="10463216" y="3094315"/>
              <a:ext cx="851288" cy="1239074"/>
              <a:chOff x="4842437" y="1819808"/>
              <a:chExt cx="1057451" cy="1585507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D854BDCC-75A7-4C08-B4FB-7EBD30309444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부분 원형 61">
                <a:extLst>
                  <a:ext uri="{FF2B5EF4-FFF2-40B4-BE49-F238E27FC236}">
                    <a16:creationId xmlns:a16="http://schemas.microsoft.com/office/drawing/2014/main" id="{012E07ED-F204-4049-9FA8-C484801905AF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0B31EB2-4842-40A7-BEC4-300F743ABC2A}"/>
                </a:ext>
              </a:extLst>
            </p:cNvPr>
            <p:cNvGrpSpPr/>
            <p:nvPr/>
          </p:nvGrpSpPr>
          <p:grpSpPr>
            <a:xfrm>
              <a:off x="10085428" y="3283005"/>
              <a:ext cx="851288" cy="1239074"/>
              <a:chOff x="4842437" y="1819808"/>
              <a:chExt cx="1057451" cy="158550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1C6EE02-919C-4761-8610-1A989A02F051}"/>
                  </a:ext>
                </a:extLst>
              </p:cNvPr>
              <p:cNvSpPr/>
              <p:nvPr/>
            </p:nvSpPr>
            <p:spPr>
              <a:xfrm>
                <a:off x="5090081" y="1819808"/>
                <a:ext cx="559605" cy="5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부분 원형 64">
                <a:extLst>
                  <a:ext uri="{FF2B5EF4-FFF2-40B4-BE49-F238E27FC236}">
                    <a16:creationId xmlns:a16="http://schemas.microsoft.com/office/drawing/2014/main" id="{8A107780-5E7D-4C99-8EDB-E7BD524578FF}"/>
                  </a:ext>
                </a:extLst>
              </p:cNvPr>
              <p:cNvSpPr/>
              <p:nvPr/>
            </p:nvSpPr>
            <p:spPr>
              <a:xfrm rot="5400000">
                <a:off x="4875790" y="2381216"/>
                <a:ext cx="990746" cy="1057451"/>
              </a:xfrm>
              <a:prstGeom prst="pie">
                <a:avLst>
                  <a:gd name="adj1" fmla="val 5335424"/>
                  <a:gd name="adj2" fmla="val 1625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5DE2746-5FD6-47F3-8E74-11E8BDC5B2F9}"/>
              </a:ext>
            </a:extLst>
          </p:cNvPr>
          <p:cNvGrpSpPr/>
          <p:nvPr/>
        </p:nvGrpSpPr>
        <p:grpSpPr>
          <a:xfrm>
            <a:off x="5573449" y="4127173"/>
            <a:ext cx="1045101" cy="1622775"/>
            <a:chOff x="5671385" y="3855757"/>
            <a:chExt cx="851288" cy="1239074"/>
          </a:xfrm>
          <a:solidFill>
            <a:srgbClr val="00B0F0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3BECDF-E86D-4C3A-BDBF-9F138AE98E8C}"/>
                </a:ext>
              </a:extLst>
            </p:cNvPr>
            <p:cNvSpPr/>
            <p:nvPr/>
          </p:nvSpPr>
          <p:spPr>
            <a:xfrm>
              <a:off x="5870748" y="3855757"/>
              <a:ext cx="450503" cy="4220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부분 원형 8">
              <a:extLst>
                <a:ext uri="{FF2B5EF4-FFF2-40B4-BE49-F238E27FC236}">
                  <a16:creationId xmlns:a16="http://schemas.microsoft.com/office/drawing/2014/main" id="{9821E1EE-53FC-4C85-A9F8-035EFE0AE575}"/>
                </a:ext>
              </a:extLst>
            </p:cNvPr>
            <p:cNvSpPr/>
            <p:nvPr/>
          </p:nvSpPr>
          <p:spPr>
            <a:xfrm rot="5400000">
              <a:off x="5709895" y="4282053"/>
              <a:ext cx="774268" cy="851288"/>
            </a:xfrm>
            <a:prstGeom prst="pie">
              <a:avLst>
                <a:gd name="adj1" fmla="val 5335424"/>
                <a:gd name="adj2" fmla="val 162516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057319-6971-4B07-8B92-404C11DE7004}"/>
              </a:ext>
            </a:extLst>
          </p:cNvPr>
          <p:cNvCxnSpPr>
            <a:cxnSpLocks/>
          </p:cNvCxnSpPr>
          <p:nvPr/>
        </p:nvCxnSpPr>
        <p:spPr>
          <a:xfrm flipV="1">
            <a:off x="6786282" y="3348115"/>
            <a:ext cx="912202" cy="1120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A990D6-EF96-4C2F-AE78-3D1C4181BD7A}"/>
              </a:ext>
            </a:extLst>
          </p:cNvPr>
          <p:cNvSpPr txBox="1"/>
          <p:nvPr/>
        </p:nvSpPr>
        <p:spPr>
          <a:xfrm>
            <a:off x="5470882" y="2739259"/>
            <a:ext cx="114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98536-84F3-4EFD-941C-852A598E10C7}"/>
              </a:ext>
            </a:extLst>
          </p:cNvPr>
          <p:cNvSpPr txBox="1"/>
          <p:nvPr/>
        </p:nvSpPr>
        <p:spPr>
          <a:xfrm>
            <a:off x="5139190" y="3307310"/>
            <a:ext cx="180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B90A24-99C8-4D81-8149-7A5C841171B9}"/>
              </a:ext>
            </a:extLst>
          </p:cNvPr>
          <p:cNvCxnSpPr>
            <a:cxnSpLocks/>
          </p:cNvCxnSpPr>
          <p:nvPr/>
        </p:nvCxnSpPr>
        <p:spPr>
          <a:xfrm>
            <a:off x="202671" y="1103973"/>
            <a:ext cx="360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02999B-A550-4947-818C-BFA92F7A9DF5}"/>
              </a:ext>
            </a:extLst>
          </p:cNvPr>
          <p:cNvSpPr txBox="1"/>
          <p:nvPr/>
        </p:nvSpPr>
        <p:spPr>
          <a:xfrm>
            <a:off x="108859" y="703863"/>
            <a:ext cx="377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4-1.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군집화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비지도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vs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지도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21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4858789A-822C-4081-9F12-EAE48B0906AF}"/>
              </a:ext>
            </a:extLst>
          </p:cNvPr>
          <p:cNvSpPr/>
          <p:nvPr/>
        </p:nvSpPr>
        <p:spPr>
          <a:xfrm>
            <a:off x="2917728" y="2262507"/>
            <a:ext cx="810163" cy="2353807"/>
          </a:xfrm>
          <a:prstGeom prst="leftBracket">
            <a:avLst>
              <a:gd name="adj" fmla="val 0"/>
            </a:avLst>
          </a:prstGeom>
          <a:ln w="57150">
            <a:solidFill>
              <a:srgbClr val="015A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300645" y="1103973"/>
            <a:ext cx="2916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108859" y="703863"/>
            <a:ext cx="3298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4-2.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군집화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vs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연관규칙 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EC02-B074-4888-9B68-53AFE5853ADF}"/>
              </a:ext>
            </a:extLst>
          </p:cNvPr>
          <p:cNvSpPr txBox="1"/>
          <p:nvPr/>
        </p:nvSpPr>
        <p:spPr>
          <a:xfrm>
            <a:off x="8640274" y="4090224"/>
            <a:ext cx="189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연관규칙</a:t>
            </a:r>
            <a:endParaRPr lang="ko-KR" altLang="en-US" sz="3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969B44-3C90-4262-BC67-4A002AB25327}"/>
              </a:ext>
            </a:extLst>
          </p:cNvPr>
          <p:cNvCxnSpPr>
            <a:cxnSpLocks/>
          </p:cNvCxnSpPr>
          <p:nvPr/>
        </p:nvCxnSpPr>
        <p:spPr>
          <a:xfrm>
            <a:off x="7783287" y="2393139"/>
            <a:ext cx="566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198323-62E7-48C1-A61B-AA293E3E3CBC}"/>
              </a:ext>
            </a:extLst>
          </p:cNvPr>
          <p:cNvCxnSpPr>
            <a:cxnSpLocks/>
          </p:cNvCxnSpPr>
          <p:nvPr/>
        </p:nvCxnSpPr>
        <p:spPr>
          <a:xfrm>
            <a:off x="7783287" y="4721230"/>
            <a:ext cx="566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63A105-4574-4CD2-966B-84DEF13819EC}"/>
              </a:ext>
            </a:extLst>
          </p:cNvPr>
          <p:cNvSpPr txBox="1"/>
          <p:nvPr/>
        </p:nvSpPr>
        <p:spPr>
          <a:xfrm>
            <a:off x="8757602" y="1929104"/>
            <a:ext cx="162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군집화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08685-0199-4418-978A-A32B3AFA6824}"/>
              </a:ext>
            </a:extLst>
          </p:cNvPr>
          <p:cNvSpPr txBox="1"/>
          <p:nvPr/>
        </p:nvSpPr>
        <p:spPr>
          <a:xfrm>
            <a:off x="8757602" y="4594205"/>
            <a:ext cx="162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9B86A-B166-491B-8BE9-675CA233A0F2}"/>
              </a:ext>
            </a:extLst>
          </p:cNvPr>
          <p:cNvSpPr txBox="1"/>
          <p:nvPr/>
        </p:nvSpPr>
        <p:spPr>
          <a:xfrm>
            <a:off x="10104788" y="836374"/>
            <a:ext cx="162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 descr="방, 음식이(가) 표시된 사진&#10;&#10;자동 생성된 설명">
            <a:extLst>
              <a:ext uri="{FF2B5EF4-FFF2-40B4-BE49-F238E27FC236}">
                <a16:creationId xmlns:a16="http://schemas.microsoft.com/office/drawing/2014/main" id="{B518055B-2324-4573-A483-597CDB7688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49154" r="50714" b="24829"/>
          <a:stretch/>
        </p:blipFill>
        <p:spPr>
          <a:xfrm>
            <a:off x="766302" y="2022039"/>
            <a:ext cx="2679924" cy="28139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3756CE-07BD-4A1C-983A-1DE24CD8971F}"/>
              </a:ext>
            </a:extLst>
          </p:cNvPr>
          <p:cNvSpPr txBox="1"/>
          <p:nvPr/>
        </p:nvSpPr>
        <p:spPr>
          <a:xfrm>
            <a:off x="979707" y="4736555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상관관계 파악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00D31-6F0C-46B7-BD8C-1CF4B01C3F97}"/>
              </a:ext>
            </a:extLst>
          </p:cNvPr>
          <p:cNvSpPr txBox="1"/>
          <p:nvPr/>
        </p:nvSpPr>
        <p:spPr>
          <a:xfrm>
            <a:off x="8757602" y="2389487"/>
            <a:ext cx="162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그림 27" descr="그리기, 게임이(가) 표시된 사진&#10;&#10;자동 생성된 설명">
            <a:extLst>
              <a:ext uri="{FF2B5EF4-FFF2-40B4-BE49-F238E27FC236}">
                <a16:creationId xmlns:a16="http://schemas.microsoft.com/office/drawing/2014/main" id="{E6D8AA1B-1514-4F2B-80A6-7B7267A1BC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7" t="28129" r="59939" b="38699"/>
          <a:stretch/>
        </p:blipFill>
        <p:spPr>
          <a:xfrm>
            <a:off x="4606626" y="1298039"/>
            <a:ext cx="2545381" cy="2085424"/>
          </a:xfrm>
          <a:prstGeom prst="rect">
            <a:avLst/>
          </a:prstGeom>
        </p:spPr>
      </p:pic>
      <p:pic>
        <p:nvPicPr>
          <p:cNvPr id="30" name="그림 29" descr="그리기, 게임이(가) 표시된 사진&#10;&#10;자동 생성된 설명">
            <a:extLst>
              <a:ext uri="{FF2B5EF4-FFF2-40B4-BE49-F238E27FC236}">
                <a16:creationId xmlns:a16="http://schemas.microsoft.com/office/drawing/2014/main" id="{1C6F5EC8-0A7D-4513-A4AF-9B081AE71D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9" t="28898" r="15627" b="37930"/>
          <a:stretch/>
        </p:blipFill>
        <p:spPr>
          <a:xfrm>
            <a:off x="4605193" y="3822790"/>
            <a:ext cx="2545381" cy="20854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DDCC19-DFF0-4198-BBFD-E4EDB5383263}"/>
              </a:ext>
            </a:extLst>
          </p:cNvPr>
          <p:cNvSpPr txBox="1"/>
          <p:nvPr/>
        </p:nvSpPr>
        <p:spPr>
          <a:xfrm>
            <a:off x="5165035" y="1475114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C6D02F-14D8-4F94-8785-FC81B92A6742}"/>
              </a:ext>
            </a:extLst>
          </p:cNvPr>
          <p:cNvSpPr txBox="1"/>
          <p:nvPr/>
        </p:nvSpPr>
        <p:spPr>
          <a:xfrm>
            <a:off x="5206705" y="3945950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AC7B17-54C4-4669-85F6-29A291265237}"/>
              </a:ext>
            </a:extLst>
          </p:cNvPr>
          <p:cNvSpPr txBox="1"/>
          <p:nvPr/>
        </p:nvSpPr>
        <p:spPr>
          <a:xfrm>
            <a:off x="4679011" y="3935064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교육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1135A-B23E-43EB-B370-263313E43107}"/>
              </a:ext>
            </a:extLst>
          </p:cNvPr>
          <p:cNvSpPr txBox="1"/>
          <p:nvPr/>
        </p:nvSpPr>
        <p:spPr>
          <a:xfrm>
            <a:off x="5346838" y="1812083"/>
            <a:ext cx="480272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21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BDD3BB-F7E6-493E-AEE9-12BA2B249855}"/>
              </a:ext>
            </a:extLst>
          </p:cNvPr>
          <p:cNvSpPr txBox="1"/>
          <p:nvPr/>
        </p:nvSpPr>
        <p:spPr>
          <a:xfrm>
            <a:off x="5346838" y="2141670"/>
            <a:ext cx="480272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28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6FDCF2-E00F-468C-95DA-E40767545955}"/>
              </a:ext>
            </a:extLst>
          </p:cNvPr>
          <p:cNvSpPr txBox="1"/>
          <p:nvPr/>
        </p:nvSpPr>
        <p:spPr>
          <a:xfrm>
            <a:off x="5346838" y="2487674"/>
            <a:ext cx="4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75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50DC33-2D47-4D4F-9199-01C2C58797A3}"/>
              </a:ext>
            </a:extLst>
          </p:cNvPr>
          <p:cNvSpPr txBox="1"/>
          <p:nvPr/>
        </p:nvSpPr>
        <p:spPr>
          <a:xfrm>
            <a:off x="5346838" y="2812025"/>
            <a:ext cx="480272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73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89AD09-866C-43FC-81E7-04C73E0D92BD}"/>
              </a:ext>
            </a:extLst>
          </p:cNvPr>
          <p:cNvSpPr txBox="1"/>
          <p:nvPr/>
        </p:nvSpPr>
        <p:spPr>
          <a:xfrm>
            <a:off x="4679011" y="4304793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대졸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EA2D47-AD48-46E6-960B-C19923520925}"/>
              </a:ext>
            </a:extLst>
          </p:cNvPr>
          <p:cNvSpPr txBox="1"/>
          <p:nvPr/>
        </p:nvSpPr>
        <p:spPr>
          <a:xfrm>
            <a:off x="4679011" y="4626787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05609-E675-4CE6-BB26-CC7F43573960}"/>
              </a:ext>
            </a:extLst>
          </p:cNvPr>
          <p:cNvSpPr txBox="1"/>
          <p:nvPr/>
        </p:nvSpPr>
        <p:spPr>
          <a:xfrm>
            <a:off x="4679011" y="4980232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졸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2FB305-0824-41F8-A7B9-6B946A29492A}"/>
              </a:ext>
            </a:extLst>
          </p:cNvPr>
          <p:cNvSpPr txBox="1"/>
          <p:nvPr/>
        </p:nvSpPr>
        <p:spPr>
          <a:xfrm>
            <a:off x="4679010" y="5302226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중졸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C6EDA2-29BE-41BA-BEDA-D6540D6EB009}"/>
              </a:ext>
            </a:extLst>
          </p:cNvPr>
          <p:cNvSpPr txBox="1"/>
          <p:nvPr/>
        </p:nvSpPr>
        <p:spPr>
          <a:xfrm>
            <a:off x="5384246" y="4298668"/>
            <a:ext cx="480272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21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D30B2B-2F41-4A7C-BA4C-ADB185F19388}"/>
              </a:ext>
            </a:extLst>
          </p:cNvPr>
          <p:cNvSpPr txBox="1"/>
          <p:nvPr/>
        </p:nvSpPr>
        <p:spPr>
          <a:xfrm>
            <a:off x="5384246" y="4628255"/>
            <a:ext cx="480272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28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E00FCE-B291-4860-8F63-D51C6EC75DA7}"/>
              </a:ext>
            </a:extLst>
          </p:cNvPr>
          <p:cNvSpPr txBox="1"/>
          <p:nvPr/>
        </p:nvSpPr>
        <p:spPr>
          <a:xfrm>
            <a:off x="5384246" y="4974259"/>
            <a:ext cx="4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75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085A8E-0C79-43AB-806C-890CF03C80A7}"/>
              </a:ext>
            </a:extLst>
          </p:cNvPr>
          <p:cNvSpPr txBox="1"/>
          <p:nvPr/>
        </p:nvSpPr>
        <p:spPr>
          <a:xfrm>
            <a:off x="5384246" y="5298610"/>
            <a:ext cx="480272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73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09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300645" y="1103973"/>
            <a:ext cx="2268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108859" y="703863"/>
            <a:ext cx="27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4-2.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969B44-3C90-4262-BC67-4A002AB25327}"/>
              </a:ext>
            </a:extLst>
          </p:cNvPr>
          <p:cNvCxnSpPr>
            <a:cxnSpLocks/>
          </p:cNvCxnSpPr>
          <p:nvPr/>
        </p:nvCxnSpPr>
        <p:spPr>
          <a:xfrm>
            <a:off x="3842657" y="3525253"/>
            <a:ext cx="566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63A105-4574-4CD2-966B-84DEF13819EC}"/>
              </a:ext>
            </a:extLst>
          </p:cNvPr>
          <p:cNvSpPr txBox="1"/>
          <p:nvPr/>
        </p:nvSpPr>
        <p:spPr>
          <a:xfrm>
            <a:off x="8959182" y="4724516"/>
            <a:ext cx="162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9B86A-B166-491B-8BE9-675CA233A0F2}"/>
              </a:ext>
            </a:extLst>
          </p:cNvPr>
          <p:cNvSpPr txBox="1"/>
          <p:nvPr/>
        </p:nvSpPr>
        <p:spPr>
          <a:xfrm>
            <a:off x="8959182" y="5050722"/>
            <a:ext cx="162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 descr="방, 음식이(가) 표시된 사진&#10;&#10;자동 생성된 설명">
            <a:extLst>
              <a:ext uri="{FF2B5EF4-FFF2-40B4-BE49-F238E27FC236}">
                <a16:creationId xmlns:a16="http://schemas.microsoft.com/office/drawing/2014/main" id="{B518055B-2324-4573-A483-597CDB7688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49154" r="50714" b="24829"/>
          <a:stretch/>
        </p:blipFill>
        <p:spPr>
          <a:xfrm>
            <a:off x="766302" y="2022039"/>
            <a:ext cx="2679924" cy="28139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3756CE-07BD-4A1C-983A-1DE24CD8971F}"/>
              </a:ext>
            </a:extLst>
          </p:cNvPr>
          <p:cNvSpPr txBox="1"/>
          <p:nvPr/>
        </p:nvSpPr>
        <p:spPr>
          <a:xfrm>
            <a:off x="979707" y="4736555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상관관계 파악</a:t>
            </a:r>
          </a:p>
        </p:txBody>
      </p:sp>
      <p:pic>
        <p:nvPicPr>
          <p:cNvPr id="6" name="그림 5" descr="그리기, 게임이(가) 표시된 사진&#10;&#10;자동 생성된 설명">
            <a:extLst>
              <a:ext uri="{FF2B5EF4-FFF2-40B4-BE49-F238E27FC236}">
                <a16:creationId xmlns:a16="http://schemas.microsoft.com/office/drawing/2014/main" id="{DE09302A-980E-49B5-A37E-E6FA3B18B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9" t="28898" r="15627" b="37930"/>
          <a:stretch/>
        </p:blipFill>
        <p:spPr>
          <a:xfrm>
            <a:off x="4715100" y="2436683"/>
            <a:ext cx="2545381" cy="2085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58ECEC-D5A8-4C85-9674-7423F55DD9DB}"/>
              </a:ext>
            </a:extLst>
          </p:cNvPr>
          <p:cNvSpPr txBox="1"/>
          <p:nvPr/>
        </p:nvSpPr>
        <p:spPr>
          <a:xfrm>
            <a:off x="5312960" y="2556957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교육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FE2A3-C981-4F21-9FC1-6A0C09A0E0BA}"/>
              </a:ext>
            </a:extLst>
          </p:cNvPr>
          <p:cNvSpPr txBox="1"/>
          <p:nvPr/>
        </p:nvSpPr>
        <p:spPr>
          <a:xfrm>
            <a:off x="5312960" y="2926686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대졸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E5FBA-6797-4231-8B35-3511BEB3E9C1}"/>
              </a:ext>
            </a:extLst>
          </p:cNvPr>
          <p:cNvSpPr txBox="1"/>
          <p:nvPr/>
        </p:nvSpPr>
        <p:spPr>
          <a:xfrm>
            <a:off x="5312960" y="3248680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7E110-F3C0-490B-A38C-21C8E5814A1A}"/>
              </a:ext>
            </a:extLst>
          </p:cNvPr>
          <p:cNvSpPr txBox="1"/>
          <p:nvPr/>
        </p:nvSpPr>
        <p:spPr>
          <a:xfrm>
            <a:off x="5312960" y="3602125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</a:t>
            </a:r>
            <a:r>
              <a: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졸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D7958-20B8-46FD-91DC-B735349727DA}"/>
              </a:ext>
            </a:extLst>
          </p:cNvPr>
          <p:cNvSpPr txBox="1"/>
          <p:nvPr/>
        </p:nvSpPr>
        <p:spPr>
          <a:xfrm>
            <a:off x="5312959" y="3924119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중졸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8B5F9-FB25-4D3A-88A4-57EF0026BB2D}"/>
              </a:ext>
            </a:extLst>
          </p:cNvPr>
          <p:cNvSpPr txBox="1"/>
          <p:nvPr/>
        </p:nvSpPr>
        <p:spPr>
          <a:xfrm>
            <a:off x="4940507" y="2920561"/>
            <a:ext cx="480272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21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31EF8-151F-48F1-9D9F-6C17BDF345B6}"/>
              </a:ext>
            </a:extLst>
          </p:cNvPr>
          <p:cNvSpPr txBox="1"/>
          <p:nvPr/>
        </p:nvSpPr>
        <p:spPr>
          <a:xfrm>
            <a:off x="4940507" y="3250148"/>
            <a:ext cx="480272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28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B5F37F-7FE9-4E1C-BBEA-8D4D17F3894E}"/>
              </a:ext>
            </a:extLst>
          </p:cNvPr>
          <p:cNvSpPr txBox="1"/>
          <p:nvPr/>
        </p:nvSpPr>
        <p:spPr>
          <a:xfrm>
            <a:off x="4940507" y="3596152"/>
            <a:ext cx="4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75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B3DEC-3ACB-40FF-94A0-B6648BA7BDF1}"/>
              </a:ext>
            </a:extLst>
          </p:cNvPr>
          <p:cNvSpPr txBox="1"/>
          <p:nvPr/>
        </p:nvSpPr>
        <p:spPr>
          <a:xfrm>
            <a:off x="4940507" y="3920503"/>
            <a:ext cx="480272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73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685512-020B-4BE8-BEF3-BB186CA3CD29}"/>
              </a:ext>
            </a:extLst>
          </p:cNvPr>
          <p:cNvSpPr txBox="1"/>
          <p:nvPr/>
        </p:nvSpPr>
        <p:spPr>
          <a:xfrm>
            <a:off x="4758703" y="2562182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608004-C4CB-498E-82B2-238F2E0A0465}"/>
              </a:ext>
            </a:extLst>
          </p:cNvPr>
          <p:cNvSpPr txBox="1"/>
          <p:nvPr/>
        </p:nvSpPr>
        <p:spPr>
          <a:xfrm>
            <a:off x="6406748" y="2554216"/>
            <a:ext cx="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키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0D08F30-953C-4C59-B68C-A5538A17DC11}"/>
              </a:ext>
            </a:extLst>
          </p:cNvPr>
          <p:cNvCxnSpPr>
            <a:cxnSpLocks/>
          </p:cNvCxnSpPr>
          <p:nvPr/>
        </p:nvCxnSpPr>
        <p:spPr>
          <a:xfrm>
            <a:off x="6776554" y="2153040"/>
            <a:ext cx="0" cy="283643"/>
          </a:xfrm>
          <a:prstGeom prst="straightConnector1">
            <a:avLst/>
          </a:prstGeom>
          <a:ln w="38100">
            <a:solidFill>
              <a:srgbClr val="FB98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F55C8A8-BF82-404E-8AF5-88F93B7ABFB8}"/>
              </a:ext>
            </a:extLst>
          </p:cNvPr>
          <p:cNvSpPr/>
          <p:nvPr/>
        </p:nvSpPr>
        <p:spPr>
          <a:xfrm rot="20545596">
            <a:off x="6017594" y="3154433"/>
            <a:ext cx="1620550" cy="461665"/>
          </a:xfrm>
          <a:prstGeom prst="roundRect">
            <a:avLst/>
          </a:prstGeom>
          <a:solidFill>
            <a:srgbClr val="C00000">
              <a:alpha val="41000"/>
            </a:srgbClr>
          </a:solidFill>
          <a:ln w="60325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차원 축소</a:t>
            </a:r>
          </a:p>
        </p:txBody>
      </p:sp>
      <p:sp>
        <p:nvSpPr>
          <p:cNvPr id="47" name="같음 기호 46">
            <a:extLst>
              <a:ext uri="{FF2B5EF4-FFF2-40B4-BE49-F238E27FC236}">
                <a16:creationId xmlns:a16="http://schemas.microsoft.com/office/drawing/2014/main" id="{E9C40D8C-5A03-4CDF-8EE9-59D4A107ECAB}"/>
              </a:ext>
            </a:extLst>
          </p:cNvPr>
          <p:cNvSpPr/>
          <p:nvPr/>
        </p:nvSpPr>
        <p:spPr>
          <a:xfrm>
            <a:off x="7825416" y="3174858"/>
            <a:ext cx="653143" cy="700790"/>
          </a:xfrm>
          <a:prstGeom prst="mathEqual">
            <a:avLst>
              <a:gd name="adj1" fmla="val 4880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9" name="그림 48" descr="방, 음식이(가) 표시된 사진&#10;&#10;자동 생성된 설명">
            <a:extLst>
              <a:ext uri="{FF2B5EF4-FFF2-40B4-BE49-F238E27FC236}">
                <a16:creationId xmlns:a16="http://schemas.microsoft.com/office/drawing/2014/main" id="{429D38F8-69BF-4EF1-81AD-8C48B7654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716" t="75993" r="24894" b="1304"/>
          <a:stretch/>
        </p:blipFill>
        <p:spPr>
          <a:xfrm>
            <a:off x="8633951" y="2294861"/>
            <a:ext cx="2491589" cy="231939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BA3E007-3EF1-4552-B311-08A574AE5CEE}"/>
              </a:ext>
            </a:extLst>
          </p:cNvPr>
          <p:cNvSpPr txBox="1"/>
          <p:nvPr/>
        </p:nvSpPr>
        <p:spPr>
          <a:xfrm>
            <a:off x="4969443" y="4736555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정리</a:t>
            </a:r>
          </a:p>
        </p:txBody>
      </p:sp>
    </p:spTree>
    <p:extLst>
      <p:ext uri="{BB962C8B-B14F-4D97-AF65-F5344CB8AC3E}">
        <p14:creationId xmlns:p14="http://schemas.microsoft.com/office/powerpoint/2010/main" val="294461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522341" y="1126275"/>
            <a:ext cx="252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210810" y="726165"/>
            <a:ext cx="30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강화 학습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Reinforcement</a:t>
            </a:r>
          </a:p>
        </p:txBody>
      </p:sp>
      <p:pic>
        <p:nvPicPr>
          <p:cNvPr id="13" name="그림 12" descr="방, 음식이(가) 표시된 사진&#10;&#10;자동 생성된 설명">
            <a:extLst>
              <a:ext uri="{FF2B5EF4-FFF2-40B4-BE49-F238E27FC236}">
                <a16:creationId xmlns:a16="http://schemas.microsoft.com/office/drawing/2014/main" id="{0144C12D-89DA-4324-ABE2-99E797C81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163" r="74507" b="-1829"/>
          <a:stretch/>
        </p:blipFill>
        <p:spPr>
          <a:xfrm>
            <a:off x="767328" y="2043426"/>
            <a:ext cx="2730537" cy="28562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D36649-FA6E-4576-86D9-7C6385DDE797}"/>
              </a:ext>
            </a:extLst>
          </p:cNvPr>
          <p:cNvSpPr txBox="1"/>
          <p:nvPr/>
        </p:nvSpPr>
        <p:spPr>
          <a:xfrm>
            <a:off x="1006041" y="4708523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+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보상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7836FD-4E85-4FCC-8282-9CE65CE097B4}"/>
              </a:ext>
            </a:extLst>
          </p:cNvPr>
          <p:cNvCxnSpPr>
            <a:cxnSpLocks/>
          </p:cNvCxnSpPr>
          <p:nvPr/>
        </p:nvCxnSpPr>
        <p:spPr>
          <a:xfrm>
            <a:off x="3701143" y="3418115"/>
            <a:ext cx="566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17EA69-2756-4C79-859A-A10A33CC51E6}"/>
              </a:ext>
            </a:extLst>
          </p:cNvPr>
          <p:cNvSpPr txBox="1"/>
          <p:nvPr/>
        </p:nvSpPr>
        <p:spPr>
          <a:xfrm>
            <a:off x="4621099" y="4752067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반복</a:t>
            </a:r>
          </a:p>
        </p:txBody>
      </p:sp>
      <p:sp>
        <p:nvSpPr>
          <p:cNvPr id="48" name="같음 기호 47">
            <a:extLst>
              <a:ext uri="{FF2B5EF4-FFF2-40B4-BE49-F238E27FC236}">
                <a16:creationId xmlns:a16="http://schemas.microsoft.com/office/drawing/2014/main" id="{364F25D2-6BD4-496A-B2DD-99554DD7A433}"/>
              </a:ext>
            </a:extLst>
          </p:cNvPr>
          <p:cNvSpPr/>
          <p:nvPr/>
        </p:nvSpPr>
        <p:spPr>
          <a:xfrm>
            <a:off x="7292437" y="3067720"/>
            <a:ext cx="653143" cy="700790"/>
          </a:xfrm>
          <a:prstGeom prst="mathEqual">
            <a:avLst>
              <a:gd name="adj1" fmla="val 4880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림 49" descr="방, 음식이(가) 표시된 사진&#10;&#10;자동 생성된 설명">
            <a:extLst>
              <a:ext uri="{FF2B5EF4-FFF2-40B4-BE49-F238E27FC236}">
                <a16:creationId xmlns:a16="http://schemas.microsoft.com/office/drawing/2014/main" id="{28428FB1-2C86-489F-99C8-74329D511C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63" t="75287" r="769" b="525"/>
          <a:stretch/>
        </p:blipFill>
        <p:spPr>
          <a:xfrm>
            <a:off x="4533326" y="2149477"/>
            <a:ext cx="2564473" cy="265442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53BFC58-5CD9-41AE-8A51-59A186BB0691}"/>
              </a:ext>
            </a:extLst>
          </p:cNvPr>
          <p:cNvSpPr txBox="1"/>
          <p:nvPr/>
        </p:nvSpPr>
        <p:spPr>
          <a:xfrm>
            <a:off x="8459744" y="4708522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최적화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A64A791-C615-4EE1-90F4-24FEC477121B}"/>
              </a:ext>
            </a:extLst>
          </p:cNvPr>
          <p:cNvSpPr/>
          <p:nvPr/>
        </p:nvSpPr>
        <p:spPr>
          <a:xfrm rot="1153341">
            <a:off x="1187551" y="2367308"/>
            <a:ext cx="855046" cy="5015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364661A-5CB4-496A-9773-2CA8ECC7F3BB}"/>
              </a:ext>
            </a:extLst>
          </p:cNvPr>
          <p:cNvSpPr/>
          <p:nvPr/>
        </p:nvSpPr>
        <p:spPr>
          <a:xfrm rot="19695000">
            <a:off x="2082417" y="2744195"/>
            <a:ext cx="871879" cy="43492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벌</a:t>
            </a:r>
          </a:p>
        </p:txBody>
      </p:sp>
      <p:pic>
        <p:nvPicPr>
          <p:cNvPr id="8" name="그림 7" descr="방, 음식이(가) 표시된 사진&#10;&#10;자동 생성된 설명">
            <a:extLst>
              <a:ext uri="{FF2B5EF4-FFF2-40B4-BE49-F238E27FC236}">
                <a16:creationId xmlns:a16="http://schemas.microsoft.com/office/drawing/2014/main" id="{8905DBD0-E437-41AA-AE5D-C31237A60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30" t="49705" r="817" b="24463"/>
          <a:stretch/>
        </p:blipFill>
        <p:spPr>
          <a:xfrm>
            <a:off x="8341394" y="2022138"/>
            <a:ext cx="2511073" cy="28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8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131B09C9-A309-4AE5-9304-0CC100D3388F}"/>
              </a:ext>
            </a:extLst>
          </p:cNvPr>
          <p:cNvSpPr/>
          <p:nvPr/>
        </p:nvSpPr>
        <p:spPr>
          <a:xfrm>
            <a:off x="2188345" y="3031958"/>
            <a:ext cx="2117558" cy="1106905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F64B0-2120-48E3-9A1B-89F162F51AE6}"/>
              </a:ext>
            </a:extLst>
          </p:cNvPr>
          <p:cNvSpPr txBox="1"/>
          <p:nvPr/>
        </p:nvSpPr>
        <p:spPr>
          <a:xfrm>
            <a:off x="2120567" y="3105834"/>
            <a:ext cx="225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기계학습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2F2AAF1-C57A-42E7-8E1C-26B5F98877F1}"/>
              </a:ext>
            </a:extLst>
          </p:cNvPr>
          <p:cNvSpPr/>
          <p:nvPr/>
        </p:nvSpPr>
        <p:spPr>
          <a:xfrm>
            <a:off x="4671661" y="1773455"/>
            <a:ext cx="837397" cy="3311091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C93DF-AAF0-4CB3-898C-858E74B3B186}"/>
              </a:ext>
            </a:extLst>
          </p:cNvPr>
          <p:cNvSpPr txBox="1"/>
          <p:nvPr/>
        </p:nvSpPr>
        <p:spPr>
          <a:xfrm>
            <a:off x="5509058" y="1450288"/>
            <a:ext cx="225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지도학습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503B0-318C-4539-A472-FD404033580D}"/>
              </a:ext>
            </a:extLst>
          </p:cNvPr>
          <p:cNvSpPr txBox="1"/>
          <p:nvPr/>
        </p:nvSpPr>
        <p:spPr>
          <a:xfrm>
            <a:off x="5509058" y="4761381"/>
            <a:ext cx="225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비지도학습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BA48B-D89D-45C3-81B0-EF466DA30EB5}"/>
              </a:ext>
            </a:extLst>
          </p:cNvPr>
          <p:cNvSpPr txBox="1"/>
          <p:nvPr/>
        </p:nvSpPr>
        <p:spPr>
          <a:xfrm>
            <a:off x="2236471" y="3641375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5B9D976-8FD7-43D1-86DB-C41C15B77D06}"/>
              </a:ext>
            </a:extLst>
          </p:cNvPr>
          <p:cNvCxnSpPr/>
          <p:nvPr/>
        </p:nvCxnSpPr>
        <p:spPr>
          <a:xfrm>
            <a:off x="5090359" y="3428999"/>
            <a:ext cx="3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43E26B-54CC-4169-925A-6E58BE5F5037}"/>
              </a:ext>
            </a:extLst>
          </p:cNvPr>
          <p:cNvSpPr txBox="1"/>
          <p:nvPr/>
        </p:nvSpPr>
        <p:spPr>
          <a:xfrm>
            <a:off x="5509058" y="3105834"/>
            <a:ext cx="225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강화학습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AA19A523-6D25-4F51-9BCA-5AFCA2BE0637}"/>
              </a:ext>
            </a:extLst>
          </p:cNvPr>
          <p:cNvSpPr/>
          <p:nvPr/>
        </p:nvSpPr>
        <p:spPr>
          <a:xfrm flipH="1">
            <a:off x="7704826" y="1232628"/>
            <a:ext cx="721095" cy="1081649"/>
          </a:xfrm>
          <a:prstGeom prst="chevron">
            <a:avLst>
              <a:gd name="adj" fmla="val 10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8C05DB8A-C290-4A91-8175-93025D01148B}"/>
              </a:ext>
            </a:extLst>
          </p:cNvPr>
          <p:cNvSpPr/>
          <p:nvPr/>
        </p:nvSpPr>
        <p:spPr>
          <a:xfrm flipH="1">
            <a:off x="7909365" y="4543723"/>
            <a:ext cx="721095" cy="1081649"/>
          </a:xfrm>
          <a:prstGeom prst="chevron">
            <a:avLst>
              <a:gd name="adj" fmla="val 10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D4CA-F5D2-43BB-8219-951DB313A234}"/>
              </a:ext>
            </a:extLst>
          </p:cNvPr>
          <p:cNvSpPr txBox="1"/>
          <p:nvPr/>
        </p:nvSpPr>
        <p:spPr>
          <a:xfrm>
            <a:off x="8425921" y="972951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7B85C6-DBE4-4F3A-A58A-455CCF539648}"/>
              </a:ext>
            </a:extLst>
          </p:cNvPr>
          <p:cNvSpPr txBox="1"/>
          <p:nvPr/>
        </p:nvSpPr>
        <p:spPr>
          <a:xfrm>
            <a:off x="8425921" y="2052667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A51F3E-6ACE-490E-84F0-CE37F5383306}"/>
              </a:ext>
            </a:extLst>
          </p:cNvPr>
          <p:cNvCxnSpPr>
            <a:cxnSpLocks/>
          </p:cNvCxnSpPr>
          <p:nvPr/>
        </p:nvCxnSpPr>
        <p:spPr>
          <a:xfrm>
            <a:off x="7928209" y="5084546"/>
            <a:ext cx="702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3C5CF9-E6CB-4D1F-A06F-57D649A20514}"/>
              </a:ext>
            </a:extLst>
          </p:cNvPr>
          <p:cNvSpPr txBox="1"/>
          <p:nvPr/>
        </p:nvSpPr>
        <p:spPr>
          <a:xfrm>
            <a:off x="8630460" y="4214738"/>
            <a:ext cx="144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군집화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5D1415-9A33-4199-AC5B-4BEDE200FD8C}"/>
              </a:ext>
            </a:extLst>
          </p:cNvPr>
          <p:cNvSpPr txBox="1"/>
          <p:nvPr/>
        </p:nvSpPr>
        <p:spPr>
          <a:xfrm>
            <a:off x="8630460" y="4766917"/>
            <a:ext cx="144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CBA3ED-B66A-4CFB-BB46-D25EB30B460A}"/>
              </a:ext>
            </a:extLst>
          </p:cNvPr>
          <p:cNvSpPr txBox="1"/>
          <p:nvPr/>
        </p:nvSpPr>
        <p:spPr>
          <a:xfrm>
            <a:off x="8630460" y="5319097"/>
            <a:ext cx="144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87DFB1-E283-41CE-AD4C-51C3F72E8C13}"/>
              </a:ext>
            </a:extLst>
          </p:cNvPr>
          <p:cNvSpPr txBox="1"/>
          <p:nvPr/>
        </p:nvSpPr>
        <p:spPr>
          <a:xfrm>
            <a:off x="5600898" y="1939249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DF7E31-8967-447D-9450-3A8AE922CD0D}"/>
              </a:ext>
            </a:extLst>
          </p:cNvPr>
          <p:cNvSpPr txBox="1"/>
          <p:nvPr/>
        </p:nvSpPr>
        <p:spPr>
          <a:xfrm>
            <a:off x="5451713" y="5245813"/>
            <a:ext cx="225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A5527-9036-4FAF-9D22-CAC971A8AC81}"/>
              </a:ext>
            </a:extLst>
          </p:cNvPr>
          <p:cNvSpPr txBox="1"/>
          <p:nvPr/>
        </p:nvSpPr>
        <p:spPr>
          <a:xfrm>
            <a:off x="5545556" y="3590656"/>
            <a:ext cx="232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43777C-0CEB-47F7-AB63-B371CF327EF8}"/>
              </a:ext>
            </a:extLst>
          </p:cNvPr>
          <p:cNvSpPr txBox="1"/>
          <p:nvPr/>
        </p:nvSpPr>
        <p:spPr>
          <a:xfrm>
            <a:off x="43544" y="703863"/>
            <a:ext cx="30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머신러닝의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분류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A26CAA-DBA6-4278-BBBB-776DBE268E62}"/>
              </a:ext>
            </a:extLst>
          </p:cNvPr>
          <p:cNvCxnSpPr>
            <a:cxnSpLocks/>
          </p:cNvCxnSpPr>
          <p:nvPr/>
        </p:nvCxnSpPr>
        <p:spPr>
          <a:xfrm>
            <a:off x="355075" y="1103973"/>
            <a:ext cx="252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CC7DE5D-C797-439C-A895-7E6D96C27D01}"/>
              </a:ext>
            </a:extLst>
          </p:cNvPr>
          <p:cNvSpPr txBox="1"/>
          <p:nvPr/>
        </p:nvSpPr>
        <p:spPr>
          <a:xfrm>
            <a:off x="8361649" y="1365851"/>
            <a:ext cx="12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82D9AB-C2D9-4C65-8934-BC581AD3BD11}"/>
              </a:ext>
            </a:extLst>
          </p:cNvPr>
          <p:cNvSpPr txBox="1"/>
          <p:nvPr/>
        </p:nvSpPr>
        <p:spPr>
          <a:xfrm>
            <a:off x="8317044" y="2488049"/>
            <a:ext cx="144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5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355075" y="1103973"/>
            <a:ext cx="252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43544" y="703863"/>
            <a:ext cx="30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지도 학습</a:t>
            </a:r>
          </a:p>
        </p:txBody>
      </p:sp>
      <p:pic>
        <p:nvPicPr>
          <p:cNvPr id="13" name="그림 12" descr="방, 음식이(가) 표시된 사진&#10;&#10;자동 생성된 설명">
            <a:extLst>
              <a:ext uri="{FF2B5EF4-FFF2-40B4-BE49-F238E27FC236}">
                <a16:creationId xmlns:a16="http://schemas.microsoft.com/office/drawing/2014/main" id="{0144C12D-89DA-4324-ABE2-99E797C81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163" r="74507" b="-1829"/>
          <a:stretch/>
        </p:blipFill>
        <p:spPr>
          <a:xfrm>
            <a:off x="767328" y="2043426"/>
            <a:ext cx="2730537" cy="2856206"/>
          </a:xfrm>
          <a:prstGeom prst="rect">
            <a:avLst/>
          </a:prstGeom>
        </p:spPr>
      </p:pic>
      <p:pic>
        <p:nvPicPr>
          <p:cNvPr id="18" name="그림 17" descr="방, 음식이(가) 표시된 사진&#10;&#10;자동 생성된 설명">
            <a:extLst>
              <a:ext uri="{FF2B5EF4-FFF2-40B4-BE49-F238E27FC236}">
                <a16:creationId xmlns:a16="http://schemas.microsoft.com/office/drawing/2014/main" id="{C42AE519-ADA5-4CA9-B18D-D32D48C3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74" t="680" r="74841" b="74829"/>
          <a:stretch/>
        </p:blipFill>
        <p:spPr>
          <a:xfrm>
            <a:off x="8140218" y="2192006"/>
            <a:ext cx="2730537" cy="25590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D36649-FA6E-4576-86D9-7C6385DDE797}"/>
              </a:ext>
            </a:extLst>
          </p:cNvPr>
          <p:cNvSpPr txBox="1"/>
          <p:nvPr/>
        </p:nvSpPr>
        <p:spPr>
          <a:xfrm>
            <a:off x="1006041" y="4708523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과거 데이터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7836FD-4E85-4FCC-8282-9CE65CE097B4}"/>
              </a:ext>
            </a:extLst>
          </p:cNvPr>
          <p:cNvCxnSpPr>
            <a:cxnSpLocks/>
          </p:cNvCxnSpPr>
          <p:nvPr/>
        </p:nvCxnSpPr>
        <p:spPr>
          <a:xfrm>
            <a:off x="3701143" y="3418115"/>
            <a:ext cx="566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17EA69-2756-4C79-859A-A10A33CC51E6}"/>
              </a:ext>
            </a:extLst>
          </p:cNvPr>
          <p:cNvSpPr txBox="1"/>
          <p:nvPr/>
        </p:nvSpPr>
        <p:spPr>
          <a:xfrm>
            <a:off x="4621099" y="4752067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학습</a:t>
            </a:r>
          </a:p>
        </p:txBody>
      </p:sp>
      <p:sp>
        <p:nvSpPr>
          <p:cNvPr id="48" name="같음 기호 47">
            <a:extLst>
              <a:ext uri="{FF2B5EF4-FFF2-40B4-BE49-F238E27FC236}">
                <a16:creationId xmlns:a16="http://schemas.microsoft.com/office/drawing/2014/main" id="{364F25D2-6BD4-496A-B2DD-99554DD7A433}"/>
              </a:ext>
            </a:extLst>
          </p:cNvPr>
          <p:cNvSpPr/>
          <p:nvPr/>
        </p:nvSpPr>
        <p:spPr>
          <a:xfrm>
            <a:off x="7292437" y="3067720"/>
            <a:ext cx="653143" cy="700790"/>
          </a:xfrm>
          <a:prstGeom prst="mathEqual">
            <a:avLst>
              <a:gd name="adj1" fmla="val 4880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림 49" descr="방, 음식이(가) 표시된 사진&#10;&#10;자동 생성된 설명">
            <a:extLst>
              <a:ext uri="{FF2B5EF4-FFF2-40B4-BE49-F238E27FC236}">
                <a16:creationId xmlns:a16="http://schemas.microsoft.com/office/drawing/2014/main" id="{28428FB1-2C86-489F-99C8-74329D511C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63" t="75287" r="769" b="525"/>
          <a:stretch/>
        </p:blipFill>
        <p:spPr>
          <a:xfrm>
            <a:off x="4533326" y="2149477"/>
            <a:ext cx="2564473" cy="265442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53BFC58-5CD9-41AE-8A51-59A186BB0691}"/>
              </a:ext>
            </a:extLst>
          </p:cNvPr>
          <p:cNvSpPr txBox="1"/>
          <p:nvPr/>
        </p:nvSpPr>
        <p:spPr>
          <a:xfrm>
            <a:off x="8459744" y="4708522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모델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A64A791-C615-4EE1-90F4-24FEC477121B}"/>
              </a:ext>
            </a:extLst>
          </p:cNvPr>
          <p:cNvSpPr/>
          <p:nvPr/>
        </p:nvSpPr>
        <p:spPr>
          <a:xfrm rot="1153341">
            <a:off x="1187551" y="2367308"/>
            <a:ext cx="855046" cy="5015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독립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364661A-5CB4-496A-9773-2CA8ECC7F3BB}"/>
              </a:ext>
            </a:extLst>
          </p:cNvPr>
          <p:cNvSpPr/>
          <p:nvPr/>
        </p:nvSpPr>
        <p:spPr>
          <a:xfrm rot="19695000">
            <a:off x="2082417" y="2744195"/>
            <a:ext cx="871879" cy="43492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종속</a:t>
            </a:r>
          </a:p>
        </p:txBody>
      </p:sp>
    </p:spTree>
    <p:extLst>
      <p:ext uri="{BB962C8B-B14F-4D97-AF65-F5344CB8AC3E}">
        <p14:creationId xmlns:p14="http://schemas.microsoft.com/office/powerpoint/2010/main" val="232449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4858789A-822C-4081-9F12-EAE48B0906AF}"/>
              </a:ext>
            </a:extLst>
          </p:cNvPr>
          <p:cNvSpPr/>
          <p:nvPr/>
        </p:nvSpPr>
        <p:spPr>
          <a:xfrm>
            <a:off x="2917728" y="2262507"/>
            <a:ext cx="810163" cy="2353807"/>
          </a:xfrm>
          <a:prstGeom prst="leftBracket">
            <a:avLst>
              <a:gd name="adj" fmla="val 0"/>
            </a:avLst>
          </a:prstGeom>
          <a:ln w="57150">
            <a:solidFill>
              <a:srgbClr val="FFB8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355075" y="1103973"/>
            <a:ext cx="252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108860" y="703863"/>
            <a:ext cx="30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회귀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vs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지도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EC02-B074-4888-9B68-53AFE5853ADF}"/>
              </a:ext>
            </a:extLst>
          </p:cNvPr>
          <p:cNvSpPr txBox="1"/>
          <p:nvPr/>
        </p:nvSpPr>
        <p:spPr>
          <a:xfrm>
            <a:off x="8931205" y="4062512"/>
            <a:ext cx="114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75AB3-C4E0-494E-B769-456ADD7E948C}"/>
              </a:ext>
            </a:extLst>
          </p:cNvPr>
          <p:cNvSpPr txBox="1"/>
          <p:nvPr/>
        </p:nvSpPr>
        <p:spPr>
          <a:xfrm>
            <a:off x="8757602" y="2469686"/>
            <a:ext cx="162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 descr="방, 음식이(가) 표시된 사진&#10;&#10;자동 생성된 설명">
            <a:extLst>
              <a:ext uri="{FF2B5EF4-FFF2-40B4-BE49-F238E27FC236}">
                <a16:creationId xmlns:a16="http://schemas.microsoft.com/office/drawing/2014/main" id="{D56AF24F-0DB3-45EF-96BF-BB031FDD7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74" t="680" r="74841" b="74829"/>
          <a:stretch/>
        </p:blipFill>
        <p:spPr>
          <a:xfrm>
            <a:off x="933082" y="2208658"/>
            <a:ext cx="2730537" cy="2559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15BBF0-A631-488E-8820-51597566D3B7}"/>
              </a:ext>
            </a:extLst>
          </p:cNvPr>
          <p:cNvSpPr txBox="1"/>
          <p:nvPr/>
        </p:nvSpPr>
        <p:spPr>
          <a:xfrm>
            <a:off x="1252608" y="4725174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92059-7E94-48FF-8259-88BFF1CCC659}"/>
              </a:ext>
            </a:extLst>
          </p:cNvPr>
          <p:cNvSpPr txBox="1"/>
          <p:nvPr/>
        </p:nvSpPr>
        <p:spPr>
          <a:xfrm>
            <a:off x="3930443" y="2000897"/>
            <a:ext cx="3564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예측하고 싶은 종속변수가 </a:t>
            </a:r>
            <a:r>
              <a:rPr lang="ko-KR" altLang="en-US" sz="2400" b="1" dirty="0">
                <a:solidFill>
                  <a:srgbClr val="E55D4D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양적자료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야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.”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5F8B2-E55F-48BC-970C-D1E2B6026DF6}"/>
              </a:ext>
            </a:extLst>
          </p:cNvPr>
          <p:cNvSpPr txBox="1"/>
          <p:nvPr/>
        </p:nvSpPr>
        <p:spPr>
          <a:xfrm>
            <a:off x="3930443" y="4159448"/>
            <a:ext cx="3564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예측하고 싶은 종속변수가 </a:t>
            </a:r>
            <a:r>
              <a:rPr lang="ko-KR" altLang="en-US" sz="2400" b="1" dirty="0">
                <a:solidFill>
                  <a:srgbClr val="E55D4D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질적자료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야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.”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969B44-3C90-4262-BC67-4A002AB25327}"/>
              </a:ext>
            </a:extLst>
          </p:cNvPr>
          <p:cNvCxnSpPr>
            <a:cxnSpLocks/>
          </p:cNvCxnSpPr>
          <p:nvPr/>
        </p:nvCxnSpPr>
        <p:spPr>
          <a:xfrm>
            <a:off x="7783287" y="2393139"/>
            <a:ext cx="566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198323-62E7-48C1-A61B-AA293E3E3CBC}"/>
              </a:ext>
            </a:extLst>
          </p:cNvPr>
          <p:cNvCxnSpPr>
            <a:cxnSpLocks/>
          </p:cNvCxnSpPr>
          <p:nvPr/>
        </p:nvCxnSpPr>
        <p:spPr>
          <a:xfrm>
            <a:off x="7783287" y="4721230"/>
            <a:ext cx="566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63A105-4574-4CD2-966B-84DEF13819EC}"/>
              </a:ext>
            </a:extLst>
          </p:cNvPr>
          <p:cNvSpPr txBox="1"/>
          <p:nvPr/>
        </p:nvSpPr>
        <p:spPr>
          <a:xfrm>
            <a:off x="8888065" y="1950762"/>
            <a:ext cx="114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378FA-3E67-43AC-A955-952884017528}"/>
              </a:ext>
            </a:extLst>
          </p:cNvPr>
          <p:cNvSpPr txBox="1"/>
          <p:nvPr/>
        </p:nvSpPr>
        <p:spPr>
          <a:xfrm>
            <a:off x="8686281" y="4654187"/>
            <a:ext cx="180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7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355075" y="1103973"/>
            <a:ext cx="252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108860" y="703863"/>
            <a:ext cx="30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회귀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vs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지도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75AB3-C4E0-494E-B769-456ADD7E948C}"/>
              </a:ext>
            </a:extLst>
          </p:cNvPr>
          <p:cNvSpPr txBox="1"/>
          <p:nvPr/>
        </p:nvSpPr>
        <p:spPr>
          <a:xfrm>
            <a:off x="9071532" y="1748285"/>
            <a:ext cx="162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3A105-4574-4CD2-966B-84DEF13819EC}"/>
              </a:ext>
            </a:extLst>
          </p:cNvPr>
          <p:cNvSpPr txBox="1"/>
          <p:nvPr/>
        </p:nvSpPr>
        <p:spPr>
          <a:xfrm>
            <a:off x="8831764" y="1229361"/>
            <a:ext cx="204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회귀분석</a:t>
            </a:r>
          </a:p>
        </p:txBody>
      </p:sp>
      <p:pic>
        <p:nvPicPr>
          <p:cNvPr id="13" name="그림 12" descr="앉아있는, 테이블, 모니터, 화면이(가) 표시된 사진&#10;&#10;자동 생성된 설명">
            <a:extLst>
              <a:ext uri="{FF2B5EF4-FFF2-40B4-BE49-F238E27FC236}">
                <a16:creationId xmlns:a16="http://schemas.microsoft.com/office/drawing/2014/main" id="{F1C3241D-0CD7-4702-8214-3E6AC25D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1" y="1411348"/>
            <a:ext cx="8753746" cy="4342678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B96BF5ED-61A9-48D2-B98C-3A06CD9471A9}"/>
              </a:ext>
            </a:extLst>
          </p:cNvPr>
          <p:cNvSpPr/>
          <p:nvPr/>
        </p:nvSpPr>
        <p:spPr>
          <a:xfrm>
            <a:off x="8796826" y="1148577"/>
            <a:ext cx="2117558" cy="1106905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9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355075" y="1103973"/>
            <a:ext cx="252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108860" y="703863"/>
            <a:ext cx="30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회귀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vs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지도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34484-96EA-4CC1-B083-72E47E849E11}"/>
              </a:ext>
            </a:extLst>
          </p:cNvPr>
          <p:cNvSpPr txBox="1"/>
          <p:nvPr/>
        </p:nvSpPr>
        <p:spPr>
          <a:xfrm>
            <a:off x="8433578" y="4850380"/>
            <a:ext cx="297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선형 회귀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893B8-FDB3-40EE-B05B-856F840600E9}"/>
              </a:ext>
            </a:extLst>
          </p:cNvPr>
          <p:cNvSpPr txBox="1"/>
          <p:nvPr/>
        </p:nvSpPr>
        <p:spPr>
          <a:xfrm>
            <a:off x="8433579" y="5352950"/>
            <a:ext cx="297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3925AC-C195-48C9-9DC7-288D3D1D33B8}"/>
              </a:ext>
            </a:extLst>
          </p:cNvPr>
          <p:cNvSpPr/>
          <p:nvPr/>
        </p:nvSpPr>
        <p:spPr>
          <a:xfrm>
            <a:off x="8631692" y="4683536"/>
            <a:ext cx="2547257" cy="12192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선형 회귀 - 위키백과, 우리 모두의 백과사전">
            <a:extLst>
              <a:ext uri="{FF2B5EF4-FFF2-40B4-BE49-F238E27FC236}">
                <a16:creationId xmlns:a16="http://schemas.microsoft.com/office/drawing/2014/main" id="{414F81C9-812A-4BCC-8DC3-4C5B14B4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23" y="1330472"/>
            <a:ext cx="6574291" cy="477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355075" y="1103973"/>
            <a:ext cx="252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108860" y="703863"/>
            <a:ext cx="30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회귀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vs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지도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34484-96EA-4CC1-B083-72E47E849E11}"/>
              </a:ext>
            </a:extLst>
          </p:cNvPr>
          <p:cNvSpPr txBox="1"/>
          <p:nvPr/>
        </p:nvSpPr>
        <p:spPr>
          <a:xfrm>
            <a:off x="8641086" y="4785065"/>
            <a:ext cx="297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로지스틱 회귀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893B8-FDB3-40EE-B05B-856F840600E9}"/>
              </a:ext>
            </a:extLst>
          </p:cNvPr>
          <p:cNvSpPr txBox="1"/>
          <p:nvPr/>
        </p:nvSpPr>
        <p:spPr>
          <a:xfrm>
            <a:off x="8641087" y="5287635"/>
            <a:ext cx="297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3925AC-C195-48C9-9DC7-288D3D1D33B8}"/>
              </a:ext>
            </a:extLst>
          </p:cNvPr>
          <p:cNvSpPr/>
          <p:nvPr/>
        </p:nvSpPr>
        <p:spPr>
          <a:xfrm>
            <a:off x="8641085" y="4618221"/>
            <a:ext cx="2972207" cy="12192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BE26CB-FD6B-4240-B997-7649DEFE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5" y="1914351"/>
            <a:ext cx="8062382" cy="344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6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131B09C9-A309-4AE5-9304-0CC100D3388F}"/>
              </a:ext>
            </a:extLst>
          </p:cNvPr>
          <p:cNvSpPr/>
          <p:nvPr/>
        </p:nvSpPr>
        <p:spPr>
          <a:xfrm>
            <a:off x="2188345" y="3031958"/>
            <a:ext cx="2117558" cy="1106905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F64B0-2120-48E3-9A1B-89F162F51AE6}"/>
              </a:ext>
            </a:extLst>
          </p:cNvPr>
          <p:cNvSpPr txBox="1"/>
          <p:nvPr/>
        </p:nvSpPr>
        <p:spPr>
          <a:xfrm>
            <a:off x="2120567" y="3105834"/>
            <a:ext cx="225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기계학습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2F2AAF1-C57A-42E7-8E1C-26B5F98877F1}"/>
              </a:ext>
            </a:extLst>
          </p:cNvPr>
          <p:cNvSpPr/>
          <p:nvPr/>
        </p:nvSpPr>
        <p:spPr>
          <a:xfrm>
            <a:off x="4671661" y="1773455"/>
            <a:ext cx="837397" cy="3311091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C93DF-AAF0-4CB3-898C-858E74B3B186}"/>
              </a:ext>
            </a:extLst>
          </p:cNvPr>
          <p:cNvSpPr txBox="1"/>
          <p:nvPr/>
        </p:nvSpPr>
        <p:spPr>
          <a:xfrm>
            <a:off x="5509058" y="1450288"/>
            <a:ext cx="225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지도학습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503B0-318C-4539-A472-FD404033580D}"/>
              </a:ext>
            </a:extLst>
          </p:cNvPr>
          <p:cNvSpPr txBox="1"/>
          <p:nvPr/>
        </p:nvSpPr>
        <p:spPr>
          <a:xfrm>
            <a:off x="5509058" y="4761381"/>
            <a:ext cx="225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비지도학습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BA48B-D89D-45C3-81B0-EF466DA30EB5}"/>
              </a:ext>
            </a:extLst>
          </p:cNvPr>
          <p:cNvSpPr txBox="1"/>
          <p:nvPr/>
        </p:nvSpPr>
        <p:spPr>
          <a:xfrm>
            <a:off x="2236471" y="3641375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5B9D976-8FD7-43D1-86DB-C41C15B77D06}"/>
              </a:ext>
            </a:extLst>
          </p:cNvPr>
          <p:cNvCxnSpPr/>
          <p:nvPr/>
        </p:nvCxnSpPr>
        <p:spPr>
          <a:xfrm>
            <a:off x="5090359" y="3428999"/>
            <a:ext cx="3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43E26B-54CC-4169-925A-6E58BE5F5037}"/>
              </a:ext>
            </a:extLst>
          </p:cNvPr>
          <p:cNvSpPr txBox="1"/>
          <p:nvPr/>
        </p:nvSpPr>
        <p:spPr>
          <a:xfrm>
            <a:off x="5509058" y="3105834"/>
            <a:ext cx="225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강화학습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AA19A523-6D25-4F51-9BCA-5AFCA2BE0637}"/>
              </a:ext>
            </a:extLst>
          </p:cNvPr>
          <p:cNvSpPr/>
          <p:nvPr/>
        </p:nvSpPr>
        <p:spPr>
          <a:xfrm flipH="1">
            <a:off x="7704826" y="1232628"/>
            <a:ext cx="721095" cy="1081649"/>
          </a:xfrm>
          <a:prstGeom prst="chevron">
            <a:avLst>
              <a:gd name="adj" fmla="val 10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8C05DB8A-C290-4A91-8175-93025D01148B}"/>
              </a:ext>
            </a:extLst>
          </p:cNvPr>
          <p:cNvSpPr/>
          <p:nvPr/>
        </p:nvSpPr>
        <p:spPr>
          <a:xfrm flipH="1">
            <a:off x="7909365" y="4543723"/>
            <a:ext cx="721095" cy="1081649"/>
          </a:xfrm>
          <a:prstGeom prst="chevron">
            <a:avLst>
              <a:gd name="adj" fmla="val 10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D4CA-F5D2-43BB-8219-951DB313A234}"/>
              </a:ext>
            </a:extLst>
          </p:cNvPr>
          <p:cNvSpPr txBox="1"/>
          <p:nvPr/>
        </p:nvSpPr>
        <p:spPr>
          <a:xfrm>
            <a:off x="8425921" y="972951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7B85C6-DBE4-4F3A-A58A-455CCF539648}"/>
              </a:ext>
            </a:extLst>
          </p:cNvPr>
          <p:cNvSpPr txBox="1"/>
          <p:nvPr/>
        </p:nvSpPr>
        <p:spPr>
          <a:xfrm>
            <a:off x="8425921" y="2052667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A51F3E-6ACE-490E-84F0-CE37F5383306}"/>
              </a:ext>
            </a:extLst>
          </p:cNvPr>
          <p:cNvCxnSpPr>
            <a:cxnSpLocks/>
          </p:cNvCxnSpPr>
          <p:nvPr/>
        </p:nvCxnSpPr>
        <p:spPr>
          <a:xfrm>
            <a:off x="7928209" y="5084546"/>
            <a:ext cx="702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3C5CF9-E6CB-4D1F-A06F-57D649A20514}"/>
              </a:ext>
            </a:extLst>
          </p:cNvPr>
          <p:cNvSpPr txBox="1"/>
          <p:nvPr/>
        </p:nvSpPr>
        <p:spPr>
          <a:xfrm>
            <a:off x="8630460" y="4214738"/>
            <a:ext cx="144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군집화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5D1415-9A33-4199-AC5B-4BEDE200FD8C}"/>
              </a:ext>
            </a:extLst>
          </p:cNvPr>
          <p:cNvSpPr txBox="1"/>
          <p:nvPr/>
        </p:nvSpPr>
        <p:spPr>
          <a:xfrm>
            <a:off x="8630460" y="4766917"/>
            <a:ext cx="144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CBA3ED-B66A-4CFB-BB46-D25EB30B460A}"/>
              </a:ext>
            </a:extLst>
          </p:cNvPr>
          <p:cNvSpPr txBox="1"/>
          <p:nvPr/>
        </p:nvSpPr>
        <p:spPr>
          <a:xfrm>
            <a:off x="8630460" y="5319097"/>
            <a:ext cx="144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87DFB1-E283-41CE-AD4C-51C3F72E8C13}"/>
              </a:ext>
            </a:extLst>
          </p:cNvPr>
          <p:cNvSpPr txBox="1"/>
          <p:nvPr/>
        </p:nvSpPr>
        <p:spPr>
          <a:xfrm>
            <a:off x="5600898" y="1939249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DF7E31-8967-447D-9450-3A8AE922CD0D}"/>
              </a:ext>
            </a:extLst>
          </p:cNvPr>
          <p:cNvSpPr txBox="1"/>
          <p:nvPr/>
        </p:nvSpPr>
        <p:spPr>
          <a:xfrm>
            <a:off x="5451713" y="5245813"/>
            <a:ext cx="225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A5527-9036-4FAF-9D22-CAC971A8AC81}"/>
              </a:ext>
            </a:extLst>
          </p:cNvPr>
          <p:cNvSpPr txBox="1"/>
          <p:nvPr/>
        </p:nvSpPr>
        <p:spPr>
          <a:xfrm>
            <a:off x="5545556" y="3590656"/>
            <a:ext cx="232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43777C-0CEB-47F7-AB63-B371CF327EF8}"/>
              </a:ext>
            </a:extLst>
          </p:cNvPr>
          <p:cNvSpPr txBox="1"/>
          <p:nvPr/>
        </p:nvSpPr>
        <p:spPr>
          <a:xfrm>
            <a:off x="43544" y="703863"/>
            <a:ext cx="30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머신러닝의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분류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A26CAA-DBA6-4278-BBBB-776DBE268E62}"/>
              </a:ext>
            </a:extLst>
          </p:cNvPr>
          <p:cNvCxnSpPr>
            <a:cxnSpLocks/>
          </p:cNvCxnSpPr>
          <p:nvPr/>
        </p:nvCxnSpPr>
        <p:spPr>
          <a:xfrm>
            <a:off x="355075" y="1103973"/>
            <a:ext cx="252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CC7DE5D-C797-439C-A895-7E6D96C27D01}"/>
              </a:ext>
            </a:extLst>
          </p:cNvPr>
          <p:cNvSpPr txBox="1"/>
          <p:nvPr/>
        </p:nvSpPr>
        <p:spPr>
          <a:xfrm>
            <a:off x="8361649" y="1365851"/>
            <a:ext cx="12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82D9AB-C2D9-4C65-8934-BC581AD3BD11}"/>
              </a:ext>
            </a:extLst>
          </p:cNvPr>
          <p:cNvSpPr txBox="1"/>
          <p:nvPr/>
        </p:nvSpPr>
        <p:spPr>
          <a:xfrm>
            <a:off x="8317044" y="2488049"/>
            <a:ext cx="144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61D685-4A1E-435E-B8E7-3BCE165DD71A}"/>
              </a:ext>
            </a:extLst>
          </p:cNvPr>
          <p:cNvSpPr/>
          <p:nvPr/>
        </p:nvSpPr>
        <p:spPr>
          <a:xfrm>
            <a:off x="5237245" y="4152326"/>
            <a:ext cx="4999575" cy="1823318"/>
          </a:xfrm>
          <a:prstGeom prst="roundRect">
            <a:avLst/>
          </a:prstGeom>
          <a:noFill/>
          <a:ln w="57150">
            <a:solidFill>
              <a:srgbClr val="E5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9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9D3468-AF81-41FE-A5C7-F895A2BBF7FA}"/>
              </a:ext>
            </a:extLst>
          </p:cNvPr>
          <p:cNvSpPr/>
          <p:nvPr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2A676-4A10-460D-8024-C8C07961B8D2}"/>
              </a:ext>
            </a:extLst>
          </p:cNvPr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409A842-F8B0-4B3F-82C8-EBBE55B00776}"/>
              </a:ext>
            </a:extLst>
          </p:cNvPr>
          <p:cNvCxnSpPr>
            <a:cxnSpLocks/>
          </p:cNvCxnSpPr>
          <p:nvPr/>
        </p:nvCxnSpPr>
        <p:spPr>
          <a:xfrm>
            <a:off x="355075" y="1103973"/>
            <a:ext cx="2520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AD2E9F-E106-4060-BA4D-5F90600C63B6}"/>
              </a:ext>
            </a:extLst>
          </p:cNvPr>
          <p:cNvSpPr txBox="1"/>
          <p:nvPr/>
        </p:nvSpPr>
        <p:spPr>
          <a:xfrm>
            <a:off x="43544" y="703863"/>
            <a:ext cx="30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비지도 학습</a:t>
            </a:r>
          </a:p>
        </p:txBody>
      </p:sp>
      <p:pic>
        <p:nvPicPr>
          <p:cNvPr id="13" name="그림 12" descr="방, 음식이(가) 표시된 사진&#10;&#10;자동 생성된 설명">
            <a:extLst>
              <a:ext uri="{FF2B5EF4-FFF2-40B4-BE49-F238E27FC236}">
                <a16:creationId xmlns:a16="http://schemas.microsoft.com/office/drawing/2014/main" id="{0144C12D-89DA-4324-ABE2-99E797C81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163" r="74507" b="-1829"/>
          <a:stretch/>
        </p:blipFill>
        <p:spPr>
          <a:xfrm>
            <a:off x="767328" y="2043426"/>
            <a:ext cx="2730537" cy="28562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D36649-FA6E-4576-86D9-7C6385DDE797}"/>
              </a:ext>
            </a:extLst>
          </p:cNvPr>
          <p:cNvSpPr txBox="1"/>
          <p:nvPr/>
        </p:nvSpPr>
        <p:spPr>
          <a:xfrm>
            <a:off x="1006041" y="4708523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과거 데이터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7836FD-4E85-4FCC-8282-9CE65CE097B4}"/>
              </a:ext>
            </a:extLst>
          </p:cNvPr>
          <p:cNvCxnSpPr>
            <a:cxnSpLocks/>
          </p:cNvCxnSpPr>
          <p:nvPr/>
        </p:nvCxnSpPr>
        <p:spPr>
          <a:xfrm>
            <a:off x="3701143" y="3418115"/>
            <a:ext cx="566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17EA69-2756-4C79-859A-A10A33CC51E6}"/>
              </a:ext>
            </a:extLst>
          </p:cNvPr>
          <p:cNvSpPr txBox="1"/>
          <p:nvPr/>
        </p:nvSpPr>
        <p:spPr>
          <a:xfrm>
            <a:off x="4621099" y="4752067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기계의 통찰력</a:t>
            </a:r>
          </a:p>
        </p:txBody>
      </p:sp>
      <p:sp>
        <p:nvSpPr>
          <p:cNvPr id="48" name="같음 기호 47">
            <a:extLst>
              <a:ext uri="{FF2B5EF4-FFF2-40B4-BE49-F238E27FC236}">
                <a16:creationId xmlns:a16="http://schemas.microsoft.com/office/drawing/2014/main" id="{364F25D2-6BD4-496A-B2DD-99554DD7A433}"/>
              </a:ext>
            </a:extLst>
          </p:cNvPr>
          <p:cNvSpPr/>
          <p:nvPr/>
        </p:nvSpPr>
        <p:spPr>
          <a:xfrm>
            <a:off x="7292437" y="3067720"/>
            <a:ext cx="653143" cy="700790"/>
          </a:xfrm>
          <a:prstGeom prst="mathEqual">
            <a:avLst>
              <a:gd name="adj1" fmla="val 4880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3BFC58-5CD9-41AE-8A51-59A186BB0691}"/>
              </a:ext>
            </a:extLst>
          </p:cNvPr>
          <p:cNvSpPr txBox="1"/>
          <p:nvPr/>
        </p:nvSpPr>
        <p:spPr>
          <a:xfrm>
            <a:off x="8459744" y="4708522"/>
            <a:ext cx="225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상관관계 파악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A64A791-C615-4EE1-90F4-24FEC477121B}"/>
              </a:ext>
            </a:extLst>
          </p:cNvPr>
          <p:cNvSpPr/>
          <p:nvPr/>
        </p:nvSpPr>
        <p:spPr>
          <a:xfrm rot="1153341">
            <a:off x="1187551" y="2367308"/>
            <a:ext cx="855046" cy="5015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독립</a:t>
            </a:r>
          </a:p>
        </p:txBody>
      </p:sp>
      <p:pic>
        <p:nvPicPr>
          <p:cNvPr id="4" name="그림 3" descr="방, 음식이(가) 표시된 사진&#10;&#10;자동 생성된 설명">
            <a:extLst>
              <a:ext uri="{FF2B5EF4-FFF2-40B4-BE49-F238E27FC236}">
                <a16:creationId xmlns:a16="http://schemas.microsoft.com/office/drawing/2014/main" id="{8F8F0068-FF46-4B0E-8B7D-761856A713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136" t="-63" r="434" b="75741"/>
          <a:stretch/>
        </p:blipFill>
        <p:spPr>
          <a:xfrm>
            <a:off x="4403401" y="1991025"/>
            <a:ext cx="2679924" cy="2668060"/>
          </a:xfrm>
          <a:prstGeom prst="rect">
            <a:avLst/>
          </a:prstGeom>
        </p:spPr>
      </p:pic>
      <p:pic>
        <p:nvPicPr>
          <p:cNvPr id="6" name="그림 5" descr="방, 음식이(가) 표시된 사진&#10;&#10;자동 생성된 설명">
            <a:extLst>
              <a:ext uri="{FF2B5EF4-FFF2-40B4-BE49-F238E27FC236}">
                <a16:creationId xmlns:a16="http://schemas.microsoft.com/office/drawing/2014/main" id="{E34D725B-A91D-4F60-AFF9-F2D234125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3" b="97818" l="3596" r="95556">
                        <a14:foregroundMark x1="7394" y1="4283" x2="14465" y2="15919"/>
                        <a14:foregroundMark x1="38465" y1="7717" x2="42626" y2="14020"/>
                        <a14:foregroundMark x1="60727" y1="5253" x2="68929" y2="19515"/>
                        <a14:foregroundMark x1="68929" y1="19515" x2="68929" y2="19515"/>
                        <a14:foregroundMark x1="83030" y1="6182" x2="87192" y2="15152"/>
                        <a14:foregroundMark x1="87192" y1="15152" x2="87192" y2="15152"/>
                        <a14:foregroundMark x1="85859" y1="31515" x2="91192" y2="43354"/>
                        <a14:foregroundMark x1="91192" y1="43354" x2="91192" y2="43354"/>
                        <a14:foregroundMark x1="60162" y1="33253" x2="66828" y2="42384"/>
                        <a14:foregroundMark x1="66828" y1="42384" x2="66828" y2="42384"/>
                        <a14:foregroundMark x1="8929" y1="33455" x2="16364" y2="43152"/>
                        <a14:foregroundMark x1="16364" y1="43152" x2="16364" y2="43152"/>
                        <a14:foregroundMark x1="9131" y1="57455" x2="17293" y2="67515"/>
                        <a14:foregroundMark x1="17293" y1="67515" x2="17293" y2="67515"/>
                        <a14:foregroundMark x1="36929" y1="54949" x2="38263" y2="67152"/>
                        <a14:foregroundMark x1="38263" y1="67152" x2="38263" y2="67152"/>
                        <a14:foregroundMark x1="63798" y1="55354" x2="60929" y2="68848"/>
                        <a14:foregroundMark x1="60929" y1="68848" x2="60929" y2="68848"/>
                        <a14:foregroundMark x1="90263" y1="54020" x2="82626" y2="69253"/>
                        <a14:foregroundMark x1="82626" y1="69253" x2="82626" y2="69253"/>
                        <a14:foregroundMark x1="91596" y1="83515" x2="85495" y2="92283"/>
                        <a14:foregroundMark x1="85495" y1="92283" x2="85495" y2="92283"/>
                        <a14:foregroundMark x1="68727" y1="83717" x2="59960" y2="92687"/>
                        <a14:foregroundMark x1="59960" y1="92687" x2="59960" y2="92687"/>
                        <a14:foregroundMark x1="42061" y1="84283" x2="31960" y2="93253"/>
                        <a14:foregroundMark x1="31960" y1="93253" x2="31960" y2="93253"/>
                        <a14:foregroundMark x1="14061" y1="81818" x2="8525" y2="94020"/>
                        <a14:foregroundMark x1="8525" y1="94020" x2="8525" y2="94020"/>
                        <a14:foregroundMark x1="32364" y1="5051" x2="32364" y2="14667"/>
                        <a14:foregroundMark x1="32364" y1="14667" x2="32727" y2="8121"/>
                        <a14:foregroundMark x1="32727" y1="30788" x2="38465" y2="41818"/>
                        <a14:foregroundMark x1="58465" y1="30788" x2="53131" y2="38182"/>
                        <a14:foregroundMark x1="53131" y1="38182" x2="59515" y2="43717"/>
                        <a14:foregroundMark x1="59515" y1="43717" x2="68121" y2="39919"/>
                        <a14:foregroundMark x1="68121" y1="39919" x2="62586" y2="32121"/>
                        <a14:foregroundMark x1="62586" y1="32121" x2="58465" y2="31515"/>
                        <a14:foregroundMark x1="32525" y1="7515" x2="34545" y2="18626"/>
                        <a14:foregroundMark x1="34545" y1="18626" x2="43636" y2="16848"/>
                        <a14:foregroundMark x1="43636" y1="16848" x2="43798" y2="8485"/>
                        <a14:foregroundMark x1="43798" y1="8485" x2="35879" y2="5616"/>
                        <a14:foregroundMark x1="35879" y1="5616" x2="28606" y2="10101"/>
                        <a14:foregroundMark x1="28606" y1="10101" x2="29495" y2="14586"/>
                        <a14:foregroundMark x1="12364" y1="5818" x2="5253" y2="10949"/>
                        <a14:foregroundMark x1="5253" y1="10949" x2="7192" y2="19919"/>
                        <a14:foregroundMark x1="7192" y1="19919" x2="16404" y2="21253"/>
                        <a14:foregroundMark x1="16404" y1="21253" x2="21131" y2="14343"/>
                        <a14:foregroundMark x1="21131" y1="14343" x2="16323" y2="6465"/>
                        <a14:foregroundMark x1="16323" y1="6465" x2="11798" y2="5455"/>
                        <a14:foregroundMark x1="84929" y1="28687" x2="93091" y2="42788"/>
                        <a14:foregroundMark x1="93091" y1="42788" x2="93455" y2="34020"/>
                        <a14:foregroundMark x1="93455" y1="34020" x2="84848" y2="31515"/>
                        <a14:foregroundMark x1="84848" y1="31515" x2="80727" y2="38828"/>
                        <a14:foregroundMark x1="80727" y1="38828" x2="86828" y2="44848"/>
                        <a14:foregroundMark x1="86828" y1="44848" x2="90061" y2="44848"/>
                        <a14:foregroundMark x1="4364" y1="17818" x2="4283" y2="9253"/>
                        <a14:foregroundMark x1="4283" y1="9253" x2="5697" y2="8121"/>
                        <a14:foregroundMark x1="21131" y1="6020" x2="21293" y2="12848"/>
                        <a14:foregroundMark x1="33859" y1="30949" x2="42263" y2="31313"/>
                        <a14:foregroundMark x1="42263" y1="31313" x2="44242" y2="40000"/>
                        <a14:foregroundMark x1="44242" y1="40000" x2="36242" y2="43919"/>
                        <a14:foregroundMark x1="36242" y1="43919" x2="28444" y2="40525"/>
                        <a14:foregroundMark x1="28444" y1="40525" x2="28727" y2="34586"/>
                        <a14:foregroundMark x1="6465" y1="59515" x2="6020" y2="68242"/>
                        <a14:foregroundMark x1="6020" y1="68242" x2="14586" y2="71354"/>
                        <a14:foregroundMark x1="14586" y1="71354" x2="20727" y2="65091"/>
                        <a14:foregroundMark x1="20727" y1="65091" x2="17737" y2="57131"/>
                        <a14:foregroundMark x1="17737" y1="57131" x2="9455" y2="55434"/>
                        <a14:foregroundMark x1="9455" y1="55434" x2="3596" y2="61859"/>
                        <a14:foregroundMark x1="3596" y1="61859" x2="3596" y2="62182"/>
                        <a14:foregroundMark x1="27960" y1="40848" x2="36768" y2="46949"/>
                        <a14:foregroundMark x1="36768" y1="46949" x2="44727" y2="44040"/>
                        <a14:foregroundMark x1="44727" y1="44040" x2="44727" y2="43919"/>
                        <a14:foregroundMark x1="57495" y1="12121" x2="66263" y2="10949"/>
                        <a14:foregroundMark x1="66263" y1="10949" x2="66263" y2="10949"/>
                        <a14:foregroundMark x1="93293" y1="56687" x2="95192" y2="66182"/>
                        <a14:foregroundMark x1="95192" y1="66182" x2="93859" y2="70020"/>
                        <a14:foregroundMark x1="86263" y1="80485" x2="78909" y2="85737"/>
                        <a14:foregroundMark x1="78909" y1="85737" x2="82545" y2="93293"/>
                        <a14:foregroundMark x1="82545" y1="93293" x2="91273" y2="94182"/>
                        <a14:foregroundMark x1="91273" y1="94182" x2="95556" y2="86626"/>
                        <a14:foregroundMark x1="95556" y1="86626" x2="88121" y2="82020"/>
                        <a14:foregroundMark x1="88121" y1="82020" x2="84929" y2="81818"/>
                        <a14:foregroundMark x1="87596" y1="97818" x2="87596" y2="97818"/>
                        <a14:foregroundMark x1="8727" y1="44485" x2="17091" y2="45818"/>
                        <a14:foregroundMark x1="17091" y1="45818" x2="22061" y2="38626"/>
                        <a14:foregroundMark x1="22061" y1="38626" x2="17293" y2="31030"/>
                        <a14:foregroundMark x1="17293" y1="31030" x2="8768" y2="33293"/>
                        <a14:foregroundMark x1="8768" y1="33293" x2="10141" y2="41737"/>
                        <a14:foregroundMark x1="10141" y1="41737" x2="10626" y2="42384"/>
                        <a14:foregroundMark x1="7960" y1="46788" x2="4162" y2="38505"/>
                        <a14:foregroundMark x1="4162" y1="38505" x2="10343" y2="31394"/>
                        <a14:foregroundMark x1="10343" y1="31394" x2="14263" y2="29616"/>
                        <a14:foregroundMark x1="33859" y1="79717" x2="28727" y2="86828"/>
                        <a14:foregroundMark x1="28727" y1="86828" x2="35636" y2="92081"/>
                        <a14:foregroundMark x1="35636" y1="92081" x2="43919" y2="89495"/>
                        <a14:foregroundMark x1="43919" y1="89495" x2="39071" y2="81818"/>
                        <a14:foregroundMark x1="39071" y1="81818" x2="31798" y2="87111"/>
                        <a14:foregroundMark x1="31798" y1="87111" x2="35394" y2="94788"/>
                        <a14:foregroundMark x1="35394" y1="94788" x2="43030" y2="92283"/>
                        <a14:foregroundMark x1="60525" y1="82788" x2="59596" y2="88687"/>
                        <a14:foregroundMark x1="85495" y1="59717" x2="85495" y2="59717"/>
                        <a14:foregroundMark x1="63960" y1="84283" x2="59798" y2="87152"/>
                        <a14:foregroundMark x1="59030" y1="56485" x2="54626" y2="64121"/>
                        <a14:foregroundMark x1="54626" y1="64121" x2="61859" y2="69455"/>
                        <a14:foregroundMark x1="61859" y1="69455" x2="69374" y2="64929"/>
                        <a14:foregroundMark x1="69374" y1="64929" x2="67394" y2="55798"/>
                        <a14:foregroundMark x1="67394" y1="55798" x2="58061" y2="55394"/>
                        <a14:foregroundMark x1="58061" y1="55394" x2="53293" y2="62545"/>
                        <a14:foregroundMark x1="53293" y1="62545" x2="59152" y2="69939"/>
                        <a14:foregroundMark x1="59152" y1="69939" x2="67354" y2="67758"/>
                        <a14:foregroundMark x1="67354" y1="67758" x2="68444" y2="58465"/>
                        <a14:foregroundMark x1="68444" y1="58465" x2="59515" y2="57131"/>
                        <a14:foregroundMark x1="59515" y1="57131" x2="55798" y2="65293"/>
                        <a14:foregroundMark x1="55798" y1="65293" x2="63677" y2="68808"/>
                        <a14:foregroundMark x1="63677" y1="68808" x2="67030" y2="61091"/>
                        <a14:foregroundMark x1="67030" y1="61091" x2="57253" y2="62667"/>
                        <a14:foregroundMark x1="57253" y1="62667" x2="62465" y2="64687"/>
                        <a14:foregroundMark x1="84929" y1="5818" x2="77778" y2="10141"/>
                        <a14:foregroundMark x1="77778" y1="10141" x2="81253" y2="18667"/>
                        <a14:foregroundMark x1="81253" y1="18667" x2="89657" y2="18141"/>
                        <a14:foregroundMark x1="89657" y1="18141" x2="95556" y2="11152"/>
                        <a14:foregroundMark x1="95556" y1="11152" x2="86788" y2="7717"/>
                        <a14:foregroundMark x1="86788" y1="7717" x2="81495" y2="16485"/>
                        <a14:foregroundMark x1="81495" y1="16485" x2="90990" y2="15192"/>
                        <a14:foregroundMark x1="90990" y1="15192" x2="88202" y2="6949"/>
                        <a14:foregroundMark x1="88202" y1="6949" x2="84283" y2="14949"/>
                        <a14:foregroundMark x1="84283" y1="14949" x2="94182" y2="12970"/>
                        <a14:foregroundMark x1="94182" y1="12970" x2="88000" y2="6182"/>
                        <a14:foregroundMark x1="88000" y1="6182" x2="79071" y2="8889"/>
                        <a14:foregroundMark x1="79071" y1="8889" x2="80040" y2="17374"/>
                        <a14:foregroundMark x1="80040" y1="17374" x2="88364" y2="14747"/>
                        <a14:foregroundMark x1="88364" y1="14747" x2="87960" y2="14182"/>
                        <a14:foregroundMark x1="35596" y1="97455" x2="35596" y2="97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49154" r="50714" b="24829"/>
          <a:stretch/>
        </p:blipFill>
        <p:spPr>
          <a:xfrm>
            <a:off x="8154692" y="1906573"/>
            <a:ext cx="2679924" cy="28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623</Words>
  <Application>Microsoft Office PowerPoint</Application>
  <PresentationFormat>와이드스크린</PresentationFormat>
  <Paragraphs>164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-apple-system</vt:lpstr>
      <vt:lpstr>NanumGothic</vt:lpstr>
      <vt:lpstr>돋움</vt:lpstr>
      <vt:lpstr>맑은 고딕</vt:lpstr>
      <vt:lpstr>조선일보명조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tb990</dc:creator>
  <cp:lastModifiedBy>tb990</cp:lastModifiedBy>
  <cp:revision>3</cp:revision>
  <dcterms:created xsi:type="dcterms:W3CDTF">2020-08-21T04:13:44Z</dcterms:created>
  <dcterms:modified xsi:type="dcterms:W3CDTF">2020-08-21T09:22:56Z</dcterms:modified>
</cp:coreProperties>
</file>