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7" r:id="rId5"/>
    <p:sldId id="279" r:id="rId6"/>
    <p:sldId id="280" r:id="rId7"/>
    <p:sldId id="281" r:id="rId8"/>
    <p:sldId id="278" r:id="rId9"/>
    <p:sldId id="282" r:id="rId10"/>
    <p:sldId id="283" r:id="rId11"/>
    <p:sldId id="285" r:id="rId12"/>
    <p:sldId id="286" r:id="rId13"/>
    <p:sldId id="273" r:id="rId14"/>
    <p:sldId id="287" r:id="rId15"/>
    <p:sldId id="288" r:id="rId16"/>
    <p:sldId id="289" r:id="rId17"/>
    <p:sldId id="275" r:id="rId18"/>
    <p:sldId id="267" r:id="rId19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3" autoAdjust="0"/>
  </p:normalViewPr>
  <p:slideViewPr>
    <p:cSldViewPr>
      <p:cViewPr>
        <p:scale>
          <a:sx n="150" d="100"/>
          <a:sy n="150" d="100"/>
        </p:scale>
        <p:origin x="155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hyperlink" Target="https://www.sdss.org/dr16/algorithms/legacy_target_selection/" TargetMode="External"/><Relationship Id="rId4" Type="http://schemas.openxmlformats.org/officeDocument/2006/relationships/hyperlink" Target="https://www.sdss.org/dr16/algorithms/segue_target_selection/#Legac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dss.org/dr12/algorithms/magnitudes/" TargetMode="Externa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LAsTiCC-2018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iki.fast.ai/index.php/Log_Los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yserver.sdss.org/dr8/en/help/browser/enum.asp?n=PrimTarget" TargetMode="External"/><Relationship Id="rId2" Type="http://schemas.openxmlformats.org/officeDocument/2006/relationships/hyperlink" Target="https://www.sdss.org/dr16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ss.org/dr16/algorithms/segue_target_selectio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ss.org/dr16/algorithms/legacy_target_selectio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1442847" y="1488693"/>
            <a:ext cx="4119753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pc="5" dirty="0" err="1"/>
              <a:t>Dacon</a:t>
            </a:r>
            <a:r>
              <a:rPr lang="en-US" altLang="ko-KR" spc="5" dirty="0"/>
              <a:t> 2</a:t>
            </a:r>
            <a:r>
              <a:rPr lang="ko-KR" altLang="en-US" spc="5" dirty="0"/>
              <a:t>회 천체 유형 분류</a:t>
            </a:r>
            <a:r>
              <a:rPr lang="en-US" altLang="ko-KR" spc="5" dirty="0"/>
              <a:t> </a:t>
            </a:r>
            <a:r>
              <a:rPr lang="ko-KR" altLang="en-US" spc="5" dirty="0"/>
              <a:t>모델링 경진대회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404578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35" dirty="0" err="1">
                <a:latin typeface="Dotum"/>
                <a:cs typeface="Dotum"/>
              </a:rPr>
              <a:t>처음해봐요</a:t>
            </a:r>
            <a:endParaRPr sz="2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51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Feature Engineering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FAFB-CEE3-4EF8-9814-5FE2FC6AAAE8}"/>
              </a:ext>
            </a:extLst>
          </p:cNvPr>
          <p:cNvSpPr txBox="1"/>
          <p:nvPr/>
        </p:nvSpPr>
        <p:spPr>
          <a:xfrm>
            <a:off x="475176" y="714018"/>
            <a:ext cx="60018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EDA 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결과와 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SDSS 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문서를 바탕으로 다양한 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Feature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를 추가합니다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각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magnitude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별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max-max, min-min, sum-sum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추가</a:t>
            </a:r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Ugriz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 -&gt;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sdssUBVRITransform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3A5913-BC63-4E9B-885F-7B618131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337568"/>
            <a:ext cx="3810000" cy="127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20531D-67F6-40FE-AD69-88BEFFD2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670" y="2846930"/>
            <a:ext cx="1359980" cy="1762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12C638-7E72-4E44-B8DE-E6596FDCF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3052998"/>
            <a:ext cx="1874659" cy="1349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09AFE-AD53-48D7-82A7-0AD148700BA2}"/>
              </a:ext>
            </a:extLst>
          </p:cNvPr>
          <p:cNvSpPr txBox="1"/>
          <p:nvPr/>
        </p:nvSpPr>
        <p:spPr>
          <a:xfrm>
            <a:off x="4724400" y="2971163"/>
            <a:ext cx="19162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※ </a:t>
            </a:r>
            <a:r>
              <a:rPr lang="ko-KR" altLang="en-US" sz="700" dirty="0"/>
              <a:t>이 </a:t>
            </a:r>
            <a:r>
              <a:rPr lang="en-US" altLang="ko-KR" sz="700" dirty="0"/>
              <a:t>Feature</a:t>
            </a:r>
            <a:r>
              <a:rPr lang="ko-KR" altLang="en-US" sz="700" dirty="0"/>
              <a:t>가 정확히 어떤 </a:t>
            </a:r>
            <a:r>
              <a:rPr lang="en-US" altLang="ko-KR" sz="700" dirty="0"/>
              <a:t>Feature</a:t>
            </a:r>
            <a:r>
              <a:rPr lang="ko-KR" altLang="en-US" sz="700" dirty="0"/>
              <a:t>인지 모르겠으나 성능 </a:t>
            </a:r>
            <a:r>
              <a:rPr lang="en-US" altLang="ko-KR" sz="700" dirty="0"/>
              <a:t>Test </a:t>
            </a:r>
            <a:r>
              <a:rPr lang="ko-KR" altLang="en-US" sz="700" dirty="0"/>
              <a:t>시 </a:t>
            </a:r>
            <a:r>
              <a:rPr lang="en-US" altLang="ko-KR" sz="700" dirty="0"/>
              <a:t>CV,</a:t>
            </a:r>
            <a:r>
              <a:rPr lang="ko-KR" altLang="en-US" sz="700" dirty="0"/>
              <a:t> </a:t>
            </a:r>
            <a:r>
              <a:rPr lang="en-US" altLang="ko-KR" sz="700" dirty="0"/>
              <a:t>LB </a:t>
            </a:r>
            <a:r>
              <a:rPr lang="ko-KR" altLang="en-US" sz="700" dirty="0"/>
              <a:t>모두 좋아져서 사용하였습니다</a:t>
            </a:r>
            <a:r>
              <a:rPr lang="en-US" altLang="ko-KR" sz="700" dirty="0"/>
              <a:t>. </a:t>
            </a:r>
            <a:r>
              <a:rPr lang="ko-KR" altLang="en-US" sz="700" dirty="0"/>
              <a:t>처음에는 모든 </a:t>
            </a:r>
            <a:r>
              <a:rPr lang="en-US" altLang="ko-KR" sz="700" dirty="0"/>
              <a:t>magnitude</a:t>
            </a:r>
            <a:r>
              <a:rPr lang="ko-KR" altLang="en-US" sz="700" dirty="0"/>
              <a:t>에서 변환을 시도하였으나 </a:t>
            </a:r>
            <a:r>
              <a:rPr lang="en-US" altLang="ko-KR" sz="700" dirty="0"/>
              <a:t>Test </a:t>
            </a:r>
            <a:r>
              <a:rPr lang="ko-KR" altLang="en-US" sz="700" dirty="0"/>
              <a:t>시 </a:t>
            </a:r>
            <a:r>
              <a:rPr lang="en-US" altLang="ko-KR" sz="700" dirty="0" err="1"/>
              <a:t>psfMag</a:t>
            </a:r>
            <a:r>
              <a:rPr lang="ko-KR" altLang="en-US" sz="700" dirty="0"/>
              <a:t>만 변환 시 성능이 좋았습니다</a:t>
            </a:r>
            <a:r>
              <a:rPr lang="en-US" altLang="ko-KR" sz="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31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FAFB-CEE3-4EF8-9814-5FE2FC6AAAE8}"/>
              </a:ext>
            </a:extLst>
          </p:cNvPr>
          <p:cNvSpPr txBox="1"/>
          <p:nvPr/>
        </p:nvSpPr>
        <p:spPr>
          <a:xfrm>
            <a:off x="475176" y="714018"/>
            <a:ext cx="6001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EDA 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결과와 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SDSS 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문서를 바탕으로 다양한 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Feature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를 추가합니다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5"/>
            </a:pP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fiberID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별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fiberMag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 mean, (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fiber_u,g,r,i,z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)/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fiberMag_mean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다른 대회를 할 때 많이 사용하는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Category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변수를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Source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로 두고 연속 변수의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mean, std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같은 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  <a:ea typeface="+mj-ea"/>
              </a:rPr>
              <a:t>통계값을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 추가하였습니다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 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Filter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값을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Fiber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filter mean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값으로 나누어 주었습니다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5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SDSS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문서를 바탕으로 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  <a:ea typeface="+mj-ea"/>
              </a:rPr>
              <a:t>피쳐를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 추가하였습니다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도메인 지식이 없기 때문에 정확히 어떤 역할을 하는지는 모르지만 어떤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Target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을 분류할 때 사용하는 값이라고 생각되어 구현하였습니다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AEAB06-32DB-482F-9F31-22F3848E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4679"/>
            <a:ext cx="3848100" cy="10004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EEF1F74-A780-4594-B800-DEA253806A85}"/>
              </a:ext>
            </a:extLst>
          </p:cNvPr>
          <p:cNvSpPr/>
          <p:nvPr/>
        </p:nvSpPr>
        <p:spPr>
          <a:xfrm>
            <a:off x="2743200" y="3105150"/>
            <a:ext cx="6858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A6D42-9286-44AE-91E8-88E323CCB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82031"/>
            <a:ext cx="4876800" cy="9726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6F9DDA-82F6-4B63-BC3D-BED86D6852D3}"/>
              </a:ext>
            </a:extLst>
          </p:cNvPr>
          <p:cNvSpPr/>
          <p:nvPr/>
        </p:nvSpPr>
        <p:spPr>
          <a:xfrm>
            <a:off x="4419600" y="4553522"/>
            <a:ext cx="205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hlinkClick r:id="rId4"/>
              </a:rPr>
              <a:t>https://www.sdss.org/dr16/algorithms/segue_target_selection/#Legacy</a:t>
            </a:r>
            <a:endParaRPr lang="en-US" altLang="ko-KR" sz="500" dirty="0"/>
          </a:p>
          <a:p>
            <a:r>
              <a:rPr lang="en-US" altLang="ko-KR" sz="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https://www.sdss.org/dr16/algorithms/legacy_target_selection/</a:t>
            </a:r>
            <a:endParaRPr lang="ko-KR" altLang="en-US" sz="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0F1E82-9201-4402-BDEB-C9F2F62B5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029379"/>
            <a:ext cx="1877186" cy="4957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99FD6B-81F5-46C5-BE51-7793771EBE77}"/>
              </a:ext>
            </a:extLst>
          </p:cNvPr>
          <p:cNvSpPr txBox="1"/>
          <p:nvPr/>
        </p:nvSpPr>
        <p:spPr>
          <a:xfrm>
            <a:off x="475176" y="196018"/>
            <a:ext cx="51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Feature Engineering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97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FAFB-CEE3-4EF8-9814-5FE2FC6AAAE8}"/>
              </a:ext>
            </a:extLst>
          </p:cNvPr>
          <p:cNvSpPr txBox="1"/>
          <p:nvPr/>
        </p:nvSpPr>
        <p:spPr>
          <a:xfrm>
            <a:off x="475176" y="714018"/>
            <a:ext cx="60018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EDA 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결과와 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SDSS 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문서를 바탕으로 다양한 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Feature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를 추가합니다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Asinh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변환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8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Diff feature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들의 표준 편차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8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8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Original Magnitude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만 차원 축소하여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Feature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로 사용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48897-95B3-402F-9CAF-AAFD955A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14" y="3503780"/>
            <a:ext cx="5915786" cy="774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A24BC4-2E78-485F-97A4-0B916A1E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76" y="1244249"/>
            <a:ext cx="2924175" cy="390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4EF96F-8DE6-4E48-9BEB-E062415BD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14" y="1588180"/>
            <a:ext cx="4217474" cy="11269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693293-D6F7-489F-B7DD-514496AEF50A}"/>
              </a:ext>
            </a:extLst>
          </p:cNvPr>
          <p:cNvSpPr/>
          <p:nvPr/>
        </p:nvSpPr>
        <p:spPr>
          <a:xfrm>
            <a:off x="4953000" y="4552950"/>
            <a:ext cx="17526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hlinkClick r:id="rId5"/>
              </a:rPr>
              <a:t>https://www.sdss.org/dr12/algorithms/magnitudes/</a:t>
            </a:r>
            <a:endParaRPr lang="ko-KR" altLang="en-US" sz="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7C2EF-F89F-40E2-A008-007B2080DE53}"/>
              </a:ext>
            </a:extLst>
          </p:cNvPr>
          <p:cNvSpPr txBox="1"/>
          <p:nvPr/>
        </p:nvSpPr>
        <p:spPr>
          <a:xfrm>
            <a:off x="475176" y="196018"/>
            <a:ext cx="51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Feature Engineering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63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47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구축 </a:t>
            </a:r>
            <a:r>
              <a:rPr lang="en-US" altLang="ko-KR" dirty="0"/>
              <a:t>&amp; </a:t>
            </a:r>
            <a:r>
              <a:rPr lang="ko-KR" altLang="en-US" dirty="0"/>
              <a:t>검증 </a:t>
            </a:r>
            <a:r>
              <a:rPr lang="en-US" altLang="ko-KR" dirty="0"/>
              <a:t>– Permutation Importance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580E66-22D9-40D6-A0C6-86F3319C2762}"/>
              </a:ext>
            </a:extLst>
          </p:cNvPr>
          <p:cNvSpPr/>
          <p:nvPr/>
        </p:nvSpPr>
        <p:spPr>
          <a:xfrm>
            <a:off x="475176" y="742950"/>
            <a:ext cx="57676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Permutation Importance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란 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기능을 사용할 수 없을 때 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Score(</a:t>
            </a:r>
            <a:r>
              <a:rPr lang="en-US" altLang="ko-KR" sz="1000" b="1" dirty="0" err="1">
                <a:solidFill>
                  <a:srgbClr val="00B0F0"/>
                </a:solidFill>
                <a:latin typeface="+mj-ea"/>
              </a:rPr>
              <a:t>LogLoss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, Accuracy 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등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)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가 얼마나 감소하는지를 측정하여 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Feature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의 영향도를 측정하는 방법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입니다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</a:t>
            </a: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각 데이터 세트에서 기능을 제거하고 다시 학습시켜 점수를 확인해야 하는데 이렇게 되면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Feature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가 많을 때 계산 비용이 많이 발생합니다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</a:t>
            </a: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이러한 것을 해결하고자 전체 데이터로 한번 학습하고 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predict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시 원본 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feature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를 제거하고 제거된 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feature 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값에 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random-noise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를 추가하여 학습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이렇게 되면 이 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</a:rPr>
              <a:t>피쳐는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 더 이상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feature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기능을 하지 않는 것이기 때문에 제거한 것과 마찬가지의 효과를 가지고 이 때 점수가 얼마나 감소하는지 확인하는 방법입니다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(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특히 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random-noise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를 추가하는 가장 간편한 방법은 값을 섞는 것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이라고 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52E8ED-2E1A-4BA1-9321-F7A5A4FED4F5}"/>
              </a:ext>
            </a:extLst>
          </p:cNvPr>
          <p:cNvSpPr/>
          <p:nvPr/>
        </p:nvSpPr>
        <p:spPr>
          <a:xfrm>
            <a:off x="475175" y="2371695"/>
            <a:ext cx="5767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eli5 library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의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Permutation Importance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사용하여 학습이 끝난 뒤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get_score_importance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에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score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계산을 해주는 함수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, x, y, iteration, seed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값을 넣고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score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가 얼마나 감소하는지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return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받습니다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 </a:t>
            </a:r>
            <a:endParaRPr lang="en-US" altLang="ko-KR" sz="1000" dirty="0">
              <a:solidFill>
                <a:srgbClr val="808388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6AB15E-AE37-45DE-96D3-43DEA5D7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5" y="2852560"/>
            <a:ext cx="3601525" cy="7506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FC4082-FA12-48F8-B228-5A3B1F0B9619}"/>
              </a:ext>
            </a:extLst>
          </p:cNvPr>
          <p:cNvSpPr/>
          <p:nvPr/>
        </p:nvSpPr>
        <p:spPr>
          <a:xfrm>
            <a:off x="475175" y="3692664"/>
            <a:ext cx="3639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이렇게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Permutation Importance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가 구해지고 나면 실험을 통해 적절한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Cutoff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정하여 추후 학습 시 이 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</a:rPr>
              <a:t>피쳐들을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 제거합니다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성능 향상이 약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CV, LB 0.02~0.03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정도 있었습니다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  <a:endParaRPr lang="ko-KR" altLang="en-US" sz="1000" dirty="0">
              <a:solidFill>
                <a:srgbClr val="808388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B4239-1DDD-4AFC-993F-1FED79EE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06" y="3053622"/>
            <a:ext cx="2219680" cy="12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1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47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구축 </a:t>
            </a:r>
            <a:r>
              <a:rPr lang="en-US" altLang="ko-KR" dirty="0"/>
              <a:t>&amp; </a:t>
            </a:r>
            <a:r>
              <a:rPr lang="ko-KR" altLang="en-US" dirty="0"/>
              <a:t>검증 </a:t>
            </a:r>
            <a:r>
              <a:rPr lang="en-US" altLang="ko-KR" dirty="0"/>
              <a:t>– </a:t>
            </a:r>
            <a:r>
              <a:rPr lang="en-US" altLang="ko-KR" dirty="0" err="1"/>
              <a:t>HyperOpt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580E66-22D9-40D6-A0C6-86F3319C2762}"/>
              </a:ext>
            </a:extLst>
          </p:cNvPr>
          <p:cNvSpPr/>
          <p:nvPr/>
        </p:nvSpPr>
        <p:spPr>
          <a:xfrm>
            <a:off x="475176" y="742950"/>
            <a:ext cx="57676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en-US" altLang="ko-KR" sz="1000" b="1" dirty="0" err="1">
                <a:solidFill>
                  <a:srgbClr val="00B0F0"/>
                </a:solidFill>
                <a:latin typeface="+mj-ea"/>
              </a:rPr>
              <a:t>LightGBM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 Parameter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는 모두 </a:t>
            </a:r>
            <a:r>
              <a:rPr lang="en-US" altLang="ko-KR" sz="1000" b="1" dirty="0" err="1">
                <a:solidFill>
                  <a:srgbClr val="00B0F0"/>
                </a:solidFill>
                <a:latin typeface="+mj-ea"/>
              </a:rPr>
              <a:t>HyperOpt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를 사용하여 찾았습니다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.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 </a:t>
            </a:r>
            <a:endParaRPr lang="en-US" altLang="ko-KR" sz="1000" b="1" dirty="0">
              <a:solidFill>
                <a:srgbClr val="00B0F0"/>
              </a:solidFill>
              <a:latin typeface="+mj-ea"/>
            </a:endParaRP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제 컴퓨터에서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boosting_type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: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gbdt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StratifiedKFold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 5Fold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가 약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20~30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분 정도 걸렸는데 대부분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1~2Fold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의 성능이 향상되면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3~5Fold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도 성능이 향상되는 것을 확인하여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Dataset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은 기존대로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5Fold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나누고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2Fold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까지만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CV Score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확인하여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HyperOpt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진행하였습니다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탐색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Space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는 아래와 같고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100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회 안에 대부분 기존보다 좋은 성능을 가진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Parameter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</a:rPr>
              <a:t>찾아내었습니다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E483A6-D022-4DB6-AFE9-F06912CF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72739"/>
            <a:ext cx="2209800" cy="12463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1E5148-2E31-45C0-9645-C8A868BFAD4A}"/>
              </a:ext>
            </a:extLst>
          </p:cNvPr>
          <p:cNvSpPr/>
          <p:nvPr/>
        </p:nvSpPr>
        <p:spPr>
          <a:xfrm>
            <a:off x="475176" y="3534277"/>
            <a:ext cx="5974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먼저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boosting_type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: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gbdt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로 위의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Parameter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탐색하고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dart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는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EarlyStopping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을 사용할 수 없기 때문에 위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Parameter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고정하고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DART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의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Parameter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만 따로 탐색하였습니다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</a:t>
            </a: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그래서 기본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DART Parameter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에서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num_boost_round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어느정도 해야 결과가 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</a:rPr>
              <a:t>좋은지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 찾고 그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Iteration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까지 고정 후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HyperOpt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수행하였습니다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85065"/>
            <a:ext cx="47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구축 </a:t>
            </a:r>
            <a:r>
              <a:rPr lang="en-US" altLang="ko-KR" dirty="0"/>
              <a:t>&amp; </a:t>
            </a:r>
            <a:r>
              <a:rPr lang="ko-KR" altLang="en-US" dirty="0"/>
              <a:t>검증 </a:t>
            </a:r>
            <a:r>
              <a:rPr lang="en-US" altLang="ko-KR" dirty="0"/>
              <a:t>– Model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580E66-22D9-40D6-A0C6-86F3319C2762}"/>
              </a:ext>
            </a:extLst>
          </p:cNvPr>
          <p:cNvSpPr/>
          <p:nvPr/>
        </p:nvSpPr>
        <p:spPr>
          <a:xfrm>
            <a:off x="475176" y="742950"/>
            <a:ext cx="576763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최종적으로 </a:t>
            </a:r>
            <a:r>
              <a:rPr lang="en-US" altLang="ko-KR" sz="1000" b="1" dirty="0" err="1">
                <a:solidFill>
                  <a:srgbClr val="00B0F0"/>
                </a:solidFill>
                <a:latin typeface="+mj-ea"/>
              </a:rPr>
              <a:t>LightGBM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 DART Single Model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Public 0.3255 Private 0.3246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점수를 기록했습니다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Public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기준</a:t>
            </a:r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GBDT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0.3285</a:t>
            </a:r>
          </a:p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GOSS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0.330</a:t>
            </a:r>
          </a:p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DART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0.3255</a:t>
            </a: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속도</a:t>
            </a:r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GOSS &gt; GBDT &gt; DART</a:t>
            </a: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DART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특징</a:t>
            </a:r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Gradient Boosting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알고리즘은 높은 정확도를 가지지만 나중에 추가된 트리는 큰 기여를 하지 못하고 아주 작은 영향만 미치게 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이는 초기에 추가된 일부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tree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과민하게 되며 성능에 부정적인 영향을 미치게 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이러한 것을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over-specialization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이라고 하는데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DART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dropout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을 사용하여 이러한 문제를 해결하려고 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Early Stopping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을 사용할 수 없고 속도가 느립니다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대부분의 대회에서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gbdt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보다 근소하게 성능이 좋거나 비슷했는데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,</a:t>
            </a: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느리기 때문에 보통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gbdt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Feature Engineering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을 하고 나중에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ensemble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 시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gbdt+dart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사용하였습니다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 번 대회에서는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Single Model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도 성능이 좋아서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DART Single Model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로 마감하였습니다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29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85065"/>
            <a:ext cx="47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구축 </a:t>
            </a:r>
            <a:r>
              <a:rPr lang="en-US" altLang="ko-KR" dirty="0"/>
              <a:t>&amp; </a:t>
            </a:r>
            <a:r>
              <a:rPr lang="ko-KR" altLang="en-US" dirty="0"/>
              <a:t>검증 </a:t>
            </a:r>
            <a:r>
              <a:rPr lang="en-US" altLang="ko-KR" dirty="0"/>
              <a:t>– Model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5B94A8-C268-415A-9BDA-134C99C0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19150"/>
            <a:ext cx="2144878" cy="3028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9AD98-3F7B-4B72-8443-16CAA432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1833079"/>
            <a:ext cx="3690937" cy="3158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974DF0-5FA9-4BA9-A73A-AF87300B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99" y="2876550"/>
            <a:ext cx="3690937" cy="4254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770EA0-69A5-45EF-8B2D-C174BD239B00}"/>
              </a:ext>
            </a:extLst>
          </p:cNvPr>
          <p:cNvSpPr/>
          <p:nvPr/>
        </p:nvSpPr>
        <p:spPr>
          <a:xfrm>
            <a:off x="2895600" y="819150"/>
            <a:ext cx="36909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왼쪽에 보이는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Parameter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최종적으로 사용하였습니다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StartifiedKFold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를 사용했고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5Fold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로 검증하였으며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,</a:t>
            </a:r>
          </a:p>
          <a:p>
            <a:pPr indent="-228600"/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Stratified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target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값을 사용하여 각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Fold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마다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Target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의 비율이 비슷하게 분배되도록 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A2CE55-A4DF-42B4-924C-AFD82BA17476}"/>
              </a:ext>
            </a:extLst>
          </p:cNvPr>
          <p:cNvSpPr/>
          <p:nvPr/>
        </p:nvSpPr>
        <p:spPr>
          <a:xfrm>
            <a:off x="2828388" y="2547580"/>
            <a:ext cx="36909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ko-KR" altLang="en-US" sz="1000">
                <a:solidFill>
                  <a:srgbClr val="808388"/>
                </a:solidFill>
                <a:latin typeface="+mj-ea"/>
              </a:rPr>
              <a:t>최종 모델 성능</a:t>
            </a:r>
            <a:endParaRPr lang="en-US" altLang="ko-KR" sz="1000" dirty="0">
              <a:solidFill>
                <a:srgbClr val="808388"/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B0117-DCBF-48AF-9DD0-622D222B3400}"/>
              </a:ext>
            </a:extLst>
          </p:cNvPr>
          <p:cNvSpPr txBox="1"/>
          <p:nvPr/>
        </p:nvSpPr>
        <p:spPr>
          <a:xfrm>
            <a:off x="2895599" y="3409950"/>
            <a:ext cx="24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LB: 0.325529</a:t>
            </a:r>
          </a:p>
          <a:p>
            <a:r>
              <a:rPr lang="en-US" altLang="ko-KR" dirty="0"/>
              <a:t>Private LB: 0.324615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85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440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결과 및 결언 </a:t>
            </a:r>
            <a:r>
              <a:rPr lang="en-US" altLang="ko-KR" dirty="0"/>
              <a:t>- </a:t>
            </a:r>
            <a:r>
              <a:rPr lang="ko-KR" altLang="en-US" dirty="0"/>
              <a:t>대회 후기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31A475-F83D-4B67-86EA-33C44A753187}"/>
              </a:ext>
            </a:extLst>
          </p:cNvPr>
          <p:cNvSpPr/>
          <p:nvPr/>
        </p:nvSpPr>
        <p:spPr>
          <a:xfrm>
            <a:off x="475176" y="742950"/>
            <a:ext cx="57676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운이 좋게도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Private 1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등으로 마감하였습니다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기존에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</a:rPr>
              <a:t>PLAsTiCC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이라는 대회에 참여하면서 배운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Domain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지식이 조금 도움이 되었습니다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pPr indent="-228600"/>
            <a:r>
              <a:rPr lang="en-US" altLang="ko-KR" sz="1000" dirty="0">
                <a:hlinkClick r:id="rId2"/>
              </a:rPr>
              <a:t>https://www.kaggle.com/c/PLAsTiCC-2018</a:t>
            </a:r>
            <a:endParaRPr lang="en-US" altLang="ko-KR" sz="1000" dirty="0"/>
          </a:p>
          <a:p>
            <a:pPr indent="-228600"/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pPr indent="-228600"/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다양한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Ensemble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을 해보려 했지만 효과가 좋지 않아서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Feature Engineering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에 집중하였고 그게 좋은 성적으로 이어진 것 같습니다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63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</a:t>
            </a:r>
            <a:r>
              <a:rPr lang="ko-KR" altLang="en-US" sz="12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EDA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구축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검증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00600" y="3526883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및 결언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105509" y="2438146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구축</a:t>
            </a:r>
            <a:r>
              <a:rPr lang="en-US" altLang="ko-KR" dirty="0"/>
              <a:t>&amp; </a:t>
            </a:r>
            <a:r>
              <a:rPr lang="ko-KR" altLang="en-US" dirty="0"/>
              <a:t>검증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28154" y="38216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및 결언</a:t>
            </a: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438146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Permutation Importance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Hyperopt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Model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대회 후기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67045" y="1012485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대회 소개</a:t>
            </a:r>
            <a:endParaRPr lang="en-US" altLang="ko-KR" sz="11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EDA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Feature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94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</a:t>
            </a:r>
            <a:r>
              <a:rPr lang="ko-KR" altLang="en-US" dirty="0"/>
              <a:t>대회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00093A-1205-440E-870F-9FAB51663829}"/>
              </a:ext>
            </a:extLst>
          </p:cNvPr>
          <p:cNvSpPr/>
          <p:nvPr/>
        </p:nvSpPr>
        <p:spPr>
          <a:xfrm>
            <a:off x="396240" y="742950"/>
            <a:ext cx="605294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b="1" dirty="0">
                <a:solidFill>
                  <a:srgbClr val="808388"/>
                </a:solidFill>
                <a:latin typeface="+mj-ea"/>
                <a:ea typeface="+mj-ea"/>
              </a:rPr>
              <a:t>배경</a:t>
            </a:r>
            <a:endParaRPr lang="en-US" altLang="ko-KR" sz="1200" b="1" dirty="0">
              <a:solidFill>
                <a:srgbClr val="808388"/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찰나의 순간에도 우주는 천문학적인 양의 데이터를 생산해왔고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,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오래 전부터 천문학자들은 우주를 관측했으며 그 방대함에 비례하는 데이터를 수집 및 분석했기 때문입니다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슬론 디지털 천체 관측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(Sloan Digital Sky Survey: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이하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SDSS)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는 세계적 천체 관측 프로젝트로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,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우주에 대한 천문학적인 규모의 데이터를 수집하고 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점점 거대해지는 규모에 따라 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데이터 처리에는 </a:t>
            </a:r>
            <a:r>
              <a:rPr lang="ko-KR" altLang="en-US" sz="1000" b="1" dirty="0" err="1">
                <a:solidFill>
                  <a:srgbClr val="00B0F0"/>
                </a:solidFill>
                <a:latin typeface="+mj-ea"/>
              </a:rPr>
              <a:t>머신러닝과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 딥러닝 기법이 활용되기 시작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</a:t>
            </a:r>
          </a:p>
          <a:p>
            <a:endParaRPr lang="en-US" altLang="ko-KR" sz="1000" dirty="0">
              <a:solidFill>
                <a:srgbClr val="808388"/>
              </a:solidFill>
              <a:latin typeface="+mj-ea"/>
            </a:endParaRPr>
          </a:p>
          <a:p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여전히 우주에는 다양한 미지의 이야기가 남아있고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,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오늘날 인간은 하늘에서 많은 데이터를 얻어낼 정도로 발전했습니다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</a:rPr>
              <a:t>이 데이터를 분석하여 어쩌면 드러나지 않은 규칙이 여러분의 손끝에서 밝혀질 수 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. </a:t>
            </a:r>
            <a:r>
              <a:rPr lang="ko-KR" altLang="en-US" sz="1000" b="1" dirty="0">
                <a:solidFill>
                  <a:srgbClr val="00B0F0"/>
                </a:solidFill>
                <a:latin typeface="+mj-ea"/>
              </a:rPr>
              <a:t>새로운 알고리즘을 통해 우주의 비밀을 찾아주세요</a:t>
            </a:r>
            <a:r>
              <a:rPr lang="en-US" altLang="ko-KR" sz="1000" b="1" dirty="0">
                <a:solidFill>
                  <a:srgbClr val="00B0F0"/>
                </a:solidFill>
                <a:latin typeface="+mj-ea"/>
              </a:rPr>
              <a:t>!</a:t>
            </a:r>
          </a:p>
          <a:p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200" b="1" dirty="0">
                <a:solidFill>
                  <a:srgbClr val="808388"/>
                </a:solidFill>
                <a:latin typeface="+mj-ea"/>
                <a:ea typeface="+mj-ea"/>
              </a:rPr>
              <a:t>평가 지표</a:t>
            </a:r>
            <a:endParaRPr lang="en-US" altLang="ko-KR" sz="1200" b="1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Log Loss</a:t>
            </a:r>
          </a:p>
          <a:p>
            <a:pPr lvl="1"/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200" b="1" dirty="0">
                <a:solidFill>
                  <a:srgbClr val="808388"/>
                </a:solidFill>
                <a:latin typeface="+mj-ea"/>
                <a:ea typeface="+mj-ea"/>
              </a:rPr>
              <a:t>대회 기간</a:t>
            </a:r>
            <a:endParaRPr lang="en-US" altLang="ko-KR" sz="1200" b="1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Free Stage(~2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21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일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23:59)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Regular </a:t>
            </a: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StageⅠ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(~2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23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일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23:59) if score &gt; baseline_1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Regular Stage Ⅱ(~2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25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일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23:59) if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score &gt; baseline_2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Final Stage(~2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월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29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일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23:59)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 if ranking &gt; 50%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200" b="1" dirty="0">
                <a:solidFill>
                  <a:srgbClr val="808388"/>
                </a:solidFill>
                <a:latin typeface="+mj-ea"/>
                <a:ea typeface="+mj-ea"/>
              </a:rPr>
              <a:t>대회 규칙</a:t>
            </a:r>
            <a:endParaRPr lang="en-US" altLang="ko-KR" sz="1200" b="1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본 대회에는 어떠한 외부데이터 사용이 불가합니다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Public: 30%, Private: 70%</a:t>
            </a:r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7CB790D3-B494-4037-89FE-2F7C7A44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988" y="2477906"/>
            <a:ext cx="1615823" cy="1174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B60E06-F8A4-4666-8ADF-CC82CDB47107}"/>
              </a:ext>
            </a:extLst>
          </p:cNvPr>
          <p:cNvSpPr txBox="1"/>
          <p:nvPr/>
        </p:nvSpPr>
        <p:spPr>
          <a:xfrm>
            <a:off x="4902201" y="3618069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808388"/>
                </a:solidFill>
                <a:latin typeface="+mj-ea"/>
              </a:rPr>
              <a:t>Log Loss</a:t>
            </a:r>
            <a:r>
              <a:rPr lang="ko-KR" altLang="en-US" sz="1000" b="1" dirty="0">
                <a:solidFill>
                  <a:srgbClr val="808388"/>
                </a:solidFill>
                <a:latin typeface="+mj-ea"/>
              </a:rPr>
              <a:t>의 특성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0EBDA-C30C-4E0C-9E31-44BEA2ADC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651" y="2612231"/>
            <a:ext cx="1647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EDA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6E9E97-2C8C-4473-A1C4-2F1180F4768D}"/>
              </a:ext>
            </a:extLst>
          </p:cNvPr>
          <p:cNvSpPr/>
          <p:nvPr/>
        </p:nvSpPr>
        <p:spPr>
          <a:xfrm>
            <a:off x="396240" y="742950"/>
            <a:ext cx="60529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b="1" dirty="0">
                <a:solidFill>
                  <a:srgbClr val="808388"/>
                </a:solidFill>
                <a:latin typeface="+mj-ea"/>
                <a:ea typeface="+mj-ea"/>
              </a:rPr>
              <a:t>데이터 라이센스</a:t>
            </a:r>
            <a:endParaRPr lang="en-US" altLang="ko-KR" sz="1200" b="1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https://www.sdss.org/dr16/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Dacon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에서 별도 가공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CC BY 4.0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라이선스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lvl="1"/>
            <a:endParaRPr lang="en-US" altLang="ko-KR" sz="1000" b="1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1" dirty="0">
                <a:solidFill>
                  <a:srgbClr val="808388"/>
                </a:solidFill>
                <a:latin typeface="+mj-ea"/>
              </a:rPr>
              <a:t>데이터 형태</a:t>
            </a:r>
            <a:endParaRPr lang="en-US" altLang="ko-KR" sz="1200" b="1" dirty="0">
              <a:solidFill>
                <a:srgbClr val="808388"/>
              </a:solidFill>
              <a:latin typeface="+mj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데이터 크기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: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Train(199991, 24), Test(10009, 22)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Type: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</a:rPr>
              <a:t>Target </a:t>
            </a:r>
            <a:r>
              <a:rPr lang="en-US" altLang="ko-KR" sz="1000" b="1" dirty="0">
                <a:solidFill>
                  <a:srgbClr val="808388"/>
                </a:solidFill>
                <a:latin typeface="+mj-ea"/>
              </a:rPr>
              <a:t>19</a:t>
            </a:r>
            <a:r>
              <a:rPr lang="ko-KR" altLang="en-US" sz="1000" b="1" dirty="0">
                <a:solidFill>
                  <a:srgbClr val="808388"/>
                </a:solidFill>
                <a:latin typeface="+mj-ea"/>
              </a:rPr>
              <a:t>개 천체 </a:t>
            </a:r>
            <a:r>
              <a:rPr lang="en-US" altLang="ko-KR" sz="1000" b="1" dirty="0">
                <a:solidFill>
                  <a:srgbClr val="808388"/>
                </a:solidFill>
                <a:latin typeface="+mj-ea"/>
              </a:rPr>
              <a:t>Type</a:t>
            </a:r>
            <a:r>
              <a:rPr lang="ko-KR" altLang="en-US" sz="1000" b="1" dirty="0">
                <a:solidFill>
                  <a:srgbClr val="808388"/>
                </a:solidFill>
                <a:latin typeface="+mj-ea"/>
              </a:rPr>
              <a:t>의 </a:t>
            </a:r>
            <a:r>
              <a:rPr lang="en-US" altLang="ko-KR" sz="1000" b="1" dirty="0">
                <a:solidFill>
                  <a:srgbClr val="808388"/>
                </a:solidFill>
                <a:latin typeface="+mj-ea"/>
              </a:rPr>
              <a:t>Multi Class </a:t>
            </a:r>
            <a:r>
              <a:rPr lang="ko-KR" altLang="en-US" sz="1000" b="1" dirty="0">
                <a:solidFill>
                  <a:srgbClr val="808388"/>
                </a:solidFill>
                <a:latin typeface="+mj-ea"/>
              </a:rPr>
              <a:t>분류문제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1143000" lvl="2" indent="-228600">
              <a:buFont typeface="Wingdings" panose="05000000000000000000" pitchFamily="2" charset="2"/>
              <a:buChar char="v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http://skyserver.sdss.org/dr8/en/help/browser/enum.asp?n=PrimTarget</a:t>
            </a:r>
            <a:endParaRPr lang="ko-KR" altLang="en-US" sz="1000" dirty="0">
              <a:solidFill>
                <a:srgbClr val="808388"/>
              </a:solidFill>
              <a:latin typeface="+mj-ea"/>
            </a:endParaRPr>
          </a:p>
          <a:p>
            <a:pPr marL="1143000" lvl="2" indent="-22860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psfMag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: Point spread function magnitudes : 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먼 천체를 한 점으로 가정하여 측정한 빛의 밝기입니다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fiberMag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: Fiber magnitudes : 3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인치 지름의 광섬유를 사용하여 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  <a:ea typeface="+mj-ea"/>
              </a:rPr>
              <a:t>광스펙트럼을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 측정합니다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 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광섬유를 통과하는 빛의 밝기입니다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petroMag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: Petrosian Magnitudes : 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은하처럼 뚜렷한 표면이 없는 천체에서는 빛의 밝기를 측정하기 어렵습니다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 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천체의 위치와 거리에 상관없이 빛의 밝기를 비교하기 위한 수치입니다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modelMag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: Model magnitudes : 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천체 중심으로부터 특정 거리의 밝기입니다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altLang="ko-KR" sz="1000" dirty="0" err="1">
                <a:solidFill>
                  <a:srgbClr val="808388"/>
                </a:solidFill>
                <a:latin typeface="+mj-ea"/>
                <a:ea typeface="+mj-ea"/>
              </a:rPr>
              <a:t>fiberID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관측에 사용된 광섬유의 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  <a:ea typeface="+mj-ea"/>
              </a:rPr>
              <a:t>구분자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922C26-6074-4C9F-9C4A-62E81DC7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635" y="742950"/>
            <a:ext cx="2143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EDA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9E473F-BACA-4110-AECE-B9CEEFE4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2749"/>
            <a:ext cx="2209800" cy="19478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4DE2A7-D972-4523-9FBD-032DC5F9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40" y="819150"/>
            <a:ext cx="3275521" cy="16469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B900A5-EA6C-4952-87FD-26808E996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605" y="2643660"/>
            <a:ext cx="3296581" cy="1604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5926E-8C68-45BA-B8EC-12EE799E1390}"/>
              </a:ext>
            </a:extLst>
          </p:cNvPr>
          <p:cNvSpPr txBox="1"/>
          <p:nvPr/>
        </p:nvSpPr>
        <p:spPr>
          <a:xfrm>
            <a:off x="609600" y="2840647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일부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Target Class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는 매우 드문 것을 볼 수 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Target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별로 매우 다른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magnitude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분포를 가진 것을 볼 수 있고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이러한 특징으로 볼 때 원본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magnitude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도 좋은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feature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가 될 수 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  <a:endParaRPr lang="ko-KR" altLang="en-US" sz="1000" dirty="0">
              <a:solidFill>
                <a:srgbClr val="80838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4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EDA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232F0-96BB-4119-A2D8-836DAFFCDA96}"/>
              </a:ext>
            </a:extLst>
          </p:cNvPr>
          <p:cNvSpPr txBox="1"/>
          <p:nvPr/>
        </p:nvSpPr>
        <p:spPr>
          <a:xfrm>
            <a:off x="453390" y="823061"/>
            <a:ext cx="5718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2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개의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Filter difference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를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scatterplot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으로 표현해보면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target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들이 구분되는 것을 볼 수 있고 이러한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difference feature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들의 상호작용이 좋은 효과를 낼 것으로 기대됩니다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또한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SDSS Algorithm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을 살펴보면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r-I, g-r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같은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diff feature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들로 천체를 구분하는 것을 알 수 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767A13-A58A-4421-AE8A-84D96AF1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85950"/>
            <a:ext cx="2702252" cy="2666085"/>
          </a:xfrm>
          <a:prstGeom prst="rect">
            <a:avLst/>
          </a:prstGeom>
        </p:spPr>
      </p:pic>
      <p:pic>
        <p:nvPicPr>
          <p:cNvPr id="15" name="그림 14">
            <a:hlinkClick r:id="rId3"/>
            <a:extLst>
              <a:ext uri="{FF2B5EF4-FFF2-40B4-BE49-F238E27FC236}">
                <a16:creationId xmlns:a16="http://schemas.microsoft.com/office/drawing/2014/main" id="{D23CB10E-5913-47F6-B739-D70BBECA7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114550"/>
            <a:ext cx="3428999" cy="183680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936A75-274A-4B17-A49E-96B60131C445}"/>
              </a:ext>
            </a:extLst>
          </p:cNvPr>
          <p:cNvSpPr/>
          <p:nvPr/>
        </p:nvSpPr>
        <p:spPr>
          <a:xfrm>
            <a:off x="4988686" y="4617708"/>
            <a:ext cx="18669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hlinkClick r:id="rId3"/>
              </a:rPr>
              <a:t>https://www.sdss.org/dr16/algorithms/segue_target_selection/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302205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56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EDA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98F673-1705-4842-80D4-78EE57BC35EB}"/>
              </a:ext>
            </a:extLst>
          </p:cNvPr>
          <p:cNvGrpSpPr/>
          <p:nvPr/>
        </p:nvGrpSpPr>
        <p:grpSpPr>
          <a:xfrm>
            <a:off x="453390" y="1800321"/>
            <a:ext cx="4499610" cy="2409514"/>
            <a:chOff x="421640" y="742950"/>
            <a:chExt cx="5571843" cy="27739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147743B-5C9B-4B03-BF4C-EBF780B8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640" y="742950"/>
              <a:ext cx="5571843" cy="2773903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20DAF87-4F11-44FB-8857-E090E28F534C}"/>
                </a:ext>
              </a:extLst>
            </p:cNvPr>
            <p:cNvSpPr/>
            <p:nvPr/>
          </p:nvSpPr>
          <p:spPr>
            <a:xfrm>
              <a:off x="2171700" y="2324100"/>
              <a:ext cx="381000" cy="99060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698E0F-D83A-47DC-BD9B-363B0E9C6578}"/>
                </a:ext>
              </a:extLst>
            </p:cNvPr>
            <p:cNvSpPr/>
            <p:nvPr/>
          </p:nvSpPr>
          <p:spPr>
            <a:xfrm>
              <a:off x="2445543" y="1675705"/>
              <a:ext cx="176212" cy="38100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F77660A-412C-4BF9-9B4F-2E89C778A85B}"/>
                </a:ext>
              </a:extLst>
            </p:cNvPr>
            <p:cNvSpPr/>
            <p:nvPr/>
          </p:nvSpPr>
          <p:spPr>
            <a:xfrm>
              <a:off x="5724526" y="3143252"/>
              <a:ext cx="176212" cy="28575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8232F0-96BB-4119-A2D8-836DAFFCDA96}"/>
              </a:ext>
            </a:extLst>
          </p:cNvPr>
          <p:cNvSpPr txBox="1"/>
          <p:nvPr/>
        </p:nvSpPr>
        <p:spPr>
          <a:xfrm>
            <a:off x="453390" y="823061"/>
            <a:ext cx="5440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모든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Magnitude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의 같은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filter u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를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Target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별로 살펴봤을 때 대부분의 분포가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Magnitude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에서 비슷한 것을 볼 수 있지만 일부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Target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은 구분되는 것을 볼 수 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Legacy Galaxy Algorithm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에서도 다른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Magnitude filter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끼리 빼는 것을 볼 수 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A313E622-1509-4748-A7BB-226D6921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57350"/>
            <a:ext cx="1550821" cy="20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BFDFE56-1F49-4784-93CF-723F47D9E7CE}"/>
              </a:ext>
            </a:extLst>
          </p:cNvPr>
          <p:cNvSpPr/>
          <p:nvPr/>
        </p:nvSpPr>
        <p:spPr>
          <a:xfrm>
            <a:off x="5257800" y="1962150"/>
            <a:ext cx="1474621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06F1D2-15E9-4DED-B5D2-5437BAFD5C6E}"/>
              </a:ext>
            </a:extLst>
          </p:cNvPr>
          <p:cNvSpPr/>
          <p:nvPr/>
        </p:nvSpPr>
        <p:spPr>
          <a:xfrm>
            <a:off x="4985511" y="4617708"/>
            <a:ext cx="18669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hlinkClick r:id="rId3"/>
              </a:rPr>
              <a:t>https://www.sdss.org/dr16/algorithms/legacy_target_selection/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238762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371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EDA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4E316B-B8E7-40AD-B2E6-7D045FAA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666750"/>
            <a:ext cx="3997960" cy="3965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8B1CB6-8FDD-49ED-952D-65781497D5DF}"/>
              </a:ext>
            </a:extLst>
          </p:cNvPr>
          <p:cNvSpPr txBox="1"/>
          <p:nvPr/>
        </p:nvSpPr>
        <p:spPr>
          <a:xfrm>
            <a:off x="4572000" y="823061"/>
            <a:ext cx="190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Magnitude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의 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  <a:ea typeface="+mj-ea"/>
              </a:rPr>
              <a:t>첨도가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 다르기 때문에 표준편차로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Target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을 구분할 수 있을 것 같습니다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일부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Target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은 </a:t>
            </a:r>
            <a:r>
              <a:rPr lang="ko-KR" altLang="en-US" sz="1000" dirty="0" err="1">
                <a:solidFill>
                  <a:srgbClr val="808388"/>
                </a:solidFill>
                <a:latin typeface="+mj-ea"/>
                <a:ea typeface="+mj-ea"/>
              </a:rPr>
              <a:t>중심값의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 위치가 다릅니다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Max Magnitude, Min Magnitude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의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Filter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가 다릅니다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Magnitude Min, Max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의 차이가 큰 것도 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분포가 겹치는 것도 있지만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Filter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별로 겹치지 않는 것도 있습니다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47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50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&amp; EDA – Feature Engineering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FAFB-CEE3-4EF8-9814-5FE2FC6AAAE8}"/>
              </a:ext>
            </a:extLst>
          </p:cNvPr>
          <p:cNvSpPr txBox="1"/>
          <p:nvPr/>
        </p:nvSpPr>
        <p:spPr>
          <a:xfrm>
            <a:off x="475176" y="716823"/>
            <a:ext cx="6001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EDA 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결과와 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SDSS 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문서를 바탕으로 다양한 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Feature</a:t>
            </a:r>
            <a:r>
              <a:rPr lang="ko-KR" altLang="en-US" sz="1200" b="1" dirty="0">
                <a:solidFill>
                  <a:srgbClr val="00B0F0"/>
                </a:solidFill>
                <a:latin typeface="+mj-ea"/>
                <a:ea typeface="+mj-ea"/>
              </a:rPr>
              <a:t>를 추가합니다</a:t>
            </a:r>
            <a:r>
              <a:rPr lang="en-US" altLang="ko-KR" sz="1200" b="1" dirty="0">
                <a:solidFill>
                  <a:srgbClr val="00B0F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Magnitude, row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별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max, min, max-min, std, sum Feature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추가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모든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magnitude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들의 조합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(2)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으로 </a:t>
            </a:r>
            <a:r>
              <a:rPr lang="en-US" altLang="ko-KR" sz="1000" dirty="0">
                <a:solidFill>
                  <a:srgbClr val="808388"/>
                </a:solidFill>
                <a:latin typeface="+mj-ea"/>
                <a:ea typeface="+mj-ea"/>
              </a:rPr>
              <a:t>diff feature </a:t>
            </a:r>
            <a:r>
              <a:rPr lang="ko-KR" altLang="en-US" sz="1000" dirty="0">
                <a:solidFill>
                  <a:srgbClr val="808388"/>
                </a:solidFill>
                <a:latin typeface="+mj-ea"/>
                <a:ea typeface="+mj-ea"/>
              </a:rPr>
              <a:t>추가</a:t>
            </a:r>
            <a:endParaRPr lang="en-US" altLang="ko-KR" sz="1000" dirty="0">
              <a:solidFill>
                <a:srgbClr val="808388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3424C6-0A98-4080-B21A-AE4F1CC0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227"/>
            <a:ext cx="4191000" cy="1577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4F47D3-F770-4CA8-814E-DA694C5F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379230"/>
            <a:ext cx="4495800" cy="1078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AA9C7B-A331-486A-931D-5F7C14907F1D}"/>
              </a:ext>
            </a:extLst>
          </p:cNvPr>
          <p:cNvSpPr txBox="1"/>
          <p:nvPr/>
        </p:nvSpPr>
        <p:spPr>
          <a:xfrm>
            <a:off x="2383598" y="4055071"/>
            <a:ext cx="3962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※ Magnitude List</a:t>
            </a:r>
            <a:r>
              <a:rPr lang="ko-KR" altLang="en-US" sz="700" dirty="0"/>
              <a:t>에 </a:t>
            </a:r>
            <a:r>
              <a:rPr lang="en-US" altLang="ko-KR" sz="700" dirty="0"/>
              <a:t>::-1 </a:t>
            </a:r>
            <a:r>
              <a:rPr lang="ko-KR" altLang="en-US" sz="700" dirty="0"/>
              <a:t>해주는 것은 </a:t>
            </a:r>
            <a:r>
              <a:rPr lang="en-US" altLang="ko-KR" sz="700" dirty="0"/>
              <a:t>z -&gt; I -&gt; r -&gt; g -&gt; u </a:t>
            </a:r>
            <a:r>
              <a:rPr lang="ko-KR" altLang="en-US" sz="700" dirty="0"/>
              <a:t>순서로 </a:t>
            </a:r>
            <a:r>
              <a:rPr lang="en-US" altLang="ko-KR" sz="700" dirty="0"/>
              <a:t>difference</a:t>
            </a:r>
            <a:r>
              <a:rPr lang="ko-KR" altLang="en-US" sz="700" dirty="0"/>
              <a:t>를 구하기 </a:t>
            </a:r>
            <a:r>
              <a:rPr lang="ko-KR" altLang="en-US" sz="700" dirty="0" err="1"/>
              <a:t>위해서입니다</a:t>
            </a:r>
            <a:r>
              <a:rPr lang="en-US" altLang="ko-KR" sz="700" dirty="0"/>
              <a:t>.</a:t>
            </a:r>
          </a:p>
          <a:p>
            <a:r>
              <a:rPr lang="ko-KR" altLang="en-US" sz="700" dirty="0"/>
              <a:t>처음에 이미 이렇게 정하고 </a:t>
            </a:r>
            <a:r>
              <a:rPr lang="en-US" altLang="ko-KR" sz="700" dirty="0"/>
              <a:t>Permutation Importance</a:t>
            </a:r>
            <a:r>
              <a:rPr lang="ko-KR" altLang="en-US" sz="700" dirty="0"/>
              <a:t>로 </a:t>
            </a:r>
            <a:r>
              <a:rPr lang="en-US" altLang="ko-KR" sz="700" dirty="0"/>
              <a:t>Feature Selection</a:t>
            </a:r>
            <a:r>
              <a:rPr lang="ko-KR" altLang="en-US" sz="700" dirty="0"/>
              <a:t>을 수행한 상태라</a:t>
            </a:r>
            <a:r>
              <a:rPr lang="en-US" altLang="ko-KR" sz="700" dirty="0"/>
              <a:t>, u-&gt;g-&gt;r-&gt;</a:t>
            </a:r>
            <a:r>
              <a:rPr lang="en-US" altLang="ko-KR" sz="700" dirty="0" err="1"/>
              <a:t>i</a:t>
            </a:r>
            <a:r>
              <a:rPr lang="en-US" altLang="ko-KR" sz="700" dirty="0"/>
              <a:t>-&gt;z </a:t>
            </a:r>
            <a:r>
              <a:rPr lang="ko-KR" altLang="en-US" sz="700" dirty="0"/>
              <a:t>순서의 성능 테스트는 하지 못했습니다</a:t>
            </a:r>
            <a:r>
              <a:rPr lang="en-US" altLang="ko-KR" sz="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010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1642</Words>
  <Application>Microsoft Office PowerPoint</Application>
  <PresentationFormat>사용자 지정</PresentationFormat>
  <Paragraphs>238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돋움</vt:lpstr>
      <vt:lpstr>맑은 고딕</vt:lpstr>
      <vt:lpstr>맑은 고딕</vt:lpstr>
      <vt:lpstr>Arial</vt:lpstr>
      <vt:lpstr>Calibri</vt:lpstr>
      <vt:lpstr>Calibri Light</vt:lpstr>
      <vt:lpstr>Comic Sans MS</vt:lpstr>
      <vt:lpstr>Trebuchet MS</vt:lpstr>
      <vt:lpstr>Wingdings</vt:lpstr>
      <vt:lpstr>Office Theme</vt:lpstr>
      <vt:lpstr>Dacon 2회 천체 유형 분류 모델링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김 연민</cp:lastModifiedBy>
  <cp:revision>30</cp:revision>
  <dcterms:created xsi:type="dcterms:W3CDTF">2019-11-05T08:15:17Z</dcterms:created>
  <dcterms:modified xsi:type="dcterms:W3CDTF">2020-03-05T16:26:02Z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