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7" r:id="rId5"/>
    <p:sldId id="272" r:id="rId6"/>
    <p:sldId id="278" r:id="rId7"/>
    <p:sldId id="279" r:id="rId8"/>
    <p:sldId id="273" r:id="rId9"/>
    <p:sldId id="274" r:id="rId10"/>
    <p:sldId id="267" r:id="rId11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00" d="100"/>
          <a:sy n="100" d="100"/>
        </p:scale>
        <p:origin x="-1236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442847" y="1488693"/>
            <a:ext cx="4119753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5" dirty="0" smtClean="0"/>
              <a:t>월간 </a:t>
            </a:r>
            <a:r>
              <a:rPr lang="en-US" altLang="ko-KR" spc="5" dirty="0" err="1" smtClean="0"/>
              <a:t>Dacon</a:t>
            </a:r>
            <a:r>
              <a:rPr lang="en-US" altLang="ko-KR" spc="5" dirty="0" smtClean="0"/>
              <a:t> 2</a:t>
            </a:r>
            <a:r>
              <a:rPr lang="ko-KR" altLang="en-US" spc="5" dirty="0" smtClean="0"/>
              <a:t> 천체 유형 분류</a:t>
            </a:r>
            <a:r>
              <a:rPr lang="en-US" altLang="ko-KR" spc="5" dirty="0" smtClean="0"/>
              <a:t> </a:t>
            </a:r>
            <a:r>
              <a:rPr lang="ko-KR" altLang="en-US" spc="5" dirty="0"/>
              <a:t>모델링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 err="1" smtClean="0">
                <a:latin typeface="Dotum"/>
                <a:cs typeface="Dotum"/>
              </a:rPr>
              <a:t>팀명</a:t>
            </a:r>
            <a:r>
              <a:rPr lang="en-US" altLang="ko-KR" sz="2000" spc="-135" dirty="0" smtClean="0">
                <a:latin typeface="Dotum"/>
                <a:cs typeface="Dotum"/>
              </a:rPr>
              <a:t>: </a:t>
            </a:r>
            <a:r>
              <a:rPr lang="en-US" altLang="ko-KR" sz="2000" spc="-180" dirty="0" smtClean="0">
                <a:latin typeface="Dotum"/>
                <a:cs typeface="Dotum"/>
              </a:rPr>
              <a:t>JY!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=""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666750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=""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48200" y="2439924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전략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=""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648200" y="3714750"/>
            <a:ext cx="1284732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</a:t>
            </a:r>
            <a:r>
              <a:rPr lang="ko-KR" altLang="en-US" sz="12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및 아쉬운 점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전처리 </a:t>
            </a:r>
            <a:r>
              <a:rPr lang="en-US" altLang="ko-KR" dirty="0" smtClean="0"/>
              <a:t>&amp; EDA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변수 생성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8" y="2438146"/>
            <a:ext cx="20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구축 및 전략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3" y="3821671"/>
            <a:ext cx="19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ko-KR" altLang="en-US" smtClean="0"/>
              <a:t>및 아쉬운 점</a:t>
            </a:r>
            <a:endParaRPr lang="ko-KR" altLang="en-US" dirty="0"/>
          </a:p>
        </p:txBody>
      </p:sp>
      <p:sp>
        <p:nvSpPr>
          <p:cNvPr id="38" name="object 13">
            <a:extLst>
              <a:ext uri="{FF2B5EF4-FFF2-40B4-BE49-F238E27FC236}">
                <a16:creationId xmlns=""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4" y="2666746"/>
            <a:ext cx="1494487" cy="40970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전략 및 프로세스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=""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972719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결과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아쉬운 점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=""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895350"/>
            <a:ext cx="1349960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이상치 제거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err="1" smtClean="0">
                <a:solidFill>
                  <a:srgbClr val="F1F1F1"/>
                </a:solidFill>
                <a:latin typeface="Trebuchet MS"/>
                <a:cs typeface="Trebuchet MS"/>
              </a:rPr>
              <a:t>타겟</a:t>
            </a: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분포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err="1" smtClean="0">
                <a:solidFill>
                  <a:srgbClr val="F1F1F1"/>
                </a:solidFill>
                <a:latin typeface="Trebuchet MS"/>
                <a:cs typeface="Trebuchet MS"/>
              </a:rPr>
              <a:t>타겟</a:t>
            </a: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vs features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 err="1" smtClean="0">
                <a:solidFill>
                  <a:srgbClr val="F1F1F1"/>
                </a:solidFill>
                <a:latin typeface="Trebuchet MS"/>
                <a:cs typeface="Trebuchet MS"/>
              </a:rPr>
              <a:t>fiberID</a:t>
            </a:r>
            <a:r>
              <a:rPr lang="en-US" altLang="ko-KR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빈도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Sequence </a:t>
            </a: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관점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변수 생성</a:t>
            </a:r>
            <a:endParaRPr lang="en-US" altLang="ko-KR" sz="1100" b="1" spc="-5" dirty="0" smtClean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007" y="819150"/>
            <a:ext cx="56578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j-ea"/>
                <a:ea typeface="+mj-ea"/>
              </a:rPr>
              <a:t>fiberID</a:t>
            </a:r>
            <a:r>
              <a:rPr lang="ko-KR" altLang="en-US" sz="1100" dirty="0" smtClean="0">
                <a:latin typeface="+mj-ea"/>
                <a:ea typeface="+mj-ea"/>
              </a:rPr>
              <a:t>를 제외한 모든 변수에 좌측 그래프와 같이 극단적인 이상치 존재 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en-US" altLang="ko-KR" sz="1100" dirty="0" smtClean="0">
                <a:latin typeface="+mj-ea"/>
                <a:ea typeface="+mj-ea"/>
              </a:rPr>
              <a:t>    ( </a:t>
            </a:r>
            <a:r>
              <a:rPr lang="ko-KR" altLang="en-US" sz="1100" dirty="0" smtClean="0">
                <a:latin typeface="+mj-ea"/>
                <a:ea typeface="+mj-ea"/>
              </a:rPr>
              <a:t>굉장히 멀리 떨어져 있는 천체로 추정 </a:t>
            </a:r>
            <a:r>
              <a:rPr lang="en-US" altLang="ko-KR" sz="11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j-ea"/>
                <a:ea typeface="+mj-ea"/>
              </a:rPr>
              <a:t>본격적인 분석에 앞서 학습에 방해가 되는 이상치를 제거하기로 결정</a:t>
            </a:r>
            <a:endParaRPr lang="en-US" altLang="ko-KR" sz="11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6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j-ea"/>
                <a:ea typeface="+mj-ea"/>
              </a:rPr>
              <a:t>Test </a:t>
            </a:r>
            <a:r>
              <a:rPr lang="ko-KR" altLang="en-US" sz="1100" dirty="0" smtClean="0">
                <a:latin typeface="+mj-ea"/>
                <a:ea typeface="+mj-ea"/>
              </a:rPr>
              <a:t>데이터의 최대</a:t>
            </a:r>
            <a:r>
              <a:rPr lang="en-US" altLang="ko-KR" sz="1100" dirty="0" smtClean="0"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latin typeface="+mj-ea"/>
                <a:ea typeface="+mj-ea"/>
              </a:rPr>
              <a:t>최소값을 기준으로 이상치를 판단하여 </a:t>
            </a:r>
            <a:r>
              <a:rPr lang="en-US" altLang="ko-KR" sz="1100" dirty="0" smtClean="0">
                <a:latin typeface="+mj-ea"/>
                <a:ea typeface="+mj-ea"/>
              </a:rPr>
              <a:t>423</a:t>
            </a:r>
            <a:r>
              <a:rPr lang="ko-KR" altLang="en-US" sz="1100" dirty="0" smtClean="0">
                <a:latin typeface="+mj-ea"/>
                <a:ea typeface="+mj-ea"/>
              </a:rPr>
              <a:t>개 행 제거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4299"/>
            <a:ext cx="6057119" cy="105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18351"/>
            <a:ext cx="127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이상치 제거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8404" y="4324350"/>
            <a:ext cx="534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클래스 불균형이 심한 상태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Data augmentation,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class weight </a:t>
            </a:r>
            <a:r>
              <a:rPr lang="ko-KR" altLang="en-US" sz="1100" dirty="0" smtClean="0">
                <a:latin typeface="+mn-ea"/>
              </a:rPr>
              <a:t>등의 방법이 필요할 것으로 예상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8950"/>
            <a:ext cx="5108529" cy="13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71434"/>
            <a:ext cx="1526089" cy="18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2724150"/>
            <a:ext cx="127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타겟</a:t>
            </a:r>
            <a:r>
              <a:rPr lang="ko-KR" altLang="en-US" sz="1200" dirty="0" smtClean="0"/>
              <a:t> 분포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333750"/>
            <a:ext cx="811513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 err="1" smtClean="0">
                <a:latin typeface="+mn-ea"/>
              </a:rPr>
              <a:t>fiberID</a:t>
            </a:r>
            <a:r>
              <a:rPr lang="ko-KR" altLang="en-US" sz="1050" dirty="0" smtClean="0">
                <a:latin typeface="+mn-ea"/>
              </a:rPr>
              <a:t>는 범주형 변수이지만 </a:t>
            </a:r>
            <a:r>
              <a:rPr lang="en-US" altLang="ko-KR" sz="1050" dirty="0" smtClean="0">
                <a:latin typeface="+mn-ea"/>
              </a:rPr>
              <a:t>Cardinality</a:t>
            </a:r>
            <a:r>
              <a:rPr lang="ko-KR" altLang="en-US" sz="1050" dirty="0" smtClean="0">
                <a:latin typeface="+mn-ea"/>
              </a:rPr>
              <a:t>가 높아서 </a:t>
            </a:r>
            <a:r>
              <a:rPr lang="ko-KR" altLang="en-US" sz="1050" dirty="0" err="1" smtClean="0">
                <a:latin typeface="+mn-ea"/>
              </a:rPr>
              <a:t>범주형으로</a:t>
            </a:r>
            <a:r>
              <a:rPr lang="ko-KR" altLang="en-US" sz="1050" dirty="0" smtClean="0">
                <a:latin typeface="+mn-ea"/>
              </a:rPr>
              <a:t> 사용하기엔 부담이 있음</a:t>
            </a:r>
            <a:endParaRPr lang="en-US" altLang="ko-KR" sz="105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latin typeface="+mn-ea"/>
              </a:rPr>
              <a:t>타입별</a:t>
            </a:r>
            <a:r>
              <a:rPr lang="ko-KR" altLang="en-US" sz="1050" dirty="0" smtClean="0">
                <a:latin typeface="+mn-ea"/>
              </a:rPr>
              <a:t> 분포를 확인해본 결과</a:t>
            </a:r>
            <a:r>
              <a:rPr lang="en-US" altLang="ko-KR" sz="1050" dirty="0" smtClean="0">
                <a:latin typeface="+mn-ea"/>
              </a:rPr>
              <a:t>, ID</a:t>
            </a:r>
            <a:r>
              <a:rPr lang="ko-KR" altLang="en-US" sz="1050" dirty="0" smtClean="0">
                <a:latin typeface="+mn-ea"/>
              </a:rPr>
              <a:t>가</a:t>
            </a:r>
            <a:r>
              <a:rPr lang="en-US" altLang="ko-KR" sz="1050" dirty="0" smtClean="0">
                <a:latin typeface="+mn-ea"/>
              </a:rPr>
              <a:t> 600 </a:t>
            </a:r>
            <a:r>
              <a:rPr lang="ko-KR" altLang="en-US" sz="1050" dirty="0" smtClean="0">
                <a:latin typeface="+mn-ea"/>
              </a:rPr>
              <a:t>이상일 때</a:t>
            </a:r>
            <a:r>
              <a:rPr lang="en-US" altLang="ko-KR" sz="1050" dirty="0" smtClean="0">
                <a:latin typeface="+mn-ea"/>
              </a:rPr>
              <a:t> QSO</a:t>
            </a:r>
            <a:r>
              <a:rPr lang="ko-KR" altLang="en-US" sz="1050" dirty="0" smtClean="0">
                <a:latin typeface="+mn-ea"/>
              </a:rPr>
              <a:t>가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분류되는 것을 확인하여</a:t>
            </a:r>
            <a:endParaRPr lang="en-US" altLang="ko-KR" sz="1050" dirty="0" smtClean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  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ko-KR" altLang="en-US" sz="1050" dirty="0" err="1" smtClean="0">
                <a:latin typeface="+mn-ea"/>
              </a:rPr>
              <a:t>연속형</a:t>
            </a:r>
            <a:r>
              <a:rPr lang="ko-KR" altLang="en-US" sz="1050" dirty="0" smtClean="0">
                <a:latin typeface="+mn-ea"/>
              </a:rPr>
              <a:t> 변수로의 가능성 확인</a:t>
            </a:r>
            <a:endParaRPr lang="en-US" altLang="ko-KR" sz="1050" dirty="0" smtClean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00" dirty="0" smtClean="0">
                <a:latin typeface="+mn-ea"/>
              </a:rPr>
              <a:t>( LGBM </a:t>
            </a:r>
            <a:r>
              <a:rPr lang="ko-KR" altLang="en-US" sz="1000" dirty="0" smtClean="0">
                <a:latin typeface="+mn-ea"/>
              </a:rPr>
              <a:t>문서에도 </a:t>
            </a:r>
            <a:r>
              <a:rPr lang="en-US" altLang="ko-KR" sz="1000" dirty="0" smtClean="0">
                <a:latin typeface="+mn-ea"/>
              </a:rPr>
              <a:t>Cardinality</a:t>
            </a:r>
            <a:r>
              <a:rPr lang="ko-KR" altLang="en-US" sz="1000" dirty="0" smtClean="0">
                <a:latin typeface="+mn-ea"/>
              </a:rPr>
              <a:t>가 높을 경우 </a:t>
            </a:r>
            <a:r>
              <a:rPr lang="ko-KR" altLang="en-US" sz="1000" dirty="0" err="1" smtClean="0">
                <a:latin typeface="+mn-ea"/>
              </a:rPr>
              <a:t>연속형</a:t>
            </a:r>
            <a:r>
              <a:rPr lang="ko-KR" altLang="en-US" sz="1000" dirty="0" smtClean="0">
                <a:latin typeface="+mn-ea"/>
              </a:rPr>
              <a:t> 변수로 취급할 것을 권하고 있음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5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+mn-ea"/>
              </a:rPr>
              <a:t>기타 </a:t>
            </a:r>
            <a:r>
              <a:rPr lang="ko-KR" altLang="en-US" sz="1050" dirty="0" err="1" smtClean="0">
                <a:latin typeface="+mn-ea"/>
              </a:rPr>
              <a:t>연속형</a:t>
            </a:r>
            <a:r>
              <a:rPr lang="ko-KR" altLang="en-US" sz="1050" dirty="0" smtClean="0">
                <a:latin typeface="+mn-ea"/>
              </a:rPr>
              <a:t> 변수들은 타입에 따라 분포가 다른 것을 확인할 수 있었음</a:t>
            </a:r>
            <a:r>
              <a:rPr lang="en-US" altLang="ko-KR" sz="1050" dirty="0" smtClean="0">
                <a:latin typeface="+mn-ea"/>
              </a:rPr>
              <a:t>.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95350"/>
            <a:ext cx="6324601" cy="23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618351"/>
            <a:ext cx="28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각 변수와 </a:t>
            </a:r>
            <a:r>
              <a:rPr lang="ko-KR" altLang="en-US" sz="1200" dirty="0" err="1" smtClean="0"/>
              <a:t>타겟</a:t>
            </a:r>
            <a:r>
              <a:rPr lang="ko-KR" altLang="en-US" sz="1200" dirty="0" smtClean="0"/>
              <a:t> 변수 간의 분포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33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618351"/>
            <a:ext cx="182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fiberID</a:t>
            </a:r>
            <a:r>
              <a:rPr lang="ko-KR" altLang="en-US" sz="1200" dirty="0" smtClean="0"/>
              <a:t>별 빈도 확인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24" y="895350"/>
            <a:ext cx="6505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특정 천체 유형에 특정 </a:t>
            </a:r>
            <a:r>
              <a:rPr lang="en-US" altLang="ko-KR" sz="1100" dirty="0" smtClean="0">
                <a:latin typeface="+mn-ea"/>
              </a:rPr>
              <a:t>fiber</a:t>
            </a:r>
            <a:r>
              <a:rPr lang="ko-KR" altLang="en-US" sz="1100" dirty="0" smtClean="0">
                <a:latin typeface="+mn-ea"/>
              </a:rPr>
              <a:t>를 자주 썼는지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에 대해 확인하기 위해 </a:t>
            </a:r>
            <a:r>
              <a:rPr lang="en-US" altLang="ko-KR" sz="1100" dirty="0" smtClean="0">
                <a:latin typeface="+mn-ea"/>
              </a:rPr>
              <a:t>fiber </a:t>
            </a:r>
            <a:r>
              <a:rPr lang="ko-KR" altLang="en-US" sz="1100" dirty="0" err="1" smtClean="0">
                <a:latin typeface="+mn-ea"/>
              </a:rPr>
              <a:t>범주별로</a:t>
            </a:r>
            <a:r>
              <a:rPr lang="ko-KR" altLang="en-US" sz="1100" dirty="0" smtClean="0">
                <a:latin typeface="+mn-ea"/>
              </a:rPr>
              <a:t> 빈도를 계산하여 분포 확인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그래프 상으로는 </a:t>
            </a:r>
            <a:r>
              <a:rPr lang="en-US" altLang="ko-KR" sz="1100" dirty="0" smtClean="0">
                <a:latin typeface="+mn-ea"/>
              </a:rPr>
              <a:t>Count</a:t>
            </a:r>
            <a:r>
              <a:rPr lang="ko-KR" altLang="en-US" sz="1100" dirty="0" smtClean="0">
                <a:latin typeface="+mn-ea"/>
              </a:rPr>
              <a:t>에 따라 천체 유형이 추가로 분류되지 않았으나 모델 상에서는 약간의 개선이 있어 사용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3" y="1885950"/>
            <a:ext cx="6019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9947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측정 방법 별로 다섯 가지의 파장을 연속으로 측정한 데이터이므로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시계열로</a:t>
            </a:r>
            <a:r>
              <a:rPr lang="ko-KR" altLang="en-US" sz="1100" dirty="0" smtClean="0">
                <a:latin typeface="+mn-ea"/>
              </a:rPr>
              <a:t> 해석할 수 있다고 판단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특</a:t>
            </a:r>
            <a:r>
              <a:rPr lang="ko-KR" altLang="en-US" sz="1100" dirty="0">
                <a:latin typeface="+mn-ea"/>
              </a:rPr>
              <a:t>성</a:t>
            </a:r>
            <a:r>
              <a:rPr lang="ko-KR" altLang="en-US" sz="1100" dirty="0" smtClean="0">
                <a:latin typeface="+mn-ea"/>
              </a:rPr>
              <a:t> 간의 관계를 고려한 정보가 </a:t>
            </a:r>
            <a:r>
              <a:rPr lang="ko-KR" altLang="en-US" sz="1100" dirty="0" err="1" smtClean="0">
                <a:latin typeface="+mn-ea"/>
              </a:rPr>
              <a:t>타겟</a:t>
            </a:r>
            <a:r>
              <a:rPr lang="ko-KR" altLang="en-US" sz="1100" dirty="0" smtClean="0">
                <a:latin typeface="+mn-ea"/>
              </a:rPr>
              <a:t> 분류에 도움이 되리라는 가설을 세움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4" y="1638913"/>
            <a:ext cx="6211872" cy="238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367" y="4105186"/>
            <a:ext cx="61404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타입별로</a:t>
            </a:r>
            <a:r>
              <a:rPr lang="ko-KR" altLang="en-US" sz="1100" dirty="0" smtClean="0">
                <a:latin typeface="+mn-ea"/>
              </a:rPr>
              <a:t> 유사한 그래프 형태를 띄고 있음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이러한 </a:t>
            </a:r>
            <a:r>
              <a:rPr lang="ko-KR" altLang="en-US" sz="1100" dirty="0" err="1" smtClean="0">
                <a:latin typeface="+mn-ea"/>
              </a:rPr>
              <a:t>시계열적인</a:t>
            </a:r>
            <a:r>
              <a:rPr lang="ko-KR" altLang="en-US" sz="1100" dirty="0" smtClean="0">
                <a:latin typeface="+mn-ea"/>
              </a:rPr>
              <a:t> 변수 관계를 고려한 변수를 생성하기로 결정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9" y="618351"/>
            <a:ext cx="266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) Sequence </a:t>
            </a:r>
            <a:r>
              <a:rPr lang="ko-KR" altLang="en-US" sz="1200" dirty="0" smtClean="0"/>
              <a:t>데이터 관점으로 </a:t>
            </a:r>
            <a:r>
              <a:rPr lang="en-US" altLang="ko-KR" sz="1200" dirty="0" smtClean="0"/>
              <a:t>EDA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6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192" y="1365710"/>
            <a:ext cx="31623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추세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관련 정보</a:t>
            </a:r>
            <a:endParaRPr lang="en-US" altLang="ko-KR" sz="1100" b="1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1100" dirty="0" smtClean="0">
                <a:latin typeface="+mn-ea"/>
              </a:rPr>
              <a:t>앞뒤 </a:t>
            </a:r>
            <a:r>
              <a:rPr lang="en-US" altLang="ko-KR" sz="1100" dirty="0" smtClean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포인트 간의 차까지 </a:t>
            </a:r>
            <a:r>
              <a:rPr lang="ko-KR" altLang="en-US" sz="1100" dirty="0" smtClean="0">
                <a:latin typeface="+mn-ea"/>
              </a:rPr>
              <a:t>계산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1100" dirty="0" smtClean="0">
                <a:latin typeface="+mn-ea"/>
              </a:rPr>
              <a:t>같은 파장끼리의 차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20</a:t>
            </a:r>
            <a:r>
              <a:rPr lang="ko-KR" altLang="en-US" sz="1100" dirty="0" smtClean="0">
                <a:latin typeface="+mn-ea"/>
              </a:rPr>
              <a:t>개 포인트의 랭킹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Peak </a:t>
            </a:r>
            <a:r>
              <a:rPr lang="ko-KR" altLang="en-US" sz="1100" b="1" dirty="0" smtClean="0">
                <a:latin typeface="+mn-ea"/>
              </a:rPr>
              <a:t>관련 정보</a:t>
            </a:r>
            <a:endParaRPr lang="en-US" altLang="ko-KR" sz="1100" b="1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Peak </a:t>
            </a:r>
            <a:r>
              <a:rPr lang="ko-KR" altLang="en-US" sz="1100" dirty="0" smtClean="0">
                <a:latin typeface="+mn-ea"/>
              </a:rPr>
              <a:t>개수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Peak prominence</a:t>
            </a:r>
            <a:r>
              <a:rPr lang="ko-KR" altLang="en-US" sz="1100" dirty="0" smtClean="0">
                <a:latin typeface="+mn-ea"/>
              </a:rPr>
              <a:t>의 평균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Peak width</a:t>
            </a:r>
            <a:r>
              <a:rPr lang="ko-KR" altLang="en-US" sz="1100" dirty="0" smtClean="0">
                <a:latin typeface="+mn-ea"/>
              </a:rPr>
              <a:t>의 평균 </a:t>
            </a:r>
            <a:r>
              <a:rPr lang="en-US" altLang="ko-KR" sz="1100" dirty="0" smtClean="0">
                <a:latin typeface="+mn-ea"/>
              </a:rPr>
              <a:t>( 0.3, 0.5, 0.6)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1100" dirty="0">
              <a:latin typeface="+mn-ea"/>
            </a:endParaRPr>
          </a:p>
          <a:p>
            <a:r>
              <a:rPr lang="en-US" altLang="ko-KR" sz="1100" b="1" dirty="0" err="1" smtClean="0">
                <a:latin typeface="+mn-ea"/>
              </a:rPr>
              <a:t>FiberID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범주별</a:t>
            </a:r>
            <a:r>
              <a:rPr lang="ko-KR" altLang="en-US" sz="1100" b="1" dirty="0" smtClean="0">
                <a:latin typeface="+mn-ea"/>
              </a:rPr>
              <a:t> 빈도</a:t>
            </a:r>
            <a:endParaRPr lang="en-US" altLang="ko-KR" sz="1100" b="1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별 빈도 계산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1565"/>
            <a:ext cx="423329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850" y="971550"/>
            <a:ext cx="405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EDA</a:t>
            </a:r>
            <a:r>
              <a:rPr lang="ko-KR" altLang="en-US" sz="1100" dirty="0" smtClean="0">
                <a:latin typeface="+mn-ea"/>
              </a:rPr>
              <a:t>를 바탕으로 다음과 같이 세 개 유</a:t>
            </a:r>
            <a:r>
              <a:rPr lang="ko-KR" altLang="en-US" sz="1100" dirty="0">
                <a:latin typeface="+mn-ea"/>
              </a:rPr>
              <a:t>형</a:t>
            </a:r>
            <a:r>
              <a:rPr lang="ko-KR" altLang="en-US" sz="1100" dirty="0" smtClean="0">
                <a:latin typeface="+mn-ea"/>
              </a:rPr>
              <a:t>의 변수를 생성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104776" y="3696213"/>
            <a:ext cx="4391024" cy="551937"/>
          </a:xfrm>
          <a:prstGeom prst="rect">
            <a:avLst/>
          </a:prstGeom>
          <a:solidFill>
            <a:srgbClr val="B3C5C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79" tIns="35790" rIns="71579" bIns="35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25" y="3756485"/>
            <a:ext cx="444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결론적으로는 추세 관련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번 변수가 약 </a:t>
            </a:r>
            <a:r>
              <a:rPr lang="en-US" altLang="ko-KR" sz="1000" dirty="0" smtClean="0">
                <a:latin typeface="+mn-ea"/>
              </a:rPr>
              <a:t>0.05</a:t>
            </a:r>
            <a:r>
              <a:rPr lang="ko-KR" altLang="en-US" sz="1000" dirty="0" smtClean="0">
                <a:latin typeface="+mn-ea"/>
              </a:rPr>
              <a:t>의 개선 효과를 주었고</a:t>
            </a:r>
            <a:endParaRPr lang="en-US" altLang="ko-KR" sz="1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나머지 변수들은 </a:t>
            </a:r>
            <a:r>
              <a:rPr lang="en-US" altLang="ko-KR" sz="1000" dirty="0" smtClean="0">
                <a:latin typeface="+mn-ea"/>
              </a:rPr>
              <a:t>0.00x </a:t>
            </a:r>
            <a:r>
              <a:rPr lang="ko-KR" altLang="en-US" sz="1000" dirty="0" smtClean="0">
                <a:latin typeface="+mn-ea"/>
              </a:rPr>
              <a:t>규</a:t>
            </a:r>
            <a:r>
              <a:rPr lang="ko-KR" altLang="en-US" sz="1000" dirty="0">
                <a:latin typeface="+mn-ea"/>
              </a:rPr>
              <a:t>모</a:t>
            </a:r>
            <a:r>
              <a:rPr lang="ko-KR" altLang="en-US" sz="1000" dirty="0" smtClean="0">
                <a:latin typeface="+mn-ea"/>
              </a:rPr>
              <a:t>의 미미한 개선 효과를 가져다 주었음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EDA </a:t>
            </a:r>
            <a:r>
              <a:rPr lang="ko-KR" altLang="en-US" dirty="0" smtClean="0"/>
              <a:t>및 전처리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618351"/>
            <a:ext cx="266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6) </a:t>
            </a:r>
            <a:r>
              <a:rPr lang="ko-KR" altLang="en-US" sz="1200" dirty="0" smtClean="0"/>
              <a:t>변수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300029" y="4551462"/>
            <a:ext cx="10134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000" spc="-15" dirty="0"/>
              <a:t>ht</a:t>
            </a:r>
            <a:r>
              <a:rPr sz="1000" dirty="0"/>
              <a:t>tps</a:t>
            </a:r>
            <a:r>
              <a:rPr sz="1000" spc="-5" dirty="0"/>
              <a:t>:/</a:t>
            </a:r>
            <a:r>
              <a:rPr sz="1000" spc="-10" dirty="0"/>
              <a:t>/</a:t>
            </a:r>
            <a:r>
              <a:rPr sz="1000" dirty="0"/>
              <a:t>da</a:t>
            </a:r>
            <a:r>
              <a:rPr sz="1000" spc="-10" dirty="0"/>
              <a:t>c</a:t>
            </a:r>
            <a:r>
              <a:rPr sz="1000" spc="-5" dirty="0"/>
              <a:t>on</a:t>
            </a:r>
            <a:r>
              <a:rPr sz="1000" spc="-10" dirty="0"/>
              <a:t>.</a:t>
            </a:r>
            <a:r>
              <a:rPr sz="1000" dirty="0"/>
              <a:t>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모델 구축 및 전략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200" y="2493287"/>
            <a:ext cx="6717481" cy="221206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4571999" y="958158"/>
            <a:ext cx="2098063" cy="1371122"/>
          </a:xfrm>
          <a:prstGeom prst="rect">
            <a:avLst/>
          </a:prstGeom>
          <a:solidFill>
            <a:srgbClr val="EAECEE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79" tIns="35790" rIns="71579" bIns="35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l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06662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900" dirty="0" err="1" smtClean="0">
                <a:latin typeface="+mn-ea"/>
              </a:rPr>
              <a:t>fiberID</a:t>
            </a:r>
            <a:r>
              <a:rPr lang="ko-KR" altLang="en-US" sz="900" dirty="0" smtClean="0">
                <a:latin typeface="+mn-ea"/>
              </a:rPr>
              <a:t>는 </a:t>
            </a:r>
            <a:r>
              <a:rPr lang="ko-KR" altLang="en-US" sz="900" dirty="0" err="1" smtClean="0">
                <a:latin typeface="+mn-ea"/>
              </a:rPr>
              <a:t>연속형</a:t>
            </a:r>
            <a:r>
              <a:rPr lang="ko-KR" altLang="en-US" sz="900" dirty="0" smtClean="0">
                <a:latin typeface="+mn-ea"/>
              </a:rPr>
              <a:t> 범주로 사용</a:t>
            </a:r>
            <a:endParaRPr lang="en-US" altLang="ko-KR" sz="900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L1 </a:t>
            </a:r>
            <a:r>
              <a:rPr lang="ko-KR" altLang="en-US" sz="900" dirty="0">
                <a:latin typeface="+mn-ea"/>
              </a:rPr>
              <a:t>정규화 </a:t>
            </a:r>
            <a:r>
              <a:rPr lang="ko-KR" altLang="en-US" sz="900" dirty="0" err="1">
                <a:latin typeface="+mn-ea"/>
              </a:rPr>
              <a:t>파라미터로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조절</a:t>
            </a:r>
            <a:endParaRPr lang="en-US" altLang="ko-KR" sz="900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 err="1" smtClean="0">
                <a:latin typeface="+mn-ea"/>
              </a:rPr>
              <a:t>Xgboost</a:t>
            </a:r>
            <a:r>
              <a:rPr lang="en-US" altLang="ko-KR" sz="900" dirty="0">
                <a:latin typeface="+mn-ea"/>
              </a:rPr>
              <a:t>, Light </a:t>
            </a:r>
            <a:r>
              <a:rPr lang="en-US" altLang="ko-KR" sz="900" dirty="0" err="1">
                <a:latin typeface="+mn-ea"/>
              </a:rPr>
              <a:t>gbm</a:t>
            </a:r>
            <a:r>
              <a:rPr lang="ko-KR" altLang="en-US" sz="900" dirty="0">
                <a:latin typeface="+mn-ea"/>
              </a:rPr>
              <a:t>만 사용</a:t>
            </a:r>
            <a:endParaRPr lang="en-US" altLang="ko-KR" sz="900" dirty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4</a:t>
            </a:r>
            <a:r>
              <a:rPr lang="ko-KR" altLang="en-US" sz="900" dirty="0" smtClean="0">
                <a:latin typeface="+mn-ea"/>
              </a:rPr>
              <a:t>개의 </a:t>
            </a:r>
            <a:r>
              <a:rPr lang="ko-KR" altLang="en-US" sz="900" dirty="0">
                <a:latin typeface="+mn-ea"/>
              </a:rPr>
              <a:t>변수 조합에서 나온 결과를 </a:t>
            </a:r>
            <a:r>
              <a:rPr lang="ko-KR" altLang="en-US" sz="900" dirty="0" err="1" smtClean="0">
                <a:latin typeface="+mn-ea"/>
              </a:rPr>
              <a:t>스태킹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및 </a:t>
            </a:r>
            <a:r>
              <a:rPr lang="ko-KR" altLang="en-US" sz="900" dirty="0" smtClean="0">
                <a:latin typeface="+mn-ea"/>
              </a:rPr>
              <a:t>앙상블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76200" y="959006"/>
            <a:ext cx="4352079" cy="1376533"/>
          </a:xfrm>
          <a:prstGeom prst="rect">
            <a:avLst/>
          </a:prstGeom>
          <a:solidFill>
            <a:srgbClr val="EAECEE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79" tIns="35790" rIns="71579" bIns="35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lt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82" y="958158"/>
            <a:ext cx="44499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ea"/>
              <a:buAutoNum type="circleNumDbPlain"/>
            </a:pPr>
            <a:r>
              <a:rPr lang="en-US" altLang="ko-KR" sz="900" b="1" dirty="0" err="1" smtClean="0">
                <a:latin typeface="+mn-ea"/>
              </a:rPr>
              <a:t>fiberID</a:t>
            </a:r>
            <a:r>
              <a:rPr lang="en-US" altLang="ko-KR" sz="900" dirty="0" smtClean="0">
                <a:latin typeface="+mn-ea"/>
              </a:rPr>
              <a:t> : </a:t>
            </a:r>
            <a:r>
              <a:rPr lang="ko-KR" altLang="en-US" sz="900" dirty="0" err="1" smtClean="0">
                <a:latin typeface="+mn-ea"/>
              </a:rPr>
              <a:t>연속형</a:t>
            </a:r>
            <a:r>
              <a:rPr lang="ko-KR" altLang="en-US" sz="900" dirty="0" smtClean="0">
                <a:latin typeface="+mn-ea"/>
              </a:rPr>
              <a:t> 변수로 학습했을 때 </a:t>
            </a:r>
            <a:r>
              <a:rPr lang="en-US" altLang="ko-KR" sz="900" dirty="0" smtClean="0">
                <a:latin typeface="+mn-ea"/>
              </a:rPr>
              <a:t>log loss 0.05 </a:t>
            </a:r>
            <a:r>
              <a:rPr lang="ko-KR" altLang="en-US" sz="900" dirty="0" smtClean="0">
                <a:latin typeface="+mn-ea"/>
              </a:rPr>
              <a:t>감소</a:t>
            </a:r>
            <a:endParaRPr lang="en-US" altLang="ko-KR" sz="900" dirty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900" b="1" dirty="0" smtClean="0">
                <a:latin typeface="+mn-ea"/>
              </a:rPr>
              <a:t>상관관계 높은 변수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제거했을 때 </a:t>
            </a:r>
            <a:r>
              <a:rPr lang="en-US" altLang="ko-KR" sz="900" dirty="0" smtClean="0">
                <a:latin typeface="+mn-ea"/>
              </a:rPr>
              <a:t>log loss </a:t>
            </a:r>
            <a:r>
              <a:rPr lang="ko-KR" altLang="en-US" sz="900" dirty="0" smtClean="0">
                <a:latin typeface="+mn-ea"/>
              </a:rPr>
              <a:t>증가</a:t>
            </a:r>
            <a:r>
              <a:rPr lang="en-US" altLang="ko-KR" sz="900" dirty="0" smtClean="0">
                <a:latin typeface="+mn-ea"/>
              </a:rPr>
              <a:t>. </a:t>
            </a:r>
          </a:p>
          <a:p>
            <a:pPr marL="285750" indent="-28575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900" b="1" dirty="0" smtClean="0">
                <a:latin typeface="+mn-ea"/>
              </a:rPr>
              <a:t>사용할 모델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en-US" altLang="ko-KR" sz="900" dirty="0" err="1" smtClean="0">
                <a:latin typeface="+mn-ea"/>
              </a:rPr>
              <a:t>Xgboost</a:t>
            </a:r>
            <a:r>
              <a:rPr lang="en-US" altLang="ko-KR" sz="900" dirty="0" smtClean="0">
                <a:latin typeface="+mn-ea"/>
              </a:rPr>
              <a:t>, Light </a:t>
            </a:r>
            <a:r>
              <a:rPr lang="en-US" altLang="ko-KR" sz="900" dirty="0" err="1" smtClean="0">
                <a:latin typeface="+mn-ea"/>
              </a:rPr>
              <a:t>gbm</a:t>
            </a:r>
            <a:r>
              <a:rPr lang="ko-KR" altLang="en-US" sz="900" dirty="0" smtClean="0">
                <a:latin typeface="+mn-ea"/>
              </a:rPr>
              <a:t>이 기타 모델들보다 </a:t>
            </a:r>
            <a:r>
              <a:rPr lang="en-US" altLang="ko-KR" sz="900" dirty="0" smtClean="0">
                <a:latin typeface="+mn-ea"/>
              </a:rPr>
              <a:t>log loss 0.01 </a:t>
            </a:r>
            <a:r>
              <a:rPr lang="ko-KR" altLang="en-US" sz="900" dirty="0" smtClean="0">
                <a:latin typeface="+mn-ea"/>
              </a:rPr>
              <a:t>이상 낮음</a:t>
            </a:r>
            <a:endParaRPr lang="en-US" altLang="ko-KR" sz="9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endParaRPr lang="en-US" altLang="ko-KR" sz="900" dirty="0" smtClean="0">
              <a:latin typeface="+mn-ea"/>
            </a:endParaRPr>
          </a:p>
          <a:p>
            <a:pPr marL="285750" indent="-285750">
              <a:buFont typeface="+mj-ea"/>
              <a:buAutoNum type="circleNumDbPlain"/>
            </a:pPr>
            <a:r>
              <a:rPr lang="ko-KR" altLang="en-US" sz="900" b="1" dirty="0" smtClean="0">
                <a:latin typeface="+mn-ea"/>
              </a:rPr>
              <a:t>변수 조합</a:t>
            </a:r>
            <a:r>
              <a:rPr lang="en-US" altLang="ko-KR" sz="900" dirty="0" smtClean="0">
                <a:latin typeface="+mn-ea"/>
              </a:rPr>
              <a:t>: Peak width</a:t>
            </a:r>
            <a:r>
              <a:rPr lang="ko-KR" altLang="en-US" sz="900" dirty="0" smtClean="0">
                <a:latin typeface="+mn-ea"/>
              </a:rPr>
              <a:t>를 </a:t>
            </a:r>
            <a:r>
              <a:rPr lang="en-US" altLang="ko-KR" sz="900" dirty="0" smtClean="0">
                <a:latin typeface="+mn-ea"/>
              </a:rPr>
              <a:t>‘0.5</a:t>
            </a:r>
            <a:r>
              <a:rPr lang="ko-KR" altLang="en-US" sz="900" dirty="0" smtClean="0">
                <a:latin typeface="+mn-ea"/>
              </a:rPr>
              <a:t>만 사용한 경우</a:t>
            </a:r>
            <a:r>
              <a:rPr lang="en-US" altLang="ko-KR" sz="900" dirty="0" smtClean="0">
                <a:latin typeface="+mn-ea"/>
              </a:rPr>
              <a:t>’</a:t>
            </a:r>
            <a:r>
              <a:rPr lang="ko-KR" altLang="en-US" sz="900" dirty="0" smtClean="0">
                <a:latin typeface="+mn-ea"/>
              </a:rPr>
              <a:t>와 </a:t>
            </a:r>
            <a:r>
              <a:rPr lang="en-US" altLang="ko-KR" sz="900" dirty="0" smtClean="0">
                <a:latin typeface="+mn-ea"/>
              </a:rPr>
              <a:t>, ‘0.3</a:t>
            </a:r>
            <a:r>
              <a:rPr lang="ko-KR" altLang="en-US" sz="900" dirty="0" smtClean="0">
                <a:latin typeface="+mn-ea"/>
              </a:rPr>
              <a:t>과 </a:t>
            </a:r>
            <a:r>
              <a:rPr lang="en-US" altLang="ko-KR" sz="900" dirty="0" smtClean="0">
                <a:latin typeface="+mn-ea"/>
              </a:rPr>
              <a:t>0.6</a:t>
            </a:r>
            <a:r>
              <a:rPr lang="ko-KR" altLang="en-US" sz="900" dirty="0" smtClean="0">
                <a:latin typeface="+mn-ea"/>
              </a:rPr>
              <a:t>을 사용한 경우</a:t>
            </a:r>
            <a:r>
              <a:rPr lang="en-US" altLang="ko-KR" sz="900" dirty="0" smtClean="0">
                <a:latin typeface="+mn-ea"/>
              </a:rPr>
              <a:t>’, diff </a:t>
            </a:r>
            <a:r>
              <a:rPr lang="ko-KR" altLang="en-US" sz="900" dirty="0" smtClean="0">
                <a:latin typeface="+mn-ea"/>
              </a:rPr>
              <a:t>변수가 앞뒤 간의 차만 계산된 경우</a:t>
            </a:r>
            <a:r>
              <a:rPr lang="en-US" altLang="ko-KR" sz="900" dirty="0" smtClean="0">
                <a:latin typeface="+mn-ea"/>
              </a:rPr>
              <a:t>, 5</a:t>
            </a:r>
            <a:r>
              <a:rPr lang="ko-KR" altLang="en-US" sz="900" dirty="0" smtClean="0">
                <a:latin typeface="+mn-ea"/>
              </a:rPr>
              <a:t>포인트 전의 값의 차까지 변수로 한 경우가 </a:t>
            </a:r>
            <a:r>
              <a:rPr lang="en-US" altLang="ko-KR" sz="900" dirty="0" smtClean="0">
                <a:latin typeface="+mn-ea"/>
              </a:rPr>
              <a:t> CV </a:t>
            </a:r>
            <a:r>
              <a:rPr lang="ko-KR" altLang="en-US" sz="900" dirty="0" smtClean="0">
                <a:latin typeface="+mn-ea"/>
              </a:rPr>
              <a:t>평균은 비슷하지만 </a:t>
            </a:r>
            <a:r>
              <a:rPr lang="en-US" altLang="ko-KR" sz="900" dirty="0" smtClean="0">
                <a:latin typeface="+mn-ea"/>
              </a:rPr>
              <a:t>fold</a:t>
            </a:r>
            <a:r>
              <a:rPr lang="ko-KR" altLang="en-US" sz="900" dirty="0" smtClean="0">
                <a:latin typeface="+mn-ea"/>
              </a:rPr>
              <a:t>별 점수 순위는 달라지는 현상 발견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49990" y="2858463"/>
            <a:ext cx="1121736" cy="3456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j-ea"/>
                <a:ea typeface="+mj-ea"/>
              </a:rPr>
              <a:t>Data ver1 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j-ea"/>
                <a:ea typeface="+mj-ea"/>
              </a:rPr>
              <a:t>0.3, 0.6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49990" y="3709989"/>
            <a:ext cx="1121736" cy="3359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</a:rPr>
              <a:t>Data </a:t>
            </a:r>
            <a:r>
              <a:rPr lang="en-US" altLang="ko-KR" sz="1050" dirty="0" smtClean="0">
                <a:solidFill>
                  <a:schemeClr val="tx1"/>
                </a:solidFill>
                <a:latin typeface="+mj-ea"/>
              </a:rPr>
              <a:t>ver2 </a:t>
            </a:r>
            <a:endParaRPr lang="en-US" altLang="ko-KR" sz="1050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</a:rPr>
              <a:t>0.3, 0.6</a:t>
            </a:r>
            <a:endParaRPr lang="ko-KR" altLang="en-US" sz="105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21673" y="2952750"/>
            <a:ext cx="10096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gb</a:t>
            </a:r>
            <a:r>
              <a:rPr lang="en-US" altLang="ko-KR" sz="1200" dirty="0" smtClean="0">
                <a:solidFill>
                  <a:schemeClr val="tx1"/>
                </a:solidFill>
              </a:rPr>
              <a:t> pred2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24150" y="3486149"/>
            <a:ext cx="1007173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xgb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pred1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24150" y="3948111"/>
            <a:ext cx="1004696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x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gb</a:t>
            </a:r>
            <a:r>
              <a:rPr lang="en-US" altLang="ko-KR" sz="1200" dirty="0" smtClean="0">
                <a:solidFill>
                  <a:schemeClr val="tx1"/>
                </a:solidFill>
              </a:rPr>
              <a:t> pred2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2469577"/>
            <a:ext cx="2538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j-ea"/>
                <a:ea typeface="+mj-ea"/>
              </a:rPr>
              <a:t>(5 fold + 2 seed </a:t>
            </a:r>
            <a:r>
              <a:rPr lang="ko-KR" altLang="en-US" sz="900" dirty="0" smtClean="0">
                <a:latin typeface="+mj-ea"/>
                <a:ea typeface="+mj-ea"/>
              </a:rPr>
              <a:t>평균 </a:t>
            </a:r>
            <a:r>
              <a:rPr lang="en-US" altLang="ko-KR" sz="900" dirty="0" smtClean="0">
                <a:latin typeface="+mj-ea"/>
                <a:ea typeface="+mj-ea"/>
              </a:rPr>
              <a:t>+ Data</a:t>
            </a:r>
            <a:r>
              <a:rPr lang="ko-KR" altLang="en-US" sz="900" dirty="0" smtClean="0">
                <a:latin typeface="+mj-ea"/>
                <a:ea typeface="+mj-ea"/>
              </a:rPr>
              <a:t> </a:t>
            </a:r>
            <a:r>
              <a:rPr lang="ko-KR" altLang="en-US" sz="900" dirty="0" err="1" smtClean="0">
                <a:latin typeface="+mj-ea"/>
                <a:ea typeface="+mj-ea"/>
              </a:rPr>
              <a:t>버전별</a:t>
            </a:r>
            <a:r>
              <a:rPr lang="ko-KR" altLang="en-US" sz="900" dirty="0" smtClean="0">
                <a:latin typeface="+mj-ea"/>
                <a:ea typeface="+mj-ea"/>
              </a:rPr>
              <a:t> 평균</a:t>
            </a:r>
            <a:r>
              <a:rPr lang="en-US" altLang="ko-KR" sz="900" dirty="0" smtClean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17756" y="3063775"/>
            <a:ext cx="1006816" cy="346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Stacking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10338" y="3493514"/>
            <a:ext cx="1006816" cy="311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lgb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pred2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10338" y="3903089"/>
            <a:ext cx="1006816" cy="328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xgb</a:t>
            </a:r>
            <a:r>
              <a:rPr lang="en-US" altLang="ko-KR" sz="1200" dirty="0">
                <a:solidFill>
                  <a:schemeClr val="tx1"/>
                </a:solidFill>
              </a:rPr>
              <a:t> pred1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07861" y="4260276"/>
            <a:ext cx="1006816" cy="3429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xgb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pred2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38799" y="3445889"/>
            <a:ext cx="955062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Final prediction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27" y="2439512"/>
            <a:ext cx="1596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+mj-ea"/>
                <a:ea typeface="+mj-ea"/>
              </a:rPr>
              <a:t>&lt;</a:t>
            </a:r>
            <a:r>
              <a:rPr lang="ko-KR" altLang="en-US" sz="1050" b="1" dirty="0" smtClean="0">
                <a:latin typeface="+mj-ea"/>
                <a:ea typeface="+mj-ea"/>
              </a:rPr>
              <a:t>전체 프로세스</a:t>
            </a:r>
            <a:r>
              <a:rPr lang="en-US" altLang="ko-KR" sz="1050" b="1" dirty="0" smtClean="0">
                <a:latin typeface="+mj-ea"/>
                <a:ea typeface="+mj-ea"/>
              </a:rPr>
              <a:t>&gt;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52400" y="310515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+mj-ea"/>
                <a:ea typeface="+mj-ea"/>
              </a:rPr>
              <a:t> diff (Xt+1 –</a:t>
            </a:r>
            <a:r>
              <a:rPr lang="en-US" altLang="ko-KR" sz="800" dirty="0" err="1" smtClean="0">
                <a:latin typeface="+mj-ea"/>
                <a:ea typeface="+mj-ea"/>
              </a:rPr>
              <a:t>Xt</a:t>
            </a:r>
            <a:r>
              <a:rPr lang="en-US" altLang="ko-KR" sz="800" dirty="0" smtClean="0">
                <a:latin typeface="+mj-ea"/>
                <a:ea typeface="+mj-ea"/>
              </a:rPr>
              <a:t>)</a:t>
            </a:r>
          </a:p>
          <a:p>
            <a:pPr algn="r"/>
            <a:r>
              <a:rPr lang="en-US" altLang="ko-KR" sz="800" dirty="0" smtClean="0">
                <a:latin typeface="+mj-ea"/>
                <a:ea typeface="+mj-ea"/>
              </a:rPr>
              <a:t>Peak width 0.5 or </a:t>
            </a:r>
            <a:r>
              <a:rPr lang="en-US" altLang="ko-KR" sz="800" dirty="0" smtClean="0">
                <a:latin typeface="+mj-ea"/>
              </a:rPr>
              <a:t>0.3, 0.6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259390" y="3909596"/>
            <a:ext cx="155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+mj-ea"/>
              </a:rPr>
              <a:t>diff(~ X5t+1 </a:t>
            </a:r>
            <a:r>
              <a:rPr lang="en-US" altLang="ko-KR" sz="800" dirty="0">
                <a:latin typeface="+mj-ea"/>
              </a:rPr>
              <a:t>–</a:t>
            </a:r>
            <a:r>
              <a:rPr lang="en-US" altLang="ko-KR" sz="800" dirty="0" err="1">
                <a:latin typeface="+mj-ea"/>
              </a:rPr>
              <a:t>Xt</a:t>
            </a:r>
            <a:r>
              <a:rPr lang="en-US" altLang="ko-KR" sz="800" dirty="0">
                <a:latin typeface="+mj-ea"/>
              </a:rPr>
              <a:t> </a:t>
            </a:r>
            <a:r>
              <a:rPr lang="en-US" altLang="ko-KR" sz="800" dirty="0" smtClean="0">
                <a:latin typeface="+mj-ea"/>
              </a:rPr>
              <a:t>)</a:t>
            </a:r>
            <a:endParaRPr lang="en-US" altLang="ko-KR" sz="800" dirty="0" smtClean="0">
              <a:latin typeface="+mj-ea"/>
              <a:ea typeface="+mj-ea"/>
            </a:endParaRPr>
          </a:p>
          <a:p>
            <a:pPr algn="r"/>
            <a:r>
              <a:rPr lang="en-US" altLang="ko-KR" sz="800" dirty="0" smtClean="0">
                <a:latin typeface="+mj-ea"/>
                <a:ea typeface="+mj-ea"/>
              </a:rPr>
              <a:t>Peak width </a:t>
            </a:r>
            <a:r>
              <a:rPr lang="en-US" altLang="ko-KR" sz="800" dirty="0">
                <a:latin typeface="+mj-ea"/>
              </a:rPr>
              <a:t>0.5 or </a:t>
            </a:r>
            <a:r>
              <a:rPr lang="en-US" altLang="ko-KR" sz="800" dirty="0" smtClean="0">
                <a:latin typeface="+mj-ea"/>
                <a:ea typeface="+mj-ea"/>
              </a:rPr>
              <a:t>0.3, 0.6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>
            <a:stCxn id="11" idx="3"/>
            <a:endCxn id="13" idx="1"/>
          </p:cNvCxnSpPr>
          <p:nvPr/>
        </p:nvCxnSpPr>
        <p:spPr>
          <a:xfrm flipV="1">
            <a:off x="2371726" y="3167063"/>
            <a:ext cx="349947" cy="71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3"/>
            <a:endCxn id="14" idx="1"/>
          </p:cNvCxnSpPr>
          <p:nvPr/>
        </p:nvCxnSpPr>
        <p:spPr>
          <a:xfrm>
            <a:off x="2371726" y="3031287"/>
            <a:ext cx="352424" cy="66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3"/>
            <a:endCxn id="15" idx="1"/>
          </p:cNvCxnSpPr>
          <p:nvPr/>
        </p:nvCxnSpPr>
        <p:spPr>
          <a:xfrm>
            <a:off x="2371726" y="3877977"/>
            <a:ext cx="352424" cy="28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3"/>
            <a:endCxn id="17" idx="1"/>
          </p:cNvCxnSpPr>
          <p:nvPr/>
        </p:nvCxnSpPr>
        <p:spPr>
          <a:xfrm>
            <a:off x="3731323" y="3167063"/>
            <a:ext cx="686433" cy="6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3"/>
            <a:endCxn id="17" idx="1"/>
          </p:cNvCxnSpPr>
          <p:nvPr/>
        </p:nvCxnSpPr>
        <p:spPr>
          <a:xfrm flipV="1">
            <a:off x="3731323" y="3236863"/>
            <a:ext cx="686433" cy="46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5" idx="3"/>
            <a:endCxn id="17" idx="1"/>
          </p:cNvCxnSpPr>
          <p:nvPr/>
        </p:nvCxnSpPr>
        <p:spPr>
          <a:xfrm flipV="1">
            <a:off x="3728846" y="3236863"/>
            <a:ext cx="688910" cy="92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7" idx="3"/>
            <a:endCxn id="22" idx="1"/>
          </p:cNvCxnSpPr>
          <p:nvPr/>
        </p:nvCxnSpPr>
        <p:spPr>
          <a:xfrm>
            <a:off x="5424572" y="3236863"/>
            <a:ext cx="314227" cy="42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3"/>
            <a:endCxn id="22" idx="1"/>
          </p:cNvCxnSpPr>
          <p:nvPr/>
        </p:nvCxnSpPr>
        <p:spPr>
          <a:xfrm>
            <a:off x="5417154" y="3649486"/>
            <a:ext cx="321645" cy="1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0" idx="3"/>
            <a:endCxn id="22" idx="1"/>
          </p:cNvCxnSpPr>
          <p:nvPr/>
        </p:nvCxnSpPr>
        <p:spPr>
          <a:xfrm flipV="1">
            <a:off x="5417154" y="3660202"/>
            <a:ext cx="321645" cy="40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1" idx="3"/>
            <a:endCxn id="22" idx="1"/>
          </p:cNvCxnSpPr>
          <p:nvPr/>
        </p:nvCxnSpPr>
        <p:spPr>
          <a:xfrm flipV="1">
            <a:off x="5414677" y="3660202"/>
            <a:ext cx="324122" cy="77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62600" y="2952750"/>
            <a:ext cx="12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j-ea"/>
                <a:ea typeface="+mj-ea"/>
              </a:rPr>
              <a:t>Ensemble : </a:t>
            </a:r>
          </a:p>
          <a:p>
            <a:r>
              <a:rPr lang="en-US" altLang="ko-KR" sz="900" dirty="0" err="1" smtClean="0">
                <a:latin typeface="+mj-ea"/>
                <a:ea typeface="+mj-ea"/>
              </a:rPr>
              <a:t>scipy</a:t>
            </a:r>
            <a:r>
              <a:rPr lang="en-US" altLang="ko-KR" sz="900" dirty="0" smtClean="0">
                <a:latin typeface="+mj-ea"/>
                <a:ea typeface="+mj-ea"/>
              </a:rPr>
              <a:t> minimize </a:t>
            </a:r>
            <a:r>
              <a:rPr lang="ko-KR" altLang="en-US" sz="900" dirty="0" smtClean="0">
                <a:latin typeface="+mj-ea"/>
                <a:ea typeface="+mj-ea"/>
              </a:rPr>
              <a:t>사용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28846" y="2735818"/>
            <a:ext cx="117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j-ea"/>
                <a:ea typeface="+mj-ea"/>
              </a:rPr>
              <a:t>Stacking: </a:t>
            </a:r>
          </a:p>
          <a:p>
            <a:r>
              <a:rPr lang="en-US" altLang="ko-KR" sz="900" dirty="0" err="1" smtClean="0">
                <a:latin typeface="+mj-ea"/>
                <a:ea typeface="+mj-ea"/>
              </a:rPr>
              <a:t>xgb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사용</a:t>
            </a:r>
            <a:endParaRPr lang="ko-KR" altLang="en-US" sz="900" dirty="0">
              <a:latin typeface="+mj-ea"/>
              <a:ea typeface="+mj-ea"/>
            </a:endParaRPr>
          </a:p>
        </p:txBody>
      </p:sp>
      <p:pic>
        <p:nvPicPr>
          <p:cNvPr id="48" name="Picture 503" descr="화살표">
            <a:extLst>
              <a:ext uri="{FF2B5EF4-FFF2-40B4-BE49-F238E27FC236}">
                <a16:creationId xmlns="" xmlns:a16="http://schemas.microsoft.com/office/drawing/2014/main" id="{4957948B-7879-4A90-9592-919B99DD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96528" y="1424137"/>
            <a:ext cx="1536593" cy="47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1249990" y="3250627"/>
            <a:ext cx="1121736" cy="3451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j-ea"/>
                <a:ea typeface="+mj-ea"/>
              </a:rPr>
              <a:t>Data ver1 0.5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49990" y="4095750"/>
            <a:ext cx="1121736" cy="3451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j-ea"/>
              </a:rPr>
              <a:t>Data </a:t>
            </a:r>
            <a:r>
              <a:rPr lang="en-US" altLang="ko-KR" sz="1050" dirty="0" smtClean="0">
                <a:solidFill>
                  <a:schemeClr val="tx1"/>
                </a:solidFill>
                <a:latin typeface="+mj-ea"/>
              </a:rPr>
              <a:t>ver2 0.5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6" name="직선 연결선 75"/>
          <p:cNvCxnSpPr>
            <a:stCxn id="54" idx="3"/>
            <a:endCxn id="15" idx="1"/>
          </p:cNvCxnSpPr>
          <p:nvPr/>
        </p:nvCxnSpPr>
        <p:spPr>
          <a:xfrm flipV="1">
            <a:off x="2371726" y="4162424"/>
            <a:ext cx="352424" cy="10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53" idx="3"/>
            <a:endCxn id="14" idx="1"/>
          </p:cNvCxnSpPr>
          <p:nvPr/>
        </p:nvCxnSpPr>
        <p:spPr>
          <a:xfrm>
            <a:off x="2371726" y="3423186"/>
            <a:ext cx="352424" cy="27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13" idx="1"/>
          </p:cNvCxnSpPr>
          <p:nvPr/>
        </p:nvCxnSpPr>
        <p:spPr>
          <a:xfrm flipV="1">
            <a:off x="2371726" y="3167063"/>
            <a:ext cx="349947" cy="85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4800" y="666750"/>
            <a:ext cx="241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 EDA </a:t>
            </a:r>
            <a:r>
              <a:rPr lang="ko-KR" altLang="en-US" sz="1100" dirty="0" smtClean="0"/>
              <a:t>및 실험을 통해 알게 된 정보 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1127" y="666750"/>
            <a:ext cx="241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 </a:t>
            </a:r>
            <a:r>
              <a:rPr lang="ko-KR" altLang="en-US" sz="1100" dirty="0" smtClean="0"/>
              <a:t>도출 전략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44408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6272" y="4451434"/>
            <a:ext cx="2613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* </a:t>
            </a:r>
            <a:r>
              <a:rPr lang="en-US" altLang="ko-KR" sz="1000" dirty="0" err="1" smtClean="0"/>
              <a:t>Lgbm</a:t>
            </a:r>
            <a:r>
              <a:rPr lang="ko-KR" altLang="en-US" sz="1000" dirty="0" smtClean="0"/>
              <a:t>은 시간 등의 문제로 </a:t>
            </a:r>
            <a:r>
              <a:rPr lang="en-US" altLang="ko-KR" sz="1000" dirty="0" err="1" smtClean="0"/>
              <a:t>lgb</a:t>
            </a:r>
            <a:r>
              <a:rPr lang="en-US" altLang="ko-KR" sz="1000" dirty="0" smtClean="0"/>
              <a:t> pred2</a:t>
            </a:r>
            <a:r>
              <a:rPr lang="ko-KR" altLang="en-US" sz="1000" dirty="0" smtClean="0"/>
              <a:t>만 사용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및 결언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89535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변수 생성을 통해 </a:t>
            </a:r>
            <a:r>
              <a:rPr lang="en-US" altLang="ko-KR" sz="1600" dirty="0" err="1" smtClean="0"/>
              <a:t>logloss</a:t>
            </a:r>
            <a:r>
              <a:rPr lang="ko-KR" altLang="en-US" sz="1600" dirty="0" smtClean="0"/>
              <a:t> 약 </a:t>
            </a:r>
            <a:r>
              <a:rPr lang="en-US" altLang="ko-KR" sz="1600" dirty="0" smtClean="0"/>
              <a:t> 0.05 </a:t>
            </a:r>
            <a:r>
              <a:rPr lang="ko-KR" altLang="en-US" sz="1600" dirty="0" smtClean="0"/>
              <a:t>감소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2 seed, </a:t>
            </a:r>
            <a:r>
              <a:rPr lang="ko-KR" altLang="en-US" sz="1600" dirty="0" smtClean="0"/>
              <a:t>변수 조합 등을 통해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약 </a:t>
            </a:r>
            <a:r>
              <a:rPr lang="en-US" altLang="ko-KR" sz="1600" dirty="0" smtClean="0"/>
              <a:t>0.003 </a:t>
            </a:r>
            <a:r>
              <a:rPr lang="ko-KR" altLang="en-US" sz="1600" dirty="0" smtClean="0"/>
              <a:t>감소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Stacking &amp; ensemble</a:t>
            </a:r>
            <a:r>
              <a:rPr lang="ko-KR" altLang="en-US" sz="1600" dirty="0" smtClean="0"/>
              <a:t>을 통해 약 </a:t>
            </a:r>
            <a:r>
              <a:rPr lang="en-US" altLang="ko-KR" sz="1600" dirty="0" smtClean="0"/>
              <a:t>0.0025 </a:t>
            </a:r>
            <a:r>
              <a:rPr lang="ko-KR" altLang="en-US" sz="1600" dirty="0" smtClean="0"/>
              <a:t>감소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최종 </a:t>
            </a:r>
            <a:r>
              <a:rPr lang="en-US" altLang="ko-KR" sz="1600" dirty="0" smtClean="0"/>
              <a:t>private score </a:t>
            </a:r>
            <a:r>
              <a:rPr lang="ko-KR" altLang="en-US" sz="1600" dirty="0" smtClean="0"/>
              <a:t>약 </a:t>
            </a:r>
            <a:r>
              <a:rPr lang="en-US" altLang="ko-KR" sz="1600" dirty="0" smtClean="0"/>
              <a:t>0.559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등 기록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800350"/>
            <a:ext cx="5791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결언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smtClean="0"/>
              <a:t>변수를 섬세하게 선택할 시간이 없었으므로 변수 선택을 거치면 더 나은 성적을 기대할 수 있음</a:t>
            </a:r>
            <a:endParaRPr lang="en-US" altLang="ko-KR" sz="1200" dirty="0" smtClean="0"/>
          </a:p>
          <a:p>
            <a:pPr marL="285750" indent="-285750">
              <a:buFont typeface="+mj-lt"/>
              <a:buAutoNum type="arabicPeriod"/>
            </a:pP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smtClean="0"/>
              <a:t>점수는 </a:t>
            </a:r>
            <a:r>
              <a:rPr lang="ko-KR" altLang="en-US" sz="1200" dirty="0" err="1" smtClean="0"/>
              <a:t>순위권을</a:t>
            </a:r>
            <a:r>
              <a:rPr lang="ko-KR" altLang="en-US" sz="1200" dirty="0" smtClean="0"/>
              <a:t> 기록했지만  모델 훈련 시간이 오래 걸려 비효율적</a:t>
            </a:r>
            <a:endParaRPr lang="en-US" altLang="ko-KR" sz="1200" dirty="0" smtClean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smtClean="0"/>
              <a:t>클래스 불균형 문제를 해결하는 방법을 모색할 필요가 있음</a:t>
            </a:r>
            <a:endParaRPr lang="en-US" altLang="ko-KR" sz="1200" dirty="0" smtClean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모델 성적이 좋지 않았는데 더 섬세한 모델 구축을 시도할 가치가 있음</a:t>
            </a:r>
            <a:r>
              <a:rPr lang="en-US" altLang="ko-KR" sz="1200" dirty="0" smtClean="0"/>
              <a:t>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723</Words>
  <Application>Microsoft Office PowerPoint</Application>
  <PresentationFormat>사용자 지정</PresentationFormat>
  <Paragraphs>142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월간 Dacon 2 천체 유형 분류 모델링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samsung</cp:lastModifiedBy>
  <cp:revision>14</cp:revision>
  <dcterms:created xsi:type="dcterms:W3CDTF">2019-11-05T08:15:17Z</dcterms:created>
  <dcterms:modified xsi:type="dcterms:W3CDTF">2020-03-12T13:03:45Z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