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6" r:id="rId10"/>
    <p:sldId id="267" r:id="rId11"/>
    <p:sldId id="268" r:id="rId12"/>
    <p:sldId id="276" r:id="rId13"/>
    <p:sldId id="278" r:id="rId14"/>
    <p:sldId id="269" r:id="rId15"/>
    <p:sldId id="270" r:id="rId16"/>
    <p:sldId id="271" r:id="rId17"/>
    <p:sldId id="281" r:id="rId18"/>
    <p:sldId id="282" r:id="rId19"/>
    <p:sldId id="283" r:id="rId20"/>
    <p:sldId id="274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7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202CA-5C0B-486A-AFF3-52EE18F97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FF7D2-4488-497A-8343-C9226AD1C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63D44-5815-4A49-8C6A-417480A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C1E46-3FED-49F9-9DA6-45548B75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6F4A3-1216-4774-9988-78983861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2370E-96D5-4684-8562-DE807F3C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AD7C7-44DD-400F-BDCA-3C40A4841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47482-EB3B-455F-B9ED-08CD9CE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71F9B-3D19-4EC6-AD81-291D3E5F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C4083-2C38-48EB-8D0A-5D50B6CC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1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AE273C-C091-4971-B38A-F2139E1E2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7FDB5-F342-48B8-9F02-E758C37E6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546B8-A31A-48E2-AC48-AB183E03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1A0BB-2CEE-4DA5-BC27-6C0E8F4B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39073-1BEE-4443-966A-F20DB833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7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34EB1-85BB-44BD-8AF7-C1981C1D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0D9F0-AAAA-45B3-9104-2B99003C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627E9-E7E8-4137-A250-A297D2FA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798E3-4592-410D-95FA-A6EF86FA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D1472-39CF-4CC2-BD9F-B5577B5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3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B94C4-35A5-48D2-9F93-763AAA71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B0286-9D85-4AE0-82A0-B872002D8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A81C5-EEF9-46CA-A8F7-B73DE4D3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F6F9-98C0-4C13-9AC7-A1725CB9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8F0E7-BE9E-411E-85BB-A9D2BCB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AC9B4-BE0D-420B-A99C-6D230014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1C07B-92F1-4A34-A301-7EE9CE861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660F5-8D9B-4609-858F-52999775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FF917-1F74-44BD-B6C5-3905B928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C949-0DA4-42D8-B7B1-6D2549D1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A80D24-BE0C-4843-B957-04E0FE79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D6EE2-FA70-4D62-988C-263FEB76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FCBBE0-7DDD-4153-B8B5-39204171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8B684D-751D-4A6A-890B-CBB2C8BF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6D6977-3BF4-42ED-B8CF-DE8F86F66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06C3A-9F4E-4FC0-B7DB-D37D318C8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11836F-639B-494A-BCE8-CDD37307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08969E-DF48-43F2-9D4B-41BF9884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34A7FF-32C8-45F2-867A-FA515B1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E43E2-48AD-48F5-838C-B6080AEE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7BC9A5-8D01-4A89-ADC1-A8BAD0C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CA510-3F45-4B6F-836C-4CE3D962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02083-CC8E-4008-A2B3-8ED2FC78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15D734-AA87-4FDB-B581-AE061486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7D5F60-6021-42F8-9379-F5524452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A4E474-863E-46C2-B8F1-1572B73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C59CC-E749-4B57-8823-25777902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E47-C6AE-41BA-ADD2-E64CD343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F06164-FE66-400F-A177-5C65344F3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E359B-411B-4BAA-94BB-9222E9F7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66202-B574-4200-8405-060F5F78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C52B2-0A7A-47F8-BB90-22C9F5E0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4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F8A7-1FD8-4BF6-8C69-736D39BE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8EABAC-1DD0-4A2F-801F-F5CE2C401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7B9E07-9E00-4547-AD2B-DFC69E5F0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46AC3D-F91E-4364-83A4-CC6EAEEA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28942-4DFB-401B-9E13-E7E14586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C02CB-4382-439C-990A-27342D05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9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84A447-3580-4C70-AD3E-F4BC56A8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BEB2A-D035-4371-8950-89F2A141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6C1C1-BC30-43FD-950B-C2397E720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D8AB-D6D6-49A8-981A-3D434ECDC087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A0BF6-AA55-48A8-8AAA-70274AFB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7E858-0389-40E7-9677-B053038D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13263-A3A6-445F-897D-62FABC866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4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171D15-37EE-4846-B10F-0BB8EA7C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599780"/>
            <a:ext cx="9030960" cy="1991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4C7E7-D88D-4783-BB24-4370F3ACD33A}"/>
              </a:ext>
            </a:extLst>
          </p:cNvPr>
          <p:cNvSpPr txBox="1"/>
          <p:nvPr/>
        </p:nvSpPr>
        <p:spPr>
          <a:xfrm>
            <a:off x="1580520" y="426767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스마트폰의 유비쿼터스화로 인해 사람들은 실시간으로 자신이 보고 있는 긴급 상황을 알릴 수 있습니다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이 때문에 더 많은 기관에서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Twitter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를 프로그래밍 방식으로 모니터링하는 데 관심이 있습니다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예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재난 구호 기관 및 뉴스 기관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).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32062-7E72-4280-BF51-F0A986A92ED7}"/>
              </a:ext>
            </a:extLst>
          </p:cNvPr>
          <p:cNvSpPr txBox="1"/>
          <p:nvPr/>
        </p:nvSpPr>
        <p:spPr>
          <a:xfrm>
            <a:off x="1580520" y="5821722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그러나 사람의 말이 실제로 재난을 알리는 것인지 항상 명확하지 않습니다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다음 예를 들어보세요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5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4C6B885-FA15-4E02-8632-F575F9CC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6" y="859772"/>
            <a:ext cx="45434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8124C-B387-4BEF-9645-62B8C4CC3D5E}"/>
              </a:ext>
            </a:extLst>
          </p:cNvPr>
          <p:cNvSpPr txBox="1"/>
          <p:nvPr/>
        </p:nvSpPr>
        <p:spPr>
          <a:xfrm>
            <a:off x="5214097" y="2505670"/>
            <a:ext cx="6098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인코더 블록에는 </a:t>
            </a:r>
            <a:r>
              <a:rPr lang="en-US" altLang="ko-KR" dirty="0"/>
              <a:t>Multi-Head attention</a:t>
            </a:r>
            <a:r>
              <a:rPr lang="ko-KR" altLang="en-US" dirty="0"/>
              <a:t>의 1개 레이어와 </a:t>
            </a:r>
            <a:r>
              <a:rPr lang="en-US" altLang="ko-KR" dirty="0"/>
              <a:t>Feed</a:t>
            </a:r>
            <a:r>
              <a:rPr lang="ko-KR" altLang="en-US" dirty="0"/>
              <a:t> </a:t>
            </a:r>
            <a:r>
              <a:rPr lang="en-US" altLang="ko-KR" dirty="0"/>
              <a:t>forward</a:t>
            </a:r>
            <a:r>
              <a:rPr lang="ko-KR" altLang="en-US" dirty="0"/>
              <a:t> 신경망의 다른 레이어가 있습니다.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디코더에는</a:t>
            </a:r>
            <a:r>
              <a:rPr lang="ko-KR" altLang="en-US" dirty="0"/>
              <a:t> 여기에 추가로 </a:t>
            </a:r>
            <a:r>
              <a:rPr lang="ko-KR" altLang="en-US" dirty="0" err="1"/>
              <a:t>Masked</a:t>
            </a:r>
            <a:r>
              <a:rPr lang="ko-KR" altLang="en-US" dirty="0"/>
              <a:t> </a:t>
            </a:r>
            <a:r>
              <a:rPr lang="ko-KR" altLang="en-US" dirty="0" err="1"/>
              <a:t>Multi-Head</a:t>
            </a:r>
            <a:r>
              <a:rPr lang="ko-KR" altLang="en-US" dirty="0"/>
              <a:t> </a:t>
            </a:r>
            <a:r>
              <a:rPr lang="ko-KR" altLang="en-US" dirty="0" err="1"/>
              <a:t>Attention이</a:t>
            </a:r>
            <a:r>
              <a:rPr lang="ko-KR" altLang="en-US" dirty="0"/>
              <a:t> 있습니다.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9890A-B407-4C66-9555-9844DB9E7E4B}"/>
              </a:ext>
            </a:extLst>
          </p:cNvPr>
          <p:cNvSpPr txBox="1"/>
          <p:nvPr/>
        </p:nvSpPr>
        <p:spPr>
          <a:xfrm>
            <a:off x="317673" y="309282"/>
            <a:ext cx="286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Encoder Decoder Preview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45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7E983-4CD6-4276-821B-A37B2A30C277}"/>
              </a:ext>
            </a:extLst>
          </p:cNvPr>
          <p:cNvSpPr txBox="1"/>
          <p:nvPr/>
        </p:nvSpPr>
        <p:spPr>
          <a:xfrm>
            <a:off x="399209" y="119752"/>
            <a:ext cx="103315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Encoder</a:t>
            </a:r>
          </a:p>
          <a:p>
            <a:endParaRPr lang="en-US" altLang="ko-KR" dirty="0"/>
          </a:p>
          <a:p>
            <a:r>
              <a:rPr lang="ko-KR" altLang="en-US" dirty="0"/>
              <a:t>인코더는 6개의 동일한 레이어 스택으로 구성됩니다. </a:t>
            </a:r>
            <a:endParaRPr lang="en-US" altLang="ko-KR" dirty="0"/>
          </a:p>
          <a:p>
            <a:r>
              <a:rPr lang="ko-KR" altLang="en-US" dirty="0"/>
              <a:t>각 레이어에는 두 개의 하위 레이어가 있습니다. </a:t>
            </a:r>
            <a:endParaRPr lang="en-US" altLang="ko-KR" dirty="0"/>
          </a:p>
          <a:p>
            <a:r>
              <a:rPr lang="ko-KR" altLang="en-US" dirty="0"/>
              <a:t>첫 번째는 </a:t>
            </a:r>
            <a:r>
              <a:rPr lang="en-US" altLang="ko-KR" b="1" dirty="0"/>
              <a:t>Multi-head (Self)attention</a:t>
            </a:r>
            <a:r>
              <a:rPr lang="ko-KR" altLang="en-US" b="1" dirty="0"/>
              <a:t> </a:t>
            </a:r>
            <a:r>
              <a:rPr lang="ko-KR" altLang="en-US" dirty="0"/>
              <a:t>메커니즘이고 </a:t>
            </a:r>
            <a:endParaRPr lang="en-US" altLang="ko-KR" dirty="0"/>
          </a:p>
          <a:p>
            <a:r>
              <a:rPr lang="ko-KR" altLang="en-US" dirty="0"/>
              <a:t>두 번째는 단순하고 위치별로 완전히 연결된 </a:t>
            </a:r>
            <a:r>
              <a:rPr lang="en-US" altLang="ko-KR" b="1" dirty="0"/>
              <a:t>Feed-forward</a:t>
            </a:r>
            <a:r>
              <a:rPr lang="ko-KR" altLang="en-US" b="1" dirty="0"/>
              <a:t> </a:t>
            </a:r>
            <a:r>
              <a:rPr lang="ko-KR" altLang="en-US" dirty="0"/>
              <a:t>네트워크입니다.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개의 하위 계층 각각 주위에 </a:t>
            </a:r>
            <a:r>
              <a:rPr lang="en-US" altLang="ko-KR" dirty="0"/>
              <a:t>residual connection</a:t>
            </a:r>
            <a:r>
              <a:rPr lang="ko-KR" altLang="en-US" dirty="0"/>
              <a:t>을 사용하고 계층 정규화</a:t>
            </a:r>
            <a:r>
              <a:rPr lang="en-US" altLang="ko-KR" dirty="0"/>
              <a:t>(layer normalization)</a:t>
            </a:r>
            <a:r>
              <a:rPr lang="ko-KR" altLang="en-US" dirty="0"/>
              <a:t>를 수행합니다. </a:t>
            </a:r>
            <a:endParaRPr lang="en-US" altLang="ko-KR" dirty="0"/>
          </a:p>
          <a:p>
            <a:r>
              <a:rPr lang="ko-KR" altLang="en-US" dirty="0"/>
              <a:t>즉, 각 하위 계층의 출력은 </a:t>
            </a:r>
            <a:r>
              <a:rPr lang="ko-KR" altLang="en-US" dirty="0" err="1"/>
              <a:t>LayerNorm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Sublayer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))이며, 여기서 </a:t>
            </a:r>
            <a:r>
              <a:rPr lang="ko-KR" altLang="en-US" dirty="0" err="1"/>
              <a:t>Sublayer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)는 하위 계층 자체에서 구현하는 기능입니다. </a:t>
            </a:r>
            <a:r>
              <a:rPr lang="en-US" altLang="ko-KR" dirty="0"/>
              <a:t>(Feed Forward &amp; Multi-Head attention)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residual connection </a:t>
            </a:r>
            <a:r>
              <a:rPr lang="ko-KR" altLang="en-US" dirty="0"/>
              <a:t>을 용이하게 하기 위해 모델의 모든 하위 계층과 </a:t>
            </a:r>
            <a:r>
              <a:rPr lang="ko-KR" altLang="en-US" dirty="0" err="1"/>
              <a:t>임베딩</a:t>
            </a:r>
            <a:r>
              <a:rPr lang="ko-KR" altLang="en-US" dirty="0"/>
              <a:t> 계층</a:t>
            </a:r>
            <a:r>
              <a:rPr lang="en-US" altLang="ko-KR" dirty="0"/>
              <a:t>(</a:t>
            </a:r>
            <a:r>
              <a:rPr lang="ko-KR" altLang="en-US" dirty="0"/>
              <a:t>단어 </a:t>
            </a:r>
            <a:r>
              <a:rPr lang="en-US" altLang="ko-KR" dirty="0"/>
              <a:t>to embedding)</a:t>
            </a:r>
            <a:r>
              <a:rPr lang="ko-KR" altLang="en-US" dirty="0"/>
              <a:t>은 </a:t>
            </a:r>
            <a:r>
              <a:rPr lang="en-US" altLang="ko-KR" dirty="0"/>
              <a:t>512 </a:t>
            </a:r>
            <a:r>
              <a:rPr lang="ko-KR" altLang="en-US" dirty="0"/>
              <a:t>차원의 출력을 생성합니다.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E609C2-75F1-4033-8FE9-3CEC01D74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14410" r="59111" b="1874"/>
          <a:stretch/>
        </p:blipFill>
        <p:spPr bwMode="auto">
          <a:xfrm>
            <a:off x="6723531" y="3998682"/>
            <a:ext cx="1855694" cy="26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8973E5-CA4B-478B-BBA2-DEB9A17C2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 t="36909" r="51751" b="26436"/>
          <a:stretch/>
        </p:blipFill>
        <p:spPr bwMode="auto">
          <a:xfrm>
            <a:off x="3612776" y="3975324"/>
            <a:ext cx="1855694" cy="267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274DFA-45F3-4088-9600-E4C5FA565284}"/>
              </a:ext>
            </a:extLst>
          </p:cNvPr>
          <p:cNvCxnSpPr>
            <a:cxnSpLocks/>
          </p:cNvCxnSpPr>
          <p:nvPr/>
        </p:nvCxnSpPr>
        <p:spPr>
          <a:xfrm flipH="1" flipV="1">
            <a:off x="5585007" y="5388220"/>
            <a:ext cx="1389530" cy="686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67B939-0319-488C-B06D-6AA77255E7F1}"/>
              </a:ext>
            </a:extLst>
          </p:cNvPr>
          <p:cNvSpPr/>
          <p:nvPr/>
        </p:nvSpPr>
        <p:spPr>
          <a:xfrm>
            <a:off x="6916270" y="5849471"/>
            <a:ext cx="1586753" cy="3092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B50EDBF-3220-4091-B9FB-CE25B450C3C2}"/>
              </a:ext>
            </a:extLst>
          </p:cNvPr>
          <p:cNvSpPr/>
          <p:nvPr/>
        </p:nvSpPr>
        <p:spPr>
          <a:xfrm>
            <a:off x="3612776" y="4114800"/>
            <a:ext cx="1779492" cy="23532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1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24D546-287A-4EBF-9F3F-A9B1152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14"/>
            <a:ext cx="10206318" cy="5437168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B19715B7-958A-4339-91C2-1AE10F507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13"/>
          <a:stretch/>
        </p:blipFill>
        <p:spPr bwMode="auto">
          <a:xfrm>
            <a:off x="9426964" y="309282"/>
            <a:ext cx="2765036" cy="235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4B728D-D151-4EC7-AD9E-BCF0950C771C}"/>
              </a:ext>
            </a:extLst>
          </p:cNvPr>
          <p:cNvSpPr txBox="1"/>
          <p:nvPr/>
        </p:nvSpPr>
        <p:spPr>
          <a:xfrm>
            <a:off x="317673" y="309282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Self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22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9FA31C66-8B3F-4870-A65D-90826C1A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50" y="712694"/>
            <a:ext cx="4117099" cy="450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5A1F4-7B20-401F-B0AD-9629743DF4F7}"/>
              </a:ext>
            </a:extLst>
          </p:cNvPr>
          <p:cNvSpPr txBox="1"/>
          <p:nvPr/>
        </p:nvSpPr>
        <p:spPr>
          <a:xfrm>
            <a:off x="215244" y="235401"/>
            <a:ext cx="821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Multi-Head</a:t>
            </a:r>
            <a:r>
              <a:rPr lang="ko-KR" altLang="en-US" dirty="0"/>
              <a:t> </a:t>
            </a:r>
            <a:r>
              <a:rPr lang="ko-KR" altLang="en-US" dirty="0" err="1"/>
              <a:t>Attention은</a:t>
            </a:r>
            <a:r>
              <a:rPr lang="ko-KR" altLang="en-US" dirty="0"/>
              <a:t> </a:t>
            </a:r>
            <a:r>
              <a:rPr lang="ko-KR" altLang="en-US" dirty="0" err="1"/>
              <a:t>self</a:t>
            </a:r>
            <a:r>
              <a:rPr lang="ko-KR" altLang="en-US" dirty="0"/>
              <a:t> </a:t>
            </a:r>
            <a:r>
              <a:rPr lang="ko-KR" altLang="en-US" dirty="0" err="1"/>
              <a:t>attention을</a:t>
            </a:r>
            <a:r>
              <a:rPr lang="ko-KR" altLang="en-US" dirty="0"/>
              <a:t> 유연하게 확장한 방법입니다.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DFB41-7846-405B-86B2-806DCF27112A}"/>
              </a:ext>
            </a:extLst>
          </p:cNvPr>
          <p:cNvSpPr txBox="1"/>
          <p:nvPr/>
        </p:nvSpPr>
        <p:spPr>
          <a:xfrm>
            <a:off x="1382481" y="5324547"/>
            <a:ext cx="86759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위의 그림처럼 앞에서 배운 </a:t>
            </a:r>
            <a:r>
              <a:rPr lang="ko-KR" altLang="en-US" dirty="0" err="1"/>
              <a:t>attention</a:t>
            </a:r>
            <a:r>
              <a:rPr lang="ko-KR" altLang="en-US" dirty="0"/>
              <a:t> </a:t>
            </a:r>
            <a:r>
              <a:rPr lang="ko-KR" altLang="en-US" dirty="0" err="1"/>
              <a:t>module을</a:t>
            </a:r>
            <a:r>
              <a:rPr lang="ko-KR" altLang="en-US" dirty="0"/>
              <a:t> 동일한 </a:t>
            </a:r>
            <a:r>
              <a:rPr lang="ko-KR" altLang="en-US" dirty="0" err="1"/>
              <a:t>query</a:t>
            </a:r>
            <a:r>
              <a:rPr lang="ko-KR" altLang="en-US" dirty="0"/>
              <a:t>, </a:t>
            </a:r>
            <a:r>
              <a:rPr lang="ko-KR" altLang="en-US" dirty="0" err="1"/>
              <a:t>key</a:t>
            </a:r>
            <a:r>
              <a:rPr lang="ko-KR" altLang="en-US" dirty="0"/>
              <a:t>, </a:t>
            </a:r>
            <a:r>
              <a:rPr lang="ko-KR" altLang="en-US" dirty="0" err="1"/>
              <a:t>value에</a:t>
            </a:r>
            <a:r>
              <a:rPr lang="ko-KR" altLang="en-US" dirty="0"/>
              <a:t> 대해 병렬적으로 여러가지의 버전의 </a:t>
            </a:r>
            <a:r>
              <a:rPr lang="ko-KR" altLang="en-US" dirty="0" err="1"/>
              <a:t>attention을</a:t>
            </a:r>
            <a:r>
              <a:rPr lang="ko-KR" altLang="en-US" dirty="0"/>
              <a:t> 수행합니다. 각각의 </a:t>
            </a:r>
            <a:r>
              <a:rPr lang="ko-KR" altLang="en-US" dirty="0" err="1"/>
              <a:t>attention은</a:t>
            </a:r>
            <a:r>
              <a:rPr lang="ko-KR" altLang="en-US" dirty="0"/>
              <a:t> 다 다른 </a:t>
            </a:r>
            <a:r>
              <a:rPr lang="ko-KR" altLang="en-US" dirty="0" err="1"/>
              <a:t>weight값을</a:t>
            </a:r>
            <a:r>
              <a:rPr lang="ko-KR" altLang="en-US" dirty="0"/>
              <a:t> 가집니다. 이렇게 나온 인코딩 벡터들은 모두 </a:t>
            </a:r>
            <a:r>
              <a:rPr lang="ko-KR" altLang="en-US" dirty="0" err="1"/>
              <a:t>head라고</a:t>
            </a:r>
            <a:r>
              <a:rPr lang="ko-KR" altLang="en-US" dirty="0"/>
              <a:t> 부르며 이 </a:t>
            </a:r>
            <a:r>
              <a:rPr lang="ko-KR" altLang="en-US" dirty="0" err="1"/>
              <a:t>head를</a:t>
            </a:r>
            <a:r>
              <a:rPr lang="ko-KR" altLang="en-US" dirty="0"/>
              <a:t> 모두 </a:t>
            </a:r>
            <a:r>
              <a:rPr lang="ko-KR" altLang="en-US" dirty="0" err="1"/>
              <a:t>concatenate한</a:t>
            </a:r>
            <a:r>
              <a:rPr lang="ko-KR" altLang="en-US" dirty="0"/>
              <a:t> 것을 </a:t>
            </a:r>
            <a:r>
              <a:rPr lang="ko-KR" altLang="en-US" dirty="0" err="1"/>
              <a:t>MultiHead라고</a:t>
            </a:r>
            <a:r>
              <a:rPr lang="ko-KR" altLang="en-US" dirty="0"/>
              <a:t>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96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50C70-19EC-48B7-BF43-1885994B58F3}"/>
              </a:ext>
            </a:extLst>
          </p:cNvPr>
          <p:cNvSpPr txBox="1"/>
          <p:nvPr/>
        </p:nvSpPr>
        <p:spPr>
          <a:xfrm>
            <a:off x="709332" y="1443841"/>
            <a:ext cx="64579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Decoder</a:t>
            </a:r>
          </a:p>
          <a:p>
            <a:endParaRPr lang="en-US" altLang="ko-KR" dirty="0"/>
          </a:p>
          <a:p>
            <a:r>
              <a:rPr lang="ko-KR" altLang="en-US" dirty="0" err="1"/>
              <a:t>디코더도</a:t>
            </a:r>
            <a:r>
              <a:rPr lang="ko-KR" altLang="en-US" dirty="0"/>
              <a:t> 6개의 동일한 레이어 스택으로 구성됩니다. 각 인코더 계층의 두 하위 계층 외에도 </a:t>
            </a:r>
            <a:endParaRPr lang="en-US" altLang="ko-KR" dirty="0"/>
          </a:p>
          <a:p>
            <a:r>
              <a:rPr lang="ko-KR" altLang="en-US" dirty="0" err="1"/>
              <a:t>디코더는</a:t>
            </a:r>
            <a:r>
              <a:rPr lang="ko-KR" altLang="en-US" dirty="0"/>
              <a:t> 인코더 스택의 출력에 대해 </a:t>
            </a:r>
            <a:r>
              <a:rPr lang="en-US" altLang="ko-KR" dirty="0"/>
              <a:t>Multi head attention</a:t>
            </a:r>
            <a:r>
              <a:rPr lang="ko-KR" altLang="en-US" dirty="0"/>
              <a:t>을 수행하는 세 번째 하위 계층을 삽입합니다. 인코더와 유사하게 각 하위 계층 주위에 </a:t>
            </a:r>
            <a:r>
              <a:rPr lang="en-US" altLang="ko-KR" dirty="0"/>
              <a:t>residual connection</a:t>
            </a:r>
            <a:r>
              <a:rPr lang="ko-KR" altLang="en-US" dirty="0"/>
              <a:t>을 사용하고 </a:t>
            </a:r>
            <a:r>
              <a:rPr lang="en-US" altLang="ko-KR" dirty="0"/>
              <a:t>layer normalization</a:t>
            </a:r>
            <a:r>
              <a:rPr lang="ko-KR" altLang="en-US" dirty="0"/>
              <a:t>을 수행합니다.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위치가 후속 위치에 주의를 기울이지 않도록 </a:t>
            </a:r>
            <a:r>
              <a:rPr lang="ko-KR" altLang="en-US" b="1" dirty="0" err="1"/>
              <a:t>디코더</a:t>
            </a:r>
            <a:r>
              <a:rPr lang="ko-KR" altLang="en-US" b="1" dirty="0"/>
              <a:t> 스택의 </a:t>
            </a:r>
            <a:r>
              <a:rPr lang="ko-KR" altLang="en-US" b="1" dirty="0" err="1"/>
              <a:t>self-attention</a:t>
            </a:r>
            <a:r>
              <a:rPr lang="ko-KR" altLang="en-US" b="1" dirty="0"/>
              <a:t> 하위 계층을 수정합니다. 출력 </a:t>
            </a:r>
            <a:r>
              <a:rPr lang="ko-KR" altLang="en-US" b="1" dirty="0" err="1"/>
              <a:t>임베딩이</a:t>
            </a:r>
            <a:r>
              <a:rPr lang="ko-KR" altLang="en-US" b="1" dirty="0"/>
              <a:t> 한 위치만큼 </a:t>
            </a:r>
            <a:r>
              <a:rPr lang="ko-KR" altLang="en-US" b="1" dirty="0" err="1"/>
              <a:t>오프셋된다는</a:t>
            </a:r>
            <a:r>
              <a:rPr lang="ko-KR" altLang="en-US" b="1" dirty="0"/>
              <a:t> 사실과 결합된 이 </a:t>
            </a:r>
            <a:r>
              <a:rPr lang="ko-KR" altLang="en-US" b="1" dirty="0" err="1"/>
              <a:t>마스킹은</a:t>
            </a:r>
            <a:r>
              <a:rPr lang="ko-KR" altLang="en-US" b="1" dirty="0"/>
              <a:t> 위치 </a:t>
            </a:r>
            <a:r>
              <a:rPr lang="ko-KR" altLang="en-US" b="1" dirty="0" err="1"/>
              <a:t>i에</a:t>
            </a:r>
            <a:r>
              <a:rPr lang="ko-KR" altLang="en-US" b="1" dirty="0"/>
              <a:t> 대한 예측이 </a:t>
            </a:r>
            <a:r>
              <a:rPr lang="ko-KR" altLang="en-US" b="1" dirty="0" err="1"/>
              <a:t>i보다</a:t>
            </a:r>
            <a:r>
              <a:rPr lang="ko-KR" altLang="en-US" b="1" dirty="0"/>
              <a:t> 작은 위치에서 알려진 출력에만 의존할 수 있도록 합니다.</a:t>
            </a:r>
            <a:endParaRPr lang="en-US" altLang="ko-KR" b="1" dirty="0"/>
          </a:p>
          <a:p>
            <a:r>
              <a:rPr lang="en-US" altLang="ko-KR" b="1" dirty="0"/>
              <a:t>(multi head attention -&gt; masked multi head attention)</a:t>
            </a:r>
            <a:endParaRPr lang="ko-KR" altLang="en-US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E1B942-D5A7-4E60-8087-DA04DAC6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15" y="887944"/>
            <a:ext cx="3973453" cy="513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810A38-AC7A-4DE4-9B28-716065F7953A}"/>
              </a:ext>
            </a:extLst>
          </p:cNvPr>
          <p:cNvSpPr/>
          <p:nvPr/>
        </p:nvSpPr>
        <p:spPr>
          <a:xfrm>
            <a:off x="709332" y="2595282"/>
            <a:ext cx="6323480" cy="115644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2F973F-2199-4CAD-9E6E-3D8969845856}"/>
              </a:ext>
            </a:extLst>
          </p:cNvPr>
          <p:cNvSpPr/>
          <p:nvPr/>
        </p:nvSpPr>
        <p:spPr>
          <a:xfrm>
            <a:off x="9601200" y="2765157"/>
            <a:ext cx="1102659" cy="78486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D45C8B-C58A-4DE8-976D-644EE6B1359A}"/>
              </a:ext>
            </a:extLst>
          </p:cNvPr>
          <p:cNvSpPr/>
          <p:nvPr/>
        </p:nvSpPr>
        <p:spPr>
          <a:xfrm>
            <a:off x="709332" y="3917576"/>
            <a:ext cx="6323480" cy="17735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01600A-AB1F-49D7-80C3-9C3D591942AC}"/>
              </a:ext>
            </a:extLst>
          </p:cNvPr>
          <p:cNvSpPr/>
          <p:nvPr/>
        </p:nvSpPr>
        <p:spPr>
          <a:xfrm>
            <a:off x="9601200" y="3594393"/>
            <a:ext cx="1102659" cy="7848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7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8C4CD41-8394-4FD3-A3E4-C5F9A5DE5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2" y="316281"/>
            <a:ext cx="5955126" cy="382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0454073-48D4-4473-8F65-B404EEE3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090" y="4373096"/>
            <a:ext cx="7399804" cy="216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4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EFF866-F0B0-400D-82A2-E45BCA196615}"/>
              </a:ext>
            </a:extLst>
          </p:cNvPr>
          <p:cNvSpPr txBox="1"/>
          <p:nvPr/>
        </p:nvSpPr>
        <p:spPr>
          <a:xfrm>
            <a:off x="467008" y="3827458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인코더 및 디코더 블록은 실제로 여러 개의 동일한 인코더 및 디코더가 서로의 위에 쌓여 있습니다. 인코더 스택과 디코더 스택 모두 동일한 수의 단위를 갖습니다. 인코더 및 디코더 단위의 수는 하이퍼파라미터입니다.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8752637-7079-4F33-881E-6228C8D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" y="436558"/>
            <a:ext cx="42195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1BAAF-187C-48EC-AE61-DAF3A7CCB9DB}"/>
              </a:ext>
            </a:extLst>
          </p:cNvPr>
          <p:cNvSpPr txBox="1"/>
          <p:nvPr/>
        </p:nvSpPr>
        <p:spPr>
          <a:xfrm>
            <a:off x="467008" y="5221113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입력 시퀀스의 단어 </a:t>
            </a:r>
            <a:r>
              <a:rPr lang="ko-KR" altLang="en-US" dirty="0" err="1"/>
              <a:t>임베딩이</a:t>
            </a:r>
            <a:r>
              <a:rPr lang="ko-KR" altLang="en-US" dirty="0"/>
              <a:t> 첫 번째 인코더로 </a:t>
            </a:r>
            <a:r>
              <a:rPr lang="ko-KR" altLang="en-US" dirty="0" err="1"/>
              <a:t>전달됩니다.그런</a:t>
            </a:r>
            <a:r>
              <a:rPr lang="ko-KR" altLang="en-US" dirty="0"/>
              <a:t> 다음 변환되어 다음 인코더로 </a:t>
            </a:r>
            <a:r>
              <a:rPr lang="ko-KR" altLang="en-US" dirty="0" err="1"/>
              <a:t>전파됩니다.인코더</a:t>
            </a:r>
            <a:r>
              <a:rPr lang="ko-KR" altLang="en-US" dirty="0"/>
              <a:t> 스택의 마지막 인코더의 출력은 아래 그림과 같이 </a:t>
            </a:r>
            <a:r>
              <a:rPr lang="ko-KR" altLang="en-US" dirty="0" err="1"/>
              <a:t>디코더</a:t>
            </a:r>
            <a:r>
              <a:rPr lang="ko-KR" altLang="en-US" dirty="0"/>
              <a:t> 스택의 모든 </a:t>
            </a:r>
            <a:r>
              <a:rPr lang="ko-KR" altLang="en-US" dirty="0" err="1"/>
              <a:t>디코더로</a:t>
            </a:r>
            <a:r>
              <a:rPr lang="ko-KR" altLang="en-US" dirty="0"/>
              <a:t> 전달됩니다.</a:t>
            </a:r>
          </a:p>
        </p:txBody>
      </p:sp>
    </p:spTree>
    <p:extLst>
      <p:ext uri="{BB962C8B-B14F-4D97-AF65-F5344CB8AC3E}">
        <p14:creationId xmlns:p14="http://schemas.microsoft.com/office/powerpoint/2010/main" val="360909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55F0CF-1E8C-4857-9C06-2177972C1D52}"/>
              </a:ext>
            </a:extLst>
          </p:cNvPr>
          <p:cNvSpPr txBox="1"/>
          <p:nvPr/>
        </p:nvSpPr>
        <p:spPr>
          <a:xfrm>
            <a:off x="413497" y="289679"/>
            <a:ext cx="10492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2.3 </a:t>
            </a:r>
            <a:r>
              <a:rPr lang="en-US" altLang="ko-KR" dirty="0"/>
              <a:t>Transformer</a:t>
            </a:r>
            <a:r>
              <a:rPr lang="ko-KR" altLang="en-US" dirty="0"/>
              <a:t>의 한계: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Attention</a:t>
            </a:r>
            <a:r>
              <a:rPr lang="ko-KR" altLang="en-US" dirty="0"/>
              <a:t>은 고정 길이 텍스트 문자열만 처리할 수 있습니다. 텍스트는 입력으로 시스템에 공급되기 전에 특정 수의 세그먼트 또는 </a:t>
            </a:r>
            <a:r>
              <a:rPr lang="ko-KR" altLang="en-US" dirty="0" err="1"/>
              <a:t>청크</a:t>
            </a:r>
            <a:r>
              <a:rPr lang="en-US" altLang="ko-KR" dirty="0"/>
              <a:t>(</a:t>
            </a:r>
            <a:r>
              <a:rPr lang="ko-KR" altLang="en-US" dirty="0"/>
              <a:t>큰 덩어리</a:t>
            </a:r>
            <a:r>
              <a:rPr lang="en-US" altLang="ko-KR" dirty="0"/>
              <a:t>)</a:t>
            </a:r>
            <a:r>
              <a:rPr lang="ko-KR" altLang="en-US" dirty="0"/>
              <a:t>로 분할되어야 합니다. 이 텍스트 </a:t>
            </a:r>
            <a:r>
              <a:rPr lang="ko-KR" altLang="en-US" dirty="0" err="1"/>
              <a:t>청크는</a:t>
            </a:r>
            <a:r>
              <a:rPr lang="ko-KR" altLang="en-US" dirty="0"/>
              <a:t> 컨텍스트 단편화를 유발합니다. </a:t>
            </a:r>
            <a:endParaRPr lang="en-US" altLang="ko-KR" dirty="0"/>
          </a:p>
          <a:p>
            <a:r>
              <a:rPr lang="ko-KR" altLang="en-US" dirty="0"/>
              <a:t>예를 들어 문장이 중간에서 분리되면 상당한 양의 컨텍스트가 손실됩니다. 즉, 문장이나 다른 의미 경계를 존중하지 않고 텍스트가 분할됩니다.</a:t>
            </a:r>
          </a:p>
          <a:p>
            <a:endParaRPr lang="ko-KR" altLang="en-US" dirty="0"/>
          </a:p>
          <a:p>
            <a:r>
              <a:rPr lang="en-US" altLang="ko-KR" dirty="0"/>
              <a:t>But!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틀림없이 트랜스포머는 다음 세대의</a:t>
            </a:r>
            <a:r>
              <a:rPr lang="en-US" altLang="ko-KR" dirty="0"/>
              <a:t>, </a:t>
            </a:r>
            <a:r>
              <a:rPr lang="ko-KR" altLang="en-US" dirty="0" err="1"/>
              <a:t>BERT와</a:t>
            </a:r>
            <a:r>
              <a:rPr lang="ko-KR" altLang="en-US" dirty="0"/>
              <a:t> </a:t>
            </a:r>
            <a:r>
              <a:rPr lang="ko-KR" altLang="en-US" dirty="0" err="1"/>
              <a:t>NLP의</a:t>
            </a:r>
            <a:r>
              <a:rPr lang="ko-KR" altLang="en-US" dirty="0"/>
              <a:t> 모든 혁신에 영감을 주었습니다.</a:t>
            </a:r>
          </a:p>
        </p:txBody>
      </p:sp>
    </p:spTree>
    <p:extLst>
      <p:ext uri="{BB962C8B-B14F-4D97-AF65-F5344CB8AC3E}">
        <p14:creationId xmlns:p14="http://schemas.microsoft.com/office/powerpoint/2010/main" val="1486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FBDBA0-5513-45EE-996C-2A3696056DA9}"/>
              </a:ext>
            </a:extLst>
          </p:cNvPr>
          <p:cNvSpPr txBox="1"/>
          <p:nvPr/>
        </p:nvSpPr>
        <p:spPr>
          <a:xfrm>
            <a:off x="467285" y="6759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BERT (Transformers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의 양방향 인코더 표현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이해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E040F-9B46-4775-8D29-D5FFCA37BC7B}"/>
              </a:ext>
            </a:extLst>
          </p:cNvPr>
          <p:cNvSpPr txBox="1"/>
          <p:nvPr/>
        </p:nvSpPr>
        <p:spPr>
          <a:xfrm>
            <a:off x="467285" y="2238526"/>
            <a:ext cx="83270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BERT는</a:t>
            </a:r>
            <a:r>
              <a:rPr lang="ko-KR" altLang="en-US" dirty="0"/>
              <a:t> 모든 레이어의 왼쪽 및 오른쪽 컨텍스트를 공동으로 </a:t>
            </a:r>
            <a:r>
              <a:rPr lang="ko-KR" altLang="en-US" dirty="0" err="1"/>
              <a:t>조건화하여</a:t>
            </a:r>
            <a:r>
              <a:rPr lang="ko-KR" altLang="en-US" dirty="0"/>
              <a:t> 레이블이 지정되지 않은 텍스트에서 깊은 양방향 표현을 사전 훈련하도록 설계되었습니다.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 사전 훈련된 BERT 모델은 실질적인 </a:t>
            </a:r>
            <a:r>
              <a:rPr lang="ko-KR" altLang="en-US" dirty="0" err="1"/>
              <a:t>작업별</a:t>
            </a:r>
            <a:r>
              <a:rPr lang="ko-KR" altLang="en-US" dirty="0"/>
              <a:t> 아키텍처 수정 없이도 질문 답변 및 언어 추론과 같은 광범위한 작업을 위한 최첨단 모델을 생성하기 위해 단 하나의 추가 출력 레이어로 미세 조정될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94704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FF87E5-F53F-4C33-92D9-03009027205A}"/>
              </a:ext>
            </a:extLst>
          </p:cNvPr>
          <p:cNvSpPr txBox="1"/>
          <p:nvPr/>
        </p:nvSpPr>
        <p:spPr>
          <a:xfrm>
            <a:off x="1210518" y="475600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모델의 양방향성은 언어의 의미를 진정으로 이해하는 데 중요합니다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이를 설명하기 위한 예를 살펴보겠습니다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이 예에는 두 개의 문장이 있으며 둘 다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"bank"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라는 단어를 포함합니다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CB83D42-44D9-439A-A393-939BF490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75" y="1675929"/>
            <a:ext cx="51149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890AE-93C5-40A1-9BD4-F90C17087F35}"/>
              </a:ext>
            </a:extLst>
          </p:cNvPr>
          <p:cNvSpPr txBox="1"/>
          <p:nvPr/>
        </p:nvSpPr>
        <p:spPr>
          <a:xfrm>
            <a:off x="1210518" y="4582343"/>
            <a:ext cx="6098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왼쪽 또는 오른쪽 컨텍스트만 취하여 "</a:t>
            </a:r>
            <a:r>
              <a:rPr lang="ko-KR" altLang="en-US" dirty="0" err="1"/>
              <a:t>bank"라는</a:t>
            </a:r>
            <a:r>
              <a:rPr lang="ko-KR" altLang="en-US" dirty="0"/>
              <a:t> 단어의 특성을 예측하려고 하면 주어진 두 가지 예 중 적어도 하나에서 오류를 범하게 됩니다. 이를 처리하는 한 가지 방법은 예측을 하기 전에 왼쪽과 오른쪽 컨텍스트 모두 고려하는 것입니다. 그것이 바로 </a:t>
            </a:r>
            <a:r>
              <a:rPr lang="ko-KR" altLang="en-US" dirty="0" err="1"/>
              <a:t>BERT가</a:t>
            </a:r>
            <a:r>
              <a:rPr lang="ko-KR" altLang="en-US" dirty="0"/>
              <a:t> 하는 일입니다.</a:t>
            </a:r>
          </a:p>
        </p:txBody>
      </p:sp>
    </p:spTree>
    <p:extLst>
      <p:ext uri="{BB962C8B-B14F-4D97-AF65-F5344CB8AC3E}">
        <p14:creationId xmlns:p14="http://schemas.microsoft.com/office/powerpoint/2010/main" val="107314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BE1C01-FDFD-4486-83A9-A5DF6430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90" y="0"/>
            <a:ext cx="3311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D75F0-5994-4CC3-ADE4-2F0C30697A8D}"/>
              </a:ext>
            </a:extLst>
          </p:cNvPr>
          <p:cNvSpPr txBox="1"/>
          <p:nvPr/>
        </p:nvSpPr>
        <p:spPr>
          <a:xfrm>
            <a:off x="5999631" y="1697922"/>
            <a:ext cx="4360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지난밤 하늘을 보라. 그것은 불타올랐다.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6AA8E-39E0-4484-BDFD-A557C88C4015}"/>
              </a:ext>
            </a:extLst>
          </p:cNvPr>
          <p:cNvSpPr txBox="1"/>
          <p:nvPr/>
        </p:nvSpPr>
        <p:spPr>
          <a:xfrm>
            <a:off x="5999631" y="2655871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저자는 명시적으로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"ABLAZE"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라는 단어를 사용하지만 은유적으로 의미합니다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이것은 특히 시각 보조 장치를 사용하여 사람에게 즉시 명확합니다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그러나 기계에는 덜 명확합니다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F0A2B-719A-45B9-90BB-91502EDBF6B7}"/>
              </a:ext>
            </a:extLst>
          </p:cNvPr>
          <p:cNvSpPr txBox="1"/>
          <p:nvPr/>
        </p:nvSpPr>
        <p:spPr>
          <a:xfrm>
            <a:off x="5999631" y="425111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대회에서 여러분은 실제 재해에 관한 트윗과 그렇지 않은 트윗을 예측하는 기계 학습 모델을 구축해야 합니다. 손으로 분류한 10,000개의 트윗 데이터 세트에 액세스할 수 있습니다. </a:t>
            </a:r>
          </a:p>
        </p:txBody>
      </p:sp>
    </p:spTree>
    <p:extLst>
      <p:ext uri="{BB962C8B-B14F-4D97-AF65-F5344CB8AC3E}">
        <p14:creationId xmlns:p14="http://schemas.microsoft.com/office/powerpoint/2010/main" val="326295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309B58-2DA8-49D0-9EC0-8FD3641573EE}"/>
              </a:ext>
            </a:extLst>
          </p:cNvPr>
          <p:cNvSpPr txBox="1"/>
          <p:nvPr/>
        </p:nvSpPr>
        <p:spPr>
          <a:xfrm>
            <a:off x="911039" y="640994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3.1 How Does BERT Work?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3.1.1 BERT’s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A6C05-501E-45D4-A9A0-B797F928C2CB}"/>
              </a:ext>
            </a:extLst>
          </p:cNvPr>
          <p:cNvSpPr txBox="1"/>
          <p:nvPr/>
        </p:nvSpPr>
        <p:spPr>
          <a:xfrm>
            <a:off x="1287556" y="2561255"/>
            <a:ext cx="69958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BERT 아키텍처는 </a:t>
            </a:r>
            <a:r>
              <a:rPr lang="ko-KR" altLang="en-US" dirty="0" err="1"/>
              <a:t>Transformer를</a:t>
            </a:r>
            <a:r>
              <a:rPr lang="ko-KR" altLang="en-US" dirty="0"/>
              <a:t> 기반으로 합니다. 현재 두 가지 변형을 사용할 수 있습니다.</a:t>
            </a:r>
          </a:p>
          <a:p>
            <a:endParaRPr lang="ko-KR" altLang="en-US" dirty="0"/>
          </a:p>
          <a:p>
            <a:r>
              <a:rPr lang="ko-KR" altLang="en-US" dirty="0"/>
              <a:t>BERT </a:t>
            </a:r>
            <a:r>
              <a:rPr lang="en-US" altLang="ko-KR" dirty="0"/>
              <a:t>Base </a:t>
            </a:r>
            <a:r>
              <a:rPr lang="ko-KR" altLang="en-US" dirty="0"/>
              <a:t>: 12개의 레이어(변압기 블록), 12개의 </a:t>
            </a:r>
            <a:r>
              <a:rPr lang="en-US" altLang="ko-KR" dirty="0"/>
              <a:t>attention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 및 1억 1천만 개의 매개변수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BERT </a:t>
            </a:r>
            <a:r>
              <a:rPr lang="ko-KR" altLang="en-US" dirty="0" err="1"/>
              <a:t>Large</a:t>
            </a:r>
            <a:r>
              <a:rPr lang="ko-KR" altLang="en-US" dirty="0"/>
              <a:t> : 24개의 레이어(변압기 블록), 16개의 </a:t>
            </a:r>
            <a:r>
              <a:rPr lang="en-US" altLang="ko-KR" dirty="0"/>
              <a:t>attention head</a:t>
            </a:r>
            <a:r>
              <a:rPr lang="ko-KR" altLang="en-US" dirty="0"/>
              <a:t> 및 3억 4천만 개의 매개변수</a:t>
            </a:r>
          </a:p>
        </p:txBody>
      </p:sp>
    </p:spTree>
    <p:extLst>
      <p:ext uri="{BB962C8B-B14F-4D97-AF65-F5344CB8AC3E}">
        <p14:creationId xmlns:p14="http://schemas.microsoft.com/office/powerpoint/2010/main" val="360156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4385D-1393-4E73-B51A-DD73B9EF84F0}"/>
              </a:ext>
            </a:extLst>
          </p:cNvPr>
          <p:cNvSpPr txBox="1"/>
          <p:nvPr/>
        </p:nvSpPr>
        <p:spPr>
          <a:xfrm>
            <a:off x="561415" y="649052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3.2 Text processing for BERT: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ADC4-3C29-47D4-A8C5-7379F28D35BD}"/>
              </a:ext>
            </a:extLst>
          </p:cNvPr>
          <p:cNvSpPr txBox="1"/>
          <p:nvPr/>
        </p:nvSpPr>
        <p:spPr>
          <a:xfrm>
            <a:off x="2085415" y="4862129"/>
            <a:ext cx="631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bert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의 경우 모든 입력 </a:t>
            </a:r>
            <a:r>
              <a:rPr lang="ko-KR" alt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임베딩은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3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가지 </a:t>
            </a:r>
            <a:r>
              <a:rPr lang="ko-KR" alt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임베딩의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조합입니다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1FAF278E-C0EF-4675-A6CC-87BE3736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56" y="1605469"/>
            <a:ext cx="83629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65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CEFB5-7D53-42DD-BCDB-080A92D3C42A}"/>
              </a:ext>
            </a:extLst>
          </p:cNvPr>
          <p:cNvSpPr txBox="1"/>
          <p:nvPr/>
        </p:nvSpPr>
        <p:spPr>
          <a:xfrm>
            <a:off x="1341345" y="3429000"/>
            <a:ext cx="86767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Embeddings </a:t>
            </a:r>
            <a:r>
              <a:rPr lang="ko-KR" altLang="en-US" dirty="0"/>
              <a:t>: </a:t>
            </a:r>
            <a:r>
              <a:rPr lang="ko-KR" altLang="en-US" dirty="0" err="1"/>
              <a:t>BERT는</a:t>
            </a:r>
            <a:r>
              <a:rPr lang="ko-KR" altLang="en-US" dirty="0"/>
              <a:t> 위치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학습하고 사용하여 문장에서 단어의 위치를 표현합니다. </a:t>
            </a:r>
            <a:r>
              <a:rPr lang="ko-KR" altLang="en-US" dirty="0" err="1"/>
              <a:t>RNN과</a:t>
            </a:r>
            <a:r>
              <a:rPr lang="ko-KR" altLang="en-US" dirty="0"/>
              <a:t> 달리 "</a:t>
            </a:r>
            <a:r>
              <a:rPr lang="ko-KR" altLang="en-US" dirty="0" err="1"/>
              <a:t>sequence</a:t>
            </a:r>
            <a:r>
              <a:rPr lang="ko-KR" altLang="en-US" dirty="0"/>
              <a:t>" 또는 "순서" 정보를 캡처할 수 없는 </a:t>
            </a:r>
            <a:r>
              <a:rPr lang="ko-KR" altLang="en-US" dirty="0" err="1"/>
              <a:t>Transformer의</a:t>
            </a:r>
            <a:r>
              <a:rPr lang="ko-KR" altLang="en-US" dirty="0"/>
              <a:t> 한계를 극복하기 위해 추가되었습니다.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Segment Embeddings </a:t>
            </a:r>
            <a:r>
              <a:rPr lang="ko-KR" altLang="en-US" dirty="0"/>
              <a:t>: </a:t>
            </a:r>
            <a:r>
              <a:rPr lang="ko-KR" altLang="en-US" dirty="0" err="1"/>
              <a:t>BERT는</a:t>
            </a:r>
            <a:r>
              <a:rPr lang="ko-KR" altLang="en-US" dirty="0"/>
              <a:t> 작업(질문-응답)에 대한 입력으로 문장 쌍을 사용할 수도 있습니다. 이것이 모델이 두 문장을 구별하는 데 도움이 되도록 첫 번째 문장과 두 번째 문장에 대해 고유한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학습하는 이유입니다. 위의 예에서 </a:t>
            </a:r>
            <a:r>
              <a:rPr lang="ko-KR" altLang="en-US" dirty="0" err="1"/>
              <a:t>EA로</a:t>
            </a:r>
            <a:r>
              <a:rPr lang="ko-KR" altLang="en-US" dirty="0"/>
              <a:t> 표시된 모든 토큰은 문장 </a:t>
            </a:r>
            <a:r>
              <a:rPr lang="ko-KR" altLang="en-US" dirty="0" err="1"/>
              <a:t>A에</a:t>
            </a:r>
            <a:r>
              <a:rPr lang="ko-KR" altLang="en-US" dirty="0"/>
              <a:t> 속합니다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Token Embeddings </a:t>
            </a:r>
            <a:r>
              <a:rPr lang="ko-KR" altLang="en-US" dirty="0"/>
              <a:t>: </a:t>
            </a:r>
            <a:r>
              <a:rPr lang="ko-KR" altLang="en-US" dirty="0" err="1"/>
              <a:t>WordPiece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vocabulary</a:t>
            </a:r>
            <a:r>
              <a:rPr lang="ko-KR" altLang="en-US" dirty="0"/>
              <a:t>에서 특정 토큰에 대해 학습한 </a:t>
            </a:r>
            <a:r>
              <a:rPr lang="ko-KR" altLang="en-US" dirty="0" err="1"/>
              <a:t>임베딩입니다</a:t>
            </a:r>
            <a:r>
              <a:rPr lang="ko-KR" altLang="en-US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EF332-D5F8-4626-B5AB-54824AF5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45" y="260763"/>
            <a:ext cx="83629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23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8322B7-9E60-43D8-BEA7-BFEE621BF2DE}"/>
              </a:ext>
            </a:extLst>
          </p:cNvPr>
          <p:cNvSpPr txBox="1"/>
          <p:nvPr/>
        </p:nvSpPr>
        <p:spPr>
          <a:xfrm>
            <a:off x="574861" y="1267670"/>
            <a:ext cx="87439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1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Word Piece Model (</a:t>
            </a:r>
            <a:r>
              <a:rPr lang="en-US" altLang="ko-KR" b="1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sentencepiece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) tokenizer</a:t>
            </a:r>
          </a:p>
          <a:p>
            <a:pPr algn="just"/>
            <a:endParaRPr lang="en-US" altLang="ko-KR" b="1" i="0" dirty="0">
              <a:solidFill>
                <a:srgbClr val="555555"/>
              </a:solidFill>
              <a:effectLst/>
              <a:latin typeface="Lato" panose="020B0604020202020204" pitchFamily="34" charset="0"/>
            </a:endParaRPr>
          </a:p>
          <a:p>
            <a:pPr algn="just"/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학습 데이터를 이용하지 않으면서도 위의 결과를 이끌 수 있는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heuristics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이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 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공연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-‘, 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개막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-‘, ‘-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냈어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’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, ‘-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났어’은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유닛이기 때문에 유닛이 아닌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subwords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보다 자주 등장할 가능성이 높습니다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만약 ‘공연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-‘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의 빈도수와 ‘개막공연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-‘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의 빈도수가 같다면 ‘공연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-‘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이나 ‘개막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-‘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은 유닛으로 이용하지 않아도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어자피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세 유닛 모두 ‘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개막공연’을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나타내기 위한 부분들이니까요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유닛이 자주 등장한다는 사실은 아마도 많은 언어의 공통적인 특징일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이를 이용한다면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language independent,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universial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tokenizer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를 만들 수도 있을 것 같습니다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96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72EF332-D5F8-4626-B5AB-54824AF5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45" y="260763"/>
            <a:ext cx="83629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CE1896-3B10-4CB7-8AB0-431ED9C5FDE8}"/>
              </a:ext>
            </a:extLst>
          </p:cNvPr>
          <p:cNvSpPr txBox="1"/>
          <p:nvPr/>
        </p:nvSpPr>
        <p:spPr>
          <a:xfrm>
            <a:off x="1341345" y="4402339"/>
            <a:ext cx="9066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주어진 토큰에 대해 입력 표현은 해당 토큰, 세그먼트 및 위치 </a:t>
            </a:r>
            <a:r>
              <a:rPr lang="ko-KR" altLang="en-US" dirty="0" err="1"/>
              <a:t>임베딩을</a:t>
            </a:r>
            <a:r>
              <a:rPr lang="ko-KR" altLang="en-US" dirty="0"/>
              <a:t> 합산하여 구성됩니다. 이러한 포괄적인 </a:t>
            </a:r>
            <a:r>
              <a:rPr lang="ko-KR" altLang="en-US" dirty="0" err="1"/>
              <a:t>임베딩</a:t>
            </a:r>
            <a:r>
              <a:rPr lang="ko-KR" altLang="en-US" dirty="0"/>
              <a:t> 체계에는 모델에 대한 유용한 정보가 많이 포함되어 있습니다. 이러한 사전 처리 단계 조합은 </a:t>
            </a:r>
            <a:r>
              <a:rPr lang="ko-KR" altLang="en-US" dirty="0" err="1"/>
              <a:t>BERT를</a:t>
            </a:r>
            <a:r>
              <a:rPr lang="ko-KR" altLang="en-US" dirty="0"/>
              <a:t> 다용도로 만듭니다.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FE5171B-01E1-4EEE-BC18-A79F37E514C8}"/>
              </a:ext>
            </a:extLst>
          </p:cNvPr>
          <p:cNvSpPr/>
          <p:nvPr/>
        </p:nvSpPr>
        <p:spPr>
          <a:xfrm>
            <a:off x="1667435" y="430306"/>
            <a:ext cx="7664824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2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CCD2AC-8E7A-442F-B1E8-074CFC957B6D}"/>
              </a:ext>
            </a:extLst>
          </p:cNvPr>
          <p:cNvSpPr txBox="1"/>
          <p:nvPr/>
        </p:nvSpPr>
        <p:spPr>
          <a:xfrm>
            <a:off x="1596278" y="1859339"/>
            <a:ext cx="89994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언어 모델을 훈련할 때 예측 목표를 정의하는 데 어려움이 있습니다.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나는 집에 가고 싶다 </a:t>
            </a:r>
            <a:r>
              <a:rPr lang="en-US" altLang="ko-KR" dirty="0"/>
              <a:t>-&gt; I want to go home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집에 </a:t>
            </a:r>
            <a:r>
              <a:rPr lang="en-US" altLang="ko-KR" dirty="0"/>
              <a:t>-&gt; home</a:t>
            </a:r>
            <a:r>
              <a:rPr lang="ko-KR" altLang="en-US" dirty="0"/>
              <a:t> 매칭 시켜라</a:t>
            </a:r>
            <a:r>
              <a:rPr lang="en-US" altLang="ko-KR" dirty="0"/>
              <a:t>) </a:t>
            </a:r>
            <a:r>
              <a:rPr lang="ko-KR" altLang="en-US" dirty="0"/>
              <a:t>이렇게 자체적으로 정의 </a:t>
            </a:r>
            <a:r>
              <a:rPr lang="ko-KR" altLang="en-US" dirty="0" err="1"/>
              <a:t>하는건</a:t>
            </a:r>
            <a:r>
              <a:rPr lang="ko-KR" altLang="en-US" dirty="0"/>
              <a:t> 어려움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많은 모델이 문맥 학습을 본질적으로 제한하는 방향성 접근 방식인 시퀀스의 다음 단어를 예측합니다. </a:t>
            </a:r>
            <a:r>
              <a:rPr lang="en-US" altLang="ko-KR" dirty="0"/>
              <a:t>(Left to Right)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문제를 극복하기 위해 </a:t>
            </a:r>
            <a:r>
              <a:rPr lang="ko-KR" altLang="en-US" dirty="0" err="1"/>
              <a:t>BERT는</a:t>
            </a:r>
            <a:r>
              <a:rPr lang="ko-KR" altLang="en-US" dirty="0"/>
              <a:t> 두 가지 훈련 전략을 사용합니다.</a:t>
            </a:r>
          </a:p>
        </p:txBody>
      </p:sp>
    </p:spTree>
    <p:extLst>
      <p:ext uri="{BB962C8B-B14F-4D97-AF65-F5344CB8AC3E}">
        <p14:creationId xmlns:p14="http://schemas.microsoft.com/office/powerpoint/2010/main" val="204593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4CF849-002D-4CB1-A678-461C8710CFF7}"/>
              </a:ext>
            </a:extLst>
          </p:cNvPr>
          <p:cNvSpPr txBox="1"/>
          <p:nvPr/>
        </p:nvSpPr>
        <p:spPr>
          <a:xfrm>
            <a:off x="1007342" y="1885259"/>
            <a:ext cx="6869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인코더 출력 위에 분류 계층을 추가합니다.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출력 벡터에 </a:t>
            </a:r>
            <a:r>
              <a:rPr lang="ko-KR" altLang="en-US" dirty="0" err="1"/>
              <a:t>임베딩</a:t>
            </a:r>
            <a:r>
              <a:rPr lang="ko-KR" altLang="en-US" dirty="0"/>
              <a:t> 행렬을 곱하여 어휘 차원으로 변환합니다.</a:t>
            </a:r>
          </a:p>
          <a:p>
            <a:r>
              <a:rPr lang="en-US" altLang="ko-KR" dirty="0"/>
              <a:t>3. </a:t>
            </a:r>
            <a:r>
              <a:rPr lang="ko-KR" altLang="en-US" dirty="0" err="1"/>
              <a:t>softmax를</a:t>
            </a:r>
            <a:r>
              <a:rPr lang="ko-KR" altLang="en-US" dirty="0"/>
              <a:t> 사용하여 어휘에서 각 단어의 확률을 계산합니다.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BB68F-BCE0-487F-8BB3-30516427CF21}"/>
              </a:ext>
            </a:extLst>
          </p:cNvPr>
          <p:cNvSpPr txBox="1"/>
          <p:nvPr/>
        </p:nvSpPr>
        <p:spPr>
          <a:xfrm>
            <a:off x="603931" y="167100"/>
            <a:ext cx="94465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1. </a:t>
            </a:r>
            <a:r>
              <a:rPr lang="en-US" altLang="ko-KR" dirty="0"/>
              <a:t>Masked</a:t>
            </a:r>
            <a:r>
              <a:rPr lang="ko-KR" altLang="en-US" dirty="0"/>
              <a:t> LM(MLM):</a:t>
            </a:r>
          </a:p>
          <a:p>
            <a:r>
              <a:rPr lang="ko-KR" altLang="en-US" dirty="0"/>
              <a:t>단어 시퀀스를 </a:t>
            </a:r>
            <a:r>
              <a:rPr lang="ko-KR" altLang="en-US" dirty="0" err="1"/>
              <a:t>BERT에</a:t>
            </a:r>
            <a:r>
              <a:rPr lang="ko-KR" altLang="en-US" dirty="0"/>
              <a:t> 제공하기 전에 각 시퀀스의 단어 중 15%가 [MASK] 토큰으로 대체됩니다. 그런 다음 모델은 시퀀스에서 </a:t>
            </a:r>
            <a:r>
              <a:rPr lang="ko-KR" altLang="en-US" dirty="0" err="1"/>
              <a:t>마스크되지</a:t>
            </a:r>
            <a:r>
              <a:rPr lang="ko-KR" altLang="en-US" dirty="0"/>
              <a:t> 않은 다른 단어가 제공하는 컨텍스트를 기반으로 </a:t>
            </a:r>
            <a:r>
              <a:rPr lang="ko-KR" altLang="en-US" dirty="0" err="1"/>
              <a:t>마스크된</a:t>
            </a:r>
            <a:r>
              <a:rPr lang="ko-KR" altLang="en-US" dirty="0"/>
              <a:t> 단어의 원래 값을 예측하려고 시도합니다. 기술적인 측면에서 출력 단어의 예측에는 다음이 필요합니다.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A5FDA37-CED0-46B7-8D1D-E8DC2548B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06" y="3049420"/>
            <a:ext cx="5616694" cy="38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6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F5C1D5-0A1B-42AB-970B-119C5BC9B115}"/>
              </a:ext>
            </a:extLst>
          </p:cNvPr>
          <p:cNvSpPr txBox="1"/>
          <p:nvPr/>
        </p:nvSpPr>
        <p:spPr>
          <a:xfrm>
            <a:off x="507627" y="460793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2. Next Sentence Prediction (NSP)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0125A-8D3B-440E-8B78-3A524478CE51}"/>
              </a:ext>
            </a:extLst>
          </p:cNvPr>
          <p:cNvSpPr txBox="1"/>
          <p:nvPr/>
        </p:nvSpPr>
        <p:spPr>
          <a:xfrm>
            <a:off x="1348066" y="3429000"/>
            <a:ext cx="90841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BERT 훈련 과정에서 모델은 입력으로 문장 쌍을 수신하고 쌍의 두 번째 문장이 원본 문서의 후속 문장인지 예측하는 방법을 학습합니다. 훈련 동안 입력의 50%는 두 번째 문장이 원본 문서의 후속 문장인 쌍이고, 나머지 50%에서는 말뭉치에서 임의의 문장이 두 번째 문장으로 선택됩니다. 임의의 문장이 첫 번째 문장과 연결이 끊어진다고 가정합니다.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모델이 훈련에서 두 문장을 구별할 수 있도록 하기 위해 입력은 </a:t>
            </a:r>
            <a:r>
              <a:rPr lang="ko-KR" altLang="en-US" b="1" dirty="0"/>
              <a:t>모델을 입력하기 전에</a:t>
            </a:r>
            <a:r>
              <a:rPr lang="ko-KR" altLang="en-US" dirty="0"/>
              <a:t> 다음과 같은 방식으로 처리됩니다.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A744A46-32BF-42D1-B4C9-E9270FAA8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80"/>
          <a:stretch/>
        </p:blipFill>
        <p:spPr bwMode="auto">
          <a:xfrm>
            <a:off x="1153084" y="1851798"/>
            <a:ext cx="9474098" cy="6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164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D5EF11C3-0194-4EEE-8232-8EC1EB64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70" y="660892"/>
            <a:ext cx="9741834" cy="306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E98F9-00EF-4681-8F34-F061B6A974BD}"/>
              </a:ext>
            </a:extLst>
          </p:cNvPr>
          <p:cNvSpPr txBox="1"/>
          <p:nvPr/>
        </p:nvSpPr>
        <p:spPr>
          <a:xfrm>
            <a:off x="937931" y="4255584"/>
            <a:ext cx="93625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[CLS] 토큰은 첫 번째 문장의 시작 부분에 삽입되고 [SEP] 토큰은 각 문장의 끝에 삽입됩니다.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문장 </a:t>
            </a:r>
            <a:r>
              <a:rPr lang="ko-KR" altLang="en-US" dirty="0" err="1"/>
              <a:t>A</a:t>
            </a:r>
            <a:r>
              <a:rPr lang="ko-KR" altLang="en-US" dirty="0"/>
              <a:t> 또는 문장 </a:t>
            </a:r>
            <a:r>
              <a:rPr lang="ko-KR" altLang="en-US" dirty="0" err="1"/>
              <a:t>B를</a:t>
            </a:r>
            <a:r>
              <a:rPr lang="ko-KR" altLang="en-US" dirty="0"/>
              <a:t> 나타내는 문장 </a:t>
            </a:r>
            <a:r>
              <a:rPr lang="ko-KR" altLang="en-US" dirty="0" err="1"/>
              <a:t>임베딩이</a:t>
            </a:r>
            <a:r>
              <a:rPr lang="ko-KR" altLang="en-US" dirty="0"/>
              <a:t> 각 토큰에 추가됩니다. 문장 </a:t>
            </a:r>
            <a:r>
              <a:rPr lang="ko-KR" altLang="en-US" dirty="0" err="1"/>
              <a:t>임베딩은</a:t>
            </a:r>
            <a:r>
              <a:rPr lang="ko-KR" altLang="en-US" dirty="0"/>
              <a:t> 어휘가 2인 토큰 </a:t>
            </a:r>
            <a:r>
              <a:rPr lang="ko-KR" altLang="en-US" dirty="0" err="1"/>
              <a:t>임베딩과</a:t>
            </a:r>
            <a:r>
              <a:rPr lang="ko-KR" altLang="en-US" dirty="0"/>
              <a:t> 개념이 유사합니다.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위치 </a:t>
            </a:r>
            <a:r>
              <a:rPr lang="ko-KR" altLang="en-US" dirty="0" err="1"/>
              <a:t>임베딩이</a:t>
            </a:r>
            <a:r>
              <a:rPr lang="ko-KR" altLang="en-US" dirty="0"/>
              <a:t> 각 토큰에 추가되어 시퀀스에서 해당 위치를 나타냅니다. 위치 </a:t>
            </a:r>
            <a:r>
              <a:rPr lang="ko-KR" altLang="en-US" dirty="0" err="1"/>
              <a:t>임베딩의</a:t>
            </a:r>
            <a:r>
              <a:rPr lang="ko-KR" altLang="en-US" dirty="0"/>
              <a:t> 개념과 구현은 </a:t>
            </a:r>
            <a:r>
              <a:rPr lang="ko-KR" altLang="en-US" dirty="0" err="1"/>
              <a:t>Transformer</a:t>
            </a:r>
            <a:r>
              <a:rPr lang="ko-KR" altLang="en-US" dirty="0"/>
              <a:t> 논문에 나와 있습니다.</a:t>
            </a:r>
          </a:p>
        </p:txBody>
      </p:sp>
    </p:spTree>
    <p:extLst>
      <p:ext uri="{BB962C8B-B14F-4D97-AF65-F5344CB8AC3E}">
        <p14:creationId xmlns:p14="http://schemas.microsoft.com/office/powerpoint/2010/main" val="428507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46C771-2C55-49C6-B470-2011683D696F}"/>
              </a:ext>
            </a:extLst>
          </p:cNvPr>
          <p:cNvSpPr txBox="1"/>
          <p:nvPr/>
        </p:nvSpPr>
        <p:spPr>
          <a:xfrm>
            <a:off x="682439" y="39355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3.3 How to use BERT (Fine-tuning)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D0086-B2B5-486E-B9EB-B9BCDC4BFBEC}"/>
              </a:ext>
            </a:extLst>
          </p:cNvPr>
          <p:cNvSpPr txBox="1"/>
          <p:nvPr/>
        </p:nvSpPr>
        <p:spPr>
          <a:xfrm>
            <a:off x="964827" y="1071299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특정 작업에 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BERT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를 사용하는 것은 비교적 간단합니다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 BERT</a:t>
            </a:r>
            <a:r>
              <a:rPr lang="ko-KR" alt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는 핵심 모델에 작은 계층만 추가하면서 다양한 언어 작업에 사용할 수 있습니다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CB872-785F-453F-AC3D-F579AD4DB892}"/>
              </a:ext>
            </a:extLst>
          </p:cNvPr>
          <p:cNvSpPr txBox="1"/>
          <p:nvPr/>
        </p:nvSpPr>
        <p:spPr>
          <a:xfrm>
            <a:off x="964827" y="3034624"/>
            <a:ext cx="92011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감정 분석과 같은 분류 작업은 [CLS] 토큰에 대한 </a:t>
            </a:r>
            <a:r>
              <a:rPr lang="ko-KR" altLang="en-US" dirty="0" err="1"/>
              <a:t>Transformer</a:t>
            </a:r>
            <a:r>
              <a:rPr lang="ko-KR" altLang="en-US" dirty="0"/>
              <a:t> 출력 위에 분류 계층을 추가하여 </a:t>
            </a:r>
            <a:r>
              <a:rPr lang="ko-KR" altLang="en-US" dirty="0" err="1"/>
              <a:t>Next</a:t>
            </a:r>
            <a:r>
              <a:rPr lang="ko-KR" altLang="en-US" dirty="0"/>
              <a:t> </a:t>
            </a:r>
            <a:r>
              <a:rPr lang="ko-KR" altLang="en-US" dirty="0" err="1"/>
              <a:t>Sentence</a:t>
            </a:r>
            <a:r>
              <a:rPr lang="ko-KR" altLang="en-US" dirty="0"/>
              <a:t> 분류와 유사하게 수행됩니다.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질문 답변 작업(예: </a:t>
            </a:r>
            <a:r>
              <a:rPr lang="ko-KR" altLang="en-US" dirty="0" err="1"/>
              <a:t>SQuAD</a:t>
            </a:r>
            <a:r>
              <a:rPr lang="ko-KR" altLang="en-US" dirty="0"/>
              <a:t> v1.1)에서 소프트웨어는 텍스트 시퀀스에 관한 질문을 수신하고 시퀀스의 답변을 표시해야 합니다. </a:t>
            </a:r>
            <a:r>
              <a:rPr lang="ko-KR" altLang="en-US" dirty="0" err="1"/>
              <a:t>BERT를</a:t>
            </a:r>
            <a:r>
              <a:rPr lang="ko-KR" altLang="en-US" dirty="0"/>
              <a:t> 사용하면 답변의 시작과 끝을 표시하는 두 개의 추가 벡터를 학습하여 Q&amp;A 모델을 훈련할 수 있습니다.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NER(</a:t>
            </a:r>
            <a:r>
              <a:rPr lang="ko-KR" altLang="en-US" dirty="0" err="1"/>
              <a:t>Named</a:t>
            </a:r>
            <a:r>
              <a:rPr lang="ko-KR" altLang="en-US" dirty="0"/>
              <a:t> </a:t>
            </a:r>
            <a:r>
              <a:rPr lang="ko-KR" altLang="en-US" dirty="0" err="1"/>
              <a:t>Entity</a:t>
            </a:r>
            <a:r>
              <a:rPr lang="ko-KR" altLang="en-US" dirty="0"/>
              <a:t> </a:t>
            </a:r>
            <a:r>
              <a:rPr lang="ko-KR" altLang="en-US" dirty="0" err="1"/>
              <a:t>Recognition</a:t>
            </a:r>
            <a:r>
              <a:rPr lang="ko-KR" altLang="en-US" dirty="0"/>
              <a:t>)에서 소프트웨어는 텍스트 시퀀스를 수신하고 텍스트에 나타나는 다양한 유형의 엔티티(사람, 조직, 날짜 등)를 표시해야 합니다. </a:t>
            </a:r>
            <a:r>
              <a:rPr lang="ko-KR" altLang="en-US" dirty="0" err="1"/>
              <a:t>BERT를</a:t>
            </a:r>
            <a:r>
              <a:rPr lang="ko-KR" altLang="en-US" dirty="0"/>
              <a:t> 사용하면 각 토큰의 출력 벡터를 NER 레이블을 예측하는 분류 계층에 공급하여 NER 모델을 훈련할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101529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6BC335-D754-4AFD-BDBF-9D659FE8C7A8}"/>
              </a:ext>
            </a:extLst>
          </p:cNvPr>
          <p:cNvSpPr txBox="1"/>
          <p:nvPr/>
        </p:nvSpPr>
        <p:spPr>
          <a:xfrm>
            <a:off x="884144" y="70284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In-Depth Guide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zeitung"/>
              </a:rPr>
              <a:t>📙 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zeitung"/>
              </a:rPr>
              <a:t>to Google's BERT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8A158-561D-49BF-BC49-C7DF7CB8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580892"/>
            <a:ext cx="666843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D4FE9D-5627-4C76-9107-0289E59E6B56}"/>
              </a:ext>
            </a:extLst>
          </p:cNvPr>
          <p:cNvSpPr txBox="1"/>
          <p:nvPr/>
        </p:nvSpPr>
        <p:spPr>
          <a:xfrm>
            <a:off x="561415" y="48768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Inter"/>
              </a:rPr>
              <a:t>3.4 Takeaways</a:t>
            </a:r>
            <a:endParaRPr lang="en-US" altLang="ko-KR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0CDAA-F9E2-4E13-826C-A75D0D77096D}"/>
              </a:ext>
            </a:extLst>
          </p:cNvPr>
          <p:cNvSpPr txBox="1"/>
          <p:nvPr/>
        </p:nvSpPr>
        <p:spPr>
          <a:xfrm>
            <a:off x="561415" y="3070962"/>
            <a:ext cx="86632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모델 크기는 거대한 규모에서도 중요합니다. 3억 4,500만 매개변수가 있는 </a:t>
            </a:r>
            <a:r>
              <a:rPr lang="ko-KR" altLang="en-US" dirty="0" err="1"/>
              <a:t>BERT_large는</a:t>
            </a:r>
            <a:r>
              <a:rPr lang="ko-KR" altLang="en-US" dirty="0"/>
              <a:t> 동종 모델 중 가장 큰 모델입니다. 소규모 작업에서 1억 1천만 개의 매개변수만 있는 동일한 아키텍처를 사용하는 </a:t>
            </a:r>
            <a:r>
              <a:rPr lang="ko-KR" altLang="en-US" dirty="0" err="1"/>
              <a:t>BERT_base보다</a:t>
            </a:r>
            <a:r>
              <a:rPr lang="ko-KR" altLang="en-US" dirty="0"/>
              <a:t> 확실히 우수합니다.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훈련 데이터가 충분하면 훈련 단계가 많을수록 == 정확도가 높아집니다. 예를 들어 MNLI 작업에서 </a:t>
            </a:r>
            <a:r>
              <a:rPr lang="ko-KR" altLang="en-US" dirty="0" err="1"/>
              <a:t>BERT_base</a:t>
            </a:r>
            <a:r>
              <a:rPr lang="ko-KR" altLang="en-US" dirty="0"/>
              <a:t> 정확도는 동일한 배치 크기의 500K 단계에 비해 1M 단계(128,000단어 배치 크기)에서 훈련될 때 1.0% 향상됩니다.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BERT의</a:t>
            </a:r>
            <a:r>
              <a:rPr lang="ko-KR" altLang="en-US" dirty="0"/>
              <a:t> 양방향 접근(MLM)은 왼쪽에서 오른쪽 접근</a:t>
            </a:r>
            <a:r>
              <a:rPr lang="en-US" altLang="ko-KR" dirty="0"/>
              <a:t>(Left-to-Right)</a:t>
            </a:r>
            <a:r>
              <a:rPr lang="ko-KR" altLang="en-US" dirty="0"/>
              <a:t>보다 느리게 수렴되지만(각 배치에서 단어의 15%만 예측되기 때문에) 양방향 훈련은 소수의 사전 훈련 단계 후에도 여전히 </a:t>
            </a:r>
            <a:r>
              <a:rPr lang="en-US" altLang="ko-KR" dirty="0"/>
              <a:t>Left-to-Right</a:t>
            </a:r>
            <a:r>
              <a:rPr lang="ko-KR" altLang="en-US" dirty="0"/>
              <a:t> 훈련보다 성능이 뛰어납니다.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CC24B575-70B4-44B7-AA6C-45D60B0D3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650" y="300868"/>
            <a:ext cx="4189767" cy="27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11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DAA56-A0F5-45AF-82CC-9CD9D80D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2805E-A193-4256-8E6C-35BB8E32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39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B25C58-5F8D-4E85-9085-107F45B09CF4}"/>
              </a:ext>
            </a:extLst>
          </p:cNvPr>
          <p:cNvSpPr txBox="1"/>
          <p:nvPr/>
        </p:nvSpPr>
        <p:spPr>
          <a:xfrm>
            <a:off x="3049229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https://nlpinkorean.github.io/illustrated-transformer/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15E43-1501-49AC-8BE2-05562947158B}"/>
              </a:ext>
            </a:extLst>
          </p:cNvPr>
          <p:cNvSpPr txBox="1"/>
          <p:nvPr/>
        </p:nvSpPr>
        <p:spPr>
          <a:xfrm>
            <a:off x="3049447" y="4342965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https://ratsgo.github.io/nlpbook/docs/language_model/tr_self_attention/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6CEE5-E5EC-4AD7-9055-395013F98F5B}"/>
              </a:ext>
            </a:extLst>
          </p:cNvPr>
          <p:cNvSpPr txBox="1"/>
          <p:nvPr/>
        </p:nvSpPr>
        <p:spPr>
          <a:xfrm>
            <a:off x="3049447" y="5718595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https://pythonkim.tistory.com/57</a:t>
            </a:r>
          </a:p>
        </p:txBody>
      </p:sp>
    </p:spTree>
    <p:extLst>
      <p:ext uri="{BB962C8B-B14F-4D97-AF65-F5344CB8AC3E}">
        <p14:creationId xmlns:p14="http://schemas.microsoft.com/office/powerpoint/2010/main" val="33874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923828-6556-4F88-99F3-0015144597CF}"/>
              </a:ext>
            </a:extLst>
          </p:cNvPr>
          <p:cNvSpPr txBox="1"/>
          <p:nvPr/>
        </p:nvSpPr>
        <p:spPr>
          <a:xfrm>
            <a:off x="911039" y="197346"/>
            <a:ext cx="609824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RNN </a:t>
            </a:r>
            <a:r>
              <a:rPr lang="ko-KR" altLang="en-US" dirty="0"/>
              <a:t>기반 </a:t>
            </a:r>
            <a:r>
              <a:rPr lang="en-US" altLang="ko-KR" dirty="0"/>
              <a:t>Sequence-to-Sequence </a:t>
            </a:r>
            <a:r>
              <a:rPr lang="ko-KR" altLang="en-US" dirty="0"/>
              <a:t>모델의 이해</a:t>
            </a:r>
            <a:endParaRPr lang="en-US" altLang="ko-KR" dirty="0"/>
          </a:p>
          <a:p>
            <a:r>
              <a:rPr lang="en-US" altLang="ko-KR" dirty="0"/>
              <a:t>1.1 RNN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Transformer</a:t>
            </a:r>
            <a:r>
              <a:rPr lang="ko-KR" altLang="en-US" dirty="0"/>
              <a:t> 소개</a:t>
            </a:r>
          </a:p>
          <a:p>
            <a:r>
              <a:rPr lang="en-US" altLang="ko-KR" dirty="0"/>
              <a:t>2.1 Transformer</a:t>
            </a:r>
            <a:r>
              <a:rPr lang="ko-KR" altLang="en-US" dirty="0"/>
              <a:t>의 모델 아키텍처</a:t>
            </a:r>
          </a:p>
          <a:p>
            <a:r>
              <a:rPr lang="en-US" altLang="ko-KR" dirty="0"/>
              <a:t>2.2 Self attention</a:t>
            </a:r>
            <a:r>
              <a:rPr lang="ko-KR" altLang="en-US" dirty="0"/>
              <a:t> 이해하기</a:t>
            </a:r>
          </a:p>
          <a:p>
            <a:r>
              <a:rPr lang="en-US" altLang="ko-KR" dirty="0"/>
              <a:t>2.3 Transformer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BERT</a:t>
            </a:r>
            <a:r>
              <a:rPr lang="ko-KR" altLang="en-US" dirty="0"/>
              <a:t>의 이해</a:t>
            </a:r>
          </a:p>
          <a:p>
            <a:r>
              <a:rPr lang="en-US" altLang="ko-KR" dirty="0"/>
              <a:t>3.1 BERT</a:t>
            </a:r>
            <a:r>
              <a:rPr lang="ko-KR" altLang="en-US" dirty="0"/>
              <a:t>는 어떻게 작동하나요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3.2 BERT</a:t>
            </a:r>
            <a:r>
              <a:rPr lang="ko-KR" altLang="en-US" dirty="0"/>
              <a:t>를 위한 텍스트 처리</a:t>
            </a:r>
          </a:p>
          <a:p>
            <a:r>
              <a:rPr lang="en-US" altLang="ko-KR" dirty="0"/>
              <a:t>3.3 BERT(Fine-tuning) </a:t>
            </a:r>
            <a:r>
              <a:rPr lang="ko-KR" altLang="en-US" dirty="0"/>
              <a:t>사용법</a:t>
            </a:r>
          </a:p>
          <a:p>
            <a:r>
              <a:rPr lang="en-US" altLang="ko-KR" dirty="0"/>
              <a:t>3.4 </a:t>
            </a:r>
            <a:r>
              <a:rPr lang="ko-KR" altLang="en-US" dirty="0"/>
              <a:t>핵심 내용</a:t>
            </a:r>
          </a:p>
          <a:p>
            <a:r>
              <a:rPr lang="en-US" altLang="ko-KR" dirty="0"/>
              <a:t>3.5 Compute</a:t>
            </a:r>
            <a:r>
              <a:rPr lang="ko-KR" altLang="en-US" dirty="0"/>
              <a:t> 고려 사항</a:t>
            </a:r>
            <a:r>
              <a:rPr lang="en-US" altLang="ko-KR" dirty="0"/>
              <a:t>(training</a:t>
            </a:r>
            <a:r>
              <a:rPr lang="ko-KR" altLang="en-US" dirty="0"/>
              <a:t> 과 </a:t>
            </a:r>
            <a:r>
              <a:rPr lang="en-US" altLang="ko-KR" dirty="0"/>
              <a:t>applying)</a:t>
            </a:r>
          </a:p>
          <a:p>
            <a:endParaRPr lang="en-US" altLang="ko-KR" dirty="0"/>
          </a:p>
          <a:p>
            <a:r>
              <a:rPr lang="en-US" altLang="ko-KR" dirty="0" err="1"/>
              <a:t>TFHub</a:t>
            </a:r>
            <a:r>
              <a:rPr lang="ko-KR" altLang="en-US" dirty="0"/>
              <a:t>를 사용한 </a:t>
            </a:r>
            <a:r>
              <a:rPr lang="en-US" altLang="ko-KR" dirty="0"/>
              <a:t>BERT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4.1 </a:t>
            </a:r>
            <a:r>
              <a:rPr lang="ko-KR" altLang="en-US" dirty="0"/>
              <a:t>필요한 모듈 가져오기</a:t>
            </a:r>
          </a:p>
          <a:p>
            <a:r>
              <a:rPr lang="en-US" altLang="ko-KR" dirty="0"/>
              <a:t>4.2 Helper</a:t>
            </a:r>
            <a:r>
              <a:rPr lang="ko-KR" altLang="en-US" dirty="0"/>
              <a:t> 함수</a:t>
            </a:r>
          </a:p>
          <a:p>
            <a:r>
              <a:rPr lang="en-US" altLang="ko-KR" dirty="0"/>
              <a:t>4.3 </a:t>
            </a:r>
            <a:r>
              <a:rPr lang="en-US" altLang="ko-KR" dirty="0" err="1"/>
              <a:t>Tensorflow</a:t>
            </a:r>
            <a:r>
              <a:rPr lang="en-US" altLang="ko-KR" dirty="0"/>
              <a:t> Hub </a:t>
            </a:r>
            <a:r>
              <a:rPr lang="ko-KR" altLang="en-US" dirty="0"/>
              <a:t>에서 </a:t>
            </a:r>
            <a:r>
              <a:rPr lang="en-US" altLang="ko-KR" dirty="0"/>
              <a:t>BERT </a:t>
            </a:r>
            <a:r>
              <a:rPr lang="ko-KR" altLang="en-US" dirty="0"/>
              <a:t>로드</a:t>
            </a:r>
          </a:p>
          <a:p>
            <a:r>
              <a:rPr lang="en-US" altLang="ko-KR" dirty="0"/>
              <a:t>4.4 </a:t>
            </a:r>
            <a:r>
              <a:rPr lang="ko-KR" altLang="en-US" dirty="0"/>
              <a:t>데이터 로드</a:t>
            </a:r>
          </a:p>
          <a:p>
            <a:r>
              <a:rPr lang="en-US" altLang="ko-KR" dirty="0"/>
              <a:t>4.5 </a:t>
            </a:r>
            <a:r>
              <a:rPr lang="en-US" altLang="ko-KR" dirty="0" err="1"/>
              <a:t>bert</a:t>
            </a:r>
            <a:r>
              <a:rPr lang="en-US" altLang="ko-KR" dirty="0"/>
              <a:t> </a:t>
            </a:r>
            <a:r>
              <a:rPr lang="ko-KR" altLang="en-US" dirty="0"/>
              <a:t>레이어에서 </a:t>
            </a:r>
            <a:r>
              <a:rPr lang="ko-KR" altLang="en-US" dirty="0" err="1"/>
              <a:t>토크나이저</a:t>
            </a:r>
            <a:r>
              <a:rPr lang="ko-KR" altLang="en-US" dirty="0"/>
              <a:t> 불러오기</a:t>
            </a:r>
          </a:p>
          <a:p>
            <a:r>
              <a:rPr lang="en-US" altLang="ko-KR" dirty="0"/>
              <a:t>4.6 </a:t>
            </a:r>
            <a:r>
              <a:rPr lang="ko-KR" altLang="en-US" dirty="0"/>
              <a:t>텍스트를 </a:t>
            </a:r>
            <a:r>
              <a:rPr lang="en-US" altLang="ko-KR" dirty="0"/>
              <a:t>tokens, masks</a:t>
            </a:r>
            <a:r>
              <a:rPr lang="ko-KR" altLang="en-US" dirty="0"/>
              <a:t> 및 </a:t>
            </a:r>
            <a:r>
              <a:rPr lang="en-US" altLang="ko-KR" dirty="0"/>
              <a:t>segment </a:t>
            </a:r>
            <a:r>
              <a:rPr lang="en-US" altLang="ko-KR" dirty="0" err="1"/>
              <a:t>flasgs</a:t>
            </a:r>
            <a:r>
              <a:rPr lang="ko-KR" altLang="en-US" dirty="0"/>
              <a:t>로 인코딩</a:t>
            </a:r>
          </a:p>
          <a:p>
            <a:r>
              <a:rPr lang="en-US" altLang="ko-KR" dirty="0"/>
              <a:t>4.7 </a:t>
            </a:r>
            <a:r>
              <a:rPr lang="ko-KR" altLang="en-US" dirty="0"/>
              <a:t>모델</a:t>
            </a:r>
            <a:r>
              <a:rPr lang="en-US" altLang="ko-KR" dirty="0"/>
              <a:t>: </a:t>
            </a:r>
            <a:r>
              <a:rPr lang="en-US" altLang="ko-KR" dirty="0" err="1"/>
              <a:t>Buile</a:t>
            </a:r>
            <a:r>
              <a:rPr lang="en-US" altLang="ko-KR" dirty="0"/>
              <a:t>, Train, Predict, Submit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1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인공지능의 이해 (5/6): 순환 신경망(RNN)">
            <a:extLst>
              <a:ext uri="{FF2B5EF4-FFF2-40B4-BE49-F238E27FC236}">
                <a16:creationId xmlns:a16="http://schemas.microsoft.com/office/drawing/2014/main" id="{02F070CD-06C1-4B97-981E-5EA618C37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25" y="4196321"/>
            <a:ext cx="5958635" cy="21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8612E9F4-19EA-406B-AF29-C3BCAD19B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" t="2017" r="20763" b="17172"/>
          <a:stretch/>
        </p:blipFill>
        <p:spPr bwMode="auto">
          <a:xfrm>
            <a:off x="766482" y="551329"/>
            <a:ext cx="5647765" cy="33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1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94EB79-EC50-4797-8BF4-2CDC140D05F9}"/>
              </a:ext>
            </a:extLst>
          </p:cNvPr>
          <p:cNvSpPr txBox="1"/>
          <p:nvPr/>
        </p:nvSpPr>
        <p:spPr>
          <a:xfrm>
            <a:off x="467286" y="393558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1.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ter"/>
              </a:rPr>
              <a:t>Intution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ter"/>
              </a:rPr>
              <a:t> behind RNN based Sequence-to-Sequence Model: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2F026B-BABC-4490-B941-94594EA9EB5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55426"/>
            <a:ext cx="5715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AC493-A84E-42F7-9E22-B52236234339}"/>
              </a:ext>
            </a:extLst>
          </p:cNvPr>
          <p:cNvSpPr txBox="1"/>
          <p:nvPr/>
        </p:nvSpPr>
        <p:spPr>
          <a:xfrm>
            <a:off x="628090" y="5663931"/>
            <a:ext cx="109358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NLP의</a:t>
            </a:r>
            <a:r>
              <a:rPr lang="ko-KR" altLang="en-US" dirty="0"/>
              <a:t> 시퀀스 대 시퀀스(seq2seq) 모델은 유형 </a:t>
            </a:r>
            <a:r>
              <a:rPr lang="ko-KR" altLang="en-US" dirty="0" err="1"/>
              <a:t>A의</a:t>
            </a:r>
            <a:r>
              <a:rPr lang="ko-KR" altLang="en-US" dirty="0"/>
              <a:t> 시퀀스를 유형 </a:t>
            </a:r>
            <a:r>
              <a:rPr lang="ko-KR" altLang="en-US" dirty="0" err="1"/>
              <a:t>B의</a:t>
            </a:r>
            <a:r>
              <a:rPr lang="ko-KR" altLang="en-US" dirty="0"/>
              <a:t> 시퀀스로 변환하는 데 사용됩니다.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예를 들어, 독일어 문장을 영어 문장으로 번역하는 것은 시퀀스 대 시퀀스 작업입니다.</a:t>
            </a:r>
          </a:p>
        </p:txBody>
      </p:sp>
    </p:spTree>
    <p:extLst>
      <p:ext uri="{BB962C8B-B14F-4D97-AF65-F5344CB8AC3E}">
        <p14:creationId xmlns:p14="http://schemas.microsoft.com/office/powerpoint/2010/main" val="382908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6D536-CBAF-49C3-B0FB-89204E0C3EBD}"/>
              </a:ext>
            </a:extLst>
          </p:cNvPr>
          <p:cNvSpPr txBox="1"/>
          <p:nvPr/>
        </p:nvSpPr>
        <p:spPr>
          <a:xfrm>
            <a:off x="655545" y="3127848"/>
            <a:ext cx="78698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인코더와 </a:t>
            </a:r>
            <a:r>
              <a:rPr lang="ko-KR" altLang="en-US" dirty="0" err="1"/>
              <a:t>디코더</a:t>
            </a:r>
            <a:r>
              <a:rPr lang="ko-KR" altLang="en-US" dirty="0"/>
              <a:t> 모두 </a:t>
            </a:r>
            <a:r>
              <a:rPr lang="ko-KR" altLang="en-US" dirty="0" err="1"/>
              <a:t>RNN입니다</a:t>
            </a:r>
            <a:r>
              <a:rPr lang="ko-KR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인코더의 모든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step</a:t>
            </a:r>
            <a:r>
              <a:rPr lang="ko-KR" altLang="en-US" dirty="0"/>
              <a:t>에서 </a:t>
            </a:r>
            <a:r>
              <a:rPr lang="ko-KR" altLang="en-US" dirty="0" err="1"/>
              <a:t>RNN은</a:t>
            </a:r>
            <a:r>
              <a:rPr lang="ko-KR" altLang="en-US" dirty="0"/>
              <a:t> 입력 시퀀스에서 단어 벡터(</a:t>
            </a:r>
            <a:r>
              <a:rPr lang="ko-KR" altLang="en-US" dirty="0" err="1"/>
              <a:t>xi</a:t>
            </a:r>
            <a:r>
              <a:rPr lang="ko-KR" altLang="en-US" dirty="0"/>
              <a:t>)를 가져오고 이전 </a:t>
            </a:r>
            <a:r>
              <a:rPr lang="en-US" altLang="ko-KR" dirty="0"/>
              <a:t>time step</a:t>
            </a:r>
            <a:r>
              <a:rPr lang="ko-KR" altLang="en-US" dirty="0"/>
              <a:t>에서 </a:t>
            </a:r>
            <a:r>
              <a:rPr lang="en-US" altLang="ko-KR" dirty="0"/>
              <a:t>hidden state(</a:t>
            </a:r>
            <a:r>
              <a:rPr lang="ko-KR" altLang="en-US" dirty="0" err="1"/>
              <a:t>Hi</a:t>
            </a:r>
            <a:r>
              <a:rPr lang="ko-KR" altLang="en-US" dirty="0"/>
              <a:t>)를 가져옵니다.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Hidden state </a:t>
            </a:r>
            <a:r>
              <a:rPr lang="ko-KR" altLang="en-US" dirty="0"/>
              <a:t>는 각 </a:t>
            </a:r>
            <a:r>
              <a:rPr lang="en-US" altLang="ko-KR" dirty="0"/>
              <a:t>time step</a:t>
            </a:r>
            <a:r>
              <a:rPr lang="ko-KR" altLang="en-US" dirty="0"/>
              <a:t>에서 업데이트됩니다.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 단위의 </a:t>
            </a:r>
            <a:r>
              <a:rPr lang="en-US" altLang="ko-KR" dirty="0"/>
              <a:t>hidden state </a:t>
            </a:r>
            <a:r>
              <a:rPr lang="ko-KR" altLang="en-US" dirty="0"/>
              <a:t>를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라고 합니다. 여기에는 입력 시퀀스에 대한 정보가 포함됩니다.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</a:t>
            </a:r>
            <a:r>
              <a:rPr lang="en-US" altLang="ko-KR" dirty="0"/>
              <a:t>Context</a:t>
            </a:r>
            <a:r>
              <a:rPr lang="ko-KR" altLang="en-US" dirty="0"/>
              <a:t> </a:t>
            </a:r>
            <a:r>
              <a:rPr lang="en-US" altLang="ko-KR" dirty="0" err="1"/>
              <a:t>vecotr</a:t>
            </a:r>
            <a:r>
              <a:rPr lang="ko-KR" altLang="en-US" dirty="0"/>
              <a:t>는 </a:t>
            </a:r>
            <a:r>
              <a:rPr lang="ko-KR" altLang="en-US" dirty="0" err="1"/>
              <a:t>디코더로</a:t>
            </a:r>
            <a:r>
              <a:rPr lang="ko-KR" altLang="en-US" dirty="0"/>
              <a:t> 전달된 다음 대상 시퀀스(영어 구문)를 생성하는 데 사용됩니다.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Attention </a:t>
            </a:r>
            <a:r>
              <a:rPr lang="ko-KR" altLang="en-US" dirty="0"/>
              <a:t>메커니즘을 사용하면 숨겨진 상태의 가중치 합이 </a:t>
            </a:r>
            <a:r>
              <a:rPr lang="en-US" altLang="ko-KR" dirty="0"/>
              <a:t>Context </a:t>
            </a:r>
            <a:r>
              <a:rPr lang="en-US" altLang="ko-KR" dirty="0" err="1"/>
              <a:t>Vecotr</a:t>
            </a:r>
            <a:r>
              <a:rPr lang="ko-KR" altLang="en-US" dirty="0"/>
              <a:t>로 </a:t>
            </a:r>
            <a:r>
              <a:rPr lang="ko-KR" altLang="en-US" dirty="0" err="1"/>
              <a:t>디코더에</a:t>
            </a:r>
            <a:r>
              <a:rPr lang="ko-KR" altLang="en-US" dirty="0"/>
              <a:t> 전달됩니다.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5AB9CB-3A9C-4C67-99DF-1CCEC006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590831"/>
            <a:ext cx="72675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8DBFDE-9235-466F-9316-EE4AB07BF4D2}"/>
              </a:ext>
            </a:extLst>
          </p:cNvPr>
          <p:cNvSpPr txBox="1"/>
          <p:nvPr/>
        </p:nvSpPr>
        <p:spPr>
          <a:xfrm>
            <a:off x="167988" y="2267575"/>
            <a:ext cx="60982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seq2seq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모델은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인코더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입력 시퀀스를 컨텍스트 벡터라는 하나의 고정된 크기의 벡터 표현으로 압축하고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디코더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이 컨텍스트 벡터를 통해서 출력 시퀀스를 만들어냈습니다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하지만 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기반한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seq2seq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모델에는 크게 두 가지 문제가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첫째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하나의 고정된 크기의 벡터에 모든 정보를 압축하려고 하니까 정보 손실이 발생합니다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둘째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, RNN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의 고질적인 문제인 기울기 소실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(vanishing gradient)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문제가 존재합니다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결국 이는 기계 번역 분야에서 입력 문장이 길면 번역 품질이 떨어지는 현상으로 나타났습니다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이를 위한 대안으로 입력 시퀀스가 길어지면 출력 시퀀스의 정확도가 떨어지는 것을 보정해주기 위한 등장한 기법으로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Transformer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어텐션이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37E96-0246-4598-8B0F-B71156BD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28" y="262426"/>
            <a:ext cx="5658953" cy="36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9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765E40-71F7-40A2-ACBE-A2C020A18F33}"/>
              </a:ext>
            </a:extLst>
          </p:cNvPr>
          <p:cNvSpPr txBox="1"/>
          <p:nvPr/>
        </p:nvSpPr>
        <p:spPr>
          <a:xfrm>
            <a:off x="317673" y="2300371"/>
            <a:ext cx="6098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Transformer는</a:t>
            </a:r>
            <a:r>
              <a:rPr lang="ko-KR" altLang="en-US" dirty="0"/>
              <a:t> 시퀀스 RNN 또는 </a:t>
            </a:r>
            <a:r>
              <a:rPr lang="ko-KR" altLang="en-US" dirty="0" err="1"/>
              <a:t>컨볼루션을</a:t>
            </a:r>
            <a:r>
              <a:rPr lang="ko-KR" altLang="en-US" dirty="0"/>
              <a:t> 사용하지 않고 입력 및 출력의 표현을 계산하기 위해 전적으로 </a:t>
            </a:r>
            <a:r>
              <a:rPr lang="en-US" altLang="ko-KR" dirty="0"/>
              <a:t>Self attention</a:t>
            </a:r>
            <a:r>
              <a:rPr lang="ko-KR" altLang="en-US" dirty="0"/>
              <a:t>에 의존하는 최초의 변환 모델입니다.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Transformer의</a:t>
            </a:r>
            <a:r>
              <a:rPr lang="ko-KR" altLang="en-US" dirty="0"/>
              <a:t> 기본 개념은 </a:t>
            </a:r>
            <a:r>
              <a:rPr lang="en-US" altLang="ko-KR" dirty="0"/>
              <a:t>attention</a:t>
            </a:r>
            <a:r>
              <a:rPr lang="ko-KR" altLang="en-US" dirty="0"/>
              <a:t>과 </a:t>
            </a:r>
            <a:r>
              <a:rPr lang="en-US" altLang="ko-KR" dirty="0"/>
              <a:t>recurrence</a:t>
            </a:r>
            <a:r>
              <a:rPr lang="ko-KR" altLang="en-US" dirty="0"/>
              <a:t>로 입력과 출력 간의 의존성을 완전히 처리하는 것입니다.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79D56B-6203-45AE-978F-1DDF99E9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94" y="442071"/>
            <a:ext cx="4659405" cy="60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0C799-443E-4A3B-9E8F-0AB1383D9043}"/>
              </a:ext>
            </a:extLst>
          </p:cNvPr>
          <p:cNvSpPr txBox="1"/>
          <p:nvPr/>
        </p:nvSpPr>
        <p:spPr>
          <a:xfrm>
            <a:off x="317673" y="309282"/>
            <a:ext cx="22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Transformer Preview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79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2007</Words>
  <Application>Microsoft Office PowerPoint</Application>
  <PresentationFormat>와이드스크린</PresentationFormat>
  <Paragraphs>142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-apple-system</vt:lpstr>
      <vt:lpstr>Inter</vt:lpstr>
      <vt:lpstr>zeitung</vt:lpstr>
      <vt:lpstr>맑은 고딕</vt:lpstr>
      <vt:lpstr>Arial</vt:lpstr>
      <vt:lpstr>Lato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김진성</dc:creator>
  <cp:lastModifiedBy>김진성</cp:lastModifiedBy>
  <cp:revision>7</cp:revision>
  <dcterms:created xsi:type="dcterms:W3CDTF">2022-01-07T06:55:04Z</dcterms:created>
  <dcterms:modified xsi:type="dcterms:W3CDTF">2022-01-07T15:05:23Z</dcterms:modified>
</cp:coreProperties>
</file>