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62" r:id="rId4"/>
    <p:sldId id="263" r:id="rId5"/>
    <p:sldId id="257" r:id="rId6"/>
    <p:sldId id="258" r:id="rId7"/>
    <p:sldId id="299" r:id="rId8"/>
    <p:sldId id="298" r:id="rId9"/>
    <p:sldId id="300" r:id="rId10"/>
    <p:sldId id="264" r:id="rId11"/>
    <p:sldId id="261" r:id="rId12"/>
    <p:sldId id="260" r:id="rId13"/>
    <p:sldId id="266" r:id="rId14"/>
    <p:sldId id="301" r:id="rId15"/>
    <p:sldId id="267" r:id="rId16"/>
    <p:sldId id="268" r:id="rId17"/>
    <p:sldId id="272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30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23" autoAdjust="0"/>
    <p:restoredTop sz="94660"/>
  </p:normalViewPr>
  <p:slideViewPr>
    <p:cSldViewPr snapToGrid="0">
      <p:cViewPr>
        <p:scale>
          <a:sx n="125" d="100"/>
          <a:sy n="125" d="100"/>
        </p:scale>
        <p:origin x="115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80AC-6F71-66BC-28B0-F3FD4F63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AA3915-74A0-4C0A-C683-29007888C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85B7A-DEA3-7E81-A77A-78EBFAA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99699-F0F8-AD18-CA3F-5AEF9506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72274-824F-A820-742F-715F89BA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BCFC2-7C9B-A5AD-EF40-0E8B62DC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BC00C-8750-5F63-47F9-04B3735AF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82E45-1DAE-DDD7-485D-7542DF76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8819E-4BE2-2C60-1EB8-C23A8F4D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5C0A-5FEB-3D7E-A12A-FA879282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9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30DE08-1321-B452-C736-393286495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3ED4AD-066A-33CD-C0D4-637270886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89465-3811-CC6E-8081-39F26C68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08849-748F-31AF-57AB-8335B09D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84A6B-BDD6-E261-00CB-762B53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877B9-9042-994B-E0FC-D4ADAE4E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57388-2732-7F74-D17B-3F5CBD6C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0ED7-AE6B-1055-540C-ED1AB58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2969E-961B-4E89-B05C-37F446E7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B8FF8-F092-E369-7952-EEE4E557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37322-250D-AB4A-4BDD-11C8EFB9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3912C-1221-91B6-1128-DE18AB3E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11768-4727-8555-3224-08C2CA4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671B9-D572-1153-E9FA-5AE204AB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FAA47-ECD8-9C20-3DAB-C25E775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0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818C-E5CB-11B6-7158-5684122F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ED2EF-7D89-2515-9F16-915DEC9DC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F5C03-51BA-5A40-6CFF-2DBED0957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2AA10-8DD4-3625-2DDA-4FCAE288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FE1B8-5C0E-41A7-17C4-1AB95422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DCE6F-9565-D378-D4A6-A4ADF3AD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4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3052A-7066-9701-3AE2-7B636AD7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AE7AF-5E2C-7F87-C71E-D098A2A1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2DEE6-EE5C-234F-45FD-C80894701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0DE81E-C29A-A5DD-664D-72604BF4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D4CED3-C4DE-64BF-7845-3E74F6C4A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0F130-0F6A-CB4A-002E-337BF530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B505D-F7BA-B3F0-4984-558376D9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A4D02-6D63-9851-90D9-A2BE7A09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99CE-3F68-FA01-51E1-C8B5ED64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EAA6A0-CBEE-2963-C970-254CDE22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BE3A7-30C6-0F25-15AB-35ED714E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87DBE-6BDF-4080-2E42-863C8CB5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A813B-4C0D-3453-F23E-C994F581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5883E-6F97-659D-3174-3EFFE57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FA2C4-CF07-73DF-6571-795A24C1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8244A-4338-BED4-4E36-F55C7FE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37DF5-416A-7476-6382-0E6D9CB4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F1BC4-A7EF-A3A8-E4F6-B3E6D40D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95FF7-AE95-53DF-954B-B4D5BACC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C9608-6340-D730-9BB2-B3461B03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981C4-2558-2F4E-A606-BFB0D73F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7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D397F-F0F4-B310-C44D-27EAA9B2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DC6128-396E-1118-111F-7AD1824AA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24393-1852-D2B8-C52D-1F6AAD4F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B7588-16EF-D7FE-8EE0-7964B7CD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099E3-9D75-AAD8-D1A5-D1AFFA1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33063-348E-0FCE-F067-E4F7F527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9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45D195-E902-B2CF-FFF1-A9DEC9B5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9387E-C9B7-0DE1-C85C-9BB948BC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ADAB0-9E71-41CD-9F9A-8832B8C95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88F9-0161-42CD-8298-B9D6A770EA8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F0BF-F302-E382-1064-47290B775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A519B-AAF4-E4D3-3AAD-6EDE85334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4D57-BD3B-4668-BF2B-BF3D16E9E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CC3DD7-6A5B-97F2-EB5E-4B103711C466}"/>
              </a:ext>
            </a:extLst>
          </p:cNvPr>
          <p:cNvSpPr txBox="1">
            <a:spLocks/>
          </p:cNvSpPr>
          <p:nvPr/>
        </p:nvSpPr>
        <p:spPr>
          <a:xfrm>
            <a:off x="1524000" y="2005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World Models</a:t>
            </a:r>
          </a:p>
          <a:p>
            <a:r>
              <a:rPr lang="en-US" sz="1800" b="1" dirty="0"/>
              <a:t>David ha, Jurgen </a:t>
            </a:r>
            <a:r>
              <a:rPr lang="en-US" sz="1800" b="1" dirty="0" err="1"/>
              <a:t>Schmidhuber</a:t>
            </a:r>
            <a:r>
              <a:rPr lang="en-US" sz="1800" b="1" dirty="0"/>
              <a:t>, NIPS 2018</a:t>
            </a:r>
            <a:endParaRPr lang="en-KR" sz="18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D44D8F3-C8B2-9918-6E23-A09CC930CC5E}"/>
              </a:ext>
            </a:extLst>
          </p:cNvPr>
          <p:cNvSpPr txBox="1">
            <a:spLocks/>
          </p:cNvSpPr>
          <p:nvPr/>
        </p:nvSpPr>
        <p:spPr>
          <a:xfrm>
            <a:off x="4156710" y="5458848"/>
            <a:ext cx="3878580" cy="70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상명대학교 서울캠퍼스</a:t>
            </a:r>
            <a:endParaRPr lang="en-US" altLang="ko-KR" sz="1400" dirty="0"/>
          </a:p>
          <a:p>
            <a:r>
              <a:rPr lang="ko-KR" altLang="en-US" sz="1400" dirty="0"/>
              <a:t>휴먼지능정보공학과 김진성</a:t>
            </a:r>
            <a:endParaRPr lang="en-KR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585B99-8F4C-6C98-6598-9746C90A07D8}"/>
              </a:ext>
            </a:extLst>
          </p:cNvPr>
          <p:cNvSpPr>
            <a:spLocks/>
          </p:cNvSpPr>
          <p:nvPr/>
        </p:nvSpPr>
        <p:spPr>
          <a:xfrm>
            <a:off x="0" y="938212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F285FBAB-629D-18FC-DB93-A9150BA8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1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이미지1">
            <a:extLst>
              <a:ext uri="{FF2B5EF4-FFF2-40B4-BE49-F238E27FC236}">
                <a16:creationId xmlns:a16="http://schemas.microsoft.com/office/drawing/2014/main" id="{CA50ECBC-CB99-3FE2-41A4-D57FFBBD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3274" y="1574285"/>
            <a:ext cx="7485452" cy="49185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B4815E-ABD5-30A3-773A-0D6962CCB8FD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 Agent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BFC153-276E-B6C9-D855-421E905C31A7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7458905A-FB16-FA07-C1FD-248BEAC2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1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이미지2">
            <a:extLst>
              <a:ext uri="{FF2B5EF4-FFF2-40B4-BE49-F238E27FC236}">
                <a16:creationId xmlns:a16="http://schemas.microsoft.com/office/drawing/2014/main" id="{34A512A0-CA25-3306-C04C-F6690899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35775" y="2128931"/>
            <a:ext cx="7120447" cy="2085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5247E-8273-97C5-920E-AC834CB96A03}"/>
              </a:ext>
            </a:extLst>
          </p:cNvPr>
          <p:cNvSpPr txBox="1"/>
          <p:nvPr/>
        </p:nvSpPr>
        <p:spPr>
          <a:xfrm>
            <a:off x="2381936" y="4891484"/>
            <a:ext cx="7428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Variational Auto Encoder (</a:t>
            </a:r>
            <a:r>
              <a:rPr lang="en-US" altLang="ko-KR" kern="100" dirty="0">
                <a:ea typeface="Noto Serif CJK KR"/>
                <a:cs typeface="Lohit Devanagari"/>
              </a:rPr>
              <a:t>VAE</a:t>
            </a: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ea typeface="맑은 고딕" panose="020B0503020000020004" pitchFamily="50" charset="-127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보통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Video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에서 고차원의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2D image frame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이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input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된다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V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는 입력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frame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을 추상적이고 압축된 표현을 하는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것을 학습한다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en-US" altLang="ko-KR" kern="100" dirty="0">
              <a:ea typeface="맑은 고딕" panose="020B0503020000020004" pitchFamily="50" charset="-127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V model</a:t>
            </a:r>
            <a:r>
              <a:rPr lang="ko-KR" altLang="en-US" sz="1800" kern="100" dirty="0">
                <a:effectLst/>
                <a:ea typeface="Noto Serif CJK KR"/>
                <a:cs typeface="Lohit Devanagari"/>
              </a:rPr>
              <a:t>이 각 </a:t>
            </a: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image frame </a:t>
            </a:r>
            <a:r>
              <a:rPr lang="ko-KR" altLang="en-US" sz="1800" kern="100" dirty="0">
                <a:effectLst/>
                <a:ea typeface="Noto Serif CJK KR"/>
                <a:cs typeface="Lohit Devanagari"/>
              </a:rPr>
              <a:t>을 </a:t>
            </a: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small latent vector </a:t>
            </a:r>
            <a:r>
              <a:rPr lang="en-US" altLang="ko-KR" sz="1800" b="1" kern="100" dirty="0">
                <a:effectLst/>
                <a:ea typeface="Noto Serif CJK KR"/>
                <a:cs typeface="Lohit Devanagari"/>
              </a:rPr>
              <a:t>z</a:t>
            </a: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 </a:t>
            </a:r>
            <a:r>
              <a:rPr lang="ko-KR" altLang="en-US" sz="1800" kern="100" dirty="0">
                <a:effectLst/>
                <a:ea typeface="Noto Serif CJK KR"/>
                <a:cs typeface="Lohit Devanagari"/>
              </a:rPr>
              <a:t>로 변환해준다</a:t>
            </a: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.</a:t>
            </a:r>
            <a:endParaRPr lang="ko-KR" altLang="ko-KR" sz="1800" kern="100" dirty="0">
              <a:effectLst/>
              <a:ea typeface="Noto Serif CJK KR"/>
              <a:cs typeface="Lohit Devanaga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9A5B49-0E01-D110-1C1B-8F153552BA64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2.1 VAE (V)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5B9B473-D317-7A06-B081-F7CE0C4483D5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4" name="Picture 2" descr="상명대학교 (r1630 판) - 나무위키">
            <a:extLst>
              <a:ext uri="{FF2B5EF4-FFF2-40B4-BE49-F238E27FC236}">
                <a16:creationId xmlns:a16="http://schemas.microsoft.com/office/drawing/2014/main" id="{6248DF98-9DEF-348A-F624-442A9B3D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5D46A-6562-1CB8-B1D6-24C63FB1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8395"/>
            <a:ext cx="10515600" cy="1614950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 미래를 예측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하는게 목표다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en-US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V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 만들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것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으로 예상되는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future </a:t>
            </a:r>
            <a:r>
              <a:rPr lang="en-US" altLang="ko-KR" sz="1800" b="1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Z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vectors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예측 모델 역할을 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많은 복잡한 환경이 확률론적 성격을 띠기 때문에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Z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결정론적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예측 대신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확률 밀도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함수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P(</a:t>
            </a:r>
            <a:r>
              <a:rPr lang="en-US" altLang="ko-KR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Z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출력하도록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RNN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훈련시킨다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-&gt; MDN(Mixture density networ</a:t>
            </a:r>
            <a:r>
              <a:rPr lang="en-US" altLang="ko-KR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k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 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덕분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4" name="이미지3">
            <a:extLst>
              <a:ext uri="{FF2B5EF4-FFF2-40B4-BE49-F238E27FC236}">
                <a16:creationId xmlns:a16="http://schemas.microsoft.com/office/drawing/2014/main" id="{9C373EFA-6257-5AA0-D8B5-060264FA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6221" y="1555178"/>
            <a:ext cx="4359558" cy="31109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DF5B47-B912-1D3C-AB6E-88832CDEBB46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2.2 MDN RNN (M)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6045F0-2E77-1722-3D5F-5D94BFCCFD08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1F5D1522-DEC5-CED5-F136-C2E7D616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9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5D46A-6562-1CB8-B1D6-24C63FB1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752"/>
            <a:ext cx="10515600" cy="1614950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Mixture Density Network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출력 레이어가 있는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RNN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MDN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은 다음 잠재 벡터의 예측을 샘플링 하는데 사용되는 가우스 분포의 혼합 매개변수를 출력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가우스 분포의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혼합으로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p(z)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근사하고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RNN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훈련하여 사용 가능한 현재 및 과거 정보가 주어지면 다음 잠재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백터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z(t+1)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확률 분포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출력한다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4" name="이미지3">
            <a:extLst>
              <a:ext uri="{FF2B5EF4-FFF2-40B4-BE49-F238E27FC236}">
                <a16:creationId xmlns:a16="http://schemas.microsoft.com/office/drawing/2014/main" id="{9C373EFA-6257-5AA0-D8B5-060264FA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6221" y="1555178"/>
            <a:ext cx="4359558" cy="3110997"/>
          </a:xfrm>
          <a:prstGeom prst="rect">
            <a:avLst/>
          </a:prstGeom>
        </p:spPr>
      </p:pic>
      <p:pic>
        <p:nvPicPr>
          <p:cNvPr id="5" name="이미지4">
            <a:extLst>
              <a:ext uri="{FF2B5EF4-FFF2-40B4-BE49-F238E27FC236}">
                <a16:creationId xmlns:a16="http://schemas.microsoft.com/office/drawing/2014/main" id="{E6EE2818-1423-0EBD-453B-51C483BC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29404" y="4299936"/>
            <a:ext cx="1713718" cy="3865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A238B28-927E-6DD5-73F7-92B098286680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2.2 MDN RNN (M)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2D46BB6-D934-B29D-6542-9AC4812AA150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ED150B08-1C40-40D4-E7EF-D099C60E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9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2FA175-95BA-3042-1062-3EE9DD16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93" y="1620365"/>
            <a:ext cx="4860211" cy="44561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8985C3-4B64-1B26-C1CB-9CF3C5DCC636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2.2 MDN RNN (M)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51EB2EC-149B-6318-0CB6-F57A0A59FFB7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2" descr="상명대학교 (r1630 판) - 나무위키">
            <a:extLst>
              <a:ext uri="{FF2B5EF4-FFF2-40B4-BE49-F238E27FC236}">
                <a16:creationId xmlns:a16="http://schemas.microsoft.com/office/drawing/2014/main" id="{C4BAB12A-E3FF-C595-C617-67B30C75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1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A9CE1-0636-EDD0-4DDA-696C517D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410"/>
            <a:ext cx="10515600" cy="1792223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rollout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동안 에이전트의 예상 누적 보상을 최대화 하기 위해 취해야 할 조치 과정을 결정하는 역할을 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의도적으로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가능한 한 간단하고 작게 만들고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V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과는 별도로 훈련하여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에이전트의 복잡성의 대부분이 세계모델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(V, M)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있도록 합니다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는 각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time step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 z(t)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h(t)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action a(t)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직접 매핑하는 간단한 단일 선형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layer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모델이다</a:t>
            </a:r>
            <a:r>
              <a:rPr lang="en-US" altLang="ko-KR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8C6D-B6C0-3859-F4BE-63665F01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98" y="2560907"/>
            <a:ext cx="2521801" cy="6039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BF9429-BDF6-E3B1-E2B6-9F2FA098E4DA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2.3 Controller (C)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4C0DD55-9260-2434-41B1-602AA14B5E9F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2" descr="상명대학교 (r1630 판) - 나무위키">
            <a:extLst>
              <a:ext uri="{FF2B5EF4-FFF2-40B4-BE49-F238E27FC236}">
                <a16:creationId xmlns:a16="http://schemas.microsoft.com/office/drawing/2014/main" id="{CF43CB62-583E-8BD7-6E64-41C1AD53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9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68102BB-73A8-0528-92AE-8697307DE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2A3B27-99E0-A395-6FA7-46455C0C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70" y="1535284"/>
            <a:ext cx="4922260" cy="3482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F6DB6-2114-A73F-39E4-33E5963FE7BA}"/>
              </a:ext>
            </a:extLst>
          </p:cNvPr>
          <p:cNvSpPr txBox="1"/>
          <p:nvPr/>
        </p:nvSpPr>
        <p:spPr>
          <a:xfrm>
            <a:off x="653487" y="5317399"/>
            <a:ext cx="111898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각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time step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마다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z(t)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를 생성하기 위해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V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에 의해 먼저 처리된다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ea typeface="Noto Serif CJK KR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ea typeface="Noto Serif CJK KR"/>
                <a:cs typeface="Lohit Devanagari"/>
              </a:rPr>
              <a:t>C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에 대한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input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은 각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time step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에서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M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의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hidden state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와 연결된 잠재 벡터 이다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ea typeface="Noto Serif CJK KR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그 다음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C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는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motor control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에 의한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action vector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인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a(t)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를 출력하고 환경에 영향을 미친다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ea typeface="Noto Serif CJK KR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그 다음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 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은 현재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 z(t)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및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 a(t)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를 입력으로 사용하여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, time t+1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에서 사용할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 h(t+1)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을 생성하도록 자신의 은닉 상태를 업데이트 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63DC3C-2CB5-1D33-C3F5-2DE4BA806694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2.4 Putting V, M and C Together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5BB199E-0C1D-7BFD-FF10-9B721A4819ED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4" name="Picture 2" descr="상명대학교 (r1630 판) - 나무위키">
            <a:extLst>
              <a:ext uri="{FF2B5EF4-FFF2-40B4-BE49-F238E27FC236}">
                <a16:creationId xmlns:a16="http://schemas.microsoft.com/office/drawing/2014/main" id="{D6343180-8B80-7F0A-EA11-25E6CA97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8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68102BB-73A8-0528-92AE-8697307DE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F6DB6-2114-A73F-39E4-33E5963FE7BA}"/>
              </a:ext>
            </a:extLst>
          </p:cNvPr>
          <p:cNvSpPr txBox="1"/>
          <p:nvPr/>
        </p:nvSpPr>
        <p:spPr>
          <a:xfrm>
            <a:off x="653487" y="5317399"/>
            <a:ext cx="111898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주어진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controller C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에서 이 함수를 실행하면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rollout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동안 누적 보상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Cumulative_reward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반환 됨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매개변수를 최적화 하기 위해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유전 알고리즘 중 하나인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Covariance-Matrix Adaptation Evolution Strategy(CMA-ES)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최적화 알고리즘으로 선택</a:t>
            </a:r>
            <a:r>
              <a:rPr lang="en-US" altLang="ko-KR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== black box optimization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748130-EEEF-8693-394E-F83F923D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70" y="1535284"/>
            <a:ext cx="4922260" cy="348263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C290F6-12F8-951E-E638-9AB15558A1DD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2.4 Putting V, M and C Together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64745B7-74E5-6824-770F-533488AED98C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E8D35C1B-C48F-0513-D153-9A901BC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0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이미지8">
            <a:extLst>
              <a:ext uri="{FF2B5EF4-FFF2-40B4-BE49-F238E27FC236}">
                <a16:creationId xmlns:a16="http://schemas.microsoft.com/office/drawing/2014/main" id="{8FFF6EA9-D8E3-6C26-FCB3-011F30B1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38405" y="2341403"/>
            <a:ext cx="3488875" cy="4076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B3451-7518-E1D8-76DD-2CE4A0ACA817}"/>
              </a:ext>
            </a:extLst>
          </p:cNvPr>
          <p:cNvSpPr txBox="1"/>
          <p:nvPr/>
        </p:nvSpPr>
        <p:spPr>
          <a:xfrm>
            <a:off x="1633498" y="17498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B22F4C5-44F7-AACA-DCFF-6FB3FEE9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486" y="2209996"/>
            <a:ext cx="3335016" cy="4208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7BA57-3D52-0F28-5263-D710168B990F}"/>
              </a:ext>
            </a:extLst>
          </p:cNvPr>
          <p:cNvSpPr txBox="1"/>
          <p:nvPr/>
        </p:nvSpPr>
        <p:spPr>
          <a:xfrm>
            <a:off x="6771193" y="1749834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</a:t>
            </a:r>
            <a:r>
              <a:rPr lang="en-US" altLang="ko-KR"/>
              <a:t>AI Gym </a:t>
            </a:r>
            <a:r>
              <a:rPr lang="ko-KR" altLang="en-US" dirty="0"/>
              <a:t>환경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171BBF-B890-97C8-F15E-74CBB75B29A4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2.4 Putting V, M and C Together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1B1F4FB-C9DB-8418-6C10-EAF74DA1EF16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7" name="Picture 2" descr="상명대학교 (r1630 판) - 나무위키">
            <a:extLst>
              <a:ext uri="{FF2B5EF4-FFF2-40B4-BE49-F238E27FC236}">
                <a16:creationId xmlns:a16="http://schemas.microsoft.com/office/drawing/2014/main" id="{2C01A507-7033-2D4A-C12D-80F55F7B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7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arracing_mistake_short">
            <a:hlinkClick r:id="" action="ppaction://media"/>
            <a:extLst>
              <a:ext uri="{FF2B5EF4-FFF2-40B4-BE49-F238E27FC236}">
                <a16:creationId xmlns:a16="http://schemas.microsoft.com/office/drawing/2014/main" id="{9C6C1B4D-6BDD-3A56-EE41-2A564C671C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1976" y="1764903"/>
            <a:ext cx="5108045" cy="3716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7C174-8AB0-6E7F-C645-73C111BCC6B2}"/>
              </a:ext>
            </a:extLst>
          </p:cNvPr>
          <p:cNvSpPr txBox="1"/>
          <p:nvPr/>
        </p:nvSpPr>
        <p:spPr>
          <a:xfrm>
            <a:off x="926099" y="5846544"/>
            <a:ext cx="10339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트랙은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trial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마다 랜덤 생성 되고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최소 시간에 최대한 많은 타일 방문하는 것에 대해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reward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받는다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에이전트는 세가지 연속동작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/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스티어링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가속 및 브레이크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제어한다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32A7FB-E609-F026-30A5-FEDFC0A76CFC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 Car Racing Experiment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D57EFA2-2290-FADE-6A7C-3E13505E00A0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6" name="Picture 2" descr="상명대학교 (r1630 판) - 나무위키">
            <a:extLst>
              <a:ext uri="{FF2B5EF4-FFF2-40B4-BE49-F238E27FC236}">
                <a16:creationId xmlns:a16="http://schemas.microsoft.com/office/drawing/2014/main" id="{2769F182-A0FB-999D-BB98-39E35BCB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6FAC-8686-F4C8-F94D-32B97022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64084"/>
            <a:ext cx="10254343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5305-47A5-AF20-A3CE-AE16C43E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Reinforcement Learning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Agent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Car racing Experiment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Viz Doom Experiment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Iterative Training Procedure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Related work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Discussion</a:t>
            </a:r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8A805-98E4-6B75-C208-D604977FEC3B}"/>
              </a:ext>
            </a:extLst>
          </p:cNvPr>
          <p:cNvSpPr/>
          <p:nvPr/>
        </p:nvSpPr>
        <p:spPr>
          <a:xfrm>
            <a:off x="0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Picture 2" descr="상명대학교 (r1630 판) - 나무위키">
            <a:extLst>
              <a:ext uri="{FF2B5EF4-FFF2-40B4-BE49-F238E27FC236}">
                <a16:creationId xmlns:a16="http://schemas.microsoft.com/office/drawing/2014/main" id="{14222135-B1F1-FE58-3E89-369ACDC9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43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32F1CB-83BE-17B7-3091-C708038CDEE9}"/>
              </a:ext>
            </a:extLst>
          </p:cNvPr>
          <p:cNvSpPr txBox="1"/>
          <p:nvPr/>
        </p:nvSpPr>
        <p:spPr>
          <a:xfrm>
            <a:off x="1230898" y="5556657"/>
            <a:ext cx="9730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VAE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사용하여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z_t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프레임을 재구성하여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롤 아웃 중에 에이전트가 실제로 보는 정보의 품질을 시각화 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93885-8D61-B826-35BC-1C260607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59" y="1815879"/>
            <a:ext cx="6253480" cy="3314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42124F-2B32-AEAE-D58C-D7F341AD2116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 Car Racing Experiment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B0E7375-399A-5BCA-4902-7CCA65476CBE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1" name="Picture 2" descr="상명대학교 (r1630 판) - 나무위키">
            <a:extLst>
              <a:ext uri="{FF2B5EF4-FFF2-40B4-BE49-F238E27FC236}">
                <a16:creationId xmlns:a16="http://schemas.microsoft.com/office/drawing/2014/main" id="{69A42351-96C7-E8D4-F47F-E175401D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0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A1A9A0-27ED-06C4-23A2-EAB5FE900E3C}"/>
              </a:ext>
            </a:extLst>
          </p:cNvPr>
          <p:cNvSpPr txBox="1"/>
          <p:nvPr/>
        </p:nvSpPr>
        <p:spPr>
          <a:xfrm>
            <a:off x="1039503" y="4188612"/>
            <a:ext cx="891250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800" kern="100" dirty="0">
                <a:effectLst/>
                <a:ea typeface="+mj-ea"/>
                <a:cs typeface="Lohit Devanagari"/>
              </a:rPr>
              <a:t>무작위 정책에서 </a:t>
            </a:r>
            <a:r>
              <a:rPr lang="en-US" altLang="ko-KR" sz="1800" kern="100" dirty="0">
                <a:effectLst/>
                <a:ea typeface="+mj-ea"/>
                <a:cs typeface="Lohit Devanagari"/>
              </a:rPr>
              <a:t>10000</a:t>
            </a:r>
            <a:r>
              <a:rPr lang="ko-KR" altLang="ko-KR" sz="1800" kern="100" dirty="0">
                <a:effectLst/>
                <a:ea typeface="+mj-ea"/>
                <a:cs typeface="Lohit Devanagari"/>
              </a:rPr>
              <a:t>개의 롤아웃을 수집</a:t>
            </a:r>
            <a:endParaRPr lang="en-US" altLang="ko-KR" sz="1800" kern="100" dirty="0">
              <a:effectLst/>
              <a:ea typeface="+mj-ea"/>
              <a:cs typeface="Lohit Devanagari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ea typeface="+mj-ea"/>
                <a:cs typeface="Lohit Devanagari"/>
              </a:rPr>
              <a:t>2. </a:t>
            </a:r>
            <a:r>
              <a:rPr lang="ko-KR" altLang="en-US" sz="1800" kern="100" dirty="0">
                <a:effectLst/>
                <a:ea typeface="+mj-ea"/>
                <a:cs typeface="Lohit Devanagari"/>
              </a:rPr>
              <a:t>프레임을 </a:t>
            </a:r>
            <a:r>
              <a:rPr lang="en-US" altLang="ko-KR" sz="1800" kern="100" dirty="0">
                <a:effectLst/>
                <a:ea typeface="+mj-ea"/>
                <a:cs typeface="Lohit Devanagari"/>
              </a:rPr>
              <a:t>	 </a:t>
            </a:r>
            <a:r>
              <a:rPr lang="ko-KR" altLang="en-US" sz="1800" kern="100" dirty="0">
                <a:effectLst/>
                <a:ea typeface="+mj-ea"/>
                <a:cs typeface="Lohit Devanagari"/>
              </a:rPr>
              <a:t>로 인코딩 하도록 </a:t>
            </a:r>
            <a:r>
              <a:rPr lang="en-US" altLang="ko-KR" sz="1800" kern="100" dirty="0">
                <a:effectLst/>
                <a:ea typeface="+mj-ea"/>
                <a:cs typeface="Lohit Devanagari"/>
              </a:rPr>
              <a:t>VAE(V)</a:t>
            </a:r>
            <a:r>
              <a:rPr lang="ko-KR" altLang="en-US" sz="1800" kern="100" dirty="0">
                <a:effectLst/>
                <a:ea typeface="+mj-ea"/>
                <a:cs typeface="Lohit Devanagari"/>
              </a:rPr>
              <a:t>를 훈련</a:t>
            </a:r>
            <a:endParaRPr lang="en-US" altLang="ko-KR" sz="1800" kern="100" dirty="0">
              <a:effectLst/>
              <a:ea typeface="+mj-ea"/>
              <a:cs typeface="Lohit Devanagari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Lohit Devanagari"/>
              </a:rPr>
              <a:t>3. MDN-RNN(M)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을 훈련 </a:t>
            </a:r>
            <a:endParaRPr lang="ko-KR" altLang="ko-KR" sz="1800" kern="100" dirty="0">
              <a:effectLst/>
              <a:ea typeface="+mj-ea"/>
              <a:cs typeface="Lohit Devanagari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Lohit Devanagari"/>
              </a:rPr>
              <a:t>4.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컨트롤러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C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정의 </a:t>
            </a:r>
            <a:endParaRPr lang="en-US" altLang="ko-KR" sz="1800" dirty="0">
              <a:effectLst/>
              <a:ea typeface="맑은 고딕" panose="020B0503020000020004" pitchFamily="50" charset="-127"/>
              <a:cs typeface="Lohit Devanagari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5. CMA-ES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로 누적보상을 최대화 하도록 기대하는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W_c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b_c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푼다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6F94250-14B8-27E0-730B-157169FD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38" y="4694646"/>
            <a:ext cx="676275" cy="304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93D75B5-5323-E280-CF2D-4CF5C83F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175" y="5025878"/>
            <a:ext cx="1581150" cy="4286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C76E591-E254-6B55-AC58-87BBD6545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72" y="5486831"/>
            <a:ext cx="1819275" cy="37147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C4B77173-BE48-A5F8-D419-3114951AD2C2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3.2 Procedure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8AE1167E-6E85-7CAF-2D32-D0492B9F306F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7ADEE2-C3BD-ED19-DDB3-1454986D0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03" y="1353555"/>
            <a:ext cx="3599992" cy="2621616"/>
          </a:xfrm>
          <a:prstGeom prst="rect">
            <a:avLst/>
          </a:prstGeom>
        </p:spPr>
      </p:pic>
      <p:pic>
        <p:nvPicPr>
          <p:cNvPr id="37" name="Picture 2" descr="상명대학교 (r1630 판) - 나무위키">
            <a:extLst>
              <a:ext uri="{FF2B5EF4-FFF2-40B4-BE49-F238E27FC236}">
                <a16:creationId xmlns:a16="http://schemas.microsoft.com/office/drawing/2014/main" id="{7AF2ED70-211F-B89D-8F21-B3E8969E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1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D679D-81EA-A057-6E27-E7DE48C9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V Model Only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관찰을 잘 나타내면 에이전트가 운전하도록 훈련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 err="1">
                <a:effectLst/>
                <a:ea typeface="맑은 고딕" panose="020B0503020000020004" pitchFamily="50" charset="-127"/>
                <a:cs typeface="Lohit Devanagari"/>
              </a:rPr>
              <a:t>시키는건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 어려운 작업이 아니다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ea typeface="Noto Serif CJK KR"/>
              <a:cs typeface="Lohit Devanagari"/>
            </a:endParaRPr>
          </a:p>
          <a:p>
            <a:pPr>
              <a:lnSpc>
                <a:spcPct val="100000"/>
              </a:lnSpc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이러한 이유로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V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에만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Lohit Devanagari"/>
              </a:rPr>
              <a:t>엑세스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 할 수 있지만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, 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에는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Lohit Devanagari"/>
              </a:rPr>
              <a:t>엑세스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 할 수 없도록 하여 에이전트를 테스트하고 싶으므로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, 		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로 컨트롤러를 정의한다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100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번 랜덤 시도 끝에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</a:t>
            </a:r>
            <a:r>
              <a:rPr lang="en-US" altLang="ko-KR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날카로운 부분에서 이탈을 자주하는데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632+- 251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로 점수가 나왔다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정책 네트워크에 은닉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층 추가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788 +- 141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로 개선되었지만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문제를 해결하지는 못함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88456-5652-5537-2734-2B26370B8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2"/>
          <a:stretch/>
        </p:blipFill>
        <p:spPr>
          <a:xfrm>
            <a:off x="3015626" y="3703898"/>
            <a:ext cx="1438275" cy="2510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1D53E8-E9F6-E618-9E1C-5D43F064ED08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3.3 Experiment Results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2D8276D-ABD1-170D-4AB1-2097F960DEE1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BC9B5A94-4367-F784-8834-B93B7CDA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4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D679D-81EA-A057-6E27-E7DE48C9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Full World Model (V and M)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V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 한 순간의 표현만을 포착하여 많은 예측력을 가지지 않는다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대조적으로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z_t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 +1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예측하는 한가지 일을 하도록 훈련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받았다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z_t+1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예측은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RNN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hidden state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h_t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at time t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에서 생성 되므로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벡터는 에이전트에 제공할 수 있는 학습된 기능 집합에 대한 좋은 후보이다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z_t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h_t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 컨트롤러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결합하면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현재 관찰과 미래에 무엇을 기대하는지를 잘 표현할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FF2C59-3836-3BB8-7530-807485817AEF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3.3 Experiment Results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4F25A6E-B680-86D6-E820-86FC91C3841E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2C82DD76-A0EE-6005-377D-73B60E85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0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D679D-81EA-A057-6E27-E7DE48C9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Full World Model (V and M)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z_t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h_t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양쪽에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엑세스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할 수 있도록 허용하면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에이전트의 운전 능력이 크게 향상된다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운전이 더 안정적이고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날카로운 모서리를 효과적으로 공격할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게다가 운전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중 빠른 반사 운전 결정을 내릴 때는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미리 계획하고 미래의 가상 시나리오를 실행할 필요가 없다는 걸 알 수 있었다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미래의 확률 분포에 대한 정보가 포함되어 있으므로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에이전트를 본능적으로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RNN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쿼리하여 액션 결정을 안내할 수 있었다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노련한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Formula one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드라이버나 야구선수 처럼 에이전트는 순간의 열기 속에서 탐색할 때와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장소를 본능적으로 예측 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16EB7-34A3-5CCE-A837-C898ACF8B2F7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3.3 Experiment Results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52A51A-C95B-97C1-5F6B-52D8227CA1EC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28DC329D-7139-DCF9-B562-D3B518BF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6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D679D-81EA-A057-6E27-E7DE48C9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Full World Model (V and M)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016664F-A634-DD59-0A8C-4BFA2554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56" y="3133460"/>
            <a:ext cx="5805139" cy="23664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F1731E-CE0A-3612-300E-E2332CA39A8E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3.3 Experiment Results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A933DA-873E-833A-9213-330CD31F16F2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F30DC0AF-083F-A7D8-A79B-35EC4FEC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8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11B1-AC34-C89A-E024-3953C4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" y="1741805"/>
            <a:ext cx="10774680" cy="4351338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world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은 미래를 모델링 할 수 있기 대문에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가상의 자동차 경주 시나리오를 자체적으로 만들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수도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우리는 현재상태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sample z_t+1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주어진 경우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z_t+1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확률분포를 생성하고 이 샘플을 실제 관측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값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으로 사용하도록 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훈련된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생성한 </a:t>
            </a:r>
            <a:r>
              <a:rPr lang="ko-KR" altLang="en-US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꿈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환경에 다시 넣을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</a:p>
          <a:p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0" indent="0">
              <a:buNone/>
            </a:pPr>
            <a:r>
              <a:rPr lang="ko-KR" altLang="ko-KR" sz="14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예시 </a:t>
            </a:r>
            <a:r>
              <a:rPr lang="ko-KR" altLang="en-US" sz="14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이미지</a:t>
            </a:r>
            <a:r>
              <a:rPr lang="en-US" altLang="ko-KR" sz="14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endParaRPr lang="ko-KR" altLang="ko-KR" sz="14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621D96-FB13-6294-5E1C-1D4BE4F1D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28" y="4080550"/>
            <a:ext cx="25622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AE60D6-6433-6E23-DFF5-C785ADE29A0D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3.4 Car Racing Dreams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023A0A-EF74-FB28-D9B4-91D94B937989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DF811BC4-85BC-3D13-E8C8-4294377C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0C48B-1652-3CDF-B34B-752F52EE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6580" cy="4351338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우리는 현실환경 내부에서 학습된 정책이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꿈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환경 내부에서 어느정도 기능한다는 것을 보았다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이것은 질문을 던진다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자신의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꿈 내부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에서 학습하도록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훈련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하고 이 정책을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 환경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으로 다시 </a:t>
            </a:r>
            <a:r>
              <a:rPr lang="ko-KR" altLang="ko-KR" sz="1800" b="1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이전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할 수 있는지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?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57FF1A-F2B7-A2D8-6B96-A826B073D499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 Viz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Doom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B1E40E-A233-6D9C-45DE-42BF375BACBC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E73985D0-241D-6CEC-E7C2-844FF357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3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0C48B-1652-3CDF-B34B-752F52EE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viz-doom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환경을 모방하도록 훈련된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world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의해 생성된 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꿈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내부의 에이전트를 훈련시켰다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8AC81-388F-976A-D5D1-39BA2171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7" y="2501900"/>
            <a:ext cx="4505325" cy="381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673CA0E-8EB2-0988-A435-DD9AB8D23925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 Viz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Doom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246083E-90ED-82F0-867A-34BB93CF8FC0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805BF762-3FD9-3C72-CF27-AE4310DA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86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0C48B-1652-3CDF-B34B-752F52EE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20" y="5486401"/>
            <a:ext cx="10515600" cy="1211424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몬스터가 쏘는 불덩어리를 피해야함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환경에서는 명시적인 보상이 없어서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자연 선택을 모방하기 위해 누적 보상은 에이전트가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roll-out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동안 살아남기 위해 관리하는 시간 단계 수로 정의할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환경의 각 롤아웃은 최대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2100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개의 타임 스텝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(60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초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동안 실행되며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100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개의 연속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roll-out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대한 평균 생존 시간이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750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개의 타임 스텝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(20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초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보다 크면 작업이 해결 된 것으로 간주함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8AC81-388F-976A-D5D1-39BA2171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20" y="1524000"/>
            <a:ext cx="4505325" cy="381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17F4BE-9A70-D484-3C64-067348C55639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 Viz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Doom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963133-1FE9-7898-5DB7-CC27B632995B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C2CC4A9D-036A-572B-3031-4FCBE755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B8D7473-175A-E81C-439D-FDEE2FC9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28" y="1876861"/>
            <a:ext cx="7137344" cy="408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DCA7D-C824-EB04-08E1-54E76C66AE1A}"/>
              </a:ext>
            </a:extLst>
          </p:cNvPr>
          <p:cNvSpPr txBox="1"/>
          <p:nvPr/>
        </p:nvSpPr>
        <p:spPr>
          <a:xfrm>
            <a:off x="9517379" y="6581001"/>
            <a:ext cx="2674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sohne"/>
              </a:rPr>
              <a:t>https://nervanasystems.github.io/coach</a:t>
            </a:r>
            <a:endParaRPr lang="ko-KR" alt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F4FDE5-5DBD-3920-2117-1A3F25505FD3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 Reinforcement Learning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92E7EB6-C294-2998-0573-1F320163ECE8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2" descr="상명대학교 (r1630 판) - 나무위키">
            <a:extLst>
              <a:ext uri="{FF2B5EF4-FFF2-40B4-BE49-F238E27FC236}">
                <a16:creationId xmlns:a16="http://schemas.microsoft.com/office/drawing/2014/main" id="{D1182388-EE79-5F3F-846D-37340F06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67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3C83-0562-601C-F7E4-627661E78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675"/>
            <a:ext cx="10515600" cy="3491227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몇가지 주요 차이점 제외하면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Car racing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작업과 거의 동일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car racing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next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z_t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모델링 하도록 훈련됨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여기서는 우리의 에이전트를 훈련할 수 있는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world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만들고 싶기 때문에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여기서 우리의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 에이전트가 다음 프레임에서 죽을지 여부도 예측함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시뮬레이션에서 환각 과정 동안 실제 픽셀 프레임을 인코딩 하기위해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V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 필요 없음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따라서 에이전트는 잠재적인 공간 환경에서만 완전히 훈련할 것 인데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이것은 우리가 보게 될 많은 장점이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가상환경은 실제 환경과 동일한 인터페이스를 가지므로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가상 환경에서 만족스러운 정책을 학습한 후 이 정책을 실제 환경에 쉽게 배포하여 정책이 얼마나 잘 전달 되는지 확인할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B5DB16-FDA4-CEBC-1037-C0E97BD8EE44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4.2 Procedure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38F7A7-984F-ABFC-C8F7-E15EABCA33E0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9C97B860-6F02-8745-0CB2-F1A6536C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21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3C83-0562-601C-F7E4-627661E7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1.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랜덤 정책에 의한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10000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개의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rollouts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수집한다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Lohit Devanagari"/>
              </a:rPr>
              <a:t>2. encoder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로 각 프레임을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latent vector	    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Lohit Devanagari"/>
              </a:rPr>
              <a:t>로 학습 시킨다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그리고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V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사용해 수집된 이미지를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latent space representation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으로 변환한다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Lohit Devanagari"/>
              </a:rPr>
              <a:t>3. 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을 학습시킨다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.  </a:t>
            </a: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Lohit Devanagari"/>
              </a:rPr>
              <a:t>4. C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를 정의한다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5. CMA-ES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사용해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예상 생존 시간을 최대화 하는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W_c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를 구한다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6.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실제환경에서</a:t>
            </a:r>
            <a:r>
              <a:rPr lang="ko-KR" altLang="en-US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(5)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에서 학습된 정책 사용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C4AAE-5232-2576-F6CA-E8A337BC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99" y="2232829"/>
            <a:ext cx="752475" cy="285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A16D0A-8C01-8866-A168-6145FE76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24" y="2800633"/>
            <a:ext cx="2009775" cy="34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9C07AD-2DD3-1A42-6900-7B0022FF8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452" y="3143533"/>
            <a:ext cx="1838325" cy="3524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92B23ED-1CD0-7F98-AEFB-E04E1B84B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03717"/>
            <a:ext cx="3095625" cy="12573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96FBA0-C63E-6115-84B9-C7F014456A8B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4.2 Procedure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B09358C-265E-0BE2-40E4-C9FD33E2F7F8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8442EEFC-7D5B-63EB-E797-5C0B4B6A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3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D7BEF-5851-0670-91D2-8FD97410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041"/>
            <a:ext cx="10515600" cy="4141921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약간의 훈련 후에 우리의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controller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는 꿈의 환경을 탐색하고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생성한 괴물이 발사하는 치명적인 불덩이에서 탈출하는 방법을 배웠다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우리 에이전트는 각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스텝별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가상 환경에서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~900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점수 달성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 게임 상태의 내부 표현을 조정하는 방법을 학습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어느 방향으로 너무 멀리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가면 이동 차단 하거나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몬스터가 발사하는 불덩이 추적해서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의도한 방향으로 이동하거나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불덩어리에 의해 사망했는지 등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이때 가상환경에서는 불확실성을 추가할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즉 게임이 더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어려워짐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그래서 실제 환경에서 더 잘 작동함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C14F54-096D-DB3E-7518-414A2B3B586E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4.3 Training Inside of the Dream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C06D4F-7230-C5AF-31A2-5619291FDCA5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3173AF21-0F7C-B42B-AD1C-21D59E6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83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846BA-8D12-5347-F1AD-F9F53BA2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4358" cy="4351338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 환경에서는 가상환경에서 나온 점수보다 더 좋은 점수를 기록함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V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 각 프레임의 모든 세부사항을 올바르게 가져올 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없지만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몬스터의 수 를 정확하게 파악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에이전트는 여전히 학습된 정책을 사용하여 실제 환경에서 탐색할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31A879-7A9F-60E5-9245-9685D229207C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4.4 Transfer Policy to Actual Environment</a:t>
            </a:r>
            <a:endParaRPr lang="en-K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3B3914-FCC8-8769-D077-4D8CA97AB77E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1" name="Picture 2" descr="상명대학교 (r1630 판) - 나무위키">
            <a:extLst>
              <a:ext uri="{FF2B5EF4-FFF2-40B4-BE49-F238E27FC236}">
                <a16:creationId xmlns:a16="http://schemas.microsoft.com/office/drawing/2014/main" id="{38478FA8-16AA-351E-441C-6D77755C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8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4D5A-48C6-99B0-8323-87A27DFF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8940" cy="4351338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우리는 어린시절 게임 디자이너가 의도하지 않은 방식으로 비디오 게임을 악용한적이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무한한 생명 등을 발견하여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악용해서 어려운 게임을 쉽게 완료할 수 있었음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그 과정에서 디자이너가 의도한 대로 게임을 마스터하는데 필요한 기술을 배울 기회를 상실할 수 있음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.(skip 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돼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버려서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예를 들어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가상환경에서 몬스터가 불덩어리를 쏘려고 하면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초능력을 가진 것처럼 불덩어리를 꺼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버림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world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은 환경의 대략적인 확률 모델이기 대문에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 환경을 지배하는 법칙을 안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따름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그래서 실제 환경에서는 존재하지 않는 악용이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가상 환경에서는 존재할 수 있음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F173DC-9E51-94D1-A2D0-C2844AF34B38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4.5 Cheating the World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CF65AD-FD76-F006-CC2C-4893786FD5FF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66EE7D9F-34D2-22B5-1FFF-014D9EC1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54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4D5A-48C6-99B0-8323-87A27DFF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베이지안 모델을 사용하면 불확실성 추정치로 이 문제를 해결하는데 어느정도 도움이 되지만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문제를 완전히 해결하지는 못함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최근 연구는 먼저 학습된 정책으로 정책 네트워크를 초기화함으로써 모델기반 접근 방식을 기존의 모델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free RL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교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육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과 결합하지만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이후에 이 정책을 미세 조정하기 위해 모델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-free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방법에 의존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해야함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In Learning to think(J.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Schmidhuber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ArXiv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 preprint. 2015)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RNN 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항상 신뢰할 수 있는 예측 변수는 아니라는 것을 받아들일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A(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잠재적으로 진화 기반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 RNN 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는 원칙적으로 결함 있는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무시하거나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계층적 계획 등을 포함한 임의의 계산 목적을 위해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특정 유용한 부분을 악용하는 방법을 학습할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E2511-9E55-259F-85BD-D6634E346D21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4.5 Cheating the World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7583CA-EE91-3862-50CD-5EEDECF0D70C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773F5046-50B1-F656-ABD2-033B6441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4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4D5A-48C6-99B0-8323-87A27DFF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우리의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모델의 결점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악용하는 것을 더 어렵게 만들기 위해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단지 결정적인 미래를 예측하기 보다는 실제 환경에서 가능한 결과의 분포를 모델링 하는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MDN-RNN as Dynamics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사용하기로 결정했다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 환경이 결정적일 지라도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MDN-RNN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은 사실상 이를 확률적 환경으로 근사함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이것의 장점은 모든 환경의 확률적 버전 내에서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모델을 훈련할 수 있다는 장점이 있음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temperature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매개변수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t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타우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를 조절하여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모델의 임의성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</a:t>
            </a:r>
            <a:r>
              <a:rPr lang="ko-KR" altLang="en-US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불 확실성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양을 제어 할 수 있으므로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현실성과 악용 가능성 간의 균형을 제어할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예를 들어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매우 낮은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값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0.1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로 설정하면 이 꿈의 환경에 있는 몬스터는 어떤 일이 있어도 불덩어리를 쏘지 못함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가상환경에서는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2100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점 만점을 받지만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현실세계는 실패함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C3B40-C63C-C92C-4051-CE31012E3CAE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4.5 Cheating the World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6EFED7-BAC2-5D95-82C8-10EB8706F1AA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A40E9C9B-047D-6138-9E00-7DC6B627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825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4D5A-48C6-99B0-8323-87A27DFF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042"/>
            <a:ext cx="10515600" cy="4351338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모델의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높이면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 적대적 정책을 찾기가 더 어려워 지지만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너무 많이 올리면 가상환경이 에이전트가 배우기가 너무 어려워진다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1.15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일 때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best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1.3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으로 높이면 점수는 낮아지지만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score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분산이 낮아지는 전략을 가진다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45D513C-7FB1-4DA1-861A-F4E0909F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2223"/>
            <a:ext cx="4613719" cy="22799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7A774A-F6EC-9106-691E-6DE1CE7BDD2B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4.5 Cheating the World Model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DE8053B-3C92-73BD-8074-0728354757E1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5544CCED-FF3A-8180-4CED-16AC749A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07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D65B-E536-974D-2563-19F599D6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우리가 실험한 작업은 비교적 간단한 환경이므로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임의 정책에서 수집된 데이터 세트를 사용하여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합리적인 세계모델을 학습할 수 있었다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하지만 환경이 더욱 정교해지면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전략적으로 탐색하는 방법을 배운 후에만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world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일부만 사용할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복잡한 환경에서는 반복적인 학습 환경이 필요하다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AB74BD-E158-A49E-EA54-425F1EDF3C82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5. Iterative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Procedure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DDB965-6B9F-D810-D2CC-E5EC0472A893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130ADE8B-50E3-350B-8500-80F35C9A5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D65B-E536-974D-2563-19F599D6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임의의 매개변수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M, C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초기화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2.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 환경으로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N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번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roll out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하고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모든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액선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a_t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와 관찰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x_t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storage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저장한다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Lohit Devanagari"/>
              </a:rPr>
              <a:t>3. 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을 모델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				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로 훈련하고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훈련하여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내부의 예상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reawards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최적화 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4.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완료되지 않은 작업들이 있다면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2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로 돌아간다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82EB3-C882-D215-5208-7DF7A5A4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24" y="2519483"/>
            <a:ext cx="2771775" cy="3143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43D149-DA34-74E5-9B90-CC7E992D908F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5. Iterative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Procedure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3C5A32E-3F44-A648-9187-AE58DE0AB854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84F83754-7480-B1B4-9E13-4F1712A2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3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00B88E-FE7F-7F7C-5E29-CB27DB6D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833"/>
            <a:ext cx="6259496" cy="5112514"/>
          </a:xfrm>
          <a:prstGeom prst="rect">
            <a:avLst/>
          </a:prstGeom>
        </p:spPr>
      </p:pic>
      <p:pic>
        <p:nvPicPr>
          <p:cNvPr id="3074" name="Picture 2" descr="CartPole-v1">
            <a:extLst>
              <a:ext uri="{FF2B5EF4-FFF2-40B4-BE49-F238E27FC236}">
                <a16:creationId xmlns:a16="http://schemas.microsoft.com/office/drawing/2014/main" id="{6845AA52-C0E7-B757-D79A-9ED9EA28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83" y="2803967"/>
            <a:ext cx="4494133" cy="20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306D5-8E7B-DF3E-9AAA-A9151330FC42}"/>
              </a:ext>
            </a:extLst>
          </p:cNvPr>
          <p:cNvSpPr txBox="1"/>
          <p:nvPr/>
        </p:nvSpPr>
        <p:spPr>
          <a:xfrm>
            <a:off x="7949436" y="4672759"/>
            <a:ext cx="1932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Cart position</a:t>
            </a:r>
          </a:p>
          <a:p>
            <a:r>
              <a:rPr lang="en-US" altLang="ko-KR" dirty="0"/>
              <a:t>Cart velocity</a:t>
            </a:r>
          </a:p>
          <a:p>
            <a:r>
              <a:rPr lang="en-US" altLang="ko-KR" dirty="0"/>
              <a:t>Cart angle</a:t>
            </a:r>
          </a:p>
          <a:p>
            <a:r>
              <a:rPr lang="en-US" altLang="ko-KR" dirty="0"/>
              <a:t>Cart edge speed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C47DA-56DA-B53C-092F-B9D857BDA720}"/>
              </a:ext>
            </a:extLst>
          </p:cNvPr>
          <p:cNvSpPr txBox="1"/>
          <p:nvPr/>
        </p:nvSpPr>
        <p:spPr>
          <a:xfrm>
            <a:off x="7574280" y="6581001"/>
            <a:ext cx="4617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https://inspaceai.github.io/2019/05/30/CartPole_RL_Comparison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7D102D-BA39-4A25-B4F1-6454F46FABDE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 Reinforcement Learning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E37B4ED-3259-F2EA-B6C8-2290BEDE7A09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7" name="Picture 2" descr="상명대학교 (r1630 판) - 나무위키">
            <a:extLst>
              <a:ext uri="{FF2B5EF4-FFF2-40B4-BE49-F238E27FC236}">
                <a16:creationId xmlns:a16="http://schemas.microsoft.com/office/drawing/2014/main" id="{FADE1E99-B9A6-D476-6E36-4112085B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76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D65B-E536-974D-2563-19F599D6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MDN-RNN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제대로 수행되지 않으면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익숙하지 않은 세계의 일부를 만났음을 의미한다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일부러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이러한걸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위해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훈련 손실 함수를 조정하고 재사용 할 수 있음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 환경에서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의 손실 함수의 부호를 뒤집어서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일부로 익숙하지 않은 세계의 일부를 탐색하도록 권장함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반복 훈련 절차는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M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모델이 다음 관찰을 예측하고 완료될 뿐만 아니라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다음 시간 단계에 대한 행동과 보상도 예측해야 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이것은 더 어려운 작업에 필요할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예를 들어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에이전트가 주변을 걷기 위해 복잡한 운동기술을 배워야 하는 경우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세계 모델은 이미 걷는 법을 배운 자체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모델을 모방하는 법을 배운다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걷기와 같은 어려운 운동 능력이 많은 용량을 가진 큰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world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흡수 된 후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작은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모델은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world model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 이미 흡수된 운동 능력에 의존하고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이미 가지고 있던 운동 능력을 사용하여 스스로 탐색하는 더 높은 수준의 기술을 배우는데 집중할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D4A8CF-C89A-B07D-1F0A-1BCD962DC23F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5. Iterative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Procedure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7A1BB6-697B-7C33-B9BD-3A61E5877A12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BF4018AA-885A-7704-B171-398E1A57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0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9AC85-3E06-8AEB-827D-03491F34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PILCO(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Deisenroth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 &amp; Ras-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mussen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, 2011;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Duvenaud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, 2016; McAllister &amp; Rasmussen,2016)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는 어려운 제어 문제를 해결하기 위해 설계된 확률 모델 기반 검색 정책 방법입니다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PILCO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는 환경에서 수집한 데이터를 사용하여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가우시안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프로세스 모델을 사용하여 시스템 역학을 학습한 다음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이 모델을 사용하여 컨트롤러가 진자 휘두르기 또는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외발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자전거 타기와 같은 원하는 작업을 수행하도록 훈련하기 위해 많은 궤적을 샘플링 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BDA6E-E7E9-3C59-D8A5-B9BCE2F4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0" y="3625850"/>
            <a:ext cx="3914775" cy="29432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32AC0A-D1B4-8F39-FE31-DA525F0F1A8A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6. Related work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38D83C-438B-2CE6-FD96-D28917AF3E24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2" descr="상명대학교 (r1630 판) - 나무위키">
            <a:extLst>
              <a:ext uri="{FF2B5EF4-FFF2-40B4-BE49-F238E27FC236}">
                <a16:creationId xmlns:a16="http://schemas.microsoft.com/office/drawing/2014/main" id="{9255567F-5E77-5A28-0BFC-B1D5EF29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89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9AC85-3E06-8AEB-827D-03491F34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다른 최신 연구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(Gal et al.,2016; </a:t>
            </a:r>
            <a:r>
              <a:rPr lang="en-US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Depeweg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et al., 2016)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는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GP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대신 베이지안 신경망을 사용한다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이 방법은 상태가 잘 알려져 있고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Lohit Devanagari"/>
              </a:rPr>
              <a:t>잘 정의되고 관찰이 상대적으로 낮은 차원인 도전적인 제어 작업에서 좋은 결과를 보여줌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</a:p>
          <a:p>
            <a:endParaRPr lang="en-US" altLang="ko-KR" sz="1800" dirty="0">
              <a:ea typeface="맑은 고딕" panose="020B0503020000020004" pitchFamily="50" charset="-127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~~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최근 연구 관련 내용들이니까 한 번 읽어 보시면 좋을 듯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.. (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강화학습 흐름 파악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good)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3EE244-A253-00F7-2FAE-C0B0F8737BB3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6. Related work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433D36B-C924-0714-C1B2-510B2B157E1B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2" descr="상명대학교 (r1630 판) - 나무위키">
            <a:extLst>
              <a:ext uri="{FF2B5EF4-FFF2-40B4-BE49-F238E27FC236}">
                <a16:creationId xmlns:a16="http://schemas.microsoft.com/office/drawing/2014/main" id="{A2688281-AEA4-45CF-3165-0890E6FD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87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4F38A-3E46-4160-7BD9-56778692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실제환경에서 에이전트를 훈련시키는 사이클을 낭비하지 않을 수 있다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시뮬레이션된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환경에서 원하는 만큼 에이전트 훈련 가능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비용 절약 가능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게다가 </a:t>
            </a:r>
            <a:r>
              <a:rPr lang="en-US" altLang="ko-KR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GP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사용하여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, world model 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시뮬레이션을 가속화 할 수 있음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Noto Serif CJK KR"/>
                <a:cs typeface="Lohit Devanagari"/>
              </a:rPr>
              <a:t>world model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을 미분 가능한 재귀 계</a:t>
            </a:r>
            <a:r>
              <a:rPr lang="ko-KR" altLang="en-US" sz="1800" kern="100" dirty="0">
                <a:latin typeface="Noto Serif CJK KR"/>
                <a:ea typeface="맑은 고딕" panose="020B0503020000020004" pitchFamily="50" charset="-127"/>
                <a:cs typeface="Lohit Devanagari"/>
              </a:rPr>
              <a:t>산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그래프로 구현하는 이점은 </a:t>
            </a:r>
            <a:r>
              <a:rPr lang="ko-KR" altLang="ko-KR" sz="1800" kern="100" dirty="0" err="1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역전파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 알고리즘을 사용하여 목표 함수를 최대화하기 위해 정책을 미세 조정하여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world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에서 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agent</a:t>
            </a:r>
            <a:r>
              <a:rPr lang="ko-KR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를 훈련시킬 수 있다는 것을 의미함</a:t>
            </a:r>
            <a:r>
              <a:rPr lang="en-US" altLang="ko-KR" sz="1800" kern="100" dirty="0"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ko-KR" sz="1800" kern="100" dirty="0">
              <a:effectLst/>
              <a:latin typeface="Noto Serif CJK KR"/>
              <a:ea typeface="Noto Serif CJK KR"/>
              <a:cs typeface="Lohit Devanagari"/>
            </a:endParaRPr>
          </a:p>
          <a:p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E8039-4BCE-F044-3726-5BE10365CB6E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7. Discussion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AD9B83-9A41-F7C7-1A33-79E8E7F7E539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C963A6AD-C24D-39A8-DAC4-12C6A497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55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상명대학교 (r1630 판) - 나무위키">
            <a:extLst>
              <a:ext uri="{FF2B5EF4-FFF2-40B4-BE49-F238E27FC236}">
                <a16:creationId xmlns:a16="http://schemas.microsoft.com/office/drawing/2014/main" id="{9ACC6B83-852B-049E-76FC-E6EB480B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AAA3F7-BDD7-7E4F-1B1E-55DBF5774799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A46DE-39AE-B3CC-B4BB-5A4CACDFE793}"/>
              </a:ext>
            </a:extLst>
          </p:cNvPr>
          <p:cNvSpPr txBox="1"/>
          <p:nvPr/>
        </p:nvSpPr>
        <p:spPr>
          <a:xfrm>
            <a:off x="-1" y="32080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Thank you!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34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76C06-4203-9D3B-3720-A917D923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639" y="5381372"/>
            <a:ext cx="957072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아무도 세계</a:t>
            </a:r>
            <a:r>
              <a:rPr lang="en-US" altLang="ko-KR" sz="2000" dirty="0"/>
              <a:t>, </a:t>
            </a:r>
            <a:r>
              <a:rPr lang="ko-KR" altLang="en-US" sz="2000" dirty="0"/>
              <a:t>정부</a:t>
            </a:r>
            <a:r>
              <a:rPr lang="en-US" altLang="ko-KR" sz="2000" dirty="0"/>
              <a:t>, </a:t>
            </a:r>
            <a:r>
              <a:rPr lang="ko-KR" altLang="en-US" sz="2000" dirty="0"/>
              <a:t>나라를 상상하지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개념과 그 사이의 관계만을 선택하고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그것들을 사용하여 실제 시스템을 나타낸다</a:t>
            </a:r>
            <a:r>
              <a:rPr lang="en-US" altLang="ko-KR" sz="2000" dirty="0"/>
              <a:t>.</a:t>
            </a:r>
          </a:p>
          <a:p>
            <a:pPr marL="0" indent="0" algn="ctr">
              <a:buNone/>
            </a:pPr>
            <a:r>
              <a:rPr lang="en-US" altLang="ko-KR" sz="2000" dirty="0"/>
              <a:t>- Jay Wright Forrester 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0F2F5-5119-63A6-F085-CB149E14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13" y="1606467"/>
            <a:ext cx="2371974" cy="33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E4EA81-A714-C145-15C4-B3CFA7FB5AAF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Introduction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39E98E-6A6D-40E2-579F-4AE839877702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2" descr="상명대학교 (r1630 판) - 나무위키">
            <a:extLst>
              <a:ext uri="{FF2B5EF4-FFF2-40B4-BE49-F238E27FC236}">
                <a16:creationId xmlns:a16="http://schemas.microsoft.com/office/drawing/2014/main" id="{B066E024-C6D5-E873-32FA-CCFB7138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629B77-AD17-5A19-0093-4B6EBB4B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15" y="1794192"/>
            <a:ext cx="4556367" cy="3269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EDD8B-CB6E-F62C-4EEC-0C8CE23CC3DB}"/>
              </a:ext>
            </a:extLst>
          </p:cNvPr>
          <p:cNvSpPr txBox="1"/>
          <p:nvPr/>
        </p:nvSpPr>
        <p:spPr>
          <a:xfrm>
            <a:off x="1103881" y="5509598"/>
            <a:ext cx="10618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kern="100" dirty="0">
                <a:effectLst/>
                <a:ea typeface="맑은 고딕" panose="020B0503020000020004" pitchFamily="50" charset="-127"/>
                <a:cs typeface="Lohit Devanagari"/>
              </a:rPr>
              <a:t>야구 배트를 휘두르는 방법을 결정 하는게</a:t>
            </a:r>
            <a:r>
              <a:rPr lang="en-US" altLang="ko-KR" kern="100" dirty="0">
                <a:effectLst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kern="100" dirty="0">
                <a:effectLst/>
                <a:ea typeface="맑은 고딕" panose="020B0503020000020004" pitchFamily="50" charset="-127"/>
                <a:cs typeface="Lohit Devanagari"/>
              </a:rPr>
              <a:t>시각적 신호가 뇌에 도달하는 시간보다 짧다</a:t>
            </a:r>
            <a:r>
              <a:rPr lang="en-US" altLang="ko-KR" kern="100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ko-KR" kern="100" dirty="0">
              <a:effectLst/>
              <a:ea typeface="Noto Serif CJK KR"/>
              <a:cs typeface="Lohit Devanagari"/>
            </a:endParaRPr>
          </a:p>
          <a:p>
            <a:r>
              <a:rPr lang="ko-KR" altLang="ko-KR" dirty="0">
                <a:effectLst/>
                <a:ea typeface="맑은 고딕" panose="020B0503020000020004" pitchFamily="50" charset="-127"/>
                <a:cs typeface="Lohit Devanagari"/>
              </a:rPr>
              <a:t>시속</a:t>
            </a:r>
            <a:r>
              <a:rPr lang="en-US" altLang="ko-KR" dirty="0">
                <a:effectLst/>
                <a:ea typeface="맑은 고딕" panose="020B0503020000020004" pitchFamily="50" charset="-127"/>
                <a:cs typeface="Lohit Devanagari"/>
              </a:rPr>
              <a:t> 100</a:t>
            </a:r>
            <a:r>
              <a:rPr lang="ko-KR" altLang="ko-KR" dirty="0">
                <a:effectLst/>
                <a:ea typeface="맑은 고딕" panose="020B0503020000020004" pitchFamily="50" charset="-127"/>
                <a:cs typeface="Lohit Devanagari"/>
              </a:rPr>
              <a:t>마일의 빠른 공을 칠 수 있는 이유는</a:t>
            </a:r>
            <a:r>
              <a:rPr lang="en-US" altLang="ko-KR" dirty="0">
                <a:effectLst/>
                <a:ea typeface="맑은 고딕" panose="020B0503020000020004" pitchFamily="50" charset="-127"/>
                <a:cs typeface="Lohit Devanagari"/>
              </a:rPr>
              <a:t>,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Lohit Devanagari"/>
              </a:rPr>
              <a:t>볼이 언제 어디로 날아갈지 </a:t>
            </a:r>
            <a:r>
              <a:rPr lang="ko-KR" altLang="ko-KR" b="1" dirty="0">
                <a:effectLst/>
                <a:ea typeface="맑은 고딕" panose="020B0503020000020004" pitchFamily="50" charset="-127"/>
                <a:cs typeface="Lohit Devanagari"/>
              </a:rPr>
              <a:t>본능적</a:t>
            </a:r>
            <a:r>
              <a:rPr lang="ko-KR" altLang="ko-KR" dirty="0">
                <a:effectLst/>
                <a:ea typeface="맑은 고딕" panose="020B0503020000020004" pitchFamily="50" charset="-127"/>
                <a:cs typeface="Lohit Devanagari"/>
              </a:rPr>
              <a:t>으로 </a:t>
            </a:r>
            <a:r>
              <a:rPr lang="ko-KR" altLang="ko-KR" b="1" dirty="0">
                <a:effectLst/>
                <a:ea typeface="맑은 고딕" panose="020B0503020000020004" pitchFamily="50" charset="-127"/>
                <a:cs typeface="Lohit Devanagari"/>
              </a:rPr>
              <a:t>예측</a:t>
            </a:r>
            <a:r>
              <a:rPr lang="ko-KR" altLang="ko-KR" dirty="0">
                <a:effectLst/>
                <a:ea typeface="맑은 고딕" panose="020B0503020000020004" pitchFamily="50" charset="-127"/>
                <a:cs typeface="Lohit Devanagari"/>
              </a:rPr>
              <a:t>하는 능력 때문이다</a:t>
            </a:r>
            <a:r>
              <a:rPr lang="en-US" altLang="ko-KR" dirty="0">
                <a:effectLst/>
                <a:ea typeface="맑은 고딕" panose="020B0503020000020004" pitchFamily="50" charset="-127"/>
                <a:cs typeface="Lohit Devanagari"/>
              </a:rPr>
              <a:t>.</a:t>
            </a:r>
            <a:endParaRPr lang="ko-KR" alt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044F2C-9542-5EA8-B8D2-4CD4B2FE62E4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Introduction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AE77E33-1A07-5CEB-0B39-E96C3AABBE10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0AFBB1-03F8-106A-D13C-C4A1CEE01DDB}"/>
              </a:ext>
            </a:extLst>
          </p:cNvPr>
          <p:cNvSpPr txBox="1"/>
          <p:nvPr/>
        </p:nvSpPr>
        <p:spPr>
          <a:xfrm>
            <a:off x="9917428" y="6581001"/>
            <a:ext cx="2274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https://worldmodels.github.io</a:t>
            </a:r>
          </a:p>
        </p:txBody>
      </p:sp>
      <p:pic>
        <p:nvPicPr>
          <p:cNvPr id="20" name="Picture 2" descr="상명대학교 (r1630 판) - 나무위키">
            <a:extLst>
              <a:ext uri="{FF2B5EF4-FFF2-40B4-BE49-F238E27FC236}">
                <a16:creationId xmlns:a16="http://schemas.microsoft.com/office/drawing/2014/main" id="{66B5AE97-A06E-DBFA-8350-63D9D572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F37CE7-1FBA-65C6-8B98-A89830EB06D0}"/>
              </a:ext>
            </a:extLst>
          </p:cNvPr>
          <p:cNvSpPr txBox="1"/>
          <p:nvPr/>
        </p:nvSpPr>
        <p:spPr>
          <a:xfrm>
            <a:off x="479024" y="2658517"/>
            <a:ext cx="1124325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강화학습 </a:t>
            </a:r>
            <a:r>
              <a:rPr lang="en-US" altLang="ko-KR" b="0" i="0" dirty="0">
                <a:effectLst/>
              </a:rPr>
              <a:t>agent </a:t>
            </a:r>
            <a:r>
              <a:rPr lang="ko-KR" altLang="en-US" b="0" i="0" dirty="0">
                <a:effectLst/>
              </a:rPr>
              <a:t>관점에서 </a:t>
            </a:r>
            <a:r>
              <a:rPr lang="en-US" altLang="ko-KR" b="1" i="0" dirty="0">
                <a:effectLst/>
              </a:rPr>
              <a:t>RNN</a:t>
            </a:r>
            <a:r>
              <a:rPr lang="ko-KR" altLang="en-US" b="0" i="0" dirty="0">
                <a:effectLst/>
              </a:rPr>
              <a:t>은 과거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현재를 잘 표현할 뿐만 아니라 </a:t>
            </a:r>
            <a:r>
              <a:rPr lang="ko-KR" altLang="en-US" b="1" i="0" dirty="0">
                <a:effectLst/>
              </a:rPr>
              <a:t>미래</a:t>
            </a:r>
            <a:r>
              <a:rPr lang="ko-KR" altLang="en-US" b="0" i="0" dirty="0">
                <a:effectLst/>
              </a:rPr>
              <a:t>에 대한 정보를 잘 예측할 수 있음이 알려져 있다</a:t>
            </a:r>
            <a:r>
              <a:rPr lang="en-US" altLang="ko-KR" b="0" i="0" dirty="0">
                <a:effectLst/>
              </a:rPr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이는 모델이 위에서 언급한 시공간적 특성을 잘 표현한다는 말과 같다</a:t>
            </a:r>
            <a:r>
              <a:rPr lang="en-US" altLang="ko-KR" b="0" i="0" dirty="0"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그러나 이렇게 파라미터가 많은 모델을 학습하고 바로 </a:t>
            </a:r>
            <a:r>
              <a:rPr lang="en-US" altLang="ko-KR" b="0" i="0" dirty="0">
                <a:effectLst/>
              </a:rPr>
              <a:t>agent</a:t>
            </a:r>
            <a:r>
              <a:rPr lang="ko-KR" altLang="en-US" b="0" i="0" dirty="0">
                <a:effectLst/>
              </a:rPr>
              <a:t>로 사용할 경우 </a:t>
            </a:r>
            <a:r>
              <a:rPr lang="en-US" altLang="ko-KR" b="1" i="0" dirty="0">
                <a:effectLst/>
              </a:rPr>
              <a:t>credit assignment problem</a:t>
            </a:r>
            <a:r>
              <a:rPr lang="ko-KR" altLang="en-US" b="0" i="0" dirty="0">
                <a:effectLst/>
              </a:rPr>
              <a:t>이 발생할 수 있다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따라서 보통 </a:t>
            </a:r>
            <a:r>
              <a:rPr lang="ko-KR" altLang="en-US" b="1" i="0" dirty="0">
                <a:effectLst/>
              </a:rPr>
              <a:t>일반적인 강화학습</a:t>
            </a:r>
            <a:r>
              <a:rPr lang="ko-KR" altLang="en-US" b="0" i="0" dirty="0">
                <a:effectLst/>
              </a:rPr>
              <a:t>들은 파라미터 수가 적은 </a:t>
            </a:r>
            <a:r>
              <a:rPr lang="en-US" altLang="ko-KR" b="1" i="0" dirty="0">
                <a:effectLst/>
              </a:rPr>
              <a:t>model-free RL</a:t>
            </a:r>
            <a:r>
              <a:rPr lang="ko-KR" altLang="en-US" b="0" i="0" dirty="0">
                <a:effectLst/>
              </a:rPr>
              <a:t>을 사용</a:t>
            </a:r>
            <a:endParaRPr lang="ko-KR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CD6A1E-97AC-2CC0-C80B-6258B6E55312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Introduction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312A275-8CA3-49D4-A4E3-F2C7812704BE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1" name="Picture 2" descr="상명대학교 (r1630 판) - 나무위키">
            <a:extLst>
              <a:ext uri="{FF2B5EF4-FFF2-40B4-BE49-F238E27FC236}">
                <a16:creationId xmlns:a16="http://schemas.microsoft.com/office/drawing/2014/main" id="{4F7C7E9D-FE1D-7CB2-BD7B-97BDE61A5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5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13809-E60D-8C52-BF82-852D6E6D6C97}"/>
              </a:ext>
            </a:extLst>
          </p:cNvPr>
          <p:cNvSpPr txBox="1"/>
          <p:nvPr/>
        </p:nvSpPr>
        <p:spPr>
          <a:xfrm>
            <a:off x="658615" y="186594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C</a:t>
            </a:r>
            <a:r>
              <a:rPr lang="en-US" altLang="ko-KR" sz="2000" b="1" i="0" dirty="0">
                <a:effectLst/>
              </a:rPr>
              <a:t>redit assignment problem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420B2-5E98-EB8B-798E-71A90FA98EC3}"/>
              </a:ext>
            </a:extLst>
          </p:cNvPr>
          <p:cNvSpPr txBox="1"/>
          <p:nvPr/>
        </p:nvSpPr>
        <p:spPr>
          <a:xfrm>
            <a:off x="836346" y="2828835"/>
            <a:ext cx="10416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만약 각 </a:t>
            </a:r>
            <a:r>
              <a:rPr lang="en-US" altLang="ko-KR" b="0" i="0" dirty="0">
                <a:effectLst/>
              </a:rPr>
              <a:t>step</a:t>
            </a:r>
            <a:r>
              <a:rPr lang="ko-KR" altLang="en-US" b="0" i="0" dirty="0">
                <a:effectLst/>
              </a:rPr>
              <a:t>에서 </a:t>
            </a:r>
            <a:r>
              <a:rPr lang="en-US" altLang="ko-KR" b="0" i="0" dirty="0">
                <a:effectLst/>
              </a:rPr>
              <a:t>agent</a:t>
            </a:r>
            <a:r>
              <a:rPr lang="ko-KR" altLang="en-US" b="0" i="0" dirty="0">
                <a:effectLst/>
              </a:rPr>
              <a:t>가 취해야 될 가장 적절한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을 알고 있다면 이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을 </a:t>
            </a:r>
            <a:r>
              <a:rPr lang="en-US" altLang="ko-KR" b="0" i="0" dirty="0">
                <a:effectLst/>
              </a:rPr>
              <a:t>target </a:t>
            </a:r>
            <a:r>
              <a:rPr lang="ko-KR" altLang="en-US" b="0" i="0" dirty="0">
                <a:effectLst/>
              </a:rPr>
              <a:t>확률로 하여 추정된 확률과 </a:t>
            </a:r>
            <a:r>
              <a:rPr lang="en-US" altLang="ko-KR" b="0" i="0" dirty="0">
                <a:effectLst/>
              </a:rPr>
              <a:t>target </a:t>
            </a:r>
            <a:r>
              <a:rPr lang="ko-KR" altLang="en-US" b="0" i="0" dirty="0">
                <a:effectLst/>
              </a:rPr>
              <a:t>확률 사이의 </a:t>
            </a:r>
            <a:r>
              <a:rPr lang="en-US" altLang="ko-KR" b="0" i="0" dirty="0">
                <a:effectLst/>
              </a:rPr>
              <a:t>cross entropy</a:t>
            </a:r>
            <a:r>
              <a:rPr lang="ko-KR" altLang="en-US" b="0" i="0" dirty="0">
                <a:effectLst/>
              </a:rPr>
              <a:t>를 계산하면 될 것이다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하지만 강화학습에서는 가장 적절한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같은 건 고려하지 않는다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다만</a:t>
            </a:r>
            <a:r>
              <a:rPr lang="en-US" altLang="ko-KR" b="0" i="0" dirty="0">
                <a:effectLst/>
              </a:rPr>
              <a:t>, reward</a:t>
            </a:r>
            <a:r>
              <a:rPr lang="ko-KR" altLang="en-US" b="0" i="0" dirty="0">
                <a:effectLst/>
              </a:rPr>
              <a:t>를 통해서만 </a:t>
            </a:r>
            <a:r>
              <a:rPr lang="en-US" altLang="ko-KR" b="0" i="0" dirty="0">
                <a:effectLst/>
              </a:rPr>
              <a:t>agent</a:t>
            </a:r>
            <a:r>
              <a:rPr lang="ko-KR" altLang="en-US" b="0" i="0" dirty="0">
                <a:effectLst/>
              </a:rPr>
              <a:t>가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을 결정할 뿐이다</a:t>
            </a:r>
            <a:r>
              <a:rPr lang="en-US" altLang="ko-KR" b="0" i="0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789AF-4F65-0D39-A877-C715E2C6872C}"/>
              </a:ext>
            </a:extLst>
          </p:cNvPr>
          <p:cNvSpPr txBox="1"/>
          <p:nvPr/>
        </p:nvSpPr>
        <p:spPr>
          <a:xfrm>
            <a:off x="836346" y="4361894"/>
            <a:ext cx="10730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하지만 이 </a:t>
            </a:r>
            <a:r>
              <a:rPr lang="en-US" altLang="ko-KR" b="0" i="0" dirty="0">
                <a:effectLst/>
              </a:rPr>
              <a:t>agent</a:t>
            </a:r>
            <a:r>
              <a:rPr lang="ko-KR" altLang="en-US" b="0" i="0" dirty="0">
                <a:effectLst/>
              </a:rPr>
              <a:t>는 </a:t>
            </a:r>
            <a:r>
              <a:rPr lang="en-US" altLang="ko-KR" b="0" i="0" dirty="0">
                <a:effectLst/>
              </a:rPr>
              <a:t>reward</a:t>
            </a:r>
            <a:r>
              <a:rPr lang="ko-KR" altLang="en-US" b="0" i="0" dirty="0">
                <a:effectLst/>
              </a:rPr>
              <a:t>를 받았을 때 어떤 </a:t>
            </a:r>
            <a:r>
              <a:rPr lang="en-US" altLang="ko-KR" b="0" i="0" dirty="0">
                <a:effectLst/>
              </a:rPr>
              <a:t>action </a:t>
            </a:r>
            <a:r>
              <a:rPr lang="ko-KR" altLang="en-US" b="0" i="0" dirty="0">
                <a:effectLst/>
              </a:rPr>
              <a:t>때문인지 알 수가 없다</a:t>
            </a:r>
            <a:r>
              <a:rPr lang="en-US" altLang="ko-KR" b="0" i="0" dirty="0">
                <a:effectLst/>
              </a:rPr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이를 </a:t>
            </a:r>
            <a:r>
              <a:rPr lang="en-US" altLang="ko-KR" b="1" i="0" dirty="0">
                <a:effectLst/>
              </a:rPr>
              <a:t>credit assignment problem</a:t>
            </a:r>
            <a:r>
              <a:rPr lang="ko-KR" altLang="en-US" b="0" i="0" dirty="0">
                <a:effectLst/>
              </a:rPr>
              <a:t>이라고 한다</a:t>
            </a:r>
            <a:r>
              <a:rPr lang="en-US" altLang="ko-KR" b="0" i="0" dirty="0"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예를 들어 </a:t>
            </a:r>
            <a:r>
              <a:rPr lang="en-US" altLang="ko-KR" b="0" i="0" dirty="0">
                <a:effectLst/>
              </a:rPr>
              <a:t>cartpole</a:t>
            </a:r>
            <a:r>
              <a:rPr lang="ko-KR" altLang="en-US" b="0" i="0" dirty="0">
                <a:effectLst/>
              </a:rPr>
              <a:t>환경에서 </a:t>
            </a:r>
            <a:r>
              <a:rPr lang="en-US" altLang="ko-KR" b="0" i="0" dirty="0">
                <a:effectLst/>
              </a:rPr>
              <a:t>100 step</a:t>
            </a:r>
            <a:r>
              <a:rPr lang="ko-KR" altLang="en-US" b="0" i="0" dirty="0">
                <a:effectLst/>
              </a:rPr>
              <a:t>을 움직인 후 막대가 떨어졌다고 해보자</a:t>
            </a:r>
            <a:r>
              <a:rPr lang="en-US" altLang="ko-KR" b="0" i="0" dirty="0">
                <a:effectLst/>
              </a:rPr>
              <a:t>. 100 step</a:t>
            </a:r>
            <a:r>
              <a:rPr lang="ko-KR" altLang="en-US" b="0" i="0" dirty="0">
                <a:effectLst/>
              </a:rPr>
              <a:t>까지는 </a:t>
            </a:r>
            <a:r>
              <a:rPr lang="en-US" altLang="ko-KR" b="0" i="0" dirty="0">
                <a:effectLst/>
              </a:rPr>
              <a:t>reward</a:t>
            </a:r>
            <a:r>
              <a:rPr lang="ko-KR" altLang="en-US" b="0" i="0" dirty="0">
                <a:effectLst/>
              </a:rPr>
              <a:t>가 계속적으로 주어졌을 것이다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하지만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어떤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이 옳았는지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어떤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이 옳지 않았는지 판단할 수 있는 지표가 존재하지 않는다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각 </a:t>
            </a:r>
            <a:r>
              <a:rPr lang="en-US" altLang="ko-KR" b="0" i="0" dirty="0">
                <a:effectLst/>
              </a:rPr>
              <a:t>action</a:t>
            </a:r>
            <a:r>
              <a:rPr lang="ko-KR" altLang="en-US" b="0" i="0" dirty="0">
                <a:effectLst/>
              </a:rPr>
              <a:t>에 대한 평가 지표가 필요하다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9FD8EA-FD24-B7EC-973B-D2E416AF27E5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Introduction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F827D6F-BA55-C63B-A308-6BFABF0A09ED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2" descr="상명대학교 (r1630 판) - 나무위키">
            <a:extLst>
              <a:ext uri="{FF2B5EF4-FFF2-40B4-BE49-F238E27FC236}">
                <a16:creationId xmlns:a16="http://schemas.microsoft.com/office/drawing/2014/main" id="{40274F45-B9C1-385D-8A03-B15CF07B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5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38559-E50E-1829-4AC4-2C46A2DB2A67}"/>
              </a:ext>
            </a:extLst>
          </p:cNvPr>
          <p:cNvSpPr txBox="1"/>
          <p:nvPr/>
        </p:nvSpPr>
        <p:spPr>
          <a:xfrm>
            <a:off x="649346" y="3076255"/>
            <a:ext cx="10893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Lato" panose="020F0502020204030203" pitchFamily="34" charset="0"/>
              </a:rPr>
              <a:t>이러한 문제를 피하기 위해 논문에서는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RNN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을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model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로 활용하는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model-based RL 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방법론을 제안</a:t>
            </a:r>
            <a:r>
              <a:rPr lang="en-US" altLang="ko-KR" dirty="0">
                <a:latin typeface="Lato" panose="020F050202020403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Lato" panose="020F0502020204030203" pitchFamily="34" charset="0"/>
              </a:rPr>
              <a:t>모델의 효과적인 학습을 위해 크게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large model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과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smaller controller model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로 나누었다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Lato" panose="020F0502020204030203" pitchFamily="34" charset="0"/>
              </a:rPr>
              <a:t>Large model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은 다음 장면의 추상화된 정보들을 맞추는데 초점을 두었다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Lato" panose="020F0502020204030203" pitchFamily="34" charset="0"/>
              </a:rPr>
              <a:t>Controller model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의 경우에는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small search space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에서 효율적으로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credit assignment problem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을 잘 해결하는 것에 초점을 맞추었다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Lato" panose="020F050202020403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Lato" panose="020F0502020204030203" pitchFamily="34" charset="0"/>
              </a:rPr>
              <a:t>대부분의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model-based RL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에서는 실제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environment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를 가지고 학습을 진행한다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여기서는 실제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environment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를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large model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을 통해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generate 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되는 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representation</a:t>
            </a:r>
            <a:r>
              <a:rPr lang="ko-KR" altLang="en-US" b="0" i="0" dirty="0">
                <a:effectLst/>
                <a:latin typeface="Lato" panose="020F0502020204030203" pitchFamily="34" charset="0"/>
              </a:rPr>
              <a:t>으로 대체하여 학습하는 실험도 진행</a:t>
            </a:r>
            <a:r>
              <a:rPr lang="en-US" altLang="ko-KR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A1164F-B39B-B26A-0EAF-29834B41B75D}"/>
              </a:ext>
            </a:extLst>
          </p:cNvPr>
          <p:cNvSpPr txBox="1">
            <a:spLocks/>
          </p:cNvSpPr>
          <p:nvPr/>
        </p:nvSpPr>
        <p:spPr>
          <a:xfrm>
            <a:off x="261255" y="-64084"/>
            <a:ext cx="1025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Introduction</a:t>
            </a:r>
            <a:endParaRPr lang="en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BEECF3-AEE4-57ED-F261-1514B8B550B1}"/>
              </a:ext>
            </a:extLst>
          </p:cNvPr>
          <p:cNvSpPr/>
          <p:nvPr/>
        </p:nvSpPr>
        <p:spPr>
          <a:xfrm>
            <a:off x="-1" y="1031517"/>
            <a:ext cx="12192001" cy="92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5B898-CF0B-3BBC-5A4E-35A7CF694E2B}"/>
              </a:ext>
            </a:extLst>
          </p:cNvPr>
          <p:cNvSpPr txBox="1"/>
          <p:nvPr/>
        </p:nvSpPr>
        <p:spPr>
          <a:xfrm>
            <a:off x="658615" y="186594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</a:rPr>
              <a:t>Credit assignment problem</a:t>
            </a:r>
            <a:endParaRPr lang="ko-KR" altLang="en-US" sz="2000" b="1" dirty="0"/>
          </a:p>
        </p:txBody>
      </p:sp>
      <p:pic>
        <p:nvPicPr>
          <p:cNvPr id="9" name="Picture 2" descr="상명대학교 (r1630 판) - 나무위키">
            <a:extLst>
              <a:ext uri="{FF2B5EF4-FFF2-40B4-BE49-F238E27FC236}">
                <a16:creationId xmlns:a16="http://schemas.microsoft.com/office/drawing/2014/main" id="{A9E104F5-CD60-C516-7C6C-D1277FBD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078" y="30480"/>
            <a:ext cx="939441" cy="9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3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2678</Words>
  <Application>Microsoft Office PowerPoint</Application>
  <PresentationFormat>와이드스크린</PresentationFormat>
  <Paragraphs>201</Paragraphs>
  <Slides>44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Noto Serif CJK KR</vt:lpstr>
      <vt:lpstr>sohne</vt:lpstr>
      <vt:lpstr>맑은 고딕</vt:lpstr>
      <vt:lpstr>Arial</vt:lpstr>
      <vt:lpstr>Lato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김진성</dc:creator>
  <cp:lastModifiedBy>김진성</cp:lastModifiedBy>
  <cp:revision>9</cp:revision>
  <dcterms:created xsi:type="dcterms:W3CDTF">2022-05-07T08:27:23Z</dcterms:created>
  <dcterms:modified xsi:type="dcterms:W3CDTF">2022-05-07T12:08:50Z</dcterms:modified>
</cp:coreProperties>
</file>