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6" r:id="rId3"/>
    <p:sldId id="256" r:id="rId4"/>
    <p:sldId id="275" r:id="rId5"/>
    <p:sldId id="258" r:id="rId6"/>
    <p:sldId id="267" r:id="rId7"/>
    <p:sldId id="259" r:id="rId8"/>
    <p:sldId id="265" r:id="rId9"/>
    <p:sldId id="266" r:id="rId10"/>
    <p:sldId id="264" r:id="rId11"/>
    <p:sldId id="260" r:id="rId12"/>
    <p:sldId id="261" r:id="rId13"/>
    <p:sldId id="269" r:id="rId14"/>
    <p:sldId id="270" r:id="rId15"/>
    <p:sldId id="271" r:id="rId16"/>
    <p:sldId id="272" r:id="rId17"/>
    <p:sldId id="273" r:id="rId18"/>
    <p:sldId id="274" r:id="rId19"/>
    <p:sldId id="268" r:id="rId20"/>
    <p:sldId id="263" r:id="rId21"/>
    <p:sldId id="262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202" autoAdjust="0"/>
  </p:normalViewPr>
  <p:slideViewPr>
    <p:cSldViewPr snapToGrid="0" showGuides="1">
      <p:cViewPr varScale="1">
        <p:scale>
          <a:sx n="66" d="100"/>
          <a:sy n="66" d="100"/>
        </p:scale>
        <p:origin x="84" y="3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학생/경영학부)" userId="2a405931-5a18-415b-be9f-755309c82637" providerId="ADAL" clId="{B75146AC-BF4A-4E0D-8F01-EDAF5F42C479}"/>
    <pc:docChg chg="custSel modSld">
      <pc:chgData name="(학생/경영학부)" userId="2a405931-5a18-415b-be9f-755309c82637" providerId="ADAL" clId="{B75146AC-BF4A-4E0D-8F01-EDAF5F42C479}" dt="2021-02-17T06:36:18.038" v="0" actId="478"/>
      <pc:docMkLst>
        <pc:docMk/>
      </pc:docMkLst>
      <pc:sldChg chg="delSp mod">
        <pc:chgData name="(학생/경영학부)" userId="2a405931-5a18-415b-be9f-755309c82637" providerId="ADAL" clId="{B75146AC-BF4A-4E0D-8F01-EDAF5F42C479}" dt="2021-02-17T06:36:18.038" v="0" actId="478"/>
        <pc:sldMkLst>
          <pc:docMk/>
          <pc:sldMk cId="735026912" sldId="257"/>
        </pc:sldMkLst>
        <pc:spChg chg="del">
          <ac:chgData name="(학생/경영학부)" userId="2a405931-5a18-415b-be9f-755309c82637" providerId="ADAL" clId="{B75146AC-BF4A-4E0D-8F01-EDAF5F42C479}" dt="2021-02-17T06:36:18.038" v="0" actId="478"/>
          <ac:spMkLst>
            <pc:docMk/>
            <pc:sldMk cId="735026912" sldId="257"/>
            <ac:spMk id="6" creationId="{9F9E74A0-0A70-4A75-B08A-4324D6B045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33D23-A85A-49B1-969D-2C90981E4F7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3EF39-AA55-4EE0-B0C3-E5994B60A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8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C2AC2-DCE1-489F-A15A-8B2B4F2F2D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6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D3783-C072-4516-A868-C4AAD525C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472A6F-6430-404E-9D7C-3C6C1BCAB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42087-EBB7-426F-8163-C4C7A3A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D2991-AA24-4940-8658-BF7985A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D1BD3-5221-4F87-99E1-DAC10437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3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C06D7-F7DD-4588-AAC6-F8099376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CF200-4CE8-4458-9945-2B3994E53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26E0F-FFFC-4290-A8BC-9E2AA39D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DD27F-B991-4E74-BE1D-FA305BB5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03612-2E42-4B81-AD9B-CEB0B871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1922FB-26F2-4395-ABD2-19E501592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AFFFF-E683-4902-A75A-0A6A6508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D632E-184F-4ABC-A3BF-1BAE01A0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3381C-7BDD-4F6C-8FAD-73A137C2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4235E-4469-442E-ADA0-885756D3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2703F-333E-4E2F-8839-1A47E321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CCABB-4B5C-42E7-BEF6-B393F099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AA9FE-2766-42F0-9D5C-897EE0D0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7D337-EB67-4E10-95A5-5BA894A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9426D-F8C2-4EF0-B0D2-D0496D3B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8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6414-936C-428E-ACBA-2FA5FECF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5B730-9500-46DE-95AC-2033ACB3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55C06-AEED-4CB3-BA10-825B1CDB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982EA-5A40-46CB-B99D-CDF78211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EDF2F-4DC8-4B08-8737-D333D12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4BC2-E8D6-4F57-994C-B0565BBB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37D03-CDEE-40E0-B3DC-6D9915395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3CBF9-3748-497E-B8F1-DE8868CA7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66ACE-96ED-4FEA-9D22-2D401919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30E71-00D3-4968-8FD7-BF20A835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6AC1C-F8F9-4956-A4ED-FF48631F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35357-B37C-41EF-9E33-49732FC9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34346A-1895-4DDB-B890-F5FD47473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3512F-AB31-4B85-BFCF-32841061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7C844E-F253-42EF-A4E1-D68187E52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222E26-F8EB-4B54-860C-FFA13B062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1EBBB2-A3E7-455A-98A1-442D240E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15F0B0-0010-4DFD-A33C-9A379487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5DA3B-B412-4862-95B0-5478F90B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6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2ACFF-EF28-4872-81A4-F0D1D848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461B9D-CFE2-4AD4-BB57-9B232A7B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2FDD1-1C3B-4BA3-9575-2CEBF48F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F23A4-0E4A-4D6A-8110-8DD40351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E18285-7026-4ADF-9606-AC331D06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7A51B-B79A-47CB-B5AA-9764D2D0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35FC4E-BBD9-4CFF-BDA0-276D2DFE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3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A6F24-EAA0-4279-BC0A-3E5EBFA3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46E9D-1331-4963-BAF8-CC810192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19A2CA-80BF-4105-AF7C-B654B423B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0A130-45B4-4FF5-B07F-B896BAA5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9CC29-AA4D-4817-9FF3-6EA7BF80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5085E-4CCA-41FB-A7CE-6CAD4C09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44450-157E-405B-A4ED-CDF2B22F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6E63FB-54F2-4387-803D-024496C57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C5ECB-36E9-4688-9F83-7FD19F304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5646A-8834-40EF-9262-3045C657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C23EF-F711-47C4-B4FB-D06A059F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3DF57E-3B29-4942-929C-ABFECDE4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7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F2F1F9-F2DB-4CB5-8EBA-61B7588F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6D53C-C5A1-43D5-B051-C51996D59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81F36-32B1-423C-A32E-532564E7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2C9F-E6E4-4AE5-81D4-F5D344A4A89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24BFF-8B74-4772-BAE8-A888698C1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8CEFC-9314-4C85-9F14-2B41BA2B9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3A99-028F-4D4C-BBDA-EF29B243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0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F6A303-4B18-4132-88D0-B8F4288B6F10}"/>
              </a:ext>
            </a:extLst>
          </p:cNvPr>
          <p:cNvCxnSpPr>
            <a:cxnSpLocks/>
          </p:cNvCxnSpPr>
          <p:nvPr/>
        </p:nvCxnSpPr>
        <p:spPr>
          <a:xfrm>
            <a:off x="3796419" y="3051948"/>
            <a:ext cx="4320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E5D3D6-4235-4AC0-9C61-45B973D15D3D}"/>
              </a:ext>
            </a:extLst>
          </p:cNvPr>
          <p:cNvSpPr txBox="1"/>
          <p:nvPr/>
        </p:nvSpPr>
        <p:spPr>
          <a:xfrm>
            <a:off x="3168802" y="3110109"/>
            <a:ext cx="585439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How efficient market hypothesis well explained the stock price</a:t>
            </a:r>
          </a:p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in high-tech Industry/business ?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8CC16-DC6E-46FC-9CC9-786DB39C4444}"/>
              </a:ext>
            </a:extLst>
          </p:cNvPr>
          <p:cNvSpPr txBox="1"/>
          <p:nvPr/>
        </p:nvSpPr>
        <p:spPr>
          <a:xfrm>
            <a:off x="3796419" y="2162791"/>
            <a:ext cx="461156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Time series analysis about </a:t>
            </a:r>
          </a:p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stock data of Tesla motors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2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63CF3D1-9711-4DB6-8637-48922AB4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2" y="842705"/>
            <a:ext cx="3034577" cy="57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8A1AFD-ACE4-4E11-ADA2-03A1347DA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278" b="1233"/>
          <a:stretch/>
        </p:blipFill>
        <p:spPr>
          <a:xfrm>
            <a:off x="6152026" y="727289"/>
            <a:ext cx="5713204" cy="5760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435769-7741-443B-9310-75477FD7B781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6C837BA-8AFB-4658-8C24-0D4402F3B94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D335C3-A0CA-48EB-8067-D75D9B2FE94E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Diagnostic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9E294E-94AA-4834-BF57-B8483E088EDC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9A71267-4B0A-456D-91F5-F68085AD6417}"/>
              </a:ext>
            </a:extLst>
          </p:cNvPr>
          <p:cNvSpPr txBox="1"/>
          <p:nvPr/>
        </p:nvSpPr>
        <p:spPr>
          <a:xfrm>
            <a:off x="0" y="727289"/>
            <a:ext cx="105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1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GARCH(2,0)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4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F7BAAA-498A-43DF-962D-F344C761A633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0E8FC9-B3A1-4ED3-86B0-A9A06AC2BD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F5B03F-1561-460E-A1EF-471A76A940EE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Diagnostic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D36B8F-297C-4D64-AA5F-72886B0E1BD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3FC530F-8B2D-4A3D-9909-8157C241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85" y="842705"/>
            <a:ext cx="3436906" cy="57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011D6A-13B3-4F65-9B26-A4772570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474" y="763007"/>
            <a:ext cx="5907475" cy="5610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6BA35C-07C5-4557-8181-7EC4FE1D8F1A}"/>
              </a:ext>
            </a:extLst>
          </p:cNvPr>
          <p:cNvSpPr txBox="1"/>
          <p:nvPr/>
        </p:nvSpPr>
        <p:spPr>
          <a:xfrm>
            <a:off x="0" y="727289"/>
            <a:ext cx="105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2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GARCH(2,1)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1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F9FBF3-0F15-484D-A760-FDA727EC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89" y="842705"/>
            <a:ext cx="3155410" cy="5760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6CB1BF9-FDB4-434A-BD15-DE4AAD42BBAD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20A819-7D3A-4AF4-819C-BF9FB526C10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D7401F-CA7E-4643-B69B-DFCB71A1B250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Diagnostic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8DB429-56E4-4B10-A31A-4BE80EA83FF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7FAC236-03A9-4F17-B85C-B8AE440C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706730"/>
            <a:ext cx="6305550" cy="5895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0A0E7A-4748-448F-A761-E8C58F5BD8CD}"/>
              </a:ext>
            </a:extLst>
          </p:cNvPr>
          <p:cNvSpPr txBox="1"/>
          <p:nvPr/>
        </p:nvSpPr>
        <p:spPr>
          <a:xfrm>
            <a:off x="0" y="727289"/>
            <a:ext cx="105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3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GARCH(2,2)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6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6CB1BF9-FDB4-434A-BD15-DE4AAD42BBAD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20A819-7D3A-4AF4-819C-BF9FB526C10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D7401F-CA7E-4643-B69B-DFCB71A1B250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Diagnostic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8DB429-56E4-4B10-A31A-4BE80EA83FF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869215A-52EF-4F68-9446-C17ACECA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51" y="842705"/>
            <a:ext cx="2860301" cy="57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F72F83-7285-49DF-BF43-9B57A9DA8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1"/>
          <a:stretch/>
        </p:blipFill>
        <p:spPr>
          <a:xfrm>
            <a:off x="5561222" y="631203"/>
            <a:ext cx="6247982" cy="594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705B2-7C9B-4BD9-BF92-F11B48C730D2}"/>
              </a:ext>
            </a:extLst>
          </p:cNvPr>
          <p:cNvSpPr txBox="1"/>
          <p:nvPr/>
        </p:nvSpPr>
        <p:spPr>
          <a:xfrm>
            <a:off x="0" y="727289"/>
            <a:ext cx="1056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4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GARCH(2,0)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with std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6CB1BF9-FDB4-434A-BD15-DE4AAD42BBAD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20A819-7D3A-4AF4-819C-BF9FB526C10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D7401F-CA7E-4643-B69B-DFCB71A1B250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Diagnostic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8DB429-56E4-4B10-A31A-4BE80EA83FF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9D4F8DB-8C65-442F-BE21-E22F8D46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89" y="842705"/>
            <a:ext cx="3070445" cy="57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F01DED-9B41-4DDE-BEAD-7D4A4937C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5"/>
          <a:stretch/>
        </p:blipFill>
        <p:spPr>
          <a:xfrm>
            <a:off x="5576052" y="524282"/>
            <a:ext cx="6259600" cy="5991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5A814-6CC6-4ED9-9FD3-826D0EA546C1}"/>
              </a:ext>
            </a:extLst>
          </p:cNvPr>
          <p:cNvSpPr txBox="1"/>
          <p:nvPr/>
        </p:nvSpPr>
        <p:spPr>
          <a:xfrm>
            <a:off x="0" y="727289"/>
            <a:ext cx="1056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5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GARCH(2,1)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with std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7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6CB1BF9-FDB4-434A-BD15-DE4AAD42BBAD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20A819-7D3A-4AF4-819C-BF9FB526C10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D7401F-CA7E-4643-B69B-DFCB71A1B250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Diagnostic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8DB429-56E4-4B10-A31A-4BE80EA83FF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07C2CA1-863C-4F38-8454-3D4A7874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65" y="842705"/>
            <a:ext cx="2946123" cy="57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CC1615-CAB3-4633-AF58-999E2745B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337"/>
          <a:stretch/>
        </p:blipFill>
        <p:spPr>
          <a:xfrm>
            <a:off x="5604627" y="621750"/>
            <a:ext cx="6202450" cy="590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59E41-78AB-430F-84DD-AA8606BBD498}"/>
              </a:ext>
            </a:extLst>
          </p:cNvPr>
          <p:cNvSpPr txBox="1"/>
          <p:nvPr/>
        </p:nvSpPr>
        <p:spPr>
          <a:xfrm>
            <a:off x="0" y="727289"/>
            <a:ext cx="1056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6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GARCH(2,2)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with std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6CB1BF9-FDB4-434A-BD15-DE4AAD42BBAD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20A819-7D3A-4AF4-819C-BF9FB526C10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D7401F-CA7E-4643-B69B-DFCB71A1B250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Diagnostic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8DB429-56E4-4B10-A31A-4BE80EA83FF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56F8620-32A1-4C15-A6C4-74D07B5C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5" y="842705"/>
            <a:ext cx="2864558" cy="57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AF0649-9444-435F-B2A4-68C135111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3"/>
          <a:stretch/>
        </p:blipFill>
        <p:spPr>
          <a:xfrm>
            <a:off x="5738856" y="528698"/>
            <a:ext cx="6175515" cy="596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80165F-A823-4E20-A210-2FBC085C4AC9}"/>
              </a:ext>
            </a:extLst>
          </p:cNvPr>
          <p:cNvSpPr txBox="1"/>
          <p:nvPr/>
        </p:nvSpPr>
        <p:spPr>
          <a:xfrm>
            <a:off x="0" y="727289"/>
            <a:ext cx="1056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7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GARCH(2,0)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ko-K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sstd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2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6CB1BF9-FDB4-434A-BD15-DE4AAD42BBAD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20A819-7D3A-4AF4-819C-BF9FB526C10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D7401F-CA7E-4643-B69B-DFCB71A1B250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Diagnostic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8DB429-56E4-4B10-A31A-4BE80EA83FF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1392455-765B-4751-833B-9805FBDE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50" y="842705"/>
            <a:ext cx="2898438" cy="57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F62094-A381-4F8A-88EF-0304996C0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2"/>
          <a:stretch/>
        </p:blipFill>
        <p:spPr>
          <a:xfrm>
            <a:off x="5704053" y="640055"/>
            <a:ext cx="6105151" cy="596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90C81-EC5A-4F93-AE18-497847CBC6ED}"/>
              </a:ext>
            </a:extLst>
          </p:cNvPr>
          <p:cNvSpPr txBox="1"/>
          <p:nvPr/>
        </p:nvSpPr>
        <p:spPr>
          <a:xfrm>
            <a:off x="0" y="727289"/>
            <a:ext cx="1056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8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GARCH(2,1)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ko-K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sstd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7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6CB1BF9-FDB4-434A-BD15-DE4AAD42BBAD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20A819-7D3A-4AF4-819C-BF9FB526C10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D7401F-CA7E-4643-B69B-DFCB71A1B250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Diagnostic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8DB429-56E4-4B10-A31A-4BE80EA83FF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95CB381-C7AB-4FE9-A615-5E0806EB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46" y="842705"/>
            <a:ext cx="2861933" cy="57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A0797D-8B43-4C6D-8F58-64D54960E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5"/>
          <a:stretch/>
        </p:blipFill>
        <p:spPr>
          <a:xfrm>
            <a:off x="5692479" y="611480"/>
            <a:ext cx="6116725" cy="5991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3FAB70-DE13-4D2B-A70E-9FC64EAB4427}"/>
              </a:ext>
            </a:extLst>
          </p:cNvPr>
          <p:cNvSpPr txBox="1"/>
          <p:nvPr/>
        </p:nvSpPr>
        <p:spPr>
          <a:xfrm>
            <a:off x="0" y="727289"/>
            <a:ext cx="1056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9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GARCH(2,2)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ko-K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sstd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F7BAAA-498A-43DF-962D-F344C761A633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0E8FC9-B3A1-4ED3-86B0-A9A06AC2BD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F5B03F-1561-460E-A1EF-471A76A940EE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Selection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D36B8F-297C-4D64-AA5F-72886B0E1BD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19EDE7F-3C40-47CD-AD4F-EC793EE2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66" y="763007"/>
            <a:ext cx="4279635" cy="42664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FCF40A-A09A-4AC6-98D8-28D21A54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921" y="763007"/>
            <a:ext cx="4292945" cy="42664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E3205F-34E3-4F6C-A1DB-A64A59BA6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669" y="5649591"/>
            <a:ext cx="4294962" cy="890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0315D1-B4A7-499F-801A-D684A0D1BB49}"/>
              </a:ext>
            </a:extLst>
          </p:cNvPr>
          <p:cNvSpPr txBox="1"/>
          <p:nvPr/>
        </p:nvSpPr>
        <p:spPr>
          <a:xfrm>
            <a:off x="6430642" y="5771827"/>
            <a:ext cx="5761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So, We select model 4, GARCH(2,0) with student-t innovations (conditional distribution) 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60185-BA7A-463C-9B27-DD356C35F041}"/>
              </a:ext>
            </a:extLst>
          </p:cNvPr>
          <p:cNvSpPr txBox="1"/>
          <p:nvPr/>
        </p:nvSpPr>
        <p:spPr>
          <a:xfrm>
            <a:off x="6722921" y="2799929"/>
            <a:ext cx="204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7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GARCH(2,0) with </a:t>
            </a:r>
            <a:r>
              <a:rPr lang="en-US" altLang="ko-K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sstd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EE78A-77EF-43B9-8032-D91944CA1A5F}"/>
              </a:ext>
            </a:extLst>
          </p:cNvPr>
          <p:cNvSpPr txBox="1"/>
          <p:nvPr/>
        </p:nvSpPr>
        <p:spPr>
          <a:xfrm>
            <a:off x="6722921" y="593730"/>
            <a:ext cx="1800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4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GARCH(2,0) with std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2705C-E4AC-4EC7-B783-89630ACD6D20}"/>
              </a:ext>
            </a:extLst>
          </p:cNvPr>
          <p:cNvSpPr txBox="1"/>
          <p:nvPr/>
        </p:nvSpPr>
        <p:spPr>
          <a:xfrm>
            <a:off x="1737360" y="625644"/>
            <a:ext cx="105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1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GARCH(2,0)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0D195-A882-4027-A0D9-74AC853B5191}"/>
              </a:ext>
            </a:extLst>
          </p:cNvPr>
          <p:cNvSpPr txBox="1"/>
          <p:nvPr/>
        </p:nvSpPr>
        <p:spPr>
          <a:xfrm>
            <a:off x="1737360" y="2799929"/>
            <a:ext cx="105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Model 2</a:t>
            </a:r>
          </a:p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GARCH(2,1)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4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EE14F1-C297-42E8-B300-867E0FCD10A7}"/>
              </a:ext>
            </a:extLst>
          </p:cNvPr>
          <p:cNvSpPr txBox="1"/>
          <p:nvPr/>
        </p:nvSpPr>
        <p:spPr>
          <a:xfrm>
            <a:off x="4330193" y="727289"/>
            <a:ext cx="4461717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</a:p>
          <a:p>
            <a:pPr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  <a:p>
            <a:pPr lvl="0" indent="-571500">
              <a:lnSpc>
                <a:spcPct val="150000"/>
              </a:lnSpc>
              <a:buAutoNum type="romanUcPeriod" startAt="3"/>
            </a:pPr>
            <a:r>
              <a:rPr lang="en-US" altLang="ko-KR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fitting</a:t>
            </a:r>
          </a:p>
          <a:p>
            <a:pPr lvl="0" indent="-571500">
              <a:lnSpc>
                <a:spcPct val="150000"/>
              </a:lnSpc>
              <a:buAutoNum type="romanUcPeriod" startAt="3"/>
            </a:pPr>
            <a:r>
              <a:rPr lang="en-US" altLang="ko-KR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diagnostic</a:t>
            </a:r>
          </a:p>
          <a:p>
            <a:pPr lvl="0" indent="-571500">
              <a:lnSpc>
                <a:spcPct val="150000"/>
              </a:lnSpc>
              <a:buAutoNum type="romanUcPeriod" startAt="3"/>
            </a:pPr>
            <a:r>
              <a:rPr lang="en-US" altLang="ko-KR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</a:p>
          <a:p>
            <a:pPr lvl="0" indent="-571500">
              <a:lnSpc>
                <a:spcPct val="150000"/>
              </a:lnSpc>
              <a:buAutoNum type="romanUcPeriod" startAt="3"/>
            </a:pPr>
            <a:r>
              <a:rPr lang="en-US" altLang="ko-KR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lvl="0" indent="-571500">
              <a:lnSpc>
                <a:spcPct val="150000"/>
              </a:lnSpc>
              <a:buAutoNum type="romanUcPeriod" startAt="3"/>
            </a:pPr>
            <a:r>
              <a:rPr lang="en-US" altLang="ko-KR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F1E37F-1E42-4309-A106-1013F5DB46C1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4B8F812-D0C1-4962-8849-36773127803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D38BFB-AD21-4727-9358-AE81D50D9D2B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ea typeface="Noto Sans" panose="020B0802040504020204" pitchFamily="34"/>
                  <a:cs typeface="Calibri" panose="020F0502020204030204" pitchFamily="34" charset="0"/>
                </a:rPr>
                <a:t>Contents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A97FD7-DC4B-40EA-865B-F9DB0121A5FA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668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F7BAAA-498A-43DF-962D-F344C761A633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0E8FC9-B3A1-4ED3-86B0-A9A06AC2BD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F5B03F-1561-460E-A1EF-471A76A940EE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Conclusion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D36B8F-297C-4D64-AA5F-72886B0E1BD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9BC60D9-3E2F-468C-A059-A5FC22A22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5" t="28686" r="17095"/>
          <a:stretch/>
        </p:blipFill>
        <p:spPr>
          <a:xfrm>
            <a:off x="774156" y="1277938"/>
            <a:ext cx="4642394" cy="41692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BA40E7-B10E-4CE7-AD00-FC5EB4D2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774" y="1124406"/>
            <a:ext cx="4789968" cy="4522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2898" y="5767011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Volatility &amp; Residual plot of fitted model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53774" y="5767011"/>
            <a:ext cx="514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Comparing return value with 95% of interval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116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F7BAAA-498A-43DF-962D-F344C761A633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0E8FC9-B3A1-4ED3-86B0-A9A06AC2BD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F5B03F-1561-460E-A1EF-471A76A940EE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Prediction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D36B8F-297C-4D64-AA5F-72886B0E1BD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DA1068B-44F2-405C-A480-957B53ED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6" y="1054521"/>
            <a:ext cx="4972210" cy="5035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05" y="1577138"/>
            <a:ext cx="5920828" cy="28344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3786" y="5013032"/>
            <a:ext cx="528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Prediction of the return on December of 2019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662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5701" y="3244334"/>
            <a:ext cx="28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Thank you For listening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864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F7BAAA-498A-43DF-962D-F344C761A633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0E8FC9-B3A1-4ED3-86B0-A9A06AC2BD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F5B03F-1561-460E-A1EF-471A76A940EE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Introduction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D36B8F-297C-4D64-AA5F-72886B0E1BD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DFD2AB-4F6F-496C-B077-EB369538FB25}"/>
              </a:ext>
            </a:extLst>
          </p:cNvPr>
          <p:cNvSpPr txBox="1"/>
          <p:nvPr/>
        </p:nvSpPr>
        <p:spPr>
          <a:xfrm>
            <a:off x="2792247" y="1734736"/>
            <a:ext cx="8667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According to Efficient Market Hypothesis,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price of the stock should be represented with all available information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price of the stock is the result from reasonable decisions of people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Past (weak), available(semi strong), and all (strong) information already affect the price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00C78-F45F-419B-B8C4-823902B68E36}"/>
              </a:ext>
            </a:extLst>
          </p:cNvPr>
          <p:cNvSpPr txBox="1"/>
          <p:nvPr/>
        </p:nvSpPr>
        <p:spPr>
          <a:xfrm>
            <a:off x="2792247" y="3711680"/>
            <a:ext cx="6098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How about High-tech industry/business ?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There are lots of vapor wares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Technology improvement is so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fast and accessibility are high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Sometimes there are no certain industry or market of it</a:t>
            </a:r>
          </a:p>
        </p:txBody>
      </p:sp>
    </p:spTree>
    <p:extLst>
      <p:ext uri="{BB962C8B-B14F-4D97-AF65-F5344CB8AC3E}">
        <p14:creationId xmlns:p14="http://schemas.microsoft.com/office/powerpoint/2010/main" val="237571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F7BAAA-498A-43DF-962D-F344C761A633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0E8FC9-B3A1-4ED3-86B0-A9A06AC2BD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F5B03F-1561-460E-A1EF-471A76A940EE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Introduction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D36B8F-297C-4D64-AA5F-72886B0E1BD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10" name="Picture 4" descr="ê´ë ¨ ì´ë¯¸ì§">
            <a:extLst>
              <a:ext uri="{FF2B5EF4-FFF2-40B4-BE49-F238E27FC236}">
                <a16:creationId xmlns:a16="http://schemas.microsoft.com/office/drawing/2014/main" id="{15856D20-9A7D-43CB-9E04-94F1F81AA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11"/>
          <a:stretch/>
        </p:blipFill>
        <p:spPr bwMode="auto">
          <a:xfrm>
            <a:off x="3374390" y="842705"/>
            <a:ext cx="5458294" cy="223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805DB0-693C-412E-87BA-B33B75FCBCF9}"/>
              </a:ext>
            </a:extLst>
          </p:cNvPr>
          <p:cNvSpPr txBox="1"/>
          <p:nvPr/>
        </p:nvSpPr>
        <p:spPr>
          <a:xfrm>
            <a:off x="3374390" y="4190786"/>
            <a:ext cx="5408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High-Tech industry</a:t>
            </a:r>
          </a:p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(electric vehicles, energy storage and solar panel manufacturing … etc.)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4969B-0745-4A49-BE09-60DD6F3B1709}"/>
              </a:ext>
            </a:extLst>
          </p:cNvPr>
          <p:cNvSpPr txBox="1"/>
          <p:nvPr/>
        </p:nvSpPr>
        <p:spPr>
          <a:xfrm>
            <a:off x="4921159" y="4803745"/>
            <a:ext cx="2314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Vapor wares</a:t>
            </a:r>
          </a:p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(Model Y, Model X , and etc.)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3C44B-6114-4F55-8145-A087BE6089B6}"/>
              </a:ext>
            </a:extLst>
          </p:cNvPr>
          <p:cNvSpPr txBox="1"/>
          <p:nvPr/>
        </p:nvSpPr>
        <p:spPr>
          <a:xfrm>
            <a:off x="4948988" y="5410795"/>
            <a:ext cx="225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People’s expectations</a:t>
            </a:r>
          </a:p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(CEO effect, Media and etc.)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9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F7BAAA-498A-43DF-962D-F344C761A633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0E8FC9-B3A1-4ED3-86B0-A9A06AC2BD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F5B03F-1561-460E-A1EF-471A76A940EE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Description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D36B8F-297C-4D64-AA5F-72886B0E1BD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ea typeface="Noto Sans CJK KR Thin" panose="020B0200000000000000" pitchFamily="34" charset="-127"/>
                  <a:cs typeface="Calibri" panose="020F0502020204030204" pitchFamily="34" charset="0"/>
                </a:rPr>
                <a:t>Load Data and description</a:t>
              </a:r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7F6CA1-D2B7-469D-A8B0-F93297E872EC}"/>
              </a:ext>
            </a:extLst>
          </p:cNvPr>
          <p:cNvGrpSpPr/>
          <p:nvPr/>
        </p:nvGrpSpPr>
        <p:grpSpPr>
          <a:xfrm>
            <a:off x="833846" y="1859841"/>
            <a:ext cx="4466681" cy="3138317"/>
            <a:chOff x="111759" y="1932014"/>
            <a:chExt cx="5237481" cy="340051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27EEAB0-572B-4686-B30D-204A26DA9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56" y="1932014"/>
              <a:ext cx="5235684" cy="20051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776700-D318-439B-8557-A33B84E4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59" y="2234850"/>
              <a:ext cx="5230690" cy="3097683"/>
            </a:xfrm>
            <a:prstGeom prst="rect">
              <a:avLst/>
            </a:prstGeom>
          </p:spPr>
        </p:pic>
      </p:grp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06E1A0B3-0724-415A-84C6-6506B5BCB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80664"/>
              </p:ext>
            </p:extLst>
          </p:nvPr>
        </p:nvGraphicFramePr>
        <p:xfrm>
          <a:off x="6230107" y="3082790"/>
          <a:ext cx="5777232" cy="692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007">
                  <a:extLst>
                    <a:ext uri="{9D8B030D-6E8A-4147-A177-3AD203B41FA5}">
                      <a16:colId xmlns:a16="http://schemas.microsoft.com/office/drawing/2014/main" val="2829717636"/>
                    </a:ext>
                  </a:extLst>
                </a:gridCol>
                <a:gridCol w="774783">
                  <a:extLst>
                    <a:ext uri="{9D8B030D-6E8A-4147-A177-3AD203B41FA5}">
                      <a16:colId xmlns:a16="http://schemas.microsoft.com/office/drawing/2014/main" val="2513076127"/>
                    </a:ext>
                  </a:extLst>
                </a:gridCol>
                <a:gridCol w="855761">
                  <a:extLst>
                    <a:ext uri="{9D8B030D-6E8A-4147-A177-3AD203B41FA5}">
                      <a16:colId xmlns:a16="http://schemas.microsoft.com/office/drawing/2014/main" val="2203904472"/>
                    </a:ext>
                  </a:extLst>
                </a:gridCol>
                <a:gridCol w="769559">
                  <a:extLst>
                    <a:ext uri="{9D8B030D-6E8A-4147-A177-3AD203B41FA5}">
                      <a16:colId xmlns:a16="http://schemas.microsoft.com/office/drawing/2014/main" val="1562309469"/>
                    </a:ext>
                  </a:extLst>
                </a:gridCol>
                <a:gridCol w="1020227">
                  <a:extLst>
                    <a:ext uri="{9D8B030D-6E8A-4147-A177-3AD203B41FA5}">
                      <a16:colId xmlns:a16="http://schemas.microsoft.com/office/drawing/2014/main" val="918490685"/>
                    </a:ext>
                  </a:extLst>
                </a:gridCol>
                <a:gridCol w="1512895">
                  <a:extLst>
                    <a:ext uri="{9D8B030D-6E8A-4147-A177-3AD203B41FA5}">
                      <a16:colId xmlns:a16="http://schemas.microsoft.com/office/drawing/2014/main" val="2983358541"/>
                    </a:ext>
                  </a:extLst>
                </a:gridCol>
              </a:tblGrid>
              <a:tr h="34621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STDEV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Skewness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Excess Kurtosis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371235"/>
                  </a:ext>
                </a:extLst>
              </a:tr>
              <a:tr h="34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181.75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211.01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113.56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-0.229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-1.3217</a:t>
                      </a:r>
                      <a:endParaRPr lang="ko-KR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6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3665BD3-ED4E-47AC-B1A3-3C08A8760031}"/>
              </a:ext>
            </a:extLst>
          </p:cNvPr>
          <p:cNvGrpSpPr/>
          <p:nvPr/>
        </p:nvGrpSpPr>
        <p:grpSpPr>
          <a:xfrm>
            <a:off x="202251" y="2246111"/>
            <a:ext cx="4665354" cy="2421403"/>
            <a:chOff x="546726" y="1053679"/>
            <a:chExt cx="9092168" cy="475064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08A7029-4680-469A-9262-8008461E6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726" y="1292476"/>
              <a:ext cx="4479529" cy="446104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7429223-B7E2-4A9D-972C-51B19004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9366" y="1053679"/>
              <a:ext cx="4479528" cy="4750641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D7CE052-9F68-40A2-BD3A-76F4C787E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246" y="2097667"/>
            <a:ext cx="2826862" cy="26626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CF3C7-4797-4D9A-A8F4-7E9A42A6237C}"/>
              </a:ext>
            </a:extLst>
          </p:cNvPr>
          <p:cNvSpPr txBox="1"/>
          <p:nvPr/>
        </p:nvSpPr>
        <p:spPr>
          <a:xfrm>
            <a:off x="2996562" y="5401991"/>
            <a:ext cx="619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Data have unit root, follows Random walk and Non-stationary, </a:t>
            </a:r>
          </a:p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So we made a difference to the return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28E246-3A95-462E-BCC0-76F9194F0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749" y="2367826"/>
            <a:ext cx="2923980" cy="219607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A08E1F-A0F5-4B5A-AD5A-6E9CFA0C79CF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7115ED5-D1F7-4458-951D-10BB173A5E15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DD7787-FAE0-44AB-8DCE-7A9EDE924BC5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Fitting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C5A4B1-8B83-4546-BBF1-99CF3525D07D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79237D-AD7F-489F-B9FB-F667373869A9}"/>
              </a:ext>
            </a:extLst>
          </p:cNvPr>
          <p:cNvSpPr txBox="1"/>
          <p:nvPr/>
        </p:nvSpPr>
        <p:spPr>
          <a:xfrm>
            <a:off x="1073832" y="1579854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A82F0-B7F1-4612-ACBD-DAB3B8AC1FC1}"/>
              </a:ext>
            </a:extLst>
          </p:cNvPr>
          <p:cNvSpPr txBox="1"/>
          <p:nvPr/>
        </p:nvSpPr>
        <p:spPr>
          <a:xfrm>
            <a:off x="3256516" y="1591434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Log_price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26BC5-C0C1-4769-880A-DEEC44D92810}"/>
              </a:ext>
            </a:extLst>
          </p:cNvPr>
          <p:cNvSpPr txBox="1"/>
          <p:nvPr/>
        </p:nvSpPr>
        <p:spPr>
          <a:xfrm>
            <a:off x="6262340" y="1591434"/>
            <a:ext cx="14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ACF of </a:t>
            </a:r>
            <a:r>
              <a:rPr lang="en-US" altLang="ko-K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Log_price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1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F7BAAA-498A-43DF-962D-F344C761A633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0E8FC9-B3A1-4ED3-86B0-A9A06AC2BD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F5B03F-1561-460E-A1EF-471A76A940EE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Fitting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D36B8F-297C-4D64-AA5F-72886B0E1BD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F160AA9-5C5E-4F58-AFDE-907AAE9B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4" y="1065844"/>
            <a:ext cx="3862370" cy="44510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E6E81D-2DEB-4D23-86FF-3C40CD01B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63" y="1065843"/>
            <a:ext cx="4106723" cy="44510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0BF478-BD06-47C4-8F57-11C3B4808F1C}"/>
              </a:ext>
            </a:extLst>
          </p:cNvPr>
          <p:cNvSpPr txBox="1"/>
          <p:nvPr/>
        </p:nvSpPr>
        <p:spPr>
          <a:xfrm>
            <a:off x="3329205" y="5669046"/>
            <a:ext cx="5533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Data looks stationary but, there is no serial correlation.</a:t>
            </a:r>
          </a:p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Based on ACF and PACF plot, data looks like White noise. </a:t>
            </a:r>
          </a:p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So, we suggest the Volatility model !  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C610D0-97FF-42B6-BFC3-2AB1DD445C60}"/>
              </a:ext>
            </a:extLst>
          </p:cNvPr>
          <p:cNvGrpSpPr/>
          <p:nvPr/>
        </p:nvGrpSpPr>
        <p:grpSpPr>
          <a:xfrm>
            <a:off x="8446565" y="1065843"/>
            <a:ext cx="3394684" cy="3860186"/>
            <a:chOff x="7791476" y="1036934"/>
            <a:chExt cx="4112422" cy="431509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368536D-0599-4E58-B59E-895ADBB9D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0670"/>
            <a:stretch/>
          </p:blipFill>
          <p:spPr>
            <a:xfrm>
              <a:off x="7819916" y="1036934"/>
              <a:ext cx="4083982" cy="160466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917A883-4795-4B50-BA02-1120DF306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885"/>
            <a:stretch/>
          </p:blipFill>
          <p:spPr>
            <a:xfrm>
              <a:off x="7791476" y="2781621"/>
              <a:ext cx="4111690" cy="257040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51E1F8-42A9-4C82-A110-A8F952E060F4}"/>
              </a:ext>
            </a:extLst>
          </p:cNvPr>
          <p:cNvSpPr txBox="1"/>
          <p:nvPr/>
        </p:nvSpPr>
        <p:spPr>
          <a:xfrm>
            <a:off x="961741" y="727289"/>
            <a:ext cx="2524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Return (= diff(</a:t>
            </a:r>
            <a:r>
              <a:rPr lang="en-US" altLang="ko-K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log_Price</a:t>
            </a:r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) *100 )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2ED23-0C9E-4136-ACA7-E07237E00A58}"/>
              </a:ext>
            </a:extLst>
          </p:cNvPr>
          <p:cNvSpPr txBox="1"/>
          <p:nvPr/>
        </p:nvSpPr>
        <p:spPr>
          <a:xfrm>
            <a:off x="5448855" y="727289"/>
            <a:ext cx="1730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ACF / PACF of Return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6B25CD-3840-431F-9E3A-F10082AA93E8}"/>
              </a:ext>
            </a:extLst>
          </p:cNvPr>
          <p:cNvSpPr/>
          <p:nvPr/>
        </p:nvSpPr>
        <p:spPr>
          <a:xfrm>
            <a:off x="10625559" y="2152891"/>
            <a:ext cx="1215086" cy="243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5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F7BAAA-498A-43DF-962D-F344C761A633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0E8FC9-B3A1-4ED3-86B0-A9A06AC2BD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F5B03F-1561-460E-A1EF-471A76A940EE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Fitting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D36B8F-297C-4D64-AA5F-72886B0E1BD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03DC0C-869D-43A8-8AC6-2A12ED4D74CD}"/>
              </a:ext>
            </a:extLst>
          </p:cNvPr>
          <p:cNvGrpSpPr/>
          <p:nvPr/>
        </p:nvGrpSpPr>
        <p:grpSpPr>
          <a:xfrm>
            <a:off x="1362007" y="958121"/>
            <a:ext cx="3769018" cy="4015840"/>
            <a:chOff x="833846" y="1226720"/>
            <a:chExt cx="4675661" cy="498185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00D6EDD-3465-4A2A-9AD2-490C99E52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846" y="1226720"/>
              <a:ext cx="4675661" cy="18637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7825E0D-195B-48BA-A0C9-0264F4A1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846" y="3214052"/>
              <a:ext cx="4675661" cy="2994524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8F12467-0D1C-41F9-AF1E-FB01BA6AF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453" y="958119"/>
            <a:ext cx="3221540" cy="4015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E8DC4A-AB81-4E44-A06A-C476D97588F2}"/>
              </a:ext>
            </a:extLst>
          </p:cNvPr>
          <p:cNvSpPr txBox="1"/>
          <p:nvPr/>
        </p:nvSpPr>
        <p:spPr>
          <a:xfrm>
            <a:off x="6754574" y="5502983"/>
            <a:ext cx="492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P-value is smaller than 0.05. So, we can reject the null hypothesis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which means there is heteroscedasticity in the residuals.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06F8AC-1243-4FAA-B027-FD31D9445A05}"/>
              </a:ext>
            </a:extLst>
          </p:cNvPr>
          <p:cNvSpPr txBox="1"/>
          <p:nvPr/>
        </p:nvSpPr>
        <p:spPr>
          <a:xfrm>
            <a:off x="833846" y="5502983"/>
            <a:ext cx="49292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P-value is smaller than 0.05. So, we can reject the null hypothesis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which means there is serial correlation in absolute residuals.</a:t>
            </a:r>
          </a:p>
          <a:p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It means absolute residuals are not randomized.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5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F7BAAA-498A-43DF-962D-F344C761A633}"/>
              </a:ext>
            </a:extLst>
          </p:cNvPr>
          <p:cNvGrpSpPr/>
          <p:nvPr/>
        </p:nvGrpSpPr>
        <p:grpSpPr>
          <a:xfrm>
            <a:off x="382796" y="379933"/>
            <a:ext cx="3103354" cy="578188"/>
            <a:chOff x="458996" y="495300"/>
            <a:chExt cx="3103354" cy="57818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0E8FC9-B3A1-4ED3-86B0-A9A06AC2BDC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6" y="495300"/>
              <a:ext cx="432000" cy="0"/>
            </a:xfrm>
            <a:prstGeom prst="line">
              <a:avLst/>
            </a:prstGeom>
            <a:ln w="53975" cap="rnd">
              <a:solidFill>
                <a:schemeClr val="tx2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F5B03F-1561-460E-A1EF-471A76A940EE}"/>
                </a:ext>
              </a:extLst>
            </p:cNvPr>
            <p:cNvSpPr txBox="1"/>
            <p:nvPr/>
          </p:nvSpPr>
          <p:spPr>
            <a:xfrm>
              <a:off x="458996" y="539820"/>
              <a:ext cx="3103354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Fitting</a:t>
              </a:r>
              <a:endParaRPr lang="ko-KR" alt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D36B8F-297C-4D64-AA5F-72886B0E1BD2}"/>
                </a:ext>
              </a:extLst>
            </p:cNvPr>
            <p:cNvSpPr txBox="1"/>
            <p:nvPr/>
          </p:nvSpPr>
          <p:spPr>
            <a:xfrm>
              <a:off x="458996" y="842656"/>
              <a:ext cx="3103354" cy="2308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ko-KR" altLang="en-US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Noto Sans CJK KR Thin" panose="020B02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5CDC313-C97C-4D0A-A266-979890D8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6" y="1065843"/>
            <a:ext cx="4973180" cy="49962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0504C4-8A08-4FBE-8B34-3C21DB48A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73"/>
          <a:stretch/>
        </p:blipFill>
        <p:spPr>
          <a:xfrm>
            <a:off x="6549439" y="1640367"/>
            <a:ext cx="5024715" cy="17078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2DF644-843D-4CD5-AD81-C81DD1A4EDE9}"/>
              </a:ext>
            </a:extLst>
          </p:cNvPr>
          <p:cNvSpPr/>
          <p:nvPr/>
        </p:nvSpPr>
        <p:spPr>
          <a:xfrm>
            <a:off x="6549439" y="4396499"/>
            <a:ext cx="529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We can check 2 lags are higher than 0.05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which means in GARCH (p , q), we should fix p as 2</a:t>
            </a:r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and then make 9 models (with 3 different distributions)</a:t>
            </a:r>
          </a:p>
        </p:txBody>
      </p:sp>
    </p:spTree>
    <p:extLst>
      <p:ext uri="{BB962C8B-B14F-4D97-AF65-F5344CB8AC3E}">
        <p14:creationId xmlns:p14="http://schemas.microsoft.com/office/powerpoint/2010/main" val="405562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515</Words>
  <Application>Microsoft Office PowerPoint</Application>
  <PresentationFormat>와이드스크린</PresentationFormat>
  <Paragraphs>113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HYOJUN</dc:creator>
  <cp:lastModifiedBy>HYOJUN</cp:lastModifiedBy>
  <cp:revision>147</cp:revision>
  <dcterms:created xsi:type="dcterms:W3CDTF">2019-12-09T05:27:28Z</dcterms:created>
  <dcterms:modified xsi:type="dcterms:W3CDTF">2021-02-17T06:36:19Z</dcterms:modified>
</cp:coreProperties>
</file>