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B80C8-DFE0-43D4-BDF6-2F687460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1D381-A922-4142-B876-CE0392AE3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7A8C4-B431-4A77-9739-D2D5C724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3CC52-F3EB-47F3-9B26-7E4720F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33288-2ED1-4BA6-9EA7-8DF11AB7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9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C5EA3-86C6-42FF-9CF0-E40361D8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20CC4-D61A-4662-8595-190E90AB6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E5AF2-D799-4F8D-B946-91E95A3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AFE9D-3C20-4670-9C11-DEB78CE2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5F4E0-9249-4E6C-8E1E-A9EDCE9F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31BD6-D355-465C-9ACF-3235B60B7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70A254-F20B-48BD-A4B4-02BF9A69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3F1EC-8E59-48B0-9B29-4E14D8D1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35A67-B4C0-4070-A3D0-787936AF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88D3B-AB4E-454E-B35A-2DE89133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7244-728B-4F20-811F-8DF6A916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2A95B-C79F-4CF5-A973-97D9BDBD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CD143-B4A9-4C97-84D3-661DDEF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17353-1615-4B5D-AC59-5EC14524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A6D9C-DE42-4326-AE2A-138EFDDB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D0BF8-F78F-428E-87DD-C48CCB68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3A1FB-EE09-40A4-BA2B-159B1204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82CE1-0FF5-4608-8B6F-20CC308D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83EB0-9B70-43FF-8FA7-DB306821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BD6D9-B721-493D-BB62-87F9732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75DD4-B092-42AD-A3EF-EA031FCE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8AC47-404B-4ED9-B016-79B3E7510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88A26-C4D0-447B-92F2-4E0782F8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D0FE4-6A30-4348-81AF-CDADA80C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C50B5-098E-4D7C-A9EC-63374DBB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3B1F4-2C6B-4225-8FBA-0CC563E1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523E9-4617-4072-BD7C-6362927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C3102-4980-4B9C-AB2D-A5995B5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871C5-E1A0-43E4-B2D7-4C0C42B6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2697B-8E8D-46BC-9753-EF5ED5204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13F162-5F9F-4F86-B865-6B1B81AF1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AC8E5D-752F-427F-8362-A4668328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6353FD-B90F-42F0-82FA-433D047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FA307-502A-443F-A8A4-F39CB0F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5B7A-2405-4330-AFF1-C5960460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1621ED-01B5-419E-9AA0-A63F67D3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BFA146-AC63-42F0-9A5B-2E9ED4E1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1D792-1B83-42C9-B05C-E5DA0AD6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EA5163-A584-4A60-9C29-A7823DE2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A9D12-6249-4712-A684-5B4681C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C786F-7699-47B0-A436-84C431CD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BA17-B692-4D40-81FC-9BF179C1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F4FF3-7D35-4B17-85A5-3A4E87A1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7BB9E-08D4-423E-A657-FBA8B7CB5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51395-AB16-4C53-A45D-640208C1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EDA25-9F11-4831-B667-788F177A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C36E7-077F-4CBB-863A-9E89752B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9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FD85D-34DC-4565-9452-D86AAC9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E349DF-7175-4D54-A724-35730BB78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E0029-3CCD-47B6-A8B7-5EB274B4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39E1F-AEC6-4536-802B-BD7C6D64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0EFE7-4405-4EE5-808C-C27A868E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0E398-4676-4ACF-98E9-B2194CC2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4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014CC-AA8C-4413-89F4-ACE08643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B3DCA-F44D-44F9-BCD8-DDDA9B9F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4A2C1-802F-4DE6-8EB5-5A2232850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79FFA-E43F-46F8-B58E-75415C91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6B2C1-15E3-466A-AE28-47CC8660B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48225-BB47-4364-8C67-B5BDBBA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RAG</a:t>
            </a:r>
            <a:r>
              <a:rPr lang="ko-KR" altLang="en-US" dirty="0"/>
              <a:t>활용 테스트케이스 </a:t>
            </a:r>
            <a:br>
              <a:rPr lang="en-US" altLang="ko-KR" dirty="0"/>
            </a:br>
            <a:r>
              <a:rPr lang="ko-KR" altLang="en-US" dirty="0"/>
              <a:t>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5EF2F-BB3A-488F-A297-AEF368FF8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853" y="6385343"/>
            <a:ext cx="3866147" cy="472657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인증금융플랫폼팀</a:t>
            </a:r>
            <a:r>
              <a:rPr lang="ko-KR" altLang="en-US" dirty="0">
                <a:latin typeface="+mn-ea"/>
              </a:rPr>
              <a:t> 김종원</a:t>
            </a:r>
          </a:p>
        </p:txBody>
      </p:sp>
    </p:spTree>
    <p:extLst>
      <p:ext uri="{BB962C8B-B14F-4D97-AF65-F5344CB8AC3E}">
        <p14:creationId xmlns:p14="http://schemas.microsoft.com/office/powerpoint/2010/main" val="16634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 및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b="1" dirty="0"/>
              <a:t>대상 사용자 </a:t>
            </a:r>
          </a:p>
          <a:p>
            <a:r>
              <a:rPr lang="en-US" altLang="ko-KR" sz="1500" dirty="0">
                <a:latin typeface="+mn-ea"/>
              </a:rPr>
              <a:t>QA, </a:t>
            </a:r>
            <a:r>
              <a:rPr lang="ko-KR" altLang="en-US" sz="1500" dirty="0">
                <a:latin typeface="+mn-ea"/>
              </a:rPr>
              <a:t>테스트 매니저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개발자 등 테스트 케이스 작성 실무자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b="1" dirty="0"/>
          </a:p>
          <a:p>
            <a:pPr marL="0" indent="0">
              <a:buNone/>
            </a:pPr>
            <a:r>
              <a:rPr lang="ko-KR" altLang="en-US" sz="2000" b="1" dirty="0"/>
              <a:t>문제</a:t>
            </a:r>
            <a:r>
              <a:rPr lang="ko-KR" altLang="en-US" b="1" dirty="0"/>
              <a:t> </a:t>
            </a:r>
          </a:p>
          <a:p>
            <a:r>
              <a:rPr lang="ko-KR" altLang="en-US" sz="1500" dirty="0">
                <a:latin typeface="+mn-ea"/>
              </a:rPr>
              <a:t>서비스 별 관리되는 테스트 케이스 양식의 일관성 </a:t>
            </a:r>
            <a:r>
              <a:rPr lang="en-US" altLang="ko-KR" sz="1500" dirty="0">
                <a:latin typeface="+mn-ea"/>
              </a:rPr>
              <a:t>X</a:t>
            </a:r>
          </a:p>
          <a:p>
            <a:r>
              <a:rPr lang="ko-KR" altLang="en-US" sz="1500" dirty="0">
                <a:latin typeface="+mn-ea"/>
              </a:rPr>
              <a:t>개발자가 놓친 테스트 케이스 존재 가능</a:t>
            </a:r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전사 차원의 규제나 규칙이 적용되지 않는 경우 발생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솔루션 개요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Azure AI + Azure Search </a:t>
            </a:r>
            <a:r>
              <a:rPr lang="ko-KR" altLang="en-US" sz="1500" dirty="0">
                <a:latin typeface="+mn-ea"/>
              </a:rPr>
              <a:t>기반 </a:t>
            </a:r>
            <a:r>
              <a:rPr lang="en-US" altLang="ko-KR" sz="1500" dirty="0">
                <a:latin typeface="+mn-ea"/>
              </a:rPr>
              <a:t>RAG </a:t>
            </a:r>
            <a:r>
              <a:rPr lang="ko-KR" altLang="en-US" sz="1500" dirty="0">
                <a:latin typeface="+mn-ea"/>
              </a:rPr>
              <a:t>활용을 통해 </a:t>
            </a:r>
            <a:r>
              <a:rPr lang="ko-KR" altLang="en-US" sz="1500" dirty="0" err="1">
                <a:latin typeface="+mn-ea"/>
              </a:rPr>
              <a:t>통일화된</a:t>
            </a:r>
            <a:r>
              <a:rPr lang="ko-KR" altLang="en-US" sz="1500" dirty="0">
                <a:latin typeface="+mn-ea"/>
              </a:rPr>
              <a:t> 테스트 케이스 생성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60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F87FD4-2642-4CFA-8CCD-94E4ACB45775}"/>
              </a:ext>
            </a:extLst>
          </p:cNvPr>
          <p:cNvSpPr/>
          <p:nvPr/>
        </p:nvSpPr>
        <p:spPr>
          <a:xfrm>
            <a:off x="139959" y="130628"/>
            <a:ext cx="6736701" cy="6634065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E34834-27E2-49EA-BA16-5BEFECFE2F5F}"/>
              </a:ext>
            </a:extLst>
          </p:cNvPr>
          <p:cNvSpPr/>
          <p:nvPr/>
        </p:nvSpPr>
        <p:spPr>
          <a:xfrm>
            <a:off x="681134" y="554201"/>
            <a:ext cx="5532971" cy="5855932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D579DC-A018-4910-BF99-29AE80D87F52}"/>
              </a:ext>
            </a:extLst>
          </p:cNvPr>
          <p:cNvSpPr/>
          <p:nvPr/>
        </p:nvSpPr>
        <p:spPr>
          <a:xfrm>
            <a:off x="2509934" y="734209"/>
            <a:ext cx="1520890" cy="47586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E90B85F-A930-48C2-B851-C10E71609818}"/>
              </a:ext>
            </a:extLst>
          </p:cNvPr>
          <p:cNvSpPr/>
          <p:nvPr/>
        </p:nvSpPr>
        <p:spPr>
          <a:xfrm>
            <a:off x="2411962" y="1981302"/>
            <a:ext cx="1716833" cy="1828799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br>
              <a:rPr lang="en-US" altLang="ko-KR" dirty="0"/>
            </a:br>
            <a:r>
              <a:rPr lang="en-US" altLang="ko-KR" dirty="0"/>
              <a:t>with RAG</a:t>
            </a:r>
            <a:br>
              <a:rPr lang="en-US" altLang="ko-KR" dirty="0"/>
            </a:br>
            <a:r>
              <a:rPr lang="en-US" altLang="ko-KR" dirty="0"/>
              <a:t>(generate test-case)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188025E-BF32-4A5F-8024-482FA6FC10B5}"/>
              </a:ext>
            </a:extLst>
          </p:cNvPr>
          <p:cNvSpPr/>
          <p:nvPr/>
        </p:nvSpPr>
        <p:spPr>
          <a:xfrm>
            <a:off x="1293845" y="4373883"/>
            <a:ext cx="1685731" cy="1485740"/>
          </a:xfrm>
          <a:prstGeom prst="round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DownLoad</a:t>
            </a:r>
            <a:br>
              <a:rPr lang="en-US" altLang="ko-KR" dirty="0"/>
            </a:br>
            <a:r>
              <a:rPr lang="en-US" altLang="ko-KR" dirty="0"/>
              <a:t>Excel</a:t>
            </a:r>
            <a:br>
              <a:rPr lang="en-US" altLang="ko-KR" dirty="0"/>
            </a:br>
            <a:r>
              <a:rPr lang="en-US" altLang="ko-KR" dirty="0"/>
              <a:t>(Test-Case)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C932BB-490F-435C-8EA1-63D8B5D9CF60}"/>
              </a:ext>
            </a:extLst>
          </p:cNvPr>
          <p:cNvSpPr/>
          <p:nvPr/>
        </p:nvSpPr>
        <p:spPr>
          <a:xfrm>
            <a:off x="3551854" y="4373883"/>
            <a:ext cx="1685731" cy="148574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 With LLM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E20AB8F-F3C8-432F-8A0C-DD32663B1E9F}"/>
              </a:ext>
            </a:extLst>
          </p:cNvPr>
          <p:cNvSpPr/>
          <p:nvPr/>
        </p:nvSpPr>
        <p:spPr>
          <a:xfrm rot="2643487">
            <a:off x="2196358" y="3963531"/>
            <a:ext cx="198276" cy="28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594B194-843A-4EE1-BBCC-FFE11DEF12DF}"/>
              </a:ext>
            </a:extLst>
          </p:cNvPr>
          <p:cNvSpPr/>
          <p:nvPr/>
        </p:nvSpPr>
        <p:spPr>
          <a:xfrm rot="19392186">
            <a:off x="4075889" y="3975832"/>
            <a:ext cx="198276" cy="28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96C7BC7-4D7F-45CE-8E6D-D6303947F68C}"/>
              </a:ext>
            </a:extLst>
          </p:cNvPr>
          <p:cNvSpPr/>
          <p:nvPr/>
        </p:nvSpPr>
        <p:spPr>
          <a:xfrm>
            <a:off x="3171241" y="1476890"/>
            <a:ext cx="198276" cy="28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EDAAF-F1E5-4C48-9152-DE8E25066839}"/>
              </a:ext>
            </a:extLst>
          </p:cNvPr>
          <p:cNvSpPr txBox="1"/>
          <p:nvPr/>
        </p:nvSpPr>
        <p:spPr>
          <a:xfrm>
            <a:off x="1076462" y="988010"/>
            <a:ext cx="127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F3C3FC5-AFF0-405B-81D6-0EA83856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752" y="1057435"/>
            <a:ext cx="6523653" cy="4401683"/>
          </a:xfrm>
        </p:spPr>
        <p:txBody>
          <a:bodyPr/>
          <a:lstStyle/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-  </a:t>
            </a:r>
            <a:r>
              <a:rPr lang="en-US" altLang="ko-KR" sz="1500" dirty="0" err="1">
                <a:latin typeface="+mn-ea"/>
              </a:rPr>
              <a:t>Streamlit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활용 </a:t>
            </a:r>
            <a:r>
              <a:rPr lang="en-US" altLang="ko-KR" sz="1500" dirty="0">
                <a:latin typeface="+mn-ea"/>
              </a:rPr>
              <a:t>UI </a:t>
            </a:r>
            <a:r>
              <a:rPr lang="ko-KR" altLang="en-US" sz="1500" dirty="0">
                <a:latin typeface="+mn-ea"/>
              </a:rPr>
              <a:t>구성 및 </a:t>
            </a:r>
            <a:r>
              <a:rPr lang="ko-KR" altLang="en-US" sz="1500" dirty="0" err="1">
                <a:latin typeface="+mn-ea"/>
              </a:rPr>
              <a:t>챗봇</a:t>
            </a:r>
            <a:r>
              <a:rPr lang="ko-KR" altLang="en-US" sz="1500" dirty="0">
                <a:latin typeface="+mn-ea"/>
              </a:rPr>
              <a:t> 기능 구현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500" dirty="0">
                <a:latin typeface="+mn-ea"/>
              </a:rPr>
              <a:t>사용자 요청 </a:t>
            </a:r>
            <a:r>
              <a:rPr lang="en-US" altLang="ko-KR" sz="1500" dirty="0">
                <a:latin typeface="+mn-ea"/>
              </a:rPr>
              <a:t>( Test-Case ) </a:t>
            </a:r>
            <a:r>
              <a:rPr lang="ko-KR" altLang="en-US" sz="1500" dirty="0">
                <a:latin typeface="+mn-ea"/>
              </a:rPr>
              <a:t>시 </a:t>
            </a:r>
            <a:r>
              <a:rPr lang="en-US" altLang="ko-KR" sz="1500" dirty="0">
                <a:latin typeface="+mn-ea"/>
              </a:rPr>
              <a:t>RAG </a:t>
            </a:r>
            <a:r>
              <a:rPr lang="ko-KR" altLang="en-US" sz="1500" dirty="0">
                <a:latin typeface="+mn-ea"/>
              </a:rPr>
              <a:t>기반 응답 요청</a:t>
            </a: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n-ea"/>
              </a:rPr>
              <a:t>Test-Case</a:t>
            </a:r>
            <a:r>
              <a:rPr lang="ko-KR" altLang="en-US" sz="1500" dirty="0">
                <a:latin typeface="+mn-ea"/>
              </a:rPr>
              <a:t>와 </a:t>
            </a:r>
            <a:r>
              <a:rPr lang="en-US" altLang="ko-KR" sz="1500" dirty="0">
                <a:latin typeface="+mn-ea"/>
              </a:rPr>
              <a:t>Test Code </a:t>
            </a:r>
            <a:r>
              <a:rPr lang="ko-KR" altLang="en-US" sz="1500" dirty="0">
                <a:latin typeface="+mn-ea"/>
              </a:rPr>
              <a:t>출력 및 </a:t>
            </a:r>
            <a:r>
              <a:rPr lang="en-US" altLang="ko-KR" sz="1500" dirty="0">
                <a:latin typeface="+mn-ea"/>
              </a:rPr>
              <a:t>Test-Case Excel </a:t>
            </a:r>
            <a:r>
              <a:rPr lang="ko-KR" altLang="en-US" sz="1500" dirty="0">
                <a:latin typeface="+mn-ea"/>
              </a:rPr>
              <a:t>다운로드</a:t>
            </a: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n-ea"/>
              </a:rPr>
              <a:t>RAG </a:t>
            </a:r>
            <a:r>
              <a:rPr lang="ko-KR" altLang="en-US" sz="1500" dirty="0">
                <a:latin typeface="+mn-ea"/>
              </a:rPr>
              <a:t>기반 조회 </a:t>
            </a:r>
            <a:r>
              <a:rPr lang="ko-KR" altLang="en-US" sz="1500" dirty="0" err="1">
                <a:latin typeface="+mn-ea"/>
              </a:rPr>
              <a:t>실패시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를 통한 응답 생성</a:t>
            </a: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n-ea"/>
              </a:rPr>
              <a:t>Azure Web App </a:t>
            </a:r>
            <a:r>
              <a:rPr lang="ko-KR" altLang="en-US" sz="1500" dirty="0">
                <a:latin typeface="+mn-ea"/>
              </a:rPr>
              <a:t>서비스를 통한 배포 환경 구현</a:t>
            </a:r>
            <a:endParaRPr lang="en-US" altLang="ko-KR" sz="15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B808A-9DBE-4065-8C88-C067BB1F577C}"/>
              </a:ext>
            </a:extLst>
          </p:cNvPr>
          <p:cNvSpPr txBox="1"/>
          <p:nvPr/>
        </p:nvSpPr>
        <p:spPr>
          <a:xfrm>
            <a:off x="762330" y="152631"/>
            <a:ext cx="192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Azure Web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18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핵심 기술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b="1" dirty="0"/>
              <a:t>주요 기술 및 특징</a:t>
            </a:r>
            <a:endParaRPr lang="en-US" altLang="ko-KR" sz="2000" b="1" dirty="0"/>
          </a:p>
          <a:p>
            <a:r>
              <a:rPr lang="en-US" altLang="ko-KR" sz="2000" dirty="0">
                <a:latin typeface="+mn-ea"/>
              </a:rPr>
              <a:t>RAG </a:t>
            </a:r>
            <a:r>
              <a:rPr lang="ko-KR" altLang="en-US" sz="2000" dirty="0">
                <a:latin typeface="+mn-ea"/>
              </a:rPr>
              <a:t>기반 테스트 케이스 생성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ko-KR" altLang="en-US" sz="2000" dirty="0">
                <a:latin typeface="+mn-ea"/>
              </a:rPr>
              <a:t>스토리지 계정에 테스트 케이스 정책을 작성 후 업로드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Azure Ai Search </a:t>
            </a:r>
            <a:r>
              <a:rPr lang="ko-KR" altLang="en-US" sz="2000" dirty="0">
                <a:latin typeface="+mn-ea"/>
              </a:rPr>
              <a:t>리소스 에서 해당 데이터를 인덱싱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커스텀 프롬프트 설계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테스트 케이스 전문가 역할을 부여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표 형식 출력 유도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엑셀 다운로드 기능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en-US" altLang="ko-KR" sz="2000" dirty="0" err="1">
                <a:latin typeface="+mn-ea"/>
              </a:rPr>
              <a:t>Streamlit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내 테스트 케이스 다운로드 기능 제공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630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핵심 기술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b="1" dirty="0"/>
              <a:t>주요 기술 및 특징</a:t>
            </a:r>
            <a:endParaRPr lang="en-US" altLang="ko-KR" sz="2000" b="1" dirty="0"/>
          </a:p>
          <a:p>
            <a:r>
              <a:rPr lang="en-US" altLang="ko-KR" sz="2000" dirty="0">
                <a:latin typeface="+mn-ea"/>
              </a:rPr>
              <a:t>RAG </a:t>
            </a:r>
            <a:r>
              <a:rPr lang="ko-KR" altLang="en-US" sz="2000" dirty="0">
                <a:latin typeface="+mn-ea"/>
              </a:rPr>
              <a:t>기반 테스트 케이스 생성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ko-KR" altLang="en-US" sz="2000" dirty="0">
                <a:latin typeface="+mn-ea"/>
              </a:rPr>
              <a:t>스토리지 계정에 테스트 케이스 정책을 작성 후 업로드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Azure Ai Search </a:t>
            </a:r>
            <a:r>
              <a:rPr lang="ko-KR" altLang="en-US" sz="2000" dirty="0">
                <a:latin typeface="+mn-ea"/>
              </a:rPr>
              <a:t>리소스 에서 해당 데이터를 인덱싱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커스텀 프롬프트 설계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테스트 케이스 전문가 역할을 부여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표 형식 출력 유도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엑셀 다운로드 기능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en-US" altLang="ko-KR" sz="2000" dirty="0" err="1">
                <a:latin typeface="+mn-ea"/>
              </a:rPr>
              <a:t>Streamlit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내 테스트 케이스 다운로드 기능 제공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9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데모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52E23-D34F-496A-8A78-3C99B425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917"/>
            <a:ext cx="4704984" cy="1939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F1E31-64B4-4AA2-9671-53FE016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99" y="171450"/>
            <a:ext cx="4657725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71C4A0-1CD6-47AF-BE59-13A0C9D6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361" y="3261215"/>
            <a:ext cx="3204999" cy="337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E28E38F-6ACD-40CB-9568-3AA92714C61D}"/>
              </a:ext>
            </a:extLst>
          </p:cNvPr>
          <p:cNvSpPr/>
          <p:nvPr/>
        </p:nvSpPr>
        <p:spPr>
          <a:xfrm>
            <a:off x="5345723" y="3209925"/>
            <a:ext cx="1094276" cy="89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향후 개선 및 확장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한글 기반 질의 성능 향상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indexing </a:t>
            </a:r>
            <a:r>
              <a:rPr lang="ko-KR" altLang="en-US" sz="2000" dirty="0">
                <a:latin typeface="+mn-ea"/>
              </a:rPr>
              <a:t>데이터가 영어로 되어 한글 기반 질의에 대한 성능 향상 필요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언어 확장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Python</a:t>
            </a:r>
            <a:r>
              <a:rPr lang="ko-KR" altLang="en-US" sz="2000" dirty="0">
                <a:latin typeface="+mn-ea"/>
              </a:rPr>
              <a:t> 이외 확장된 언어 지원 필요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24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296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RAG활용 테스트케이스  생성</vt:lpstr>
      <vt:lpstr>1. 프로젝트 개요 및 다이어그램</vt:lpstr>
      <vt:lpstr>PowerPoint 프레젠테이션</vt:lpstr>
      <vt:lpstr>3. 핵심 기술 포인트</vt:lpstr>
      <vt:lpstr>3. 핵심 기술 포인트</vt:lpstr>
      <vt:lpstr>4. 데모 화면</vt:lpstr>
      <vt:lpstr>5. 향후 개선 및 확장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 11</dc:creator>
  <cp:lastModifiedBy>User 11</cp:lastModifiedBy>
  <cp:revision>14</cp:revision>
  <dcterms:created xsi:type="dcterms:W3CDTF">2025-07-09T04:54:39Z</dcterms:created>
  <dcterms:modified xsi:type="dcterms:W3CDTF">2025-07-09T06:00:35Z</dcterms:modified>
</cp:coreProperties>
</file>