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scaleToFitPaper="1"/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1" autoAdjust="0"/>
    <p:restoredTop sz="76859"/>
  </p:normalViewPr>
  <p:slideViewPr>
    <p:cSldViewPr>
      <p:cViewPr varScale="1">
        <p:scale>
          <a:sx n="82" d="100"/>
          <a:sy n="82" d="100"/>
        </p:scale>
        <p:origin x="-924" y="-96"/>
      </p:cViewPr>
      <p:guideLst>
        <p:guide orient="horz" pos="2157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65771C21-3757-4199-83DE-22960358A2A5}" type="datetime1">
              <a:rPr lang="ko-KR" altLang="en-US"/>
              <a:pPr lvl="0">
                <a:defRPr/>
              </a:pPr>
              <a:t>2020-10-29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4A4E647-5A0F-41E6-A0EF-B58D8C1C6CD4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66386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1200"/>
              <a:t>안녕하세요 </a:t>
            </a:r>
            <a:r>
              <a:rPr lang="en-US" altLang="ko-KR" sz="1200"/>
              <a:t>3</a:t>
            </a:r>
            <a:r>
              <a:rPr lang="ko-KR" altLang="en-US" sz="1200"/>
              <a:t>팀 발표를 맡은 이진주입니다</a:t>
            </a:r>
            <a:r>
              <a:rPr lang="en-US" altLang="ko-KR" sz="1200"/>
              <a:t>.</a:t>
            </a:r>
            <a:r>
              <a:rPr lang="ko-KR" altLang="en-US" sz="1200"/>
              <a:t>  </a:t>
            </a:r>
          </a:p>
          <a:p>
            <a:pPr lvl="0">
              <a:defRPr/>
            </a:pPr>
            <a:r>
              <a:rPr lang="en-US" altLang="ko-KR" sz="1200"/>
              <a:t>3</a:t>
            </a:r>
            <a:r>
              <a:rPr lang="ko-KR" altLang="en-US" sz="1200"/>
              <a:t>팀 </a:t>
            </a:r>
            <a:r>
              <a:rPr lang="en-US" altLang="ko-KR" sz="1200"/>
              <a:t>DB</a:t>
            </a:r>
            <a:r>
              <a:rPr lang="ko-KR" altLang="en-US" sz="1200"/>
              <a:t>설계 세미 프로젝트 발표를 시작하겠습니다</a:t>
            </a:r>
            <a:r>
              <a:rPr lang="en-US" altLang="ko-KR" sz="120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1200"/>
              <a:t>물리적 설계 단계로 넘어가겠습니다</a:t>
            </a:r>
            <a:r>
              <a:rPr lang="en-US" altLang="ko-KR" sz="1200"/>
              <a:t>.</a:t>
            </a:r>
            <a:r>
              <a:rPr lang="ko-KR" altLang="en-US" sz="1200"/>
              <a:t> </a:t>
            </a:r>
          </a:p>
          <a:p>
            <a:pPr lvl="0">
              <a:defRPr/>
            </a:pPr>
            <a:endParaRPr lang="ko-KR" altLang="en-US" sz="1200"/>
          </a:p>
          <a:p>
            <a:pPr lvl="0">
              <a:defRPr/>
            </a:pPr>
            <a:r>
              <a:rPr lang="ko-KR" altLang="en-US" sz="1200"/>
              <a:t>테이블은 총 </a:t>
            </a:r>
            <a:r>
              <a:rPr lang="en-US" altLang="ko-KR" sz="1200"/>
              <a:t>13</a:t>
            </a:r>
            <a:r>
              <a:rPr lang="ko-KR" altLang="en-US" sz="1200"/>
              <a:t>개가 생성되었고</a:t>
            </a:r>
          </a:p>
          <a:p>
            <a:pPr lvl="0">
              <a:defRPr/>
            </a:pPr>
            <a:endParaRPr lang="ko-KR" altLang="en-US" sz="1200"/>
          </a:p>
          <a:p>
            <a:pPr lvl="0">
              <a:defRPr/>
            </a:pPr>
            <a:r>
              <a:rPr lang="en-US" altLang="ko-KR" sz="1200"/>
              <a:t>3</a:t>
            </a:r>
            <a:r>
              <a:rPr lang="ko-KR" altLang="en-US" sz="1200"/>
              <a:t>조는 기본 키와 체크 제약 조건만이 설정된 테이블을 생성하고</a:t>
            </a:r>
          </a:p>
          <a:p>
            <a:pPr lvl="0">
              <a:defRPr/>
            </a:pPr>
            <a:r>
              <a:rPr lang="ko-KR" altLang="en-US" sz="1200"/>
              <a:t>모든 테이블이 생성 되었을때 외래 키 제약조건을 추가하는 순서로 테이블을 구성하여 </a:t>
            </a:r>
          </a:p>
          <a:p>
            <a:pPr lvl="0">
              <a:defRPr/>
            </a:pPr>
            <a:r>
              <a:rPr lang="ko-KR" altLang="en-US" sz="1200"/>
              <a:t>참조 관계에 의한 테이블과 제약조건 생성 오류를 최소화 하였습니다</a:t>
            </a:r>
            <a:r>
              <a:rPr lang="en-US" altLang="ko-KR" sz="120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1200"/>
              <a:t>다음으로</a:t>
            </a:r>
            <a:r>
              <a:rPr lang="en-US" altLang="ko-KR" sz="1200"/>
              <a:t>,</a:t>
            </a:r>
            <a:r>
              <a:rPr lang="ko-KR" altLang="en-US" sz="1200"/>
              <a:t> 주요 함수 및 프로시저를 살펴 보겠습니다</a:t>
            </a:r>
            <a:r>
              <a:rPr lang="en-US" altLang="ko-KR" sz="1200"/>
              <a:t>.</a:t>
            </a:r>
          </a:p>
          <a:p>
            <a:pPr lvl="0">
              <a:defRPr/>
            </a:pPr>
            <a:endParaRPr lang="en-US" altLang="ko-KR" sz="1200"/>
          </a:p>
          <a:p>
            <a:pPr lvl="0">
              <a:defRPr/>
            </a:pPr>
            <a:r>
              <a:rPr lang="en-US" altLang="ko-KR" sz="1200"/>
              <a:t>3</a:t>
            </a:r>
            <a:r>
              <a:rPr lang="ko-KR" altLang="en-US" sz="1200"/>
              <a:t>조에서는 권한에 따라 실행 가능한 기능이 나눠지는 요구분석서 내용에 따라</a:t>
            </a:r>
          </a:p>
          <a:p>
            <a:pPr lvl="0">
              <a:defRPr/>
            </a:pPr>
            <a:endParaRPr lang="ko-KR" altLang="en-US" sz="1200"/>
          </a:p>
          <a:p>
            <a:pPr lvl="0">
              <a:defRPr/>
            </a:pPr>
            <a:r>
              <a:rPr lang="ko-KR" altLang="en-US" sz="1200"/>
              <a:t>권한을 확인할 수 있는 함수를 만들었습니다</a:t>
            </a:r>
            <a:r>
              <a:rPr lang="en-US" altLang="ko-KR" sz="1200"/>
              <a:t>.</a:t>
            </a:r>
          </a:p>
          <a:p>
            <a:pPr lvl="0">
              <a:defRPr/>
            </a:pPr>
            <a:r>
              <a:rPr lang="ko-KR" altLang="en-US" sz="1200"/>
              <a:t>그리고 데이터를 처리하는 프로시저 내에서 권한 확인 함수를 호출하여 </a:t>
            </a:r>
          </a:p>
          <a:p>
            <a:pPr lvl="0">
              <a:defRPr/>
            </a:pPr>
            <a:r>
              <a:rPr lang="ko-KR" altLang="en-US" sz="1200"/>
              <a:t>권한에 따라 기능을 실행 할 수 있도록 하였습니다</a:t>
            </a:r>
            <a:r>
              <a:rPr lang="en-US" altLang="ko-KR" sz="1200"/>
              <a:t>.</a:t>
            </a:r>
          </a:p>
          <a:p>
            <a:pPr lvl="0">
              <a:defRPr/>
            </a:pPr>
            <a:endParaRPr lang="en-US" altLang="ko-KR" sz="1200"/>
          </a:p>
          <a:p>
            <a:pPr lvl="0">
              <a:defRPr/>
            </a:pPr>
            <a:r>
              <a:rPr lang="ko-KR" altLang="en-US" sz="1200"/>
              <a:t>사용자 </a:t>
            </a:r>
            <a:r>
              <a:rPr lang="en-US" altLang="ko-KR" sz="1200"/>
              <a:t>ID</a:t>
            </a:r>
            <a:r>
              <a:rPr lang="ko-KR" altLang="en-US" sz="1200"/>
              <a:t>와 </a:t>
            </a:r>
            <a:r>
              <a:rPr lang="en-US" altLang="ko-KR" sz="1200"/>
              <a:t>PW</a:t>
            </a:r>
            <a:r>
              <a:rPr lang="ko-KR" altLang="en-US" sz="1200"/>
              <a:t>를 매개변수로 받아 관리자</a:t>
            </a:r>
            <a:r>
              <a:rPr lang="en-US" altLang="ko-KR" sz="1200"/>
              <a:t>,</a:t>
            </a:r>
            <a:r>
              <a:rPr lang="ko-KR" altLang="en-US" sz="1200"/>
              <a:t> 교수</a:t>
            </a:r>
            <a:r>
              <a:rPr lang="en-US" altLang="ko-KR" sz="1200"/>
              <a:t>,</a:t>
            </a:r>
            <a:r>
              <a:rPr lang="ko-KR" altLang="en-US" sz="1200"/>
              <a:t> 학생 테이블 중 어느 테이블에 속하는 계정인지 확인하여</a:t>
            </a:r>
          </a:p>
          <a:p>
            <a:pPr lvl="0">
              <a:defRPr/>
            </a:pPr>
            <a:r>
              <a:rPr lang="ko-KR" altLang="en-US" sz="1200"/>
              <a:t>관리자이면 </a:t>
            </a:r>
            <a:r>
              <a:rPr lang="en-US" altLang="ko-KR" sz="1200"/>
              <a:t>ADMIN</a:t>
            </a:r>
            <a:r>
              <a:rPr lang="ko-KR" altLang="en-US" sz="1200"/>
              <a:t> 문자열을</a:t>
            </a:r>
            <a:r>
              <a:rPr lang="en-US" altLang="ko-KR" sz="1200"/>
              <a:t>,</a:t>
            </a:r>
            <a:r>
              <a:rPr lang="ko-KR" altLang="en-US" sz="1200"/>
              <a:t> 교수이면 </a:t>
            </a:r>
            <a:r>
              <a:rPr lang="en-US" altLang="ko-KR" sz="1200"/>
              <a:t>PROFESSORS</a:t>
            </a:r>
            <a:r>
              <a:rPr lang="ko-KR" altLang="en-US" sz="1200"/>
              <a:t> 를</a:t>
            </a:r>
            <a:r>
              <a:rPr lang="en-US" altLang="ko-KR" sz="1200"/>
              <a:t>,</a:t>
            </a:r>
            <a:r>
              <a:rPr lang="ko-KR" altLang="en-US" sz="1200"/>
              <a:t> 학생이면 </a:t>
            </a:r>
            <a:r>
              <a:rPr lang="en-US" altLang="ko-KR" sz="1200"/>
              <a:t>STUDENTS</a:t>
            </a:r>
            <a:r>
              <a:rPr lang="ko-KR" altLang="en-US" sz="1200"/>
              <a:t>를 반환하고 </a:t>
            </a:r>
          </a:p>
          <a:p>
            <a:pPr lvl="0">
              <a:defRPr/>
            </a:pPr>
            <a:r>
              <a:rPr lang="ko-KR" altLang="en-US" sz="1200"/>
              <a:t>어느 테이블에도 속하지 않는 </a:t>
            </a:r>
            <a:r>
              <a:rPr lang="en-US" altLang="ko-KR" sz="1200"/>
              <a:t>ID</a:t>
            </a:r>
            <a:r>
              <a:rPr lang="ko-KR" altLang="en-US" sz="1200"/>
              <a:t>와 </a:t>
            </a:r>
            <a:r>
              <a:rPr lang="en-US" altLang="ko-KR" sz="1200"/>
              <a:t>PW</a:t>
            </a:r>
            <a:r>
              <a:rPr lang="ko-KR" altLang="en-US" sz="1200"/>
              <a:t>면 </a:t>
            </a:r>
            <a:r>
              <a:rPr lang="en-US" altLang="ko-KR" sz="1200"/>
              <a:t>NO_ACCOUNT</a:t>
            </a:r>
            <a:r>
              <a:rPr lang="ko-KR" altLang="en-US" sz="1200"/>
              <a:t>를 반환하는 함수입니다</a:t>
            </a:r>
            <a:r>
              <a:rPr lang="en-US" altLang="ko-KR" sz="120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1200"/>
              <a:t>권한 함수가 적용된 관리자의 과정 추가 프로시저입니다</a:t>
            </a:r>
            <a:r>
              <a:rPr lang="en-US" altLang="ko-KR" sz="1200"/>
              <a:t>.</a:t>
            </a:r>
          </a:p>
          <a:p>
            <a:pPr lvl="0">
              <a:defRPr/>
            </a:pPr>
            <a:r>
              <a:rPr lang="ko-KR" altLang="en-US" sz="1200"/>
              <a:t>추가할 과정 이름과 사용자 </a:t>
            </a:r>
            <a:r>
              <a:rPr lang="en-US" altLang="ko-KR" sz="1200"/>
              <a:t>ID,</a:t>
            </a:r>
            <a:r>
              <a:rPr lang="ko-KR" altLang="en-US" sz="1200"/>
              <a:t> </a:t>
            </a:r>
            <a:r>
              <a:rPr lang="en-US" altLang="ko-KR" sz="1200"/>
              <a:t>PW</a:t>
            </a:r>
            <a:r>
              <a:rPr lang="ko-KR" altLang="en-US" sz="1200"/>
              <a:t>를 매개변수로 받아 프로시저 내에서 권한 확인 함수를 호출합니다</a:t>
            </a:r>
            <a:r>
              <a:rPr lang="en-US" altLang="ko-KR" sz="1200"/>
              <a:t>.</a:t>
            </a:r>
          </a:p>
          <a:p>
            <a:pPr lvl="0">
              <a:defRPr/>
            </a:pPr>
            <a:r>
              <a:rPr lang="ko-KR" altLang="en-US" sz="1200"/>
              <a:t>함수 호출 결과를 </a:t>
            </a:r>
            <a:r>
              <a:rPr lang="en-US" altLang="ko-KR" sz="1200"/>
              <a:t>V_CHECK_ACCOUNT </a:t>
            </a:r>
            <a:r>
              <a:rPr lang="ko-KR" altLang="en-US" sz="1200"/>
              <a:t>변수에 담아 조건문에서 관리자 권한인지 확인합니다</a:t>
            </a:r>
            <a:r>
              <a:rPr lang="en-US" altLang="ko-KR" sz="1200"/>
              <a:t>.</a:t>
            </a:r>
          </a:p>
          <a:p>
            <a:pPr lvl="0">
              <a:defRPr/>
            </a:pPr>
            <a:r>
              <a:rPr lang="ko-KR" altLang="en-US" sz="1200"/>
              <a:t>관리자 권한이 아니면 예외를 발생시키게 됩니다</a:t>
            </a:r>
            <a:r>
              <a:rPr lang="en-US" altLang="ko-KR" sz="1200"/>
              <a:t>.</a:t>
            </a:r>
          </a:p>
          <a:p>
            <a:pPr lvl="0">
              <a:defRPr/>
            </a:pPr>
            <a:endParaRPr lang="en-US" altLang="ko-KR" sz="1200"/>
          </a:p>
          <a:p>
            <a:pPr lvl="0">
              <a:defRPr/>
            </a:pPr>
            <a:endParaRPr lang="en-US" altLang="ko-KR" sz="12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04A4E647-5A0F-41E6-A0EF-B58D8C1C6CD4}" type="slidenum">
              <a:rPr kumimoji="0" lang="en-US" alt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pPr marL="0" marR="0" lvl="0" indent="0" algn="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12</a:t>
            </a:fld>
            <a:endParaRPr kumimoji="0" lang="en-US" alt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1200"/>
              <a:t>어드민 계정 정보를 매개변수로 과정 추가 프로시저를 호출하면 정상적으로 과정이 추가됩니다</a:t>
            </a:r>
            <a:r>
              <a:rPr lang="en-US" altLang="ko-KR" sz="120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04A4E647-5A0F-41E6-A0EF-B58D8C1C6CD4}" type="slidenum">
              <a:rPr kumimoji="0" lang="en-US" alt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pPr marL="0" marR="0" lvl="0" indent="0" algn="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13</a:t>
            </a:fld>
            <a:endParaRPr kumimoji="0" lang="en-US" alt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1200"/>
              <a:t>존재하지 않는 어드민 계정 정보를 매개변수로 과정 추가 프로시저를 호출하면 계정이 존재하지 않는다는 에러가 발생합니다</a:t>
            </a:r>
            <a:r>
              <a:rPr lang="en-US" altLang="ko-KR" sz="120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04A4E647-5A0F-41E6-A0EF-B58D8C1C6CD4}" type="slidenum">
              <a:rPr kumimoji="0" lang="en-US" alt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pPr marL="0" marR="0" lvl="0" indent="0" algn="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14</a:t>
            </a:fld>
            <a:endParaRPr kumimoji="0" lang="en-US" alt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1200"/>
              <a:t>학생 계정 정보를 매개변수로 과정 추가 프로시저를 호출하면 권한이 없다는 에러가 발생합니다</a:t>
            </a:r>
            <a:r>
              <a:rPr lang="en-US" altLang="ko-KR" sz="120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04A4E647-5A0F-41E6-A0EF-B58D8C1C6CD4}" type="slidenum">
              <a:rPr kumimoji="0" lang="en-US" alt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pPr marL="0" marR="0" lvl="0" indent="0" algn="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15</a:t>
            </a:fld>
            <a:endParaRPr kumimoji="0" lang="en-US" alt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1200"/>
              <a:t>다음으로 개설 과목 등록 프로시저 입니다</a:t>
            </a:r>
            <a:r>
              <a:rPr lang="en-US" altLang="ko-KR" sz="1200"/>
              <a:t>.</a:t>
            </a:r>
          </a:p>
          <a:p>
            <a:pPr lvl="0">
              <a:defRPr/>
            </a:pPr>
            <a:endParaRPr lang="en-US" altLang="ko-KR" sz="1200"/>
          </a:p>
          <a:p>
            <a:pPr lvl="0">
              <a:defRPr/>
            </a:pPr>
            <a:r>
              <a:rPr lang="ko-KR" altLang="en-US" sz="1200"/>
              <a:t>부모 테이블인 개설 과정 테이블의 과정 시작</a:t>
            </a:r>
            <a:r>
              <a:rPr lang="en-US" altLang="ko-KR" sz="1200"/>
              <a:t>,</a:t>
            </a:r>
            <a:r>
              <a:rPr lang="ko-KR" altLang="en-US" sz="1200"/>
              <a:t> 종료일 데이터를 확인하여</a:t>
            </a:r>
          </a:p>
          <a:p>
            <a:pPr lvl="0">
              <a:defRPr/>
            </a:pPr>
            <a:r>
              <a:rPr lang="ko-KR" altLang="en-US" sz="1200"/>
              <a:t>개설 과목 데이터를 입력합니다</a:t>
            </a:r>
            <a:r>
              <a:rPr lang="en-US" altLang="ko-KR" sz="1200"/>
              <a:t>.</a:t>
            </a:r>
          </a:p>
          <a:p>
            <a:pPr lvl="0">
              <a:defRPr/>
            </a:pPr>
            <a:endParaRPr lang="en-US" altLang="ko-KR" sz="1200"/>
          </a:p>
          <a:p>
            <a:pPr lvl="0">
              <a:defRPr/>
            </a:pPr>
            <a:r>
              <a:rPr lang="ko-KR" altLang="en-US" sz="1200"/>
              <a:t>개설 과목에 대한 정보를 매개변수로 받아 데이터를 입력하는데</a:t>
            </a:r>
            <a:r>
              <a:rPr lang="en-US" altLang="ko-KR" sz="1200"/>
              <a:t>,</a:t>
            </a:r>
          </a:p>
          <a:p>
            <a:pPr lvl="0">
              <a:defRPr/>
            </a:pPr>
            <a:r>
              <a:rPr lang="ko-KR" altLang="en-US" sz="1200"/>
              <a:t>개설 과목의 시작일과 종료일이 과정의 시작일과 종료일을 벗어나면 예외가 발생합니다</a:t>
            </a:r>
            <a:r>
              <a:rPr lang="en-US" altLang="ko-KR" sz="1200"/>
              <a:t>.</a:t>
            </a:r>
          </a:p>
          <a:p>
            <a:pPr lvl="0">
              <a:defRPr/>
            </a:pPr>
            <a:endParaRPr lang="en-US" altLang="ko-KR" sz="1200"/>
          </a:p>
          <a:p>
            <a:pPr lvl="0">
              <a:defRPr/>
            </a:pPr>
            <a:endParaRPr lang="en-US" altLang="ko-KR" sz="12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04A4E647-5A0F-41E6-A0EF-B58D8C1C6CD4}" type="slidenum">
              <a:rPr kumimoji="0" lang="en-US" alt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pPr marL="0" marR="0" lvl="0" indent="0" algn="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16</a:t>
            </a:fld>
            <a:endParaRPr kumimoji="0" lang="en-US" alt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1200"/>
              <a:t>개설하려는 과목의 시작일과 종료일이 개설과정의 시작일과 종료일 범위 내일때는 정상적으로 과목이 개설됩니다</a:t>
            </a:r>
            <a:r>
              <a:rPr lang="en-US" altLang="ko-KR" sz="1200"/>
              <a:t>.</a:t>
            </a:r>
          </a:p>
          <a:p>
            <a:pPr lvl="0">
              <a:defRPr/>
            </a:pPr>
            <a:endParaRPr lang="en-US" altLang="ko-KR" sz="1200"/>
          </a:p>
          <a:p>
            <a:pPr lvl="0">
              <a:defRPr/>
            </a:pPr>
            <a:r>
              <a:rPr lang="ko-KR" altLang="en-US" sz="1200"/>
              <a:t>개설하려는 과목의 시작일이나 종료일이 개설된 과정의 시작일과 종료일 범위 밖일때에는 과목을 개설할수없음을 결과 창에서 확인 할 수 있습니다</a:t>
            </a:r>
            <a:r>
              <a:rPr lang="en-US" altLang="ko-KR" sz="120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04A4E647-5A0F-41E6-A0EF-B58D8C1C6CD4}" type="slidenum">
              <a:rPr kumimoji="0" lang="en-US" alt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pPr marL="0" marR="0" lvl="0" indent="0" algn="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17</a:t>
            </a:fld>
            <a:endParaRPr kumimoji="0" lang="en-US" alt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1200"/>
              <a:t>물리적 설계에서 </a:t>
            </a:r>
            <a:r>
              <a:rPr lang="en-US" altLang="ko-KR" sz="1200"/>
              <a:t>3</a:t>
            </a:r>
            <a:r>
              <a:rPr lang="ko-KR" altLang="en-US" sz="1200"/>
              <a:t>조는 두가지 문제점을 겪었는데</a:t>
            </a:r>
            <a:r>
              <a:rPr lang="en-US" altLang="ko-KR" sz="1200"/>
              <a:t>,</a:t>
            </a:r>
          </a:p>
          <a:p>
            <a:pPr lvl="0">
              <a:defRPr/>
            </a:pPr>
            <a:endParaRPr lang="ko-KR" altLang="en-US" sz="1200"/>
          </a:p>
          <a:p>
            <a:pPr lvl="0">
              <a:defRPr/>
            </a:pPr>
            <a:r>
              <a:rPr lang="ko-KR" altLang="en-US" sz="1200"/>
              <a:t>첫번째는 많은 테이블들의 여러 컬럼 이름들이 존재하는데</a:t>
            </a:r>
            <a:r>
              <a:rPr lang="en-US" altLang="ko-KR" sz="1200"/>
              <a:t>,</a:t>
            </a:r>
            <a:r>
              <a:rPr lang="ko-KR" altLang="en-US" sz="1200"/>
              <a:t> 컬럼의 이름이나 데이터의 형식을 맞추기 어려웠다는 점입니다</a:t>
            </a:r>
            <a:r>
              <a:rPr lang="en-US" altLang="ko-KR" sz="1200"/>
              <a:t>.</a:t>
            </a:r>
          </a:p>
          <a:p>
            <a:pPr lvl="0">
              <a:defRPr/>
            </a:pPr>
            <a:r>
              <a:rPr lang="ko-KR" altLang="en-US" sz="1200"/>
              <a:t>물리적 설계를 여러 명이 분담하여 진행하다 보니 이러한 문제점이 생겼는데</a:t>
            </a:r>
          </a:p>
          <a:p>
            <a:pPr lvl="0">
              <a:defRPr/>
            </a:pPr>
            <a:r>
              <a:rPr lang="ko-KR" altLang="en-US" sz="1200"/>
              <a:t>물리적 설계 초반에 팀원들과 소통하여 컬럼 이름</a:t>
            </a:r>
            <a:r>
              <a:rPr lang="en-US" altLang="ko-KR" sz="1200"/>
              <a:t>,</a:t>
            </a:r>
            <a:r>
              <a:rPr lang="ko-KR" altLang="en-US" sz="1200"/>
              <a:t> 데이터의 형식을 통일하여 해결했습니다</a:t>
            </a:r>
            <a:r>
              <a:rPr lang="en-US" altLang="ko-KR" sz="1200"/>
              <a:t>.</a:t>
            </a:r>
          </a:p>
          <a:p>
            <a:pPr lvl="0">
              <a:defRPr/>
            </a:pPr>
            <a:endParaRPr lang="en-US" altLang="ko-KR" sz="1200"/>
          </a:p>
          <a:p>
            <a:pPr lvl="0">
              <a:defRPr/>
            </a:pPr>
            <a:r>
              <a:rPr lang="ko-KR" altLang="en-US" sz="1200"/>
              <a:t>또 </a:t>
            </a:r>
            <a:r>
              <a:rPr lang="en-US" altLang="ko-KR" sz="1200"/>
              <a:t>3</a:t>
            </a:r>
            <a:r>
              <a:rPr lang="ko-KR" altLang="en-US" sz="1200"/>
              <a:t>조가 각 테이블마다 </a:t>
            </a:r>
            <a:r>
              <a:rPr lang="en-US" altLang="ko-KR" sz="1200"/>
              <a:t>CODE</a:t>
            </a:r>
            <a:r>
              <a:rPr lang="ko-KR" altLang="en-US" sz="1200"/>
              <a:t> 컬럼을 만들어 기본키로 설정하였기 때문에 발생한 문제인데</a:t>
            </a:r>
            <a:r>
              <a:rPr lang="en-US" altLang="ko-KR" sz="1200"/>
              <a:t>,</a:t>
            </a:r>
          </a:p>
          <a:p>
            <a:pPr lvl="0">
              <a:defRPr/>
            </a:pPr>
            <a:r>
              <a:rPr lang="ko-KR" altLang="en-US" sz="1200"/>
              <a:t>결과창에서 우리가 원하는 데이터가 </a:t>
            </a:r>
            <a:r>
              <a:rPr lang="en-US" altLang="ko-KR" sz="1200"/>
              <a:t>CODE</a:t>
            </a:r>
            <a:r>
              <a:rPr lang="ko-KR" altLang="en-US" sz="1200"/>
              <a:t>번호로 대체되어 표시되거나 </a:t>
            </a:r>
          </a:p>
          <a:p>
            <a:pPr lvl="0">
              <a:defRPr/>
            </a:pPr>
            <a:r>
              <a:rPr lang="ko-KR" altLang="en-US" sz="1200"/>
              <a:t>데이터와 </a:t>
            </a:r>
            <a:r>
              <a:rPr lang="en-US" altLang="ko-KR" sz="1200"/>
              <a:t>CODE</a:t>
            </a:r>
            <a:r>
              <a:rPr lang="ko-KR" altLang="en-US" sz="1200"/>
              <a:t>가 뒤섞여 결과를 직관적으로 인식하기 어려웠던 점입니다</a:t>
            </a:r>
            <a:r>
              <a:rPr lang="en-US" altLang="ko-KR" sz="1200"/>
              <a:t>.</a:t>
            </a:r>
          </a:p>
          <a:p>
            <a:pPr lvl="0">
              <a:defRPr/>
            </a:pPr>
            <a:r>
              <a:rPr lang="ko-KR" altLang="en-US" sz="1200"/>
              <a:t>개념적 설계 단계에서 만들어진 결과이기 때문에 물리적 설계 단계에서 수정하기 어려워 어쩔 수 없이 진행 하였는데</a:t>
            </a:r>
            <a:r>
              <a:rPr lang="en-US" altLang="ko-KR" sz="1200"/>
              <a:t>,</a:t>
            </a:r>
          </a:p>
          <a:p>
            <a:pPr lvl="0">
              <a:defRPr/>
            </a:pPr>
            <a:r>
              <a:rPr lang="ko-KR" altLang="en-US" sz="1200"/>
              <a:t>새로운 컬럼을 만들어 기본키로 참조하는 방법 외에</a:t>
            </a:r>
            <a:r>
              <a:rPr lang="en-US" altLang="ko-KR" sz="1200"/>
              <a:t>,</a:t>
            </a:r>
            <a:r>
              <a:rPr lang="ko-KR" altLang="en-US" sz="1200"/>
              <a:t> 기존 컬럼들을 기본키로 구성하는 방법으로 보완 할 수 있을것이라 생각하였습니다</a:t>
            </a:r>
            <a:r>
              <a:rPr lang="en-US" altLang="ko-KR" sz="1200"/>
              <a:t>.</a:t>
            </a:r>
          </a:p>
          <a:p>
            <a:pPr lvl="0">
              <a:defRPr/>
            </a:pPr>
            <a:endParaRPr lang="en-US" altLang="ko-KR" sz="12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1200"/>
              <a:t>3</a:t>
            </a:r>
            <a:r>
              <a:rPr lang="ko-KR" altLang="en-US" sz="1200"/>
              <a:t>조의 데이터베이스 세미 프로젝트에 대한 총평입니다</a:t>
            </a:r>
            <a:r>
              <a:rPr lang="en-US" altLang="ko-KR" sz="1200"/>
              <a:t>.</a:t>
            </a:r>
          </a:p>
          <a:p>
            <a:pPr lvl="0">
              <a:defRPr/>
            </a:pPr>
            <a:r>
              <a:rPr lang="ko-KR" altLang="en-US" sz="1200"/>
              <a:t>처음 </a:t>
            </a:r>
            <a:r>
              <a:rPr lang="en-US" altLang="ko-KR" sz="1200"/>
              <a:t>ER</a:t>
            </a:r>
            <a:r>
              <a:rPr lang="ko-KR" altLang="en-US" sz="1200"/>
              <a:t>다이어그램을 구현하면서 가장 많은 시간이 할애됐고</a:t>
            </a:r>
            <a:r>
              <a:rPr lang="en-US" altLang="ko-KR" sz="1200"/>
              <a:t>,</a:t>
            </a:r>
            <a:r>
              <a:rPr lang="ko-KR" altLang="en-US" sz="1200"/>
              <a:t> 가장 많은 시행 착오를 겪었습니다</a:t>
            </a:r>
            <a:r>
              <a:rPr lang="en-US" altLang="ko-KR" sz="1200"/>
              <a:t>.</a:t>
            </a:r>
            <a:r>
              <a:rPr lang="ko-KR" altLang="en-US" sz="1200"/>
              <a:t> </a:t>
            </a:r>
          </a:p>
          <a:p>
            <a:pPr lvl="0">
              <a:defRPr/>
            </a:pPr>
            <a:r>
              <a:rPr lang="ko-KR" altLang="en-US" sz="1200"/>
              <a:t>중간에 서로 생각했던 방향이 달라서 거의 다 만들었다가도 다시 처음부터 만들어야 하기도 했습니다</a:t>
            </a:r>
            <a:r>
              <a:rPr lang="en-US" altLang="ko-KR" sz="1200"/>
              <a:t>.</a:t>
            </a:r>
          </a:p>
          <a:p>
            <a:pPr lvl="0">
              <a:defRPr/>
            </a:pPr>
            <a:endParaRPr lang="en-US" altLang="ko-KR" sz="1200"/>
          </a:p>
          <a:p>
            <a:pPr lvl="0">
              <a:defRPr/>
            </a:pPr>
            <a:r>
              <a:rPr lang="ko-KR" altLang="en-US" sz="1200"/>
              <a:t>그러나 단계별로 팀원들과 소통 하며 진행하여</a:t>
            </a:r>
            <a:r>
              <a:rPr lang="en-US" altLang="ko-KR" sz="1200"/>
              <a:t>,</a:t>
            </a:r>
            <a:r>
              <a:rPr lang="ko-KR" altLang="en-US" sz="1200"/>
              <a:t> 팀원 전체의 프로그램에 대한 이해가 빨라졌고</a:t>
            </a:r>
          </a:p>
          <a:p>
            <a:pPr lvl="0">
              <a:defRPr/>
            </a:pPr>
            <a:r>
              <a:rPr lang="ko-KR" altLang="en-US" sz="1200"/>
              <a:t>이후에는 비교적 빠르게 프로젝트를 진행할 수 있었습니다</a:t>
            </a:r>
            <a:r>
              <a:rPr lang="en-US" altLang="ko-KR" sz="1200"/>
              <a:t>.</a:t>
            </a:r>
          </a:p>
          <a:p>
            <a:pPr lvl="0">
              <a:defRPr/>
            </a:pPr>
            <a:endParaRPr lang="en-US" altLang="ko-KR" sz="1200"/>
          </a:p>
          <a:p>
            <a:pPr lvl="0">
              <a:defRPr/>
            </a:pPr>
            <a:r>
              <a:rPr lang="ko-KR" altLang="en-US" sz="1200"/>
              <a:t>이번 프로젝트를 수행하면서</a:t>
            </a:r>
          </a:p>
          <a:p>
            <a:pPr lvl="0">
              <a:defRPr/>
            </a:pPr>
            <a:r>
              <a:rPr lang="en-US" altLang="ko-KR" sz="1200"/>
              <a:t>DB</a:t>
            </a:r>
            <a:r>
              <a:rPr lang="ko-KR" altLang="en-US" sz="1200"/>
              <a:t>설계의 기본이 되는 개념적 설계를 소홀히 하면 물리적 설계 단계에 까지 아주 큰 영향을 미친다는 것을 직접 느끼게 되었습니다</a:t>
            </a:r>
            <a:r>
              <a:rPr lang="en-US" altLang="ko-KR" sz="1200"/>
              <a:t>.</a:t>
            </a:r>
          </a:p>
          <a:p>
            <a:pPr lvl="0">
              <a:defRPr/>
            </a:pPr>
            <a:endParaRPr lang="en-US" altLang="ko-KR" sz="1200"/>
          </a:p>
          <a:p>
            <a:pPr lvl="0">
              <a:defRPr/>
            </a:pPr>
            <a:r>
              <a:rPr lang="ko-KR" altLang="en-US" sz="1200"/>
              <a:t>그리고 출력 기능을 만들면서 많은 테이블들이 조인되는 현상을 보고 테이블간의 관계를 좀 더 체계적으로 형성해줬어야 하는 아쉬움이 남았습니다</a:t>
            </a:r>
            <a:r>
              <a:rPr lang="en-US" altLang="ko-KR" sz="120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200"/>
              <a:t>발표는 개요</a:t>
            </a:r>
            <a:r>
              <a:rPr lang="en-US" altLang="ko-KR" sz="1200"/>
              <a:t>,</a:t>
            </a:r>
            <a:r>
              <a:rPr lang="ko-KR" altLang="en-US" sz="1200"/>
              <a:t> 개념적 설계</a:t>
            </a:r>
            <a:r>
              <a:rPr lang="en-US" altLang="ko-KR" sz="1200"/>
              <a:t>,</a:t>
            </a:r>
            <a:r>
              <a:rPr lang="ko-KR" altLang="en-US" sz="1200"/>
              <a:t> 물리적 설계 과정을 살펴보고 세미 프로젝트에 대한 총평과 큐앤에이 시간을 갖는 순서로 이루어지겠습니다</a:t>
            </a:r>
            <a:r>
              <a:rPr lang="en-US" altLang="ko-KR" sz="1200"/>
              <a:t>.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en-US" altLang="ko-KR" sz="1200"/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200"/>
              <a:t>개요에서  성적처리시스템 </a:t>
            </a:r>
            <a:r>
              <a:rPr lang="en-US" altLang="ko-KR" sz="1200"/>
              <a:t>DB</a:t>
            </a:r>
            <a:r>
              <a:rPr lang="ko-KR" altLang="en-US" sz="1200"/>
              <a:t> 설계를 하기에 앞서 </a:t>
            </a:r>
            <a:r>
              <a:rPr lang="en-US" altLang="ko-KR" sz="1200"/>
              <a:t>3</a:t>
            </a:r>
            <a:r>
              <a:rPr lang="ko-KR" altLang="en-US" sz="1200"/>
              <a:t>조가 세운 가정과 설계 과정을 간략히 살펴 볼것이고요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200"/>
              <a:t>개념적설계에서 </a:t>
            </a:r>
            <a:r>
              <a:rPr lang="en-US" altLang="ko-KR" sz="1200"/>
              <a:t>3</a:t>
            </a:r>
            <a:r>
              <a:rPr lang="ko-KR" altLang="en-US" sz="1200"/>
              <a:t>조가 완성한 </a:t>
            </a:r>
            <a:r>
              <a:rPr lang="en-US" altLang="ko-KR" sz="1200"/>
              <a:t>ER</a:t>
            </a:r>
            <a:r>
              <a:rPr lang="ko-KR" altLang="en-US" sz="1200"/>
              <a:t>다이어그램과</a:t>
            </a:r>
            <a:r>
              <a:rPr lang="en-US" altLang="ko-KR" sz="1200"/>
              <a:t>,</a:t>
            </a:r>
            <a:r>
              <a:rPr lang="ko-KR" altLang="en-US" sz="1200"/>
              <a:t> 관계형 스키마를 보고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200"/>
              <a:t>다이어그램 설계 과정에서 맞닥뜨린 문제들을 어떻게 해결했는지 보겠습니다</a:t>
            </a:r>
            <a:r>
              <a:rPr lang="en-US" altLang="ko-KR" sz="1200"/>
              <a:t>.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200"/>
              <a:t>물리적설계에서 테이블과 프로시저 생성 과정에서 생긴 문제들과 그 보완점을 살펴보겠습니다</a:t>
            </a:r>
            <a:r>
              <a:rPr lang="en-US" altLang="ko-KR" sz="120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1200"/>
              <a:t>여기까지 </a:t>
            </a:r>
            <a:r>
              <a:rPr lang="en-US" altLang="ko-KR" sz="1200"/>
              <a:t>3</a:t>
            </a:r>
            <a:r>
              <a:rPr lang="ko-KR" altLang="en-US" sz="1200"/>
              <a:t>조의 데이터베이스 세미 프로젝트 진행 과정에 대한 내용이었습니다</a:t>
            </a:r>
            <a:r>
              <a:rPr lang="en-US" altLang="ko-KR" sz="1200"/>
              <a:t>.</a:t>
            </a:r>
          </a:p>
          <a:p>
            <a:pPr lvl="0">
              <a:defRPr/>
            </a:pPr>
            <a:r>
              <a:rPr lang="ko-KR" altLang="en-US" sz="1200"/>
              <a:t>질문 있으신 분들 질문해주시면 됩니다</a:t>
            </a:r>
            <a:r>
              <a:rPr lang="en-US" altLang="ko-KR" sz="120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1200"/>
              <a:t>그럼 이상으로 </a:t>
            </a:r>
            <a:r>
              <a:rPr lang="en-US" altLang="ko-KR" sz="1200"/>
              <a:t>3</a:t>
            </a:r>
            <a:r>
              <a:rPr lang="ko-KR" altLang="en-US" sz="1200"/>
              <a:t>조 데이터베이스 세미 프로젝트 발표를 마치겠습니다</a:t>
            </a:r>
            <a:r>
              <a:rPr lang="en-US" altLang="ko-KR" sz="1200"/>
              <a:t>.</a:t>
            </a:r>
            <a:r>
              <a:rPr lang="ko-KR" altLang="en-US" sz="1200"/>
              <a:t> 감사합니다</a:t>
            </a:r>
            <a:r>
              <a:rPr lang="en-US" altLang="ko-KR" sz="1200"/>
              <a:t>.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200"/>
              <a:t>성적처리시스템 </a:t>
            </a:r>
            <a:r>
              <a:rPr lang="en-US" altLang="ko-KR" sz="1200"/>
              <a:t>DB</a:t>
            </a:r>
            <a:r>
              <a:rPr lang="ko-KR" altLang="en-US" sz="1200"/>
              <a:t> 설계에 앞서 </a:t>
            </a:r>
            <a:r>
              <a:rPr lang="en-US" altLang="ko-KR" sz="1200"/>
              <a:t>3</a:t>
            </a:r>
            <a:r>
              <a:rPr lang="ko-KR" altLang="en-US" sz="1200"/>
              <a:t>조는 쌍용 교육 센터의 시스템을 가정하였습니다</a:t>
            </a:r>
            <a:r>
              <a:rPr lang="en-US" altLang="ko-KR" sz="1200"/>
              <a:t>.</a:t>
            </a:r>
            <a:r>
              <a:rPr lang="ko-KR" altLang="en-US" sz="1200"/>
              <a:t> 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200"/>
              <a:t>약 </a:t>
            </a:r>
            <a:r>
              <a:rPr lang="en-US" altLang="ko-KR" sz="1200"/>
              <a:t>6</a:t>
            </a:r>
            <a:r>
              <a:rPr lang="ko-KR" altLang="en-US" sz="1200"/>
              <a:t>개월의 과정동안 김호진 선생님 한 분이 </a:t>
            </a:r>
            <a:r>
              <a:rPr lang="en-US" altLang="ko-KR" sz="1200"/>
              <a:t>F</a:t>
            </a:r>
            <a:r>
              <a:rPr lang="ko-KR" altLang="en-US" sz="1200"/>
              <a:t>반을 맡아 여러 과목들을 가르쳐 주시는 것처럼</a:t>
            </a:r>
            <a:r>
              <a:rPr lang="en-US" altLang="ko-KR" sz="1200"/>
              <a:t>,</a:t>
            </a:r>
            <a:r>
              <a:rPr lang="ko-KR" altLang="en-US" sz="1200"/>
              <a:t> 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200"/>
              <a:t>한 과정의 담당 교수가 그 과정 내의 모든 과목을 담당하여 강의하는 것으로 가정하였습니다</a:t>
            </a:r>
            <a:r>
              <a:rPr lang="en-US" altLang="ko-KR" sz="1200"/>
              <a:t>.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en-US" altLang="ko-KR" sz="1200"/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200"/>
              <a:t>요구 분석서를 보고 관리자</a:t>
            </a:r>
            <a:r>
              <a:rPr lang="en-US" altLang="ko-KR" sz="1200"/>
              <a:t>,</a:t>
            </a:r>
            <a:r>
              <a:rPr lang="ko-KR" altLang="en-US" sz="1200"/>
              <a:t> 교수</a:t>
            </a:r>
            <a:r>
              <a:rPr lang="en-US" altLang="ko-KR" sz="1200"/>
              <a:t>,</a:t>
            </a:r>
            <a:r>
              <a:rPr lang="ko-KR" altLang="en-US" sz="1200"/>
              <a:t> 학생 등 각 계정에 필요한 기능등을 정리하여 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200"/>
              <a:t>ER</a:t>
            </a:r>
            <a:r>
              <a:rPr lang="ko-KR" altLang="en-US" sz="1200"/>
              <a:t>다이어그램 구현에 필요한 요소들</a:t>
            </a:r>
            <a:r>
              <a:rPr lang="en-US" altLang="ko-KR" sz="1200"/>
              <a:t>,</a:t>
            </a:r>
            <a:r>
              <a:rPr lang="ko-KR" altLang="en-US" sz="1200"/>
              <a:t> 개체와 개체들간의 관계를 정하였습니다</a:t>
            </a:r>
            <a:r>
              <a:rPr lang="en-US" altLang="ko-KR" sz="1200"/>
              <a:t>.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en-US" altLang="ko-KR" sz="1200"/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200"/>
              <a:t>그렇게 정리한 개체와 개체들간의 관계를 바탕으로 </a:t>
            </a:r>
            <a:r>
              <a:rPr lang="en-US" altLang="ko-KR" sz="1200"/>
              <a:t>ER</a:t>
            </a:r>
            <a:r>
              <a:rPr lang="ko-KR" altLang="en-US" sz="1200"/>
              <a:t>다이어그램을 구현 하였으며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en-US" altLang="ko-KR" sz="1200"/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200"/>
              <a:t>이를 바탕으로 물리적 설계 단계에 들어갔습니다</a:t>
            </a:r>
            <a:r>
              <a:rPr lang="en-US" altLang="ko-KR" sz="120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1200"/>
              <a:t>ER </a:t>
            </a:r>
            <a:r>
              <a:rPr lang="ko-KR" altLang="en-US" sz="1200"/>
              <a:t>다이어그램을 살펴보시면</a:t>
            </a:r>
            <a:r>
              <a:rPr lang="en-US" altLang="ko-KR" sz="1200"/>
              <a:t>,</a:t>
            </a:r>
          </a:p>
          <a:p>
            <a:pPr lvl="0">
              <a:defRPr/>
            </a:pPr>
            <a:r>
              <a:rPr lang="ko-KR" altLang="en-US" sz="1200"/>
              <a:t>개체로는 관리자</a:t>
            </a:r>
            <a:r>
              <a:rPr lang="en-US" altLang="ko-KR" sz="1200"/>
              <a:t>,</a:t>
            </a:r>
            <a:r>
              <a:rPr lang="ko-KR" altLang="en-US" sz="1200"/>
              <a:t> 학생</a:t>
            </a:r>
            <a:r>
              <a:rPr lang="en-US" altLang="ko-KR" sz="1200"/>
              <a:t>,</a:t>
            </a:r>
            <a:r>
              <a:rPr lang="ko-KR" altLang="en-US" sz="1200"/>
              <a:t> 교수자</a:t>
            </a:r>
            <a:r>
              <a:rPr lang="en-US" altLang="ko-KR" sz="1200"/>
              <a:t>,</a:t>
            </a:r>
            <a:r>
              <a:rPr lang="ko-KR" altLang="en-US" sz="1200"/>
              <a:t> 과정과 과목이 있습니다</a:t>
            </a:r>
            <a:r>
              <a:rPr lang="en-US" altLang="ko-KR" sz="1200"/>
              <a:t>.</a:t>
            </a:r>
          </a:p>
          <a:p>
            <a:pPr lvl="0">
              <a:defRPr/>
            </a:pPr>
            <a:endParaRPr lang="en-US" altLang="ko-KR" sz="1200"/>
          </a:p>
          <a:p>
            <a:pPr lvl="0">
              <a:defRPr/>
            </a:pPr>
            <a:r>
              <a:rPr lang="ko-KR" altLang="en-US" sz="1200"/>
              <a:t>그중 관리자</a:t>
            </a:r>
            <a:r>
              <a:rPr lang="en-US" altLang="ko-KR" sz="1200"/>
              <a:t>,</a:t>
            </a:r>
            <a:r>
              <a:rPr lang="ko-KR" altLang="en-US" sz="1200"/>
              <a:t> 교수자</a:t>
            </a:r>
            <a:r>
              <a:rPr lang="en-US" altLang="ko-KR" sz="1200"/>
              <a:t>,</a:t>
            </a:r>
            <a:r>
              <a:rPr lang="ko-KR" altLang="en-US" sz="1200"/>
              <a:t> 학생 개체가 일반적으로 사용자 개체가 될 수 있다고 생각해서 이와 같이 구성하였습니다</a:t>
            </a:r>
            <a:r>
              <a:rPr lang="en-US" altLang="ko-KR" sz="1200"/>
              <a:t>.</a:t>
            </a:r>
          </a:p>
          <a:p>
            <a:pPr lvl="0">
              <a:defRPr/>
            </a:pPr>
            <a:endParaRPr lang="en-US" altLang="ko-KR" sz="1200"/>
          </a:p>
          <a:p>
            <a:pPr lvl="0">
              <a:defRPr/>
            </a:pPr>
            <a:r>
              <a:rPr lang="ko-KR" altLang="en-US" sz="1200"/>
              <a:t>학생과 과목사이에는 </a:t>
            </a:r>
            <a:r>
              <a:rPr lang="en-US" altLang="ko-KR" sz="1200"/>
              <a:t>‘</a:t>
            </a:r>
            <a:r>
              <a:rPr lang="ko-KR" altLang="en-US" sz="1200"/>
              <a:t>한 학생이 여러 과목을 수강한다</a:t>
            </a:r>
            <a:r>
              <a:rPr lang="en-US" altLang="ko-KR" sz="1200"/>
              <a:t>,</a:t>
            </a:r>
            <a:r>
              <a:rPr lang="ko-KR" altLang="en-US" sz="1200"/>
              <a:t> 과목은 한 학생에게 수강된다</a:t>
            </a:r>
            <a:r>
              <a:rPr lang="en-US" altLang="ko-KR" sz="1200"/>
              <a:t>’</a:t>
            </a:r>
            <a:r>
              <a:rPr lang="ko-KR" altLang="en-US" sz="1200"/>
              <a:t>라는 </a:t>
            </a:r>
            <a:r>
              <a:rPr lang="en-US" altLang="ko-KR" sz="1200"/>
              <a:t>1</a:t>
            </a:r>
            <a:r>
              <a:rPr lang="ko-KR" altLang="en-US" sz="1200"/>
              <a:t>대 다 관계를 설정하여 이 관계를 통해 학생에게 부여될 성적이라는 속성을 두었습니다</a:t>
            </a:r>
            <a:r>
              <a:rPr lang="en-US" altLang="ko-KR" sz="1200"/>
              <a:t>.</a:t>
            </a:r>
          </a:p>
          <a:p>
            <a:pPr lvl="0">
              <a:defRPr/>
            </a:pPr>
            <a:endParaRPr lang="en-US" altLang="ko-KR" sz="1200"/>
          </a:p>
          <a:p>
            <a:pPr lvl="0">
              <a:defRPr/>
            </a:pPr>
            <a:r>
              <a:rPr lang="ko-KR" altLang="en-US" sz="1200"/>
              <a:t>또</a:t>
            </a:r>
            <a:r>
              <a:rPr lang="en-US" altLang="ko-KR" sz="1200"/>
              <a:t>,</a:t>
            </a:r>
            <a:r>
              <a:rPr lang="ko-KR" altLang="en-US" sz="1200"/>
              <a:t> 교수자와 과목 개체 사이에는 </a:t>
            </a:r>
            <a:r>
              <a:rPr lang="en-US" altLang="ko-KR" sz="1200"/>
              <a:t>‘</a:t>
            </a:r>
            <a:r>
              <a:rPr lang="ko-KR" altLang="en-US" sz="1200"/>
              <a:t>한 교수가 여러 과목을 강의한다</a:t>
            </a:r>
            <a:r>
              <a:rPr lang="en-US" altLang="ko-KR" sz="1200"/>
              <a:t>/</a:t>
            </a:r>
            <a:r>
              <a:rPr lang="ko-KR" altLang="en-US" sz="1200"/>
              <a:t> 과목은 한 교수에게 강의된다</a:t>
            </a:r>
            <a:r>
              <a:rPr lang="en-US" altLang="ko-KR" sz="1200"/>
              <a:t>’</a:t>
            </a:r>
            <a:r>
              <a:rPr lang="ko-KR" altLang="en-US" sz="1200"/>
              <a:t>라는 </a:t>
            </a:r>
            <a:r>
              <a:rPr lang="en-US" altLang="ko-KR" sz="1200"/>
              <a:t>1</a:t>
            </a:r>
            <a:r>
              <a:rPr lang="ko-KR" altLang="en-US" sz="1200"/>
              <a:t>대 다 관계를 설정하였고 </a:t>
            </a:r>
          </a:p>
          <a:p>
            <a:pPr lvl="0">
              <a:defRPr/>
            </a:pPr>
            <a:endParaRPr lang="en-US" altLang="ko-KR" sz="1200"/>
          </a:p>
          <a:p>
            <a:pPr lvl="0">
              <a:defRPr/>
            </a:pPr>
            <a:r>
              <a:rPr lang="ko-KR" altLang="en-US" sz="1200"/>
              <a:t>과정과 과목 개체 사이에는 </a:t>
            </a:r>
            <a:r>
              <a:rPr lang="en-US" altLang="ko-KR" sz="1200"/>
              <a:t>‘</a:t>
            </a:r>
            <a:r>
              <a:rPr lang="ko-KR" altLang="en-US" sz="1200"/>
              <a:t>여러 과목이 한 과정을 구성한다</a:t>
            </a:r>
            <a:r>
              <a:rPr lang="en-US" altLang="ko-KR" sz="1200"/>
              <a:t>/</a:t>
            </a:r>
            <a:r>
              <a:rPr lang="ko-KR" altLang="en-US" sz="1200"/>
              <a:t> 한 과정은 여러 과목으로 구성된다</a:t>
            </a:r>
            <a:r>
              <a:rPr lang="en-US" altLang="ko-KR" sz="1200"/>
              <a:t>’</a:t>
            </a:r>
            <a:r>
              <a:rPr lang="ko-KR" altLang="en-US" sz="1200"/>
              <a:t> 라는 </a:t>
            </a:r>
            <a:r>
              <a:rPr lang="en-US" altLang="ko-KR" sz="1200"/>
              <a:t>1</a:t>
            </a:r>
            <a:r>
              <a:rPr lang="ko-KR" altLang="en-US" sz="1200"/>
              <a:t>대 다 구성 관계를 설정하였습니다</a:t>
            </a:r>
            <a:r>
              <a:rPr lang="en-US" altLang="ko-KR" sz="120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1200"/>
              <a:t>앞에서 살펴본 </a:t>
            </a:r>
            <a:r>
              <a:rPr lang="en-US" altLang="ko-KR" sz="1200"/>
              <a:t>ER</a:t>
            </a:r>
            <a:r>
              <a:rPr lang="ko-KR" altLang="en-US" sz="1200"/>
              <a:t>다이어그램을 바탕으로 관계형 스키마를 구성하였습니다</a:t>
            </a:r>
            <a:r>
              <a:rPr lang="en-US" altLang="ko-KR" sz="1200"/>
              <a:t>.</a:t>
            </a:r>
            <a:r>
              <a:rPr lang="ko-KR" altLang="en-US" sz="1200"/>
              <a:t> </a:t>
            </a:r>
          </a:p>
          <a:p>
            <a:pPr lvl="0">
              <a:defRPr/>
            </a:pPr>
            <a:endParaRPr lang="ko-KR" altLang="en-US" sz="1200"/>
          </a:p>
          <a:p>
            <a:pPr lvl="0">
              <a:defRPr/>
            </a:pPr>
            <a:r>
              <a:rPr lang="ko-KR" altLang="en-US" sz="1200"/>
              <a:t>이 단계에서</a:t>
            </a:r>
          </a:p>
          <a:p>
            <a:pPr lvl="0">
              <a:defRPr/>
            </a:pPr>
            <a:r>
              <a:rPr lang="ko-KR" altLang="en-US" sz="1200"/>
              <a:t>물리적 설계에 필요한 </a:t>
            </a:r>
            <a:r>
              <a:rPr lang="en-US" altLang="ko-KR" sz="1200"/>
              <a:t>13</a:t>
            </a:r>
            <a:r>
              <a:rPr lang="ko-KR" altLang="en-US" sz="1200"/>
              <a:t>개 테이블들과 테이블을 구성할 컬럼들이 구체적으로 구상되었고</a:t>
            </a:r>
          </a:p>
          <a:p>
            <a:pPr lvl="0">
              <a:defRPr/>
            </a:pPr>
            <a:r>
              <a:rPr lang="ko-KR" altLang="en-US" sz="1200"/>
              <a:t>기본키와 외래키 참조 관계가 정해졌으며 데이터타입이 정해졌습니다</a:t>
            </a:r>
            <a:r>
              <a:rPr lang="en-US" altLang="ko-KR" sz="1200"/>
              <a:t>.</a:t>
            </a:r>
          </a:p>
          <a:p>
            <a:pPr lvl="0">
              <a:defRPr/>
            </a:pPr>
            <a:endParaRPr lang="en-US" altLang="ko-KR" sz="1200"/>
          </a:p>
          <a:p>
            <a:pPr lvl="0">
              <a:defRPr/>
            </a:pPr>
            <a:r>
              <a:rPr lang="ko-KR" altLang="en-US" sz="1200"/>
              <a:t>또 저희조는 각 테이블마다 </a:t>
            </a:r>
            <a:r>
              <a:rPr lang="en-US" altLang="ko-KR" sz="1200"/>
              <a:t>CODE</a:t>
            </a:r>
            <a:r>
              <a:rPr lang="ko-KR" altLang="en-US" sz="1200"/>
              <a:t> 컬럼을 만들었는데요</a:t>
            </a:r>
            <a:r>
              <a:rPr lang="en-US" altLang="ko-KR" sz="1200"/>
              <a:t>,</a:t>
            </a:r>
            <a:r>
              <a:rPr lang="ko-KR" altLang="en-US" sz="1200"/>
              <a:t> </a:t>
            </a:r>
          </a:p>
          <a:p>
            <a:pPr lvl="0">
              <a:defRPr/>
            </a:pPr>
            <a:r>
              <a:rPr lang="en-US" altLang="ko-KR" sz="1200"/>
              <a:t>(</a:t>
            </a:r>
            <a:r>
              <a:rPr lang="ko-KR" altLang="en-US" sz="1200"/>
              <a:t>보시면</a:t>
            </a:r>
            <a:r>
              <a:rPr lang="en-US" altLang="ko-KR" sz="1200"/>
              <a:t>,</a:t>
            </a:r>
            <a:r>
              <a:rPr lang="ko-KR" altLang="en-US" sz="1200"/>
              <a:t> 과목테이블에는 과목코드가 있고 개설과목 코드에는 개설과목 코드가 있습니다</a:t>
            </a:r>
            <a:r>
              <a:rPr lang="en-US" altLang="ko-KR" sz="1200"/>
              <a:t>.)</a:t>
            </a:r>
          </a:p>
          <a:p>
            <a:pPr lvl="0">
              <a:defRPr/>
            </a:pPr>
            <a:r>
              <a:rPr lang="ko-KR" altLang="en-US" sz="1200"/>
              <a:t>이</a:t>
            </a:r>
            <a:r>
              <a:rPr lang="en-US" altLang="ko-KR" sz="1200"/>
              <a:t> CODE</a:t>
            </a:r>
            <a:r>
              <a:rPr lang="ko-KR" altLang="en-US" sz="1200"/>
              <a:t> 컬럼을 각 테이블의 기본키로 설정하였습니다</a:t>
            </a:r>
            <a:r>
              <a:rPr lang="en-US" altLang="ko-KR" sz="1200"/>
              <a:t>.</a:t>
            </a:r>
          </a:p>
          <a:p>
            <a:pPr lvl="0">
              <a:defRPr/>
            </a:pPr>
            <a:endParaRPr lang="ko-KR" altLang="en-US" sz="12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04A4E647-5A0F-41E6-A0EF-B58D8C1C6CD4}" type="slidenum">
              <a:rPr kumimoji="0" lang="en-US" alt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pPr marL="0" marR="0" lvl="0" indent="0" algn="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5</a:t>
            </a:fld>
            <a:endParaRPr kumimoji="0" lang="en-US" alt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1200"/>
              <a:t>이러한 개념적 설계 과정에서 여러 문제들이 발생하였습니다</a:t>
            </a:r>
            <a:r>
              <a:rPr lang="en-US" altLang="ko-KR" sz="1200"/>
              <a:t>.</a:t>
            </a:r>
          </a:p>
          <a:p>
            <a:pPr lvl="0">
              <a:defRPr/>
            </a:pPr>
            <a:endParaRPr lang="en-US" altLang="ko-KR" sz="1200"/>
          </a:p>
          <a:p>
            <a:pPr lvl="0">
              <a:defRPr/>
            </a:pPr>
            <a:r>
              <a:rPr lang="ko-KR" altLang="en-US" sz="1200"/>
              <a:t>첫번째 문제점은 </a:t>
            </a:r>
          </a:p>
          <a:p>
            <a:pPr lvl="0">
              <a:defRPr/>
            </a:pPr>
            <a:r>
              <a:rPr lang="ko-KR" altLang="en-US" sz="1200"/>
              <a:t>계정</a:t>
            </a:r>
            <a:r>
              <a:rPr lang="en-US" altLang="ko-KR" sz="1200"/>
              <a:t>ID</a:t>
            </a:r>
            <a:r>
              <a:rPr lang="ko-KR" altLang="en-US" sz="1200"/>
              <a:t>와 </a:t>
            </a:r>
            <a:r>
              <a:rPr lang="en-US" altLang="ko-KR" sz="1200"/>
              <a:t>PW </a:t>
            </a:r>
            <a:r>
              <a:rPr lang="ko-KR" altLang="en-US" sz="1200"/>
              <a:t>데이터가 담겨 있는 로그인 테이블 하나에 관리자</a:t>
            </a:r>
            <a:r>
              <a:rPr lang="en-US" altLang="ko-KR" sz="1200"/>
              <a:t>,</a:t>
            </a:r>
            <a:r>
              <a:rPr lang="ko-KR" altLang="en-US" sz="1200"/>
              <a:t> 교수</a:t>
            </a:r>
            <a:r>
              <a:rPr lang="en-US" altLang="ko-KR" sz="1200"/>
              <a:t>,</a:t>
            </a:r>
            <a:r>
              <a:rPr lang="ko-KR" altLang="en-US" sz="1200"/>
              <a:t> 학생 세 가지 계정 데이터를 구성한 것이었습니다</a:t>
            </a:r>
            <a:r>
              <a:rPr lang="en-US" altLang="ko-KR" sz="1200"/>
              <a:t>.</a:t>
            </a:r>
          </a:p>
          <a:p>
            <a:pPr lvl="0">
              <a:defRPr/>
            </a:pPr>
            <a:r>
              <a:rPr lang="ko-KR" altLang="en-US" sz="1200"/>
              <a:t>요구분석서에는 사용자가 관리자</a:t>
            </a:r>
            <a:r>
              <a:rPr lang="en-US" altLang="ko-KR" sz="1200"/>
              <a:t>,</a:t>
            </a:r>
            <a:r>
              <a:rPr lang="ko-KR" altLang="en-US" sz="1200"/>
              <a:t> 교수</a:t>
            </a:r>
            <a:r>
              <a:rPr lang="en-US" altLang="ko-KR" sz="1200"/>
              <a:t>,</a:t>
            </a:r>
            <a:r>
              <a:rPr lang="ko-KR" altLang="en-US" sz="1200"/>
              <a:t> 학생 셋으로 나누어져 있어 각 계정마다 수행할 수 있는 기능들이 다른데</a:t>
            </a:r>
            <a:r>
              <a:rPr lang="en-US" altLang="ko-KR" sz="1200"/>
              <a:t>,</a:t>
            </a:r>
          </a:p>
          <a:p>
            <a:pPr lvl="0">
              <a:defRPr/>
            </a:pPr>
            <a:r>
              <a:rPr lang="ko-KR" altLang="en-US" sz="1200"/>
              <a:t>이렇게 테이블 하나에 세 가지 종류의 계정 데이터를 한꺼번에 구성해놓으면 이게 어떤 종류의 계정인지 모호해져</a:t>
            </a:r>
          </a:p>
          <a:p>
            <a:pPr lvl="0">
              <a:defRPr/>
            </a:pPr>
            <a:r>
              <a:rPr lang="ko-KR" altLang="en-US" sz="1200"/>
              <a:t>학생 계정으로 관리자 권한에 로그인 할 수 있다거나</a:t>
            </a:r>
            <a:r>
              <a:rPr lang="en-US" altLang="ko-KR" sz="1200"/>
              <a:t>,</a:t>
            </a:r>
            <a:r>
              <a:rPr lang="ko-KR" altLang="en-US" sz="1200"/>
              <a:t> 학생계정이 교수 계정으로 로그인 되어 학생 성적을 입력할 수 있게 되는 문제들이 생깁니다</a:t>
            </a:r>
            <a:r>
              <a:rPr lang="en-US" altLang="ko-KR" sz="1200"/>
              <a:t>.</a:t>
            </a:r>
            <a:r>
              <a:rPr lang="ko-KR" altLang="en-US" sz="1200"/>
              <a:t> </a:t>
            </a:r>
          </a:p>
          <a:p>
            <a:pPr lvl="0">
              <a:defRPr/>
            </a:pPr>
            <a:endParaRPr lang="ko-KR" altLang="en-US" sz="1200"/>
          </a:p>
          <a:p>
            <a:pPr lvl="0">
              <a:defRPr/>
            </a:pPr>
            <a:r>
              <a:rPr lang="ko-KR" altLang="en-US" sz="1200"/>
              <a:t>그래서 </a:t>
            </a:r>
            <a:r>
              <a:rPr lang="en-US" altLang="ko-KR" sz="1200"/>
              <a:t>3</a:t>
            </a:r>
            <a:r>
              <a:rPr lang="ko-KR" altLang="en-US" sz="1200"/>
              <a:t>조는 관리자</a:t>
            </a:r>
            <a:r>
              <a:rPr lang="en-US" altLang="ko-KR" sz="1200"/>
              <a:t>,</a:t>
            </a:r>
            <a:r>
              <a:rPr lang="ko-KR" altLang="en-US" sz="1200"/>
              <a:t> 교수자</a:t>
            </a:r>
            <a:r>
              <a:rPr lang="en-US" altLang="ko-KR" sz="1200"/>
              <a:t>,</a:t>
            </a:r>
            <a:r>
              <a:rPr lang="ko-KR" altLang="en-US" sz="1200"/>
              <a:t> 학생 각 사용자별로  </a:t>
            </a:r>
            <a:r>
              <a:rPr lang="en-US" altLang="ko-KR" sz="1200"/>
              <a:t>ID</a:t>
            </a:r>
            <a:r>
              <a:rPr lang="ko-KR" altLang="en-US" sz="1200"/>
              <a:t>와 </a:t>
            </a:r>
            <a:r>
              <a:rPr lang="en-US" altLang="ko-KR" sz="1200"/>
              <a:t>PW</a:t>
            </a:r>
            <a:r>
              <a:rPr lang="ko-KR" altLang="en-US" sz="1200"/>
              <a:t> 정보가 담겨있는 계정 테이블을 </a:t>
            </a:r>
            <a:r>
              <a:rPr lang="en-US" altLang="ko-KR" sz="1200"/>
              <a:t>3</a:t>
            </a:r>
            <a:r>
              <a:rPr lang="ko-KR" altLang="en-US" sz="1200"/>
              <a:t>개로 만들어 문제를 해결하였습니다</a:t>
            </a:r>
            <a:r>
              <a:rPr lang="en-US" altLang="ko-KR" sz="1200"/>
              <a:t>.</a:t>
            </a:r>
          </a:p>
          <a:p>
            <a:pPr lvl="0">
              <a:defRPr/>
            </a:pPr>
            <a:endParaRPr lang="ko-KR" altLang="en-US" sz="1200"/>
          </a:p>
          <a:p>
            <a:pPr lvl="0">
              <a:defRPr/>
            </a:pPr>
            <a:endParaRPr lang="ko-KR" altLang="en-US" sz="1200"/>
          </a:p>
          <a:p>
            <a:pPr lvl="0">
              <a:defRPr/>
            </a:pPr>
            <a:endParaRPr lang="ko-KR" altLang="en-US" sz="1200"/>
          </a:p>
          <a:p>
            <a:pPr lvl="0">
              <a:defRPr/>
            </a:pPr>
            <a:endParaRPr lang="ko-KR" altLang="en-US" sz="1200"/>
          </a:p>
          <a:p>
            <a:pPr lvl="0">
              <a:defRPr/>
            </a:pPr>
            <a:r>
              <a:rPr lang="ko-KR" altLang="en-US" sz="1200"/>
              <a:t>중도탈락 테이블에서 학생 테이블의 학생코드를 직접 외래키로 참조하게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1200"/>
              <a:t>두번째 문제는 최소한의 정보를 담는 테이블을 만들고</a:t>
            </a:r>
            <a:r>
              <a:rPr lang="en-US" altLang="ko-KR" sz="1200"/>
              <a:t>,</a:t>
            </a:r>
            <a:r>
              <a:rPr lang="ko-KR" altLang="en-US" sz="1200"/>
              <a:t> 프로시저나 트리거와 같은 기능들을 사용해 추가로 컬럼을 구성하려 했던 것입니다</a:t>
            </a:r>
            <a:r>
              <a:rPr lang="en-US" altLang="ko-KR" sz="1200"/>
              <a:t>.</a:t>
            </a:r>
          </a:p>
          <a:p>
            <a:pPr lvl="0">
              <a:defRPr/>
            </a:pPr>
            <a:endParaRPr lang="en-US" altLang="ko-KR" sz="1200"/>
          </a:p>
          <a:p>
            <a:pPr lvl="0">
              <a:defRPr/>
            </a:pPr>
            <a:r>
              <a:rPr lang="en-US" altLang="ko-KR" sz="1200"/>
              <a:t>DB</a:t>
            </a:r>
            <a:r>
              <a:rPr lang="ko-KR" altLang="en-US" sz="1200"/>
              <a:t> 설계 단계에서 프로그래밍 적인 부분들이 거론 되는 것 자체가 잘못된 것이었고 </a:t>
            </a:r>
          </a:p>
          <a:p>
            <a:pPr lvl="0">
              <a:defRPr/>
            </a:pPr>
            <a:r>
              <a:rPr lang="ko-KR" altLang="en-US" sz="1200"/>
              <a:t>요구분석서에 있는 내용을 단편 쿼리문으로 실행 가능해야 한다는 점을 놓쳐 일어난 부분이었습니다</a:t>
            </a:r>
            <a:r>
              <a:rPr lang="en-US" altLang="ko-KR" sz="1200"/>
              <a:t>.</a:t>
            </a:r>
          </a:p>
          <a:p>
            <a:pPr lvl="0">
              <a:defRPr/>
            </a:pPr>
            <a:endParaRPr lang="en-US" altLang="ko-KR" sz="1200"/>
          </a:p>
          <a:p>
            <a:pPr lvl="0">
              <a:defRPr/>
            </a:pPr>
            <a:r>
              <a:rPr lang="ko-KR" altLang="en-US" sz="1200"/>
              <a:t>처음엔 중도 탈락 테이블이 없었고 성적 테이블만 있어 물리적 설계 단계에서 쿼리문으로 중도탈락자 컬럼을 구성하려 했습니다</a:t>
            </a:r>
            <a:r>
              <a:rPr lang="en-US" altLang="ko-KR" sz="1200"/>
              <a:t>.</a:t>
            </a:r>
          </a:p>
          <a:p>
            <a:pPr lvl="0">
              <a:defRPr/>
            </a:pPr>
            <a:r>
              <a:rPr lang="ko-KR" altLang="en-US" sz="1200"/>
              <a:t>하지만</a:t>
            </a:r>
            <a:r>
              <a:rPr lang="en-US" altLang="ko-KR" sz="1200"/>
              <a:t>,</a:t>
            </a:r>
            <a:r>
              <a:rPr lang="ko-KR" altLang="en-US" sz="1200"/>
              <a:t> 이렇게 하면 요구분석서에 있는 중도탈락자에 관한 기능이 단편적인 쿼리문으로 실행 불가능 했기 때문에 중도탈락자 테이블을 따로 구성하였습니다</a:t>
            </a:r>
            <a:r>
              <a:rPr lang="en-US" altLang="ko-KR" sz="1200"/>
              <a:t>.</a:t>
            </a:r>
          </a:p>
          <a:p>
            <a:pPr lvl="0">
              <a:defRPr/>
            </a:pPr>
            <a:endParaRPr lang="ko-KR" altLang="en-US" sz="12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1200"/>
              <a:t>세 번째 문제는 </a:t>
            </a:r>
          </a:p>
          <a:p>
            <a:pPr lvl="0">
              <a:defRPr/>
            </a:pPr>
            <a:r>
              <a:rPr lang="ko-KR" altLang="en-US" sz="1200"/>
              <a:t>프로젝트 요구 분석 중 배점이라는 기능을 교수가 학생의 성적을 채점하는 것이라고 잘못 이해하여</a:t>
            </a:r>
          </a:p>
          <a:p>
            <a:pPr lvl="0">
              <a:defRPr/>
            </a:pPr>
            <a:r>
              <a:rPr lang="ko-KR" altLang="en-US" sz="1200"/>
              <a:t>성적 테이블에 성적 점수와 배점컬럼이 함께 구성되었던 점입니다</a:t>
            </a:r>
            <a:r>
              <a:rPr lang="en-US" altLang="ko-KR" sz="1200"/>
              <a:t>.</a:t>
            </a:r>
          </a:p>
          <a:p>
            <a:pPr lvl="0">
              <a:defRPr/>
            </a:pPr>
            <a:endParaRPr lang="en-US" altLang="ko-KR" sz="1200"/>
          </a:p>
          <a:p>
            <a:pPr lvl="0">
              <a:defRPr/>
            </a:pPr>
            <a:r>
              <a:rPr lang="ko-KR" altLang="en-US" sz="1200"/>
              <a:t>이렇게 성적 테이블과 배점 테이블이 구분 되지 않으면 </a:t>
            </a:r>
          </a:p>
          <a:p>
            <a:pPr lvl="0">
              <a:defRPr/>
            </a:pPr>
            <a:r>
              <a:rPr lang="ko-KR" altLang="en-US" sz="1200"/>
              <a:t>교수가 입력한 배점이 그 과목을 수강한 학생수만큼 중복으로 입력되어야 하는 문제점이 생깁니다</a:t>
            </a:r>
            <a:r>
              <a:rPr lang="en-US" altLang="ko-KR" sz="1200"/>
              <a:t>.</a:t>
            </a:r>
          </a:p>
          <a:p>
            <a:pPr lvl="0">
              <a:defRPr/>
            </a:pPr>
            <a:endParaRPr lang="en-US" altLang="ko-KR" sz="1200"/>
          </a:p>
          <a:p>
            <a:pPr lvl="0">
              <a:defRPr/>
            </a:pPr>
            <a:r>
              <a:rPr lang="ko-KR" altLang="en-US" sz="1200"/>
              <a:t>그래서 배점테이블을 만들어 성적과 구분하여 문제를 해결하였습니다</a:t>
            </a:r>
            <a:r>
              <a:rPr lang="en-US" altLang="ko-KR" sz="1200"/>
              <a:t>.</a:t>
            </a:r>
          </a:p>
          <a:p>
            <a:pPr lvl="0">
              <a:defRPr/>
            </a:pPr>
            <a:endParaRPr lang="ko-KR" altLang="en-US" sz="1200"/>
          </a:p>
          <a:p>
            <a:pPr lvl="0">
              <a:defRPr/>
            </a:pPr>
            <a:endParaRPr lang="ko-KR" altLang="en-US" sz="1200"/>
          </a:p>
          <a:p>
            <a:pPr lvl="0">
              <a:defRPr/>
            </a:pPr>
            <a:endParaRPr lang="ko-KR" altLang="en-US" sz="12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1200"/>
              <a:t>네 번째 문제점은 </a:t>
            </a:r>
          </a:p>
          <a:p>
            <a:pPr lvl="0">
              <a:defRPr/>
            </a:pPr>
            <a:r>
              <a:rPr lang="ko-KR" altLang="en-US" sz="1200"/>
              <a:t>중도 탈락 테이블에서 학생</a:t>
            </a:r>
            <a:r>
              <a:rPr lang="en-US" altLang="ko-KR" sz="1200"/>
              <a:t>ID</a:t>
            </a:r>
            <a:r>
              <a:rPr lang="ko-KR" altLang="en-US" sz="1200"/>
              <a:t>를 직접 참조하고 있었던 것입니다</a:t>
            </a:r>
            <a:r>
              <a:rPr lang="en-US" altLang="ko-KR" sz="1200"/>
              <a:t>.</a:t>
            </a:r>
          </a:p>
          <a:p>
            <a:pPr lvl="0">
              <a:defRPr/>
            </a:pPr>
            <a:endParaRPr lang="en-US" altLang="ko-KR" sz="1200"/>
          </a:p>
          <a:p>
            <a:pPr lvl="0">
              <a:defRPr/>
            </a:pPr>
            <a:r>
              <a:rPr lang="ko-KR" altLang="en-US" sz="1200"/>
              <a:t>이렇게 참조 관계가 설정되면</a:t>
            </a:r>
            <a:r>
              <a:rPr lang="en-US" altLang="ko-KR" sz="1200"/>
              <a:t>,</a:t>
            </a:r>
            <a:r>
              <a:rPr lang="ko-KR" altLang="en-US" sz="1200"/>
              <a:t> 학생의 수강신청 여부를 알 수 없어 </a:t>
            </a:r>
          </a:p>
          <a:p>
            <a:pPr lvl="0">
              <a:defRPr/>
            </a:pPr>
            <a:r>
              <a:rPr lang="ko-KR" altLang="en-US" sz="1200"/>
              <a:t>수강신청을 하지 않은 학생이 중도 탈락되는 경우가 생길 수 있어</a:t>
            </a:r>
          </a:p>
          <a:p>
            <a:pPr lvl="0">
              <a:defRPr/>
            </a:pPr>
            <a:endParaRPr lang="ko-KR" altLang="en-US" sz="1200"/>
          </a:p>
          <a:p>
            <a:pPr lvl="0">
              <a:defRPr/>
            </a:pPr>
            <a:r>
              <a:rPr lang="ko-KR" altLang="en-US" sz="1200"/>
              <a:t>그래서</a:t>
            </a:r>
            <a:r>
              <a:rPr lang="en-US" altLang="ko-KR" sz="1200"/>
              <a:t>,</a:t>
            </a:r>
            <a:r>
              <a:rPr lang="ko-KR" altLang="en-US" sz="1200"/>
              <a:t> 중도 탈락 테이블에서 학생</a:t>
            </a:r>
            <a:r>
              <a:rPr lang="en-US" altLang="ko-KR" sz="1200"/>
              <a:t>ID</a:t>
            </a:r>
            <a:r>
              <a:rPr lang="ko-KR" altLang="en-US" sz="1200"/>
              <a:t>를 직접 참조 하지 않고 수강신청코드를 참조하게 하여 수강신청한 학생들만 중도 탈락 할 수 있도록 수정하였습니다</a:t>
            </a:r>
            <a:r>
              <a:rPr lang="en-US" altLang="ko-KR" sz="1200"/>
              <a:t>.</a:t>
            </a:r>
          </a:p>
          <a:p>
            <a:pPr lvl="0">
              <a:defRPr/>
            </a:pPr>
            <a:endParaRPr lang="ko-KR" altLang="en-US" sz="12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2020-10-29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2020-10-29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2020-10-29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2020-10-29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168669"/>
            <a:ext cx="5472608" cy="7577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400" b="1" spc="-150">
                <a:solidFill>
                  <a:schemeClr val="bg1"/>
                </a:solidFill>
              </a:rPr>
              <a:t>3</a:t>
            </a:r>
            <a:r>
              <a:rPr lang="ko-KR" altLang="en-US" sz="4400" b="1" spc="-150">
                <a:solidFill>
                  <a:schemeClr val="bg1"/>
                </a:solidFill>
              </a:rPr>
              <a:t>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91880" y="3515779"/>
            <a:ext cx="2736304" cy="2653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  <a:defRPr/>
            </a:pPr>
            <a:r>
              <a:rPr lang="ko-KR" altLang="en-US" sz="1400" b="1">
                <a:solidFill>
                  <a:schemeClr val="bg1"/>
                </a:solidFill>
              </a:rPr>
              <a:t>팀       장   김  종  호</a:t>
            </a:r>
          </a:p>
          <a:p>
            <a:pPr lvl="0">
              <a:lnSpc>
                <a:spcPct val="200000"/>
              </a:lnSpc>
              <a:defRPr/>
            </a:pPr>
            <a:r>
              <a:rPr lang="ko-KR" altLang="en-US" sz="1400" b="1">
                <a:solidFill>
                  <a:schemeClr val="bg1"/>
                </a:solidFill>
              </a:rPr>
              <a:t>팀       원   김  승  범</a:t>
            </a:r>
          </a:p>
          <a:p>
            <a:pPr lvl="0">
              <a:lnSpc>
                <a:spcPct val="200000"/>
              </a:lnSpc>
              <a:defRPr/>
            </a:pPr>
            <a:r>
              <a:rPr lang="ko-KR" altLang="en-US" sz="1400" b="1">
                <a:solidFill>
                  <a:schemeClr val="bg1"/>
                </a:solidFill>
              </a:rPr>
              <a:t>                안  혜  리</a:t>
            </a:r>
          </a:p>
          <a:p>
            <a:pPr lvl="0">
              <a:lnSpc>
                <a:spcPct val="200000"/>
              </a:lnSpc>
              <a:defRPr/>
            </a:pPr>
            <a:r>
              <a:rPr lang="ko-KR" altLang="en-US" sz="1400" b="1">
                <a:solidFill>
                  <a:schemeClr val="bg1"/>
                </a:solidFill>
              </a:rPr>
              <a:t>                윤  홍  준</a:t>
            </a:r>
          </a:p>
          <a:p>
            <a:pPr lvl="0">
              <a:lnSpc>
                <a:spcPct val="200000"/>
              </a:lnSpc>
              <a:defRPr/>
            </a:pPr>
            <a:r>
              <a:rPr lang="ko-KR" altLang="en-US" sz="1400" b="1">
                <a:solidFill>
                  <a:schemeClr val="bg1"/>
                </a:solidFill>
              </a:rPr>
              <a:t>                이  예  슬</a:t>
            </a:r>
          </a:p>
          <a:p>
            <a:pPr lvl="0">
              <a:lnSpc>
                <a:spcPct val="200000"/>
              </a:lnSpc>
              <a:defRPr/>
            </a:pPr>
            <a:r>
              <a:rPr lang="ko-KR" altLang="en-US" sz="1400" b="1">
                <a:solidFill>
                  <a:schemeClr val="bg1"/>
                </a:solidFill>
              </a:rPr>
              <a:t>                이  진  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19672" y="1412776"/>
            <a:ext cx="5904656" cy="47239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en-US" altLang="ko-KR" sz="2500" b="1">
                <a:solidFill>
                  <a:schemeClr val="tx2">
                    <a:lumMod val="50000"/>
                  </a:schemeClr>
                </a:solidFill>
              </a:rPr>
              <a:t>DB</a:t>
            </a:r>
            <a:r>
              <a:rPr lang="ko-KR" altLang="en-US" sz="2500" b="1">
                <a:solidFill>
                  <a:schemeClr val="tx2">
                    <a:lumMod val="50000"/>
                  </a:schemeClr>
                </a:solidFill>
              </a:rPr>
              <a:t>설계 세미 프로젝트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667" y="179347"/>
            <a:ext cx="1838061" cy="447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b="1" spc="-150">
                <a:solidFill>
                  <a:schemeClr val="bg1"/>
                </a:solidFill>
              </a:rPr>
              <a:t>물리적 설계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03</a:t>
            </a:r>
            <a:endParaRPr lang="ko-KR" altLang="en-US" sz="2400">
              <a:solidFill>
                <a:schemeClr val="bg1"/>
              </a:solidFill>
              <a:latin typeface="HY헤드라인M"/>
              <a:ea typeface="HY헤드라인M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600">
                <a:solidFill>
                  <a:schemeClr val="bg1">
                    <a:lumMod val="75000"/>
                  </a:schemeClr>
                </a:solidFill>
              </a:rPr>
              <a:t>3</a:t>
            </a:r>
            <a:r>
              <a:rPr lang="ko-KR" altLang="en-US" sz="1600">
                <a:solidFill>
                  <a:schemeClr val="bg1">
                    <a:lumMod val="75000"/>
                  </a:schemeClr>
                </a:solidFill>
              </a:rPr>
              <a:t>팀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ko-KR" altLang="en-US" sz="1200" b="1">
                <a:solidFill>
                  <a:schemeClr val="bg1"/>
                </a:solidFill>
              </a:rPr>
              <a:t>테이블 생성 및 제약조건 추가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7434" y="836712"/>
            <a:ext cx="2776413" cy="390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테이블 생성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7434" y="1576482"/>
            <a:ext cx="8393038" cy="2555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latin typeface="나눔고딕코딩"/>
                <a:ea typeface="나눔고딕코딩"/>
              </a:rPr>
              <a:t>총 개수 </a:t>
            </a:r>
            <a:r>
              <a:rPr lang="en-US" altLang="ko-KR">
                <a:latin typeface="나눔고딕코딩"/>
                <a:ea typeface="나눔고딕코딩"/>
              </a:rPr>
              <a:t>: 13</a:t>
            </a:r>
          </a:p>
          <a:p>
            <a:pPr lvl="0">
              <a:defRPr/>
            </a:pPr>
            <a:endParaRPr lang="en-US" altLang="ko-KR">
              <a:latin typeface="나눔고딕코딩"/>
              <a:ea typeface="나눔고딕코딩"/>
            </a:endParaRPr>
          </a:p>
          <a:p>
            <a:pPr lvl="0">
              <a:defRPr/>
            </a:pPr>
            <a:r>
              <a:rPr lang="ko-KR" altLang="en-US">
                <a:latin typeface="나눔고딕코딩"/>
                <a:ea typeface="나눔고딕코딩"/>
              </a:rPr>
              <a:t>테이블 생성 순서</a:t>
            </a:r>
            <a:r>
              <a:rPr lang="en-US" altLang="ko-KR">
                <a:latin typeface="나눔고딕코딩"/>
                <a:ea typeface="나눔고딕코딩"/>
              </a:rPr>
              <a:t> : </a:t>
            </a:r>
          </a:p>
          <a:p>
            <a:pPr lvl="0">
              <a:defRPr/>
            </a:pPr>
            <a:endParaRPr lang="en-US" altLang="ko-KR">
              <a:latin typeface="나눔고딕코딩"/>
              <a:ea typeface="나눔고딕코딩"/>
            </a:endParaRPr>
          </a:p>
          <a:p>
            <a:pPr lvl="0">
              <a:defRPr/>
            </a:pPr>
            <a:r>
              <a:rPr lang="ko-KR" altLang="en-US">
                <a:latin typeface="나눔고딕코딩"/>
                <a:ea typeface="나눔고딕코딩"/>
              </a:rPr>
              <a:t>① 부모테이블 </a:t>
            </a:r>
            <a:r>
              <a:rPr lang="en-US" altLang="ko-KR">
                <a:latin typeface="나눔고딕코딩"/>
                <a:ea typeface="나눔고딕코딩"/>
              </a:rPr>
              <a:t>: </a:t>
            </a:r>
            <a:r>
              <a:rPr lang="ko-KR" altLang="en-US">
                <a:latin typeface="나눔고딕코딩"/>
                <a:ea typeface="나눔고딕코딩"/>
              </a:rPr>
              <a:t>관리자</a:t>
            </a:r>
            <a:r>
              <a:rPr lang="en-US" altLang="ko-KR">
                <a:latin typeface="나눔고딕코딩"/>
                <a:ea typeface="나눔고딕코딩"/>
              </a:rPr>
              <a:t>, </a:t>
            </a:r>
            <a:r>
              <a:rPr lang="ko-KR" altLang="en-US">
                <a:latin typeface="나눔고딕코딩"/>
                <a:ea typeface="나눔고딕코딩"/>
              </a:rPr>
              <a:t>교수</a:t>
            </a:r>
            <a:r>
              <a:rPr lang="en-US" altLang="ko-KR">
                <a:latin typeface="나눔고딕코딩"/>
                <a:ea typeface="나눔고딕코딩"/>
              </a:rPr>
              <a:t>, </a:t>
            </a:r>
            <a:r>
              <a:rPr lang="ko-KR" altLang="en-US">
                <a:latin typeface="나눔고딕코딩"/>
                <a:ea typeface="나눔고딕코딩"/>
              </a:rPr>
              <a:t>학생</a:t>
            </a:r>
            <a:r>
              <a:rPr lang="en-US" altLang="ko-KR">
                <a:latin typeface="나눔고딕코딩"/>
                <a:ea typeface="나눔고딕코딩"/>
              </a:rPr>
              <a:t>, </a:t>
            </a:r>
            <a:r>
              <a:rPr lang="ko-KR" altLang="en-US">
                <a:latin typeface="나눔고딕코딩"/>
                <a:ea typeface="나눔고딕코딩"/>
              </a:rPr>
              <a:t>강의실</a:t>
            </a:r>
            <a:r>
              <a:rPr lang="en-US" altLang="ko-KR">
                <a:latin typeface="나눔고딕코딩"/>
                <a:ea typeface="나눔고딕코딩"/>
              </a:rPr>
              <a:t>, </a:t>
            </a:r>
            <a:r>
              <a:rPr lang="ko-KR" altLang="en-US">
                <a:latin typeface="나눔고딕코딩"/>
                <a:ea typeface="나눔고딕코딩"/>
              </a:rPr>
              <a:t>교재</a:t>
            </a:r>
            <a:r>
              <a:rPr lang="en-US" altLang="ko-KR">
                <a:latin typeface="나눔고딕코딩"/>
                <a:ea typeface="나눔고딕코딩"/>
              </a:rPr>
              <a:t>, </a:t>
            </a:r>
            <a:r>
              <a:rPr lang="ko-KR" altLang="en-US">
                <a:latin typeface="나눔고딕코딩"/>
                <a:ea typeface="나눔고딕코딩"/>
              </a:rPr>
              <a:t>과정</a:t>
            </a:r>
            <a:r>
              <a:rPr lang="en-US" altLang="ko-KR">
                <a:latin typeface="나눔고딕코딩"/>
                <a:ea typeface="나눔고딕코딩"/>
              </a:rPr>
              <a:t>, </a:t>
            </a:r>
            <a:r>
              <a:rPr lang="ko-KR" altLang="en-US">
                <a:latin typeface="나눔고딕코딩"/>
                <a:ea typeface="나눔고딕코딩"/>
              </a:rPr>
              <a:t>과목</a:t>
            </a:r>
          </a:p>
          <a:p>
            <a:pPr lvl="0">
              <a:defRPr/>
            </a:pPr>
            <a:r>
              <a:rPr lang="en-US" altLang="ko-KR">
                <a:latin typeface="나눔고딕코딩"/>
                <a:ea typeface="나눔고딕코딩"/>
              </a:rPr>
              <a:t> </a:t>
            </a:r>
          </a:p>
          <a:p>
            <a:pPr lvl="0">
              <a:defRPr/>
            </a:pPr>
            <a:r>
              <a:rPr lang="ko-KR" altLang="en-US">
                <a:latin typeface="나눔고딕코딩"/>
                <a:ea typeface="나눔고딕코딩"/>
              </a:rPr>
              <a:t>② 자식테이블 </a:t>
            </a:r>
            <a:r>
              <a:rPr lang="en-US" altLang="ko-KR">
                <a:latin typeface="나눔고딕코딩"/>
                <a:ea typeface="나눔고딕코딩"/>
              </a:rPr>
              <a:t>: </a:t>
            </a:r>
            <a:r>
              <a:rPr lang="ko-KR" altLang="en-US">
                <a:latin typeface="나눔고딕코딩"/>
                <a:ea typeface="나눔고딕코딩"/>
              </a:rPr>
              <a:t>개설과정</a:t>
            </a:r>
            <a:r>
              <a:rPr lang="en-US" altLang="ko-KR">
                <a:latin typeface="나눔고딕코딩"/>
                <a:ea typeface="나눔고딕코딩"/>
              </a:rPr>
              <a:t>, </a:t>
            </a:r>
            <a:r>
              <a:rPr lang="ko-KR" altLang="en-US">
                <a:latin typeface="나눔고딕코딩"/>
                <a:ea typeface="나눔고딕코딩"/>
              </a:rPr>
              <a:t>개설과목</a:t>
            </a:r>
            <a:r>
              <a:rPr lang="en-US" altLang="ko-KR">
                <a:latin typeface="나눔고딕코딩"/>
                <a:ea typeface="나눔고딕코딩"/>
              </a:rPr>
              <a:t>, </a:t>
            </a:r>
            <a:r>
              <a:rPr lang="ko-KR" altLang="en-US">
                <a:latin typeface="나눔고딕코딩"/>
                <a:ea typeface="나눔고딕코딩"/>
              </a:rPr>
              <a:t>수강신청</a:t>
            </a:r>
            <a:r>
              <a:rPr lang="en-US" altLang="ko-KR">
                <a:latin typeface="나눔고딕코딩"/>
                <a:ea typeface="나눔고딕코딩"/>
              </a:rPr>
              <a:t>, </a:t>
            </a:r>
            <a:r>
              <a:rPr lang="ko-KR" altLang="en-US">
                <a:latin typeface="나눔고딕코딩"/>
                <a:ea typeface="나눔고딕코딩"/>
              </a:rPr>
              <a:t>중도포기</a:t>
            </a:r>
            <a:r>
              <a:rPr lang="en-US" altLang="ko-KR">
                <a:latin typeface="나눔고딕코딩"/>
                <a:ea typeface="나눔고딕코딩"/>
              </a:rPr>
              <a:t>, </a:t>
            </a:r>
            <a:r>
              <a:rPr lang="ko-KR" altLang="en-US">
                <a:latin typeface="나눔고딕코딩"/>
                <a:ea typeface="나눔고딕코딩"/>
              </a:rPr>
              <a:t>배점</a:t>
            </a:r>
            <a:r>
              <a:rPr lang="en-US" altLang="ko-KR">
                <a:latin typeface="나눔고딕코딩"/>
                <a:ea typeface="나눔고딕코딩"/>
              </a:rPr>
              <a:t>, </a:t>
            </a:r>
            <a:r>
              <a:rPr lang="ko-KR" altLang="en-US">
                <a:latin typeface="나눔고딕코딩"/>
                <a:ea typeface="나눔고딕코딩"/>
              </a:rPr>
              <a:t>성적</a:t>
            </a:r>
          </a:p>
          <a:p>
            <a:pPr lvl="0">
              <a:defRPr/>
            </a:pPr>
            <a:endParaRPr lang="en-US" altLang="ko-KR">
              <a:latin typeface="나눔고딕코딩"/>
              <a:ea typeface="나눔고딕코딩"/>
            </a:endParaRPr>
          </a:p>
          <a:p>
            <a:pPr lvl="0">
              <a:defRPr/>
            </a:pPr>
            <a:r>
              <a:rPr lang="ko-KR" altLang="en-US">
                <a:latin typeface="나눔고딕코딩"/>
                <a:ea typeface="나눔고딕코딩"/>
              </a:rPr>
              <a:t>③ 외래 키 등 제약조건 추가</a:t>
            </a:r>
            <a:endParaRPr lang="en-US" altLang="ko-KR">
              <a:latin typeface="나눔고딕코딩"/>
              <a:ea typeface="나눔고딕코딩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667" y="179347"/>
            <a:ext cx="1838061" cy="447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b="1" spc="-150">
                <a:solidFill>
                  <a:schemeClr val="bg1"/>
                </a:solidFill>
              </a:rPr>
              <a:t>물리적 설계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03</a:t>
            </a:r>
            <a:endParaRPr lang="ko-KR" altLang="en-US" sz="2400">
              <a:solidFill>
                <a:schemeClr val="bg1"/>
              </a:solidFill>
              <a:latin typeface="HY헤드라인M"/>
              <a:ea typeface="HY헤드라인M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600">
                <a:solidFill>
                  <a:schemeClr val="bg1">
                    <a:lumMod val="75000"/>
                  </a:schemeClr>
                </a:solidFill>
              </a:rPr>
              <a:t>3</a:t>
            </a:r>
            <a:r>
              <a:rPr lang="ko-KR" altLang="en-US" sz="1600">
                <a:solidFill>
                  <a:schemeClr val="bg1">
                    <a:lumMod val="75000"/>
                  </a:schemeClr>
                </a:solidFill>
              </a:rPr>
              <a:t>팀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ko-KR" altLang="en-US" sz="1200" b="1">
                <a:solidFill>
                  <a:schemeClr val="bg1"/>
                </a:solidFill>
              </a:rPr>
              <a:t>주요 함 수 및 프로시저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7434" y="836712"/>
            <a:ext cx="2992438" cy="390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함수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8860" y="1451545"/>
            <a:ext cx="4112808" cy="4785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/>
              <a:t>-</a:t>
            </a:r>
            <a:r>
              <a:rPr lang="ko-KR" altLang="en-US" sz="1400"/>
              <a:t> 권한을 확인 하는 함수</a:t>
            </a:r>
          </a:p>
          <a:p>
            <a:pPr lvl="0">
              <a:defRPr/>
            </a:pPr>
            <a:r>
              <a:rPr lang="en-US" altLang="ko-KR" sz="1400"/>
              <a:t>-</a:t>
            </a:r>
            <a:r>
              <a:rPr lang="ko-KR" altLang="en-US" sz="1400"/>
              <a:t> </a:t>
            </a:r>
            <a:r>
              <a:rPr lang="en-US" altLang="ko-KR" sz="1400"/>
              <a:t>(</a:t>
            </a:r>
            <a:r>
              <a:rPr lang="ko-KR" altLang="en-US" sz="1400"/>
              <a:t>관리자권한</a:t>
            </a:r>
            <a:r>
              <a:rPr lang="en-US" altLang="ko-KR" sz="1400"/>
              <a:t>, </a:t>
            </a:r>
            <a:r>
              <a:rPr lang="ko-KR" altLang="en-US" sz="1400"/>
              <a:t>교수권한</a:t>
            </a:r>
            <a:r>
              <a:rPr lang="en-US" altLang="ko-KR" sz="1400"/>
              <a:t>, </a:t>
            </a:r>
            <a:r>
              <a:rPr lang="ko-KR" altLang="en-US" sz="1400"/>
              <a:t>학생권한 확인</a:t>
            </a:r>
            <a:r>
              <a:rPr lang="en-US" altLang="ko-KR" sz="1400"/>
              <a:t>)</a:t>
            </a:r>
          </a:p>
          <a:p>
            <a:pPr lvl="0">
              <a:defRPr/>
            </a:pPr>
            <a:endParaRPr lang="en-US" altLang="ko-KR" sz="1400"/>
          </a:p>
          <a:p>
            <a:pPr lvl="0">
              <a:defRPr/>
            </a:pPr>
            <a:r>
              <a:rPr lang="en-US" altLang="ko-KR" sz="1400"/>
              <a:t>CREATE OR REPLACE FUNCTION FUNC_CHECK_AUTHORITY</a:t>
            </a:r>
          </a:p>
          <a:p>
            <a:pPr lvl="0">
              <a:defRPr/>
            </a:pPr>
            <a:r>
              <a:rPr lang="en-US" altLang="ko-KR" sz="1400"/>
              <a:t>( V_ID VARCHAR2</a:t>
            </a:r>
          </a:p>
          <a:p>
            <a:pPr lvl="0">
              <a:defRPr/>
            </a:pPr>
            <a:r>
              <a:rPr lang="en-US" altLang="ko-KR" sz="1400"/>
              <a:t>, V_PW VARCHAR2)</a:t>
            </a:r>
          </a:p>
          <a:p>
            <a:pPr lvl="0">
              <a:defRPr/>
            </a:pPr>
            <a:r>
              <a:rPr lang="en-US" altLang="ko-KR" sz="1400"/>
              <a:t>RETURN VARCHAR2</a:t>
            </a:r>
          </a:p>
          <a:p>
            <a:pPr lvl="0">
              <a:defRPr/>
            </a:pPr>
            <a:r>
              <a:rPr lang="en-US" altLang="ko-KR" sz="1400"/>
              <a:t>IS</a:t>
            </a:r>
          </a:p>
          <a:p>
            <a:pPr lvl="0">
              <a:defRPr/>
            </a:pPr>
            <a:r>
              <a:rPr lang="en-US" altLang="ko-KR" sz="1400"/>
              <a:t>    V_NUM   NUMBER(1) := 0;</a:t>
            </a:r>
          </a:p>
          <a:p>
            <a:pPr lvl="0">
              <a:defRPr/>
            </a:pPr>
            <a:r>
              <a:rPr lang="en-US" altLang="ko-KR" sz="1400"/>
              <a:t>BEGIN</a:t>
            </a:r>
          </a:p>
          <a:p>
            <a:pPr lvl="0">
              <a:defRPr/>
            </a:pPr>
            <a:r>
              <a:rPr lang="en-US" altLang="ko-KR" sz="1400"/>
              <a:t>    -- </a:t>
            </a:r>
            <a:r>
              <a:rPr lang="ko-KR" altLang="en-US" sz="1400"/>
              <a:t>관리자 검사</a:t>
            </a:r>
          </a:p>
          <a:p>
            <a:pPr lvl="0">
              <a:defRPr/>
            </a:pPr>
            <a:r>
              <a:rPr lang="ko-KR" altLang="en-US" sz="1400"/>
              <a:t>    </a:t>
            </a:r>
            <a:r>
              <a:rPr lang="en-US" altLang="ko-KR" sz="1400"/>
              <a:t>SELECT COUNT(*) INTO V_NUM </a:t>
            </a:r>
          </a:p>
          <a:p>
            <a:pPr lvl="0">
              <a:defRPr/>
            </a:pPr>
            <a:r>
              <a:rPr lang="en-US" altLang="ko-KR" sz="1400"/>
              <a:t>    FROM ADMIN </a:t>
            </a:r>
          </a:p>
          <a:p>
            <a:pPr lvl="0">
              <a:defRPr/>
            </a:pPr>
            <a:r>
              <a:rPr lang="en-US" altLang="ko-KR" sz="1400"/>
              <a:t>    WHERE ADM_ID = V_ID </a:t>
            </a:r>
          </a:p>
          <a:p>
            <a:pPr lvl="0">
              <a:defRPr/>
            </a:pPr>
            <a:r>
              <a:rPr lang="en-US" altLang="ko-KR" sz="1400"/>
              <a:t>      AND PW = V_PW;  </a:t>
            </a:r>
          </a:p>
          <a:p>
            <a:pPr lvl="0">
              <a:defRPr/>
            </a:pPr>
            <a:r>
              <a:rPr lang="en-US" altLang="ko-KR" sz="1400"/>
              <a:t>    </a:t>
            </a:r>
          </a:p>
          <a:p>
            <a:pPr lvl="0">
              <a:defRPr/>
            </a:pPr>
            <a:r>
              <a:rPr lang="en-US" altLang="ko-KR" sz="1400"/>
              <a:t>    IF (0 &lt;&gt; V_NUM)</a:t>
            </a:r>
          </a:p>
          <a:p>
            <a:pPr lvl="0">
              <a:defRPr/>
            </a:pPr>
            <a:r>
              <a:rPr lang="en-US" altLang="ko-KR" sz="1400"/>
              <a:t>        THEN RETURN 'ADMIN';</a:t>
            </a:r>
          </a:p>
          <a:p>
            <a:pPr lvl="0">
              <a:defRPr/>
            </a:pPr>
            <a:r>
              <a:rPr lang="en-US" altLang="ko-KR" sz="1400"/>
              <a:t>    END IF;</a:t>
            </a:r>
          </a:p>
          <a:p>
            <a:pPr lvl="0">
              <a:defRPr/>
            </a:pPr>
            <a:r>
              <a:rPr lang="en-US" altLang="ko-KR" sz="1400"/>
              <a:t>    </a:t>
            </a:r>
          </a:p>
          <a:p>
            <a:pPr lvl="0">
              <a:defRPr/>
            </a:pPr>
            <a:r>
              <a:rPr lang="en-US" altLang="ko-KR" sz="1400"/>
              <a:t>    </a:t>
            </a:r>
            <a:endParaRPr lang="ko-KR" altLang="en-US" sz="1400"/>
          </a:p>
        </p:txBody>
      </p:sp>
      <p:sp>
        <p:nvSpPr>
          <p:cNvPr id="7" name="TextBox 6"/>
          <p:cNvSpPr txBox="1"/>
          <p:nvPr/>
        </p:nvSpPr>
        <p:spPr>
          <a:xfrm>
            <a:off x="4860032" y="1412776"/>
            <a:ext cx="3888432" cy="4786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/>
              <a:t>-- </a:t>
            </a:r>
            <a:r>
              <a:rPr lang="ko-KR" altLang="en-US" sz="1400"/>
              <a:t>교수 검사</a:t>
            </a:r>
          </a:p>
          <a:p>
            <a:pPr lvl="0">
              <a:defRPr/>
            </a:pPr>
            <a:r>
              <a:rPr lang="ko-KR" altLang="en-US" sz="1400"/>
              <a:t>    </a:t>
            </a:r>
            <a:r>
              <a:rPr lang="en-US" altLang="ko-KR" sz="1400"/>
              <a:t>SELECT COUNT(*) INTO V_NUM </a:t>
            </a:r>
          </a:p>
          <a:p>
            <a:pPr lvl="0">
              <a:defRPr/>
            </a:pPr>
            <a:r>
              <a:rPr lang="en-US" altLang="ko-KR" sz="1400"/>
              <a:t>    FROM PROFESSORS </a:t>
            </a:r>
          </a:p>
          <a:p>
            <a:pPr lvl="0">
              <a:defRPr/>
            </a:pPr>
            <a:r>
              <a:rPr lang="en-US" altLang="ko-KR" sz="1400"/>
              <a:t>    WHERE PRO_ID = V_ID </a:t>
            </a:r>
          </a:p>
          <a:p>
            <a:pPr lvl="0">
              <a:defRPr/>
            </a:pPr>
            <a:r>
              <a:rPr lang="en-US" altLang="ko-KR" sz="1400"/>
              <a:t>      AND PW = V_PW;  </a:t>
            </a:r>
          </a:p>
          <a:p>
            <a:pPr lvl="0">
              <a:defRPr/>
            </a:pPr>
            <a:r>
              <a:rPr lang="en-US" altLang="ko-KR" sz="1400"/>
              <a:t>    </a:t>
            </a:r>
          </a:p>
          <a:p>
            <a:pPr lvl="0">
              <a:defRPr/>
            </a:pPr>
            <a:r>
              <a:rPr lang="en-US" altLang="ko-KR" sz="1400"/>
              <a:t>    IF (0 &lt;&gt; V_NUM)</a:t>
            </a:r>
          </a:p>
          <a:p>
            <a:pPr lvl="0">
              <a:defRPr/>
            </a:pPr>
            <a:r>
              <a:rPr lang="en-US" altLang="ko-KR" sz="1400"/>
              <a:t>        THEN RETURN 'PROFESSORS';</a:t>
            </a:r>
          </a:p>
          <a:p>
            <a:pPr lvl="0">
              <a:defRPr/>
            </a:pPr>
            <a:r>
              <a:rPr lang="en-US" altLang="ko-KR" sz="1400"/>
              <a:t>    END IF;</a:t>
            </a:r>
          </a:p>
          <a:p>
            <a:pPr lvl="0">
              <a:defRPr/>
            </a:pPr>
            <a:r>
              <a:rPr lang="en-US" altLang="ko-KR" sz="1400"/>
              <a:t>    </a:t>
            </a:r>
          </a:p>
          <a:p>
            <a:pPr lvl="0">
              <a:defRPr/>
            </a:pPr>
            <a:r>
              <a:rPr lang="en-US" altLang="ko-KR" sz="1400"/>
              <a:t>    -- </a:t>
            </a:r>
            <a:r>
              <a:rPr lang="ko-KR" altLang="en-US" sz="1400"/>
              <a:t>학생 검사</a:t>
            </a:r>
          </a:p>
          <a:p>
            <a:pPr lvl="0">
              <a:defRPr/>
            </a:pPr>
            <a:r>
              <a:rPr lang="ko-KR" altLang="en-US" sz="1400"/>
              <a:t>    </a:t>
            </a:r>
            <a:r>
              <a:rPr lang="en-US" altLang="ko-KR" sz="1400"/>
              <a:t>SELECT COUNT(*) INTO V_NUM </a:t>
            </a:r>
          </a:p>
          <a:p>
            <a:pPr lvl="0">
              <a:defRPr/>
            </a:pPr>
            <a:r>
              <a:rPr lang="en-US" altLang="ko-KR" sz="1400"/>
              <a:t>    FROM STUDENTS </a:t>
            </a:r>
          </a:p>
          <a:p>
            <a:pPr lvl="0">
              <a:defRPr/>
            </a:pPr>
            <a:r>
              <a:rPr lang="en-US" altLang="ko-KR" sz="1400"/>
              <a:t>    WHERE ST_ID = V_ID </a:t>
            </a:r>
          </a:p>
          <a:p>
            <a:pPr lvl="0">
              <a:defRPr/>
            </a:pPr>
            <a:r>
              <a:rPr lang="en-US" altLang="ko-KR" sz="1400"/>
              <a:t>      AND PW = V_PW;  </a:t>
            </a:r>
          </a:p>
          <a:p>
            <a:pPr lvl="0">
              <a:defRPr/>
            </a:pPr>
            <a:r>
              <a:rPr lang="en-US" altLang="ko-KR" sz="1400"/>
              <a:t>    </a:t>
            </a:r>
          </a:p>
          <a:p>
            <a:pPr lvl="0">
              <a:defRPr/>
            </a:pPr>
            <a:r>
              <a:rPr lang="en-US" altLang="ko-KR" sz="1400"/>
              <a:t>    IF (0 &lt;&gt; V_NUM)</a:t>
            </a:r>
          </a:p>
          <a:p>
            <a:pPr lvl="0">
              <a:defRPr/>
            </a:pPr>
            <a:r>
              <a:rPr lang="en-US" altLang="ko-KR" sz="1400"/>
              <a:t>        THEN RETURN 'STUDENTS';</a:t>
            </a:r>
          </a:p>
          <a:p>
            <a:pPr lvl="0">
              <a:defRPr/>
            </a:pPr>
            <a:r>
              <a:rPr lang="en-US" altLang="ko-KR" sz="1400"/>
              <a:t>    END IF;</a:t>
            </a:r>
          </a:p>
          <a:p>
            <a:pPr lvl="0">
              <a:defRPr/>
            </a:pPr>
            <a:endParaRPr lang="en-US" altLang="ko-KR" sz="1400"/>
          </a:p>
          <a:p>
            <a:pPr lvl="0">
              <a:defRPr/>
            </a:pPr>
            <a:r>
              <a:rPr lang="en-US" altLang="ko-KR" sz="1400"/>
              <a:t>    RETURN 'NO_ACCOUNT';</a:t>
            </a:r>
          </a:p>
          <a:p>
            <a:pPr lvl="0">
              <a:defRPr/>
            </a:pPr>
            <a:r>
              <a:rPr lang="en-US" altLang="ko-KR" sz="1400"/>
              <a:t>END;</a:t>
            </a:r>
            <a:endParaRPr lang="ko-KR" altLang="en-US" sz="1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5667" y="179347"/>
            <a:ext cx="1838061" cy="447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400" b="1" i="0" u="none" strike="noStrike" kern="1200" cap="none" spc="-15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물리적 설계</a:t>
            </a:r>
            <a:endParaRPr kumimoji="0" lang="ko-KR" altLang="en-US" sz="2400" b="1" i="0" u="none" strike="noStrike" kern="1200" cap="none" spc="-150" normalizeH="0" baseline="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HY헤드라인M"/>
                <a:ea typeface="HY헤드라인M"/>
                <a:cs typeface="+mn-cs"/>
              </a:rPr>
              <a:t>03</a:t>
            </a:r>
            <a:endParaRPr kumimoji="0" lang="ko-KR" altLang="en-US" sz="24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HY헤드라인M"/>
              <a:ea typeface="HY헤드라인M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600" b="0" i="0" u="none" strike="noStrike" kern="1200" cap="none" spc="0" normalizeH="0" baseline="0"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3</a:t>
            </a:r>
            <a:r>
              <a:rPr kumimoji="0" lang="ko-KR" altLang="en-US" sz="1600" b="0" i="0" u="none" strike="noStrike" kern="1200" cap="none" spc="0" normalizeH="0" baseline="0"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팀</a:t>
            </a:r>
            <a:endParaRPr kumimoji="0" lang="ko-KR" altLang="en-US" sz="1600" b="0" i="0" u="none" strike="noStrike" kern="1200" cap="none" spc="0" normalizeH="0" baseline="0">
              <a:solidFill>
                <a:prstClr val="white">
                  <a:lumMod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dist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주요 함 수 및 프로시저</a:t>
            </a:r>
            <a:endParaRPr kumimoji="0" lang="ko-KR" altLang="en-US" sz="1200" b="1" i="0" u="none" strike="noStrike" kern="1200" cap="none" spc="0" normalizeH="0" baseline="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7434" y="836712"/>
            <a:ext cx="2992438" cy="390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000" b="1" i="0" u="none" strike="noStrike" kern="1200" cap="none" spc="-150" normalizeH="0" baseline="0"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프로시저 ① </a:t>
            </a:r>
            <a:endParaRPr kumimoji="0" lang="ko-KR" altLang="en-US" sz="2000" b="1" i="0" u="none" strike="noStrike" kern="1200" cap="none" spc="-150" normalizeH="0" baseline="0">
              <a:solidFill>
                <a:srgbClr val="1F497D">
                  <a:lumMod val="75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8860" y="1451545"/>
            <a:ext cx="4112808" cy="466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</a:rPr>
              <a:t>-</a:t>
            </a:r>
            <a:r>
              <a:rPr lang="ko-KR" altLang="en-US" sz="1200">
                <a:solidFill>
                  <a:prstClr val="black"/>
                </a:solidFill>
              </a:rPr>
              <a:t> 권한 함수를 통한 과정 추가 확인 </a:t>
            </a:r>
          </a:p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</a:rPr>
              <a:t>-</a:t>
            </a:r>
            <a:r>
              <a:rPr lang="ko-KR" altLang="en-US" sz="1200">
                <a:solidFill>
                  <a:prstClr val="black"/>
                </a:solidFill>
              </a:rPr>
              <a:t> </a:t>
            </a:r>
            <a:r>
              <a:rPr lang="en-US" altLang="ko-KR" sz="1200">
                <a:solidFill>
                  <a:prstClr val="black"/>
                </a:solidFill>
              </a:rPr>
              <a:t>(</a:t>
            </a:r>
            <a:r>
              <a:rPr lang="ko-KR" altLang="en-US" sz="1200">
                <a:solidFill>
                  <a:prstClr val="black"/>
                </a:solidFill>
              </a:rPr>
              <a:t>권한에 따른 과정 추가 가능 여부</a:t>
            </a:r>
            <a:r>
              <a:rPr lang="en-US" altLang="ko-KR" sz="1200">
                <a:solidFill>
                  <a:prstClr val="black"/>
                </a:solidFill>
              </a:rPr>
              <a:t>)</a:t>
            </a:r>
          </a:p>
          <a:p>
            <a:pPr lvl="0">
              <a:defRPr/>
            </a:pPr>
            <a:endParaRPr lang="en-US" altLang="ko-KR" sz="120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</a:rPr>
              <a:t>-- </a:t>
            </a:r>
            <a:r>
              <a:rPr lang="ko-KR" altLang="en-US" sz="1200">
                <a:solidFill>
                  <a:prstClr val="black"/>
                </a:solidFill>
              </a:rPr>
              <a:t>권한 함수 적용된 예시 </a:t>
            </a:r>
            <a:r>
              <a:rPr lang="en-US" altLang="ko-KR" sz="1200">
                <a:solidFill>
                  <a:prstClr val="black"/>
                </a:solidFill>
              </a:rPr>
              <a:t>(</a:t>
            </a:r>
            <a:r>
              <a:rPr lang="ko-KR" altLang="en-US" sz="1200">
                <a:solidFill>
                  <a:prstClr val="black"/>
                </a:solidFill>
              </a:rPr>
              <a:t>과정 추가 프로시저</a:t>
            </a:r>
            <a:r>
              <a:rPr lang="en-US" altLang="ko-KR" sz="1200">
                <a:solidFill>
                  <a:prstClr val="black"/>
                </a:solidFill>
              </a:rPr>
              <a:t>)</a:t>
            </a:r>
          </a:p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</a:rPr>
              <a:t>CREATE OR REPLACE PROCEDURE PRC_INSERT_COU_WITH_ACCOUNT</a:t>
            </a:r>
          </a:p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</a:rPr>
              <a:t>( V_COU_NAME COURSES.COU_NAME%TYPE</a:t>
            </a:r>
          </a:p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</a:rPr>
              <a:t>, V_ID  IN VARCHAR2</a:t>
            </a:r>
          </a:p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</a:rPr>
              <a:t>, V_PW  IN VARCHAR2</a:t>
            </a:r>
          </a:p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</a:rPr>
              <a:t>)</a:t>
            </a:r>
          </a:p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</a:rPr>
              <a:t>IS</a:t>
            </a:r>
          </a:p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</a:rPr>
              <a:t>    -- </a:t>
            </a:r>
            <a:r>
              <a:rPr lang="ko-KR" altLang="en-US" sz="1200">
                <a:solidFill>
                  <a:prstClr val="black"/>
                </a:solidFill>
              </a:rPr>
              <a:t>권한 예외처리 선언</a:t>
            </a:r>
          </a:p>
          <a:p>
            <a:pPr lvl="0">
              <a:defRPr/>
            </a:pPr>
            <a:r>
              <a:rPr lang="ko-KR" altLang="en-US" sz="1200">
                <a:solidFill>
                  <a:prstClr val="black"/>
                </a:solidFill>
              </a:rPr>
              <a:t>    </a:t>
            </a:r>
            <a:r>
              <a:rPr lang="en-US" altLang="ko-KR" sz="1200">
                <a:solidFill>
                  <a:prstClr val="black"/>
                </a:solidFill>
              </a:rPr>
              <a:t>AUTHORITY_EXCEPTION EXCEPTION;</a:t>
            </a:r>
          </a:p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</a:rPr>
              <a:t>    NO_ACCOUNT_EXCEPTION EXCEPTION;</a:t>
            </a:r>
          </a:p>
          <a:p>
            <a:pPr lvl="0">
              <a:defRPr/>
            </a:pPr>
            <a:endParaRPr lang="en-US" altLang="ko-KR" sz="120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</a:rPr>
              <a:t>    V_CHECK_ACCOUNT VARCHAR2(20);</a:t>
            </a:r>
          </a:p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</a:rPr>
              <a:t>BEGIN</a:t>
            </a:r>
          </a:p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</a:rPr>
              <a:t>    V_CHECK_ACCOUNT := FUNC_CHECK_AUTHORITY(V_ID, V_PW);</a:t>
            </a:r>
          </a:p>
          <a:p>
            <a:pPr lvl="0">
              <a:defRPr/>
            </a:pPr>
            <a:endParaRPr lang="en-US" altLang="ko-KR" sz="120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</a:rPr>
              <a:t>     -- </a:t>
            </a:r>
            <a:r>
              <a:rPr lang="ko-KR" altLang="en-US" sz="1200">
                <a:solidFill>
                  <a:prstClr val="black"/>
                </a:solidFill>
              </a:rPr>
              <a:t>계정 존재 여부 확인</a:t>
            </a:r>
          </a:p>
          <a:p>
            <a:pPr lvl="0">
              <a:defRPr/>
            </a:pPr>
            <a:r>
              <a:rPr lang="ko-KR" altLang="en-US" sz="1200">
                <a:solidFill>
                  <a:prstClr val="black"/>
                </a:solidFill>
              </a:rPr>
              <a:t>    </a:t>
            </a:r>
            <a:r>
              <a:rPr lang="en-US" altLang="ko-KR" sz="1200">
                <a:solidFill>
                  <a:prstClr val="black"/>
                </a:solidFill>
              </a:rPr>
              <a:t>IF('NO_ACCOUNT' = V_CHECK_ACCOUNT)</a:t>
            </a:r>
          </a:p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</a:rPr>
              <a:t>        THEN RAISE NO_ACCOUNT_EXCEPTION;</a:t>
            </a:r>
          </a:p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</a:rPr>
              <a:t>    END IF;</a:t>
            </a:r>
          </a:p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</a:rPr>
              <a:t>  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60032" y="1412776"/>
            <a:ext cx="3888432" cy="4481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</a:rPr>
              <a:t> -- </a:t>
            </a:r>
            <a:r>
              <a:rPr lang="ko-KR" altLang="en-US" sz="1200">
                <a:solidFill>
                  <a:prstClr val="black"/>
                </a:solidFill>
              </a:rPr>
              <a:t>계정 권한 확인</a:t>
            </a:r>
          </a:p>
          <a:p>
            <a:pPr lvl="0">
              <a:defRPr/>
            </a:pPr>
            <a:r>
              <a:rPr lang="ko-KR" altLang="en-US" sz="1200">
                <a:solidFill>
                  <a:prstClr val="black"/>
                </a:solidFill>
              </a:rPr>
              <a:t>    </a:t>
            </a:r>
            <a:r>
              <a:rPr lang="en-US" altLang="ko-KR" sz="1200">
                <a:solidFill>
                  <a:prstClr val="black"/>
                </a:solidFill>
              </a:rPr>
              <a:t>IF('ADMIN' &lt;&gt; V_CHECK_ACCOUNT)</a:t>
            </a:r>
          </a:p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</a:rPr>
              <a:t>        THEN RAISE AUTHORITY_EXCEPTION;</a:t>
            </a:r>
          </a:p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</a:rPr>
              <a:t>    END IF;</a:t>
            </a:r>
          </a:p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</a:rPr>
              <a:t>-- </a:t>
            </a:r>
            <a:r>
              <a:rPr lang="ko-KR" altLang="en-US" sz="1200">
                <a:solidFill>
                  <a:prstClr val="black"/>
                </a:solidFill>
              </a:rPr>
              <a:t>실행부</a:t>
            </a:r>
          </a:p>
          <a:p>
            <a:pPr lvl="0">
              <a:defRPr/>
            </a:pPr>
            <a:r>
              <a:rPr lang="ko-KR" altLang="en-US" sz="1200">
                <a:solidFill>
                  <a:prstClr val="black"/>
                </a:solidFill>
              </a:rPr>
              <a:t>    </a:t>
            </a:r>
            <a:r>
              <a:rPr lang="en-US" altLang="ko-KR" sz="1200">
                <a:solidFill>
                  <a:prstClr val="black"/>
                </a:solidFill>
              </a:rPr>
              <a:t>INSERT INTO COURSES(COU_CODE, COU_NAME)</a:t>
            </a:r>
          </a:p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</a:rPr>
              <a:t>    VALUES('COU_'||TO_CHAR(SEQ_COU.NEXTVAL), V_COU_NAME);</a:t>
            </a:r>
          </a:p>
          <a:p>
            <a:pPr lvl="0">
              <a:defRPr/>
            </a:pPr>
            <a:endParaRPr lang="en-US" altLang="ko-KR" sz="120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</a:rPr>
              <a:t>    COMMIT;</a:t>
            </a:r>
          </a:p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</a:rPr>
              <a:t>    </a:t>
            </a:r>
          </a:p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</a:rPr>
              <a:t>    -- </a:t>
            </a:r>
            <a:r>
              <a:rPr lang="ko-KR" altLang="en-US" sz="1200">
                <a:solidFill>
                  <a:prstClr val="black"/>
                </a:solidFill>
              </a:rPr>
              <a:t>예외처리    </a:t>
            </a:r>
          </a:p>
          <a:p>
            <a:pPr lvl="0">
              <a:defRPr/>
            </a:pPr>
            <a:r>
              <a:rPr lang="ko-KR" altLang="en-US" sz="1200">
                <a:solidFill>
                  <a:prstClr val="black"/>
                </a:solidFill>
              </a:rPr>
              <a:t>    </a:t>
            </a:r>
            <a:r>
              <a:rPr lang="en-US" altLang="ko-KR" sz="1200">
                <a:solidFill>
                  <a:prstClr val="black"/>
                </a:solidFill>
              </a:rPr>
              <a:t>EXCEPTION</a:t>
            </a:r>
          </a:p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</a:rPr>
              <a:t>        WHEN AUTHORITY_EXCEPTION</a:t>
            </a:r>
          </a:p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</a:rPr>
              <a:t>            THEN RAISE_APPLICATION_ERROR(-20098, '</a:t>
            </a:r>
            <a:r>
              <a:rPr lang="ko-KR" altLang="en-US" sz="1200">
                <a:solidFill>
                  <a:prstClr val="black"/>
                </a:solidFill>
              </a:rPr>
              <a:t>권한이 없습니다</a:t>
            </a:r>
            <a:r>
              <a:rPr lang="en-US" altLang="ko-KR" sz="1200">
                <a:solidFill>
                  <a:prstClr val="black"/>
                </a:solidFill>
              </a:rPr>
              <a:t>.');</a:t>
            </a:r>
          </a:p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</a:rPr>
              <a:t>                 ROLLBACK;</a:t>
            </a:r>
          </a:p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</a:rPr>
              <a:t>        WHEN NO_ACCOUNT_EXCEPTION</a:t>
            </a:r>
          </a:p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</a:rPr>
              <a:t>            THEN RAISE_APPLICATION_ERROR(-20099, '</a:t>
            </a:r>
            <a:r>
              <a:rPr lang="ko-KR" altLang="en-US" sz="1200">
                <a:solidFill>
                  <a:prstClr val="black"/>
                </a:solidFill>
              </a:rPr>
              <a:t>계정이 존재하지 않습니다</a:t>
            </a:r>
            <a:r>
              <a:rPr lang="en-US" altLang="ko-KR" sz="1200">
                <a:solidFill>
                  <a:prstClr val="black"/>
                </a:solidFill>
              </a:rPr>
              <a:t>.');</a:t>
            </a:r>
          </a:p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</a:rPr>
              <a:t>                 ROLLBACK;</a:t>
            </a:r>
          </a:p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</a:rPr>
              <a:t>        WHEN OTHERS</a:t>
            </a:r>
          </a:p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</a:rPr>
              <a:t>            THEN ROLLBACK;</a:t>
            </a:r>
          </a:p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</a:rPr>
              <a:t>END;</a:t>
            </a:r>
            <a:endParaRPr kumimoji="0" lang="ko-KR" alt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5666" y="179347"/>
            <a:ext cx="1838062" cy="447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400" b="1" i="0" u="none" strike="noStrike" kern="1200" cap="none" spc="-15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물리적 설계</a:t>
            </a:r>
            <a:endParaRPr kumimoji="0" lang="ko-KR" altLang="en-US" sz="2400" b="1" i="0" u="none" strike="noStrike" kern="1200" cap="none" spc="-150" normalizeH="0" baseline="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HY헤드라인M"/>
                <a:ea typeface="HY헤드라인M"/>
                <a:cs typeface="+mn-cs"/>
              </a:rPr>
              <a:t>03</a:t>
            </a:r>
            <a:endParaRPr kumimoji="0" lang="ko-KR" altLang="en-US" sz="24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HY헤드라인M"/>
              <a:ea typeface="HY헤드라인M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600" b="0" i="0" u="none" strike="noStrike" kern="1200" cap="none" spc="0" normalizeH="0" baseline="0"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3</a:t>
            </a:r>
            <a:r>
              <a:rPr kumimoji="0" lang="ko-KR" altLang="en-US" sz="1600" b="0" i="0" u="none" strike="noStrike" kern="1200" cap="none" spc="0" normalizeH="0" baseline="0"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팀</a:t>
            </a:r>
            <a:endParaRPr kumimoji="0" lang="ko-KR" altLang="en-US" sz="1600" b="0" i="0" u="none" strike="noStrike" kern="1200" cap="none" spc="0" normalizeH="0" baseline="0">
              <a:solidFill>
                <a:prstClr val="white">
                  <a:lumMod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dist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주요 함 수 및 프로시저</a:t>
            </a:r>
            <a:endParaRPr kumimoji="0" lang="ko-KR" altLang="en-US" sz="1200" b="1" i="0" u="none" strike="noStrike" kern="1200" cap="none" spc="0" normalizeH="0" baseline="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7434" y="836712"/>
            <a:ext cx="2992438" cy="390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000" b="1" i="0" u="none" strike="noStrike" kern="1200" cap="none" spc="-150" normalizeH="0" baseline="0"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결과 ① </a:t>
            </a:r>
            <a:endParaRPr kumimoji="0" lang="ko-KR" altLang="en-US" sz="2000" b="1" i="0" u="none" strike="noStrike" kern="1200" cap="none" spc="-150" normalizeH="0" baseline="0">
              <a:solidFill>
                <a:srgbClr val="1F497D">
                  <a:lumMod val="75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pic>
        <p:nvPicPr>
          <p:cNvPr id="13" name="그림 12" descr="텍스트이(가) 표시된 사진  자동 생성된 설명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71600" y="2852936"/>
            <a:ext cx="6401693" cy="2324424"/>
          </a:xfrm>
          <a:prstGeom prst="rect">
            <a:avLst/>
          </a:prstGeom>
        </p:spPr>
      </p:pic>
      <p:pic>
        <p:nvPicPr>
          <p:cNvPr id="6" name="그림 5" descr="텍스트이(가) 표시된 사진  자동 생성된 설명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71600" y="1817929"/>
            <a:ext cx="6782747" cy="14670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5666" y="179347"/>
            <a:ext cx="1838062" cy="447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400" b="1" i="0" u="none" strike="noStrike" kern="1200" cap="none" spc="-15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물리적 설계</a:t>
            </a:r>
            <a:endParaRPr kumimoji="0" lang="ko-KR" altLang="en-US" sz="2400" b="1" i="0" u="none" strike="noStrike" kern="1200" cap="none" spc="-150" normalizeH="0" baseline="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HY헤드라인M"/>
                <a:ea typeface="HY헤드라인M"/>
                <a:cs typeface="+mn-cs"/>
              </a:rPr>
              <a:t>03</a:t>
            </a:r>
            <a:endParaRPr kumimoji="0" lang="ko-KR" altLang="en-US" sz="24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HY헤드라인M"/>
              <a:ea typeface="HY헤드라인M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600" b="0" i="0" u="none" strike="noStrike" kern="1200" cap="none" spc="0" normalizeH="0" baseline="0"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3</a:t>
            </a:r>
            <a:r>
              <a:rPr kumimoji="0" lang="ko-KR" altLang="en-US" sz="1600" b="0" i="0" u="none" strike="noStrike" kern="1200" cap="none" spc="0" normalizeH="0" baseline="0"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팀</a:t>
            </a:r>
            <a:endParaRPr kumimoji="0" lang="ko-KR" altLang="en-US" sz="1600" b="0" i="0" u="none" strike="noStrike" kern="1200" cap="none" spc="0" normalizeH="0" baseline="0">
              <a:solidFill>
                <a:prstClr val="white">
                  <a:lumMod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dist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주요 함 수 및 프로시저</a:t>
            </a:r>
            <a:endParaRPr kumimoji="0" lang="ko-KR" altLang="en-US" sz="1200" b="1" i="0" u="none" strike="noStrike" kern="1200" cap="none" spc="0" normalizeH="0" baseline="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7434" y="836712"/>
            <a:ext cx="2992438" cy="390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000" b="1" i="0" u="none" strike="noStrike" kern="1200" cap="none" spc="-150" normalizeH="0" baseline="0"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결과 ② </a:t>
            </a:r>
            <a:endParaRPr kumimoji="0" lang="ko-KR" altLang="en-US" sz="2000" b="1" i="0" u="none" strike="noStrike" kern="1200" cap="none" spc="-150" normalizeH="0" baseline="0">
              <a:solidFill>
                <a:srgbClr val="1F497D">
                  <a:lumMod val="75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71126" y="2271551"/>
            <a:ext cx="6601746" cy="23148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5667" y="179347"/>
            <a:ext cx="1838061" cy="447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400" b="1" i="0" u="none" strike="noStrike" kern="1200" cap="none" spc="-15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물리적 설계</a:t>
            </a:r>
            <a:endParaRPr kumimoji="0" lang="ko-KR" altLang="en-US" sz="2400" b="1" i="0" u="none" strike="noStrike" kern="1200" cap="none" spc="-150" normalizeH="0" baseline="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HY헤드라인M"/>
                <a:ea typeface="HY헤드라인M"/>
                <a:cs typeface="+mn-cs"/>
              </a:rPr>
              <a:t>03</a:t>
            </a:r>
            <a:endParaRPr kumimoji="0" lang="ko-KR" altLang="en-US" sz="24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HY헤드라인M"/>
              <a:ea typeface="HY헤드라인M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600" b="0" i="0" u="none" strike="noStrike" kern="1200" cap="none" spc="0" normalizeH="0" baseline="0"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3</a:t>
            </a:r>
            <a:r>
              <a:rPr kumimoji="0" lang="ko-KR" altLang="en-US" sz="1600" b="0" i="0" u="none" strike="noStrike" kern="1200" cap="none" spc="0" normalizeH="0" baseline="0"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팀</a:t>
            </a:r>
            <a:endParaRPr kumimoji="0" lang="ko-KR" altLang="en-US" sz="1600" b="0" i="0" u="none" strike="noStrike" kern="1200" cap="none" spc="0" normalizeH="0" baseline="0">
              <a:solidFill>
                <a:prstClr val="white">
                  <a:lumMod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dist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주요 함 수 및 프로시저</a:t>
            </a:r>
            <a:endParaRPr kumimoji="0" lang="ko-KR" altLang="en-US" sz="1200" b="1" i="0" u="none" strike="noStrike" kern="1200" cap="none" spc="0" normalizeH="0" baseline="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7434" y="836712"/>
            <a:ext cx="2992438" cy="390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000" b="1" i="0" u="none" strike="noStrike" kern="1200" cap="none" spc="-150" normalizeH="0" baseline="0"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결과 ③ 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71126" y="2266788"/>
            <a:ext cx="6601746" cy="23244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5667" y="179347"/>
            <a:ext cx="18380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물리적 설계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팀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주요 함 수 및 프로시저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E52578D-4A83-4491-8DC5-A414AE63F2FB}"/>
              </a:ext>
            </a:extLst>
          </p:cNvPr>
          <p:cNvSpPr txBox="1"/>
          <p:nvPr/>
        </p:nvSpPr>
        <p:spPr>
          <a:xfrm>
            <a:off x="427434" y="836712"/>
            <a:ext cx="29924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-15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프로시저 ②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AE67DDE-49B1-45B8-A2B4-AEF233E2C1F0}"/>
              </a:ext>
            </a:extLst>
          </p:cNvPr>
          <p:cNvSpPr txBox="1"/>
          <p:nvPr/>
        </p:nvSpPr>
        <p:spPr>
          <a:xfrm>
            <a:off x="368860" y="1451545"/>
            <a:ext cx="411280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sz="1200" dirty="0">
                <a:solidFill>
                  <a:prstClr val="black"/>
                </a:solidFill>
              </a:rPr>
              <a:t>부모테이블의 개설과정 시작</a:t>
            </a:r>
            <a:r>
              <a:rPr lang="en-US" altLang="ko-KR" sz="1200" dirty="0">
                <a:solidFill>
                  <a:prstClr val="black"/>
                </a:solidFill>
              </a:rPr>
              <a:t>, </a:t>
            </a:r>
            <a:r>
              <a:rPr lang="ko-KR" altLang="en-US" sz="1200" dirty="0">
                <a:solidFill>
                  <a:prstClr val="black"/>
                </a:solidFill>
              </a:rPr>
              <a:t>종료일을 확인하여 개설과목 입력</a:t>
            </a:r>
          </a:p>
          <a:p>
            <a:pPr lvl="0"/>
            <a:endParaRPr lang="ko-KR" altLang="en-US" sz="1200" dirty="0">
              <a:solidFill>
                <a:prstClr val="black"/>
              </a:solidFill>
            </a:endParaRP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--</a:t>
            </a:r>
            <a:r>
              <a:rPr lang="ko-KR" altLang="en-US" sz="1200" dirty="0">
                <a:solidFill>
                  <a:prstClr val="black"/>
                </a:solidFill>
              </a:rPr>
              <a:t>개설과목 입력 프로시저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CREATE OR REPLACE PROCEDURE PRC_OS_INSERT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( V_TB_CODE IN  OPEN_SUBJECTS.TB_CODE%TYPE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, V_PRO_ID IN  OPEN_SUBJECTS.PRO_ID%TYPE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, V_SUB_CODE IN  OPEN_SUBJECTS.SUB_CODE%TYPE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, V_OC_CODE IN  OPEN_SUBJECTS.OC_CODE%TYPE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, V_S_DATE IN  OPEN_SUBJECTS.S_DATE%TYPE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, V_E_DATE IN  OPEN_SUBJECTS.E_DATE%TYPE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)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IS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    INSERTERROR EXCEPTION;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    V_COU_START_DATE    OPEN_COURSES.COU_START_DATE%TYPE;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    V_COU_END_DATE      OPEN_COURSES.COU_END_DATE%TYPE;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    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BEGIN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    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    SELECT COU_START_DATE, COU_END_DATE INTO V_COU_START_DATE, V_COU_END_DATE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    FROM OPEN_COURSES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    WHERE OC_CODE = V_OC_CODE;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    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    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AF2D2AA-FECC-4EBB-8E4D-2CCA82701629}"/>
              </a:ext>
            </a:extLst>
          </p:cNvPr>
          <p:cNvSpPr txBox="1"/>
          <p:nvPr/>
        </p:nvSpPr>
        <p:spPr>
          <a:xfrm>
            <a:off x="4860032" y="1412776"/>
            <a:ext cx="388843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en-US" altLang="ko-KR" sz="1200" dirty="0">
              <a:solidFill>
                <a:prstClr val="black"/>
              </a:solidFill>
            </a:endParaRP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    IF(V_S_DATE &lt; V_COU_START_DATE OR V_E_DATE &gt; V_COU_END_DATE)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        THEN RAISE INSERTERROR;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    END IF;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    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    INSERT INTO OPEN_SUBJECTS(OS_CODE, SUB_CODE, OC_CODE, TB_CODE, PRO_ID, S_DATE, E_DATE)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    VALUES('OS_' || TO_CHAR(SEQ_OS.NEXTVAL), V_SUB_CODE, V_OC_CODE, V_TB_CODE, V_PRO_ID, V_S_DATE, V_E_DATE);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                  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    COMMIT;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    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    EXCEPTION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        WHEN INSERTERROR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            THEN    RAISE_APPLICATION_ERROR(-20002, '</a:t>
            </a:r>
            <a:r>
              <a:rPr lang="ko-KR" altLang="en-US" sz="1200" dirty="0">
                <a:solidFill>
                  <a:prstClr val="black"/>
                </a:solidFill>
              </a:rPr>
              <a:t>과정시작일과 종료일을 확인하세요</a:t>
            </a:r>
            <a:r>
              <a:rPr lang="en-US" altLang="ko-KR" sz="1200" dirty="0">
                <a:solidFill>
                  <a:prstClr val="black"/>
                </a:solidFill>
              </a:rPr>
              <a:t>~');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            ROLLBACK;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        WHEN OTHERS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            THEN    ROLLBACK;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END;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0822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5667" y="179347"/>
            <a:ext cx="1838061" cy="447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400" b="1" i="0" u="none" strike="noStrike" kern="1200" cap="none" spc="-15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물리적 설계</a:t>
            </a:r>
            <a:endParaRPr kumimoji="0" lang="ko-KR" altLang="en-US" sz="2400" b="1" i="0" u="none" strike="noStrike" kern="1200" cap="none" spc="-150" normalizeH="0" baseline="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HY헤드라인M"/>
                <a:ea typeface="HY헤드라인M"/>
                <a:cs typeface="+mn-cs"/>
              </a:rPr>
              <a:t>03</a:t>
            </a:r>
            <a:endParaRPr kumimoji="0" lang="ko-KR" altLang="en-US" sz="24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HY헤드라인M"/>
              <a:ea typeface="HY헤드라인M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600" b="0" i="0" u="none" strike="noStrike" kern="1200" cap="none" spc="0" normalizeH="0" baseline="0"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3</a:t>
            </a:r>
            <a:r>
              <a:rPr kumimoji="0" lang="ko-KR" altLang="en-US" sz="1600" b="0" i="0" u="none" strike="noStrike" kern="1200" cap="none" spc="0" normalizeH="0" baseline="0"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팀</a:t>
            </a:r>
            <a:endParaRPr kumimoji="0" lang="ko-KR" altLang="en-US" sz="1600" b="0" i="0" u="none" strike="noStrike" kern="1200" cap="none" spc="0" normalizeH="0" baseline="0">
              <a:solidFill>
                <a:prstClr val="white">
                  <a:lumMod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dist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주요 함 수 및 프로시저</a:t>
            </a:r>
            <a:endParaRPr kumimoji="0" lang="ko-KR" altLang="en-US" sz="1200" b="1" i="0" u="none" strike="noStrike" kern="1200" cap="none" spc="0" normalizeH="0" baseline="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7434" y="836712"/>
            <a:ext cx="2992438" cy="390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000" b="1" i="0" u="none" strike="noStrike" kern="1200" cap="none" spc="-150" normalizeH="0" baseline="0"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결과 ① </a:t>
            </a:r>
            <a:endParaRPr kumimoji="0" lang="ko-KR" altLang="en-US" sz="2000" b="1" i="0" u="none" strike="noStrike" kern="1200" cap="none" spc="-150" normalizeH="0" baseline="0">
              <a:solidFill>
                <a:srgbClr val="1F497D">
                  <a:lumMod val="75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60082" y="1415199"/>
            <a:ext cx="7849280" cy="2118544"/>
          </a:xfrm>
          <a:prstGeom prst="rect">
            <a:avLst/>
          </a:prstGeom>
        </p:spPr>
      </p:pic>
      <p:pic>
        <p:nvPicPr>
          <p:cNvPr id="14" name="그림 13" descr="텍스트이(가) 표시된 사진  자동 생성된 설명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60082" y="3605751"/>
            <a:ext cx="7940728" cy="22557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667" y="179347"/>
            <a:ext cx="1838061" cy="447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b="1" spc="-150">
                <a:solidFill>
                  <a:schemeClr val="bg1"/>
                </a:solidFill>
              </a:rPr>
              <a:t>물리적 설계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03</a:t>
            </a:r>
            <a:endParaRPr lang="ko-KR" altLang="en-US" sz="2400">
              <a:solidFill>
                <a:schemeClr val="bg1"/>
              </a:solidFill>
              <a:latin typeface="HY헤드라인M"/>
              <a:ea typeface="HY헤드라인M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600">
                <a:solidFill>
                  <a:schemeClr val="bg1">
                    <a:lumMod val="75000"/>
                  </a:schemeClr>
                </a:solidFill>
              </a:rPr>
              <a:t>3</a:t>
            </a:r>
            <a:r>
              <a:rPr lang="ko-KR" altLang="en-US" sz="1600">
                <a:solidFill>
                  <a:schemeClr val="bg1">
                    <a:lumMod val="75000"/>
                  </a:schemeClr>
                </a:solidFill>
              </a:rPr>
              <a:t>팀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ko-KR" altLang="en-US" sz="1200" b="1">
                <a:solidFill>
                  <a:schemeClr val="bg1"/>
                </a:solidFill>
              </a:rPr>
              <a:t>데이터베이스 세미 프로젝트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7434" y="836712"/>
            <a:ext cx="2776413" cy="390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주요 문제점 </a:t>
            </a:r>
            <a:r>
              <a:rPr lang="en-US" altLang="ko-KR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&amp; </a:t>
            </a:r>
            <a:r>
              <a:rPr lang="ko-KR" altLang="en-US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보완점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1694855"/>
            <a:ext cx="6984776" cy="1734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  <a:defRPr/>
            </a:pPr>
            <a:r>
              <a:rPr lang="ko-KR" altLang="en-US"/>
              <a:t>각 테이블의 컬럼 이름</a:t>
            </a:r>
            <a:r>
              <a:rPr lang="en-US" altLang="ko-KR"/>
              <a:t>, </a:t>
            </a:r>
            <a:r>
              <a:rPr lang="ko-KR" altLang="en-US"/>
              <a:t>형식을 맞추기가 어려움</a:t>
            </a:r>
          </a:p>
          <a:p>
            <a:pPr lvl="0">
              <a:defRPr/>
            </a:pPr>
            <a:r>
              <a:rPr lang="en-US" altLang="ko-KR"/>
              <a:t>    </a:t>
            </a:r>
            <a:r>
              <a:rPr lang="ko-KR" altLang="en-US"/>
              <a:t>→ 팀원들과 소통해서 통일</a:t>
            </a:r>
          </a:p>
          <a:p>
            <a:pPr marL="342900" indent="-342900">
              <a:buAutoNum type="arabicPeriod"/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2.  </a:t>
            </a:r>
            <a:r>
              <a:rPr lang="ko-KR" altLang="en-US"/>
              <a:t>각 테이블마다 </a:t>
            </a:r>
            <a:r>
              <a:rPr lang="en-US" altLang="ko-KR"/>
              <a:t>CODE </a:t>
            </a:r>
            <a:r>
              <a:rPr lang="ko-KR" altLang="en-US"/>
              <a:t>컬럼을 만들어 기본키로 설정</a:t>
            </a:r>
          </a:p>
          <a:p>
            <a:pPr lvl="0">
              <a:defRPr/>
            </a:pPr>
            <a:r>
              <a:rPr lang="en-US" altLang="ko-KR"/>
              <a:t>    </a:t>
            </a:r>
            <a:r>
              <a:rPr lang="ko-KR" altLang="en-US"/>
              <a:t>→ 데이터와 </a:t>
            </a:r>
            <a:r>
              <a:rPr lang="en-US" altLang="ko-KR"/>
              <a:t>CODE</a:t>
            </a:r>
            <a:r>
              <a:rPr lang="ko-KR" altLang="en-US"/>
              <a:t>가 뒤섞여 결과를 직관적으로 보기 어려움</a:t>
            </a:r>
            <a:r>
              <a:rPr lang="en-US" altLang="ko-KR"/>
              <a:t>.</a:t>
            </a:r>
          </a:p>
          <a:p>
            <a:pPr lvl="0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667" y="179347"/>
            <a:ext cx="1838061" cy="447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b="1" spc="-150">
                <a:solidFill>
                  <a:schemeClr val="bg1"/>
                </a:solidFill>
              </a:rPr>
              <a:t>총평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03</a:t>
            </a:r>
            <a:endParaRPr lang="ko-KR" altLang="en-US" sz="2400">
              <a:solidFill>
                <a:schemeClr val="bg1"/>
              </a:solidFill>
              <a:latin typeface="HY헤드라인M"/>
              <a:ea typeface="HY헤드라인M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600">
                <a:solidFill>
                  <a:schemeClr val="bg1">
                    <a:lumMod val="75000"/>
                  </a:schemeClr>
                </a:solidFill>
              </a:rPr>
              <a:t>3</a:t>
            </a:r>
            <a:r>
              <a:rPr lang="ko-KR" altLang="en-US" sz="1600">
                <a:solidFill>
                  <a:schemeClr val="bg1">
                    <a:lumMod val="75000"/>
                  </a:schemeClr>
                </a:solidFill>
              </a:rPr>
              <a:t>팀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ko-KR" altLang="en-US" sz="1200" b="1">
                <a:solidFill>
                  <a:schemeClr val="bg1"/>
                </a:solidFill>
              </a:rPr>
              <a:t>데이터베이스 세미 프로젝트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7434" y="836712"/>
            <a:ext cx="2776413" cy="390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총평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3547" y="1250836"/>
            <a:ext cx="8136904" cy="43574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99920" lvl="0" indent="-199920">
              <a:buFont typeface="Arial"/>
              <a:buChar char="•"/>
              <a:defRPr/>
            </a:pPr>
            <a:endParaRPr lang="en-US" altLang="ko-KR" sz="1400"/>
          </a:p>
          <a:p>
            <a:pPr marL="199920" lvl="0" indent="-199920">
              <a:buFont typeface="Arial"/>
              <a:buChar char="•"/>
              <a:defRPr/>
            </a:pPr>
            <a:endParaRPr lang="en-US" altLang="ko-KR" sz="1400"/>
          </a:p>
          <a:p>
            <a:pPr marL="199920" lvl="0" indent="-199920">
              <a:buFont typeface="Arial"/>
              <a:buChar char="•"/>
              <a:defRPr/>
            </a:pPr>
            <a:r>
              <a:rPr lang="ko-KR" altLang="en-US" sz="1400"/>
              <a:t>처음 접해보는 </a:t>
            </a:r>
            <a:r>
              <a:rPr lang="en-US" altLang="ko-KR" sz="1400"/>
              <a:t>ER-Diagram</a:t>
            </a:r>
            <a:r>
              <a:rPr lang="ko-KR" altLang="en-US" sz="1400"/>
              <a:t>을 구현하면서 가장 많은 시간이 걸렸고</a:t>
            </a:r>
            <a:r>
              <a:rPr lang="en-US" altLang="ko-KR" sz="1400"/>
              <a:t>,</a:t>
            </a:r>
            <a:r>
              <a:rPr lang="ko-KR" altLang="en-US" sz="1400"/>
              <a:t> 가장 많은 </a:t>
            </a:r>
          </a:p>
          <a:p>
            <a:pPr marL="0" lvl="0" indent="0">
              <a:buFont typeface="Arial"/>
              <a:buNone/>
              <a:defRPr/>
            </a:pPr>
            <a:r>
              <a:rPr lang="ko-KR" altLang="en-US" sz="1400"/>
              <a:t>   시행착오가 있었다</a:t>
            </a:r>
            <a:r>
              <a:rPr lang="en-US" altLang="ko-KR" sz="1400"/>
              <a:t>. </a:t>
            </a:r>
            <a:endParaRPr lang="ko-KR" altLang="en-US" sz="1400"/>
          </a:p>
          <a:p>
            <a:pPr marL="0" lvl="0" indent="0">
              <a:buFont typeface="Arial"/>
              <a:buNone/>
              <a:defRPr/>
            </a:pPr>
            <a:r>
              <a:rPr lang="ko-KR" altLang="en-US" sz="1400"/>
              <a:t>   중간에 서로 생각했던 방향이 달라서 거의 다 만들었다가 다시 새롭게 처음부터 만들어야 했다</a:t>
            </a:r>
            <a:r>
              <a:rPr lang="en-US" altLang="ko-KR" sz="1400"/>
              <a:t>.</a:t>
            </a:r>
          </a:p>
          <a:p>
            <a:pPr marL="199920" lvl="0" indent="-199920">
              <a:buFont typeface="Arial"/>
              <a:buChar char="•"/>
              <a:defRPr/>
            </a:pPr>
            <a:endParaRPr lang="en-US" altLang="ko-KR" sz="1400"/>
          </a:p>
          <a:p>
            <a:pPr marL="199920" lvl="0" indent="-199920">
              <a:buFont typeface="Arial"/>
              <a:buChar char="•"/>
              <a:defRPr/>
            </a:pPr>
            <a:endParaRPr lang="en-US" altLang="ko-KR" sz="1400"/>
          </a:p>
          <a:p>
            <a:pPr marL="199920" lvl="0" indent="-199920">
              <a:buFont typeface="Arial"/>
              <a:buChar char="•"/>
              <a:defRPr/>
            </a:pPr>
            <a:r>
              <a:rPr lang="ko-KR" altLang="en-US" sz="1400"/>
              <a:t>단계별로 팀원들과 소통을 하면서 진행하여</a:t>
            </a:r>
            <a:r>
              <a:rPr lang="en-US" altLang="ko-KR" sz="1400"/>
              <a:t>,</a:t>
            </a:r>
            <a:r>
              <a:rPr lang="ko-KR" altLang="en-US" sz="1400"/>
              <a:t> 팀원 전체의 프로그램의 대한 이해가 쉬워</a:t>
            </a:r>
          </a:p>
          <a:p>
            <a:pPr marL="0" lvl="0" indent="0">
              <a:buFont typeface="Arial"/>
              <a:buNone/>
              <a:defRPr/>
            </a:pPr>
            <a:r>
              <a:rPr lang="ko-KR" altLang="en-US" sz="1400"/>
              <a:t>   비교적 빠르게 진행할 수 있었다</a:t>
            </a:r>
            <a:r>
              <a:rPr lang="en-US" altLang="ko-KR" sz="1400"/>
              <a:t>.</a:t>
            </a:r>
          </a:p>
          <a:p>
            <a:pPr marL="199920" lvl="0" indent="-199920">
              <a:buFont typeface="Arial"/>
              <a:buChar char="•"/>
              <a:defRPr/>
            </a:pPr>
            <a:endParaRPr lang="ko-KR" altLang="en-US" sz="1400"/>
          </a:p>
          <a:p>
            <a:pPr marL="199920" lvl="0" indent="-199920">
              <a:buFont typeface="Arial"/>
              <a:buChar char="•"/>
              <a:defRPr/>
            </a:pPr>
            <a:endParaRPr lang="ko-KR" altLang="en-US" sz="1400"/>
          </a:p>
          <a:p>
            <a:pPr marL="199920" lvl="0" indent="-199920">
              <a:buFont typeface="Arial"/>
              <a:buChar char="•"/>
              <a:defRPr/>
            </a:pPr>
            <a:r>
              <a:rPr lang="en-US" altLang="ko-KR" sz="1400"/>
              <a:t>DB</a:t>
            </a:r>
            <a:r>
              <a:rPr lang="ko-KR" altLang="en-US" sz="1400"/>
              <a:t>설계의 주춧돌이 되는 개념적 설계를 소홀히 한다면 </a:t>
            </a:r>
          </a:p>
          <a:p>
            <a:pPr marL="0" lvl="0" indent="0">
              <a:buFont typeface="Arial"/>
              <a:buNone/>
              <a:defRPr/>
            </a:pPr>
            <a:r>
              <a:rPr lang="ko-KR" altLang="en-US" sz="1400"/>
              <a:t>   물리적 설계 단계에서 구멍이 생기게 된다</a:t>
            </a:r>
            <a:r>
              <a:rPr lang="en-US" altLang="ko-KR" sz="1400"/>
              <a:t>. </a:t>
            </a:r>
          </a:p>
          <a:p>
            <a:pPr marL="0" lvl="0" indent="0">
              <a:buFont typeface="Arial"/>
              <a:buNone/>
              <a:defRPr/>
            </a:pPr>
            <a:endParaRPr lang="en-US" altLang="ko-KR" sz="1400"/>
          </a:p>
          <a:p>
            <a:pPr marL="0" lvl="0" indent="0">
              <a:buFont typeface="Arial"/>
              <a:buNone/>
              <a:defRPr/>
            </a:pPr>
            <a:endParaRPr lang="en-US" altLang="ko-KR" sz="1400"/>
          </a:p>
          <a:p>
            <a:pPr marL="199920" lvl="0" indent="-199920">
              <a:buFont typeface="Arial"/>
              <a:buChar char="•"/>
              <a:defRPr/>
            </a:pPr>
            <a:r>
              <a:rPr lang="ko-KR" altLang="en-US" sz="1400"/>
              <a:t>개념적 설계는 물리적 설계까지 아주 큰 영향을 미친다는 것을 직접 느꼈다</a:t>
            </a:r>
            <a:r>
              <a:rPr lang="en-US" altLang="ko-KR" sz="1400"/>
              <a:t>.</a:t>
            </a:r>
          </a:p>
          <a:p>
            <a:pPr marL="199920" lvl="0" indent="-199920">
              <a:buFont typeface="Arial"/>
              <a:buChar char="•"/>
              <a:defRPr/>
            </a:pPr>
            <a:endParaRPr lang="en-US" altLang="ko-KR" sz="1400"/>
          </a:p>
          <a:p>
            <a:pPr marL="199920" lvl="0" indent="-199920">
              <a:buFont typeface="Arial"/>
              <a:buChar char="•"/>
              <a:defRPr/>
            </a:pPr>
            <a:endParaRPr lang="en-US" altLang="ko-KR" sz="1400"/>
          </a:p>
          <a:p>
            <a:pPr marL="199920" lvl="0" indent="-199920">
              <a:buFont typeface="Arial"/>
              <a:buChar char="•"/>
              <a:defRPr/>
            </a:pPr>
            <a:r>
              <a:rPr lang="ko-KR" altLang="en-US" sz="1400"/>
              <a:t>출력 기능을 만들면서 많은 테이블들이 조인되는 현상을 보고 테이블 </a:t>
            </a:r>
          </a:p>
          <a:p>
            <a:pPr marL="0" lvl="0" indent="0">
              <a:buFont typeface="Arial"/>
              <a:buNone/>
              <a:defRPr/>
            </a:pPr>
            <a:r>
              <a:rPr lang="ko-KR" altLang="en-US" sz="1400"/>
              <a:t>   관계를 좀 더 체계적으로 형성해줬어야 했나 하는 아쉬움이 있었다</a:t>
            </a:r>
            <a:r>
              <a:rPr lang="en-US" altLang="ko-KR" sz="1400"/>
              <a:t>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548680"/>
            <a:ext cx="4176464" cy="44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>
                <a:solidFill>
                  <a:schemeClr val="bg1"/>
                </a:solidFill>
              </a:rPr>
              <a:t>CONTENTS</a:t>
            </a:r>
            <a:endParaRPr lang="ko-KR" altLang="en-US" sz="2400" b="1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4903" y="1772816"/>
            <a:ext cx="8496944" cy="901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5400">
                <a:solidFill>
                  <a:schemeClr val="bg1"/>
                </a:solidFill>
                <a:latin typeface="HY헤드라인M"/>
                <a:ea typeface="HY헤드라인M"/>
              </a:rPr>
              <a:t>01    02    03    04    05</a:t>
            </a:r>
            <a:endParaRPr lang="ko-KR" altLang="en-US" sz="5400">
              <a:solidFill>
                <a:schemeClr val="bg1"/>
              </a:solidFill>
              <a:latin typeface="HY헤드라인M"/>
              <a:ea typeface="HY헤드라인M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28919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95736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923928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652120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380312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3113" y="2843644"/>
            <a:ext cx="1368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 spc="-150">
                <a:solidFill>
                  <a:schemeClr val="bg1"/>
                </a:solidFill>
                <a:latin typeface="+mj-ea"/>
                <a:ea typeface="+mj-ea"/>
              </a:rPr>
              <a:t>개요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123728" y="3284984"/>
            <a:ext cx="1440160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/>
          </a:p>
        </p:txBody>
      </p:sp>
      <p:sp>
        <p:nvSpPr>
          <p:cNvPr id="20" name="직사각형 19"/>
          <p:cNvSpPr/>
          <p:nvPr/>
        </p:nvSpPr>
        <p:spPr>
          <a:xfrm>
            <a:off x="3851919" y="3284983"/>
            <a:ext cx="1440160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2123728" y="3429000"/>
            <a:ext cx="15121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5640" indent="-185640">
              <a:buFont typeface="Arial"/>
              <a:buChar char="•"/>
              <a:defRPr/>
            </a:pPr>
            <a:r>
              <a:rPr lang="en-US" altLang="ko-KR" sz="1200" dirty="0">
                <a:latin typeface="나눔고딕코딩"/>
                <a:ea typeface="나눔고딕코딩"/>
              </a:rPr>
              <a:t>ER-</a:t>
            </a:r>
            <a:r>
              <a:rPr lang="ko-KR" altLang="en-US" sz="1200" dirty="0">
                <a:latin typeface="나눔고딕코딩"/>
                <a:ea typeface="나눔고딕코딩"/>
              </a:rPr>
              <a:t>다이어그램</a:t>
            </a:r>
            <a:endParaRPr lang="en-US" altLang="ko-KR" sz="1200" dirty="0">
              <a:latin typeface="나눔고딕코딩"/>
              <a:ea typeface="나눔고딕코딩"/>
            </a:endParaRPr>
          </a:p>
          <a:p>
            <a:pPr marL="185640" indent="-185640">
              <a:buFont typeface="Arial"/>
              <a:buChar char="•"/>
              <a:defRPr/>
            </a:pPr>
            <a:endParaRPr lang="en-US" altLang="ko-KR" sz="1200" dirty="0">
              <a:latin typeface="나눔고딕코딩"/>
              <a:ea typeface="나눔고딕코딩"/>
            </a:endParaRPr>
          </a:p>
          <a:p>
            <a:pPr marL="185640" indent="-185640">
              <a:buFont typeface="Arial"/>
              <a:buChar char="•"/>
              <a:defRPr/>
            </a:pPr>
            <a:r>
              <a:rPr lang="ko-KR" altLang="en-US" sz="1200" dirty="0">
                <a:latin typeface="나눔고딕코딩"/>
                <a:ea typeface="나눔고딕코딩"/>
              </a:rPr>
              <a:t>관계형 스키마</a:t>
            </a:r>
          </a:p>
          <a:p>
            <a:pPr marL="185640" lvl="0" indent="-185640">
              <a:buFont typeface="Arial"/>
              <a:buChar char="•"/>
              <a:defRPr/>
            </a:pPr>
            <a:endParaRPr lang="en-US" altLang="ko-KR" sz="1200" b="1" spc="-150" dirty="0">
              <a:latin typeface="나눔고딕코딩"/>
              <a:ea typeface="나눔고딕코딩"/>
            </a:endParaRPr>
          </a:p>
          <a:p>
            <a:pPr marL="185640" indent="-185640">
              <a:buFont typeface="Arial"/>
              <a:buChar char="•"/>
              <a:defRPr/>
            </a:pPr>
            <a:r>
              <a:rPr lang="ko-KR" altLang="en-US" sz="1200" dirty="0">
                <a:latin typeface="나눔고딕코딩"/>
                <a:ea typeface="나눔고딕코딩"/>
              </a:rPr>
              <a:t>주요 문제점 및</a:t>
            </a:r>
            <a:r>
              <a:rPr lang="en-US" altLang="ko-KR" sz="1200" dirty="0">
                <a:latin typeface="나눔고딕코딩"/>
                <a:ea typeface="나눔고딕코딩"/>
              </a:rPr>
              <a:t> </a:t>
            </a:r>
            <a:r>
              <a:rPr lang="ko-KR" altLang="en-US" sz="1200" dirty="0">
                <a:latin typeface="나눔고딕코딩"/>
                <a:ea typeface="나눔고딕코딩"/>
              </a:rPr>
              <a:t>보완점</a:t>
            </a:r>
            <a:endParaRPr lang="ko-KR" altLang="en-US" sz="1200" b="1" spc="-150" dirty="0">
              <a:latin typeface="나눔고딕코딩"/>
              <a:ea typeface="나눔고딕코딩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51920" y="3429000"/>
            <a:ext cx="14401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5640" indent="-185640">
              <a:buFont typeface="Arial"/>
              <a:buChar char="•"/>
              <a:defRPr/>
            </a:pPr>
            <a:r>
              <a:rPr lang="ko-KR" altLang="en-US" sz="1200" dirty="0">
                <a:latin typeface="나눔고딕코딩"/>
                <a:ea typeface="나눔고딕코딩"/>
              </a:rPr>
              <a:t>테이블 생성</a:t>
            </a:r>
          </a:p>
          <a:p>
            <a:pPr marL="185640" indent="-185640">
              <a:buFont typeface="Arial"/>
              <a:buChar char="•"/>
              <a:defRPr/>
            </a:pPr>
            <a:endParaRPr lang="ko-KR" altLang="en-US" sz="1200" dirty="0">
              <a:latin typeface="나눔고딕코딩"/>
              <a:ea typeface="나눔고딕코딩"/>
            </a:endParaRPr>
          </a:p>
          <a:p>
            <a:pPr marL="185640" indent="-185640">
              <a:buFont typeface="Arial"/>
              <a:buChar char="•"/>
              <a:defRPr/>
            </a:pPr>
            <a:r>
              <a:rPr lang="ko-KR" altLang="en-US" sz="1200" dirty="0">
                <a:latin typeface="나눔고딕코딩"/>
                <a:ea typeface="나눔고딕코딩"/>
              </a:rPr>
              <a:t>프로시저 생성</a:t>
            </a:r>
          </a:p>
          <a:p>
            <a:pPr marL="185640" indent="-185640">
              <a:buFont typeface="Arial"/>
              <a:buChar char="•"/>
              <a:defRPr/>
            </a:pPr>
            <a:endParaRPr lang="ko-KR" altLang="en-US" sz="1200" dirty="0">
              <a:latin typeface="나눔고딕코딩"/>
              <a:ea typeface="나눔고딕코딩"/>
            </a:endParaRPr>
          </a:p>
          <a:p>
            <a:pPr marL="185640" indent="-185640">
              <a:buFont typeface="Arial"/>
              <a:buChar char="•"/>
              <a:defRPr/>
            </a:pPr>
            <a:r>
              <a:rPr lang="ko-KR" altLang="en-US" sz="1200" dirty="0">
                <a:latin typeface="나눔고딕코딩"/>
                <a:ea typeface="나눔고딕코딩"/>
              </a:rPr>
              <a:t>주요 문제점 및 보완점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051720" y="2843644"/>
            <a:ext cx="1656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 spc="-150">
                <a:solidFill>
                  <a:schemeClr val="bg1"/>
                </a:solidFill>
                <a:latin typeface="+mj-ea"/>
              </a:rPr>
              <a:t>개념적 설계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707904" y="2843644"/>
            <a:ext cx="1656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 spc="-150">
                <a:solidFill>
                  <a:schemeClr val="bg1"/>
                </a:solidFill>
                <a:latin typeface="+mj-ea"/>
              </a:rPr>
              <a:t>물리적 설계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292080" y="2852936"/>
            <a:ext cx="1872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 spc="-150">
                <a:solidFill>
                  <a:schemeClr val="bg1"/>
                </a:solidFill>
                <a:latin typeface="+mj-ea"/>
              </a:rPr>
              <a:t>총평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840760" y="2843644"/>
            <a:ext cx="21957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en-US" altLang="ko-KR" b="1" i="0" u="none" strike="noStrike" cap="none" spc="-150" normalizeH="0" baseline="0">
                <a:solidFill>
                  <a:schemeClr val="bg1"/>
                </a:solidFill>
                <a:effectLst/>
                <a:latin typeface="+mj-ea"/>
                <a:ea typeface="+mj-ea"/>
                <a:cs typeface="굴림"/>
              </a:rPr>
              <a:t> </a:t>
            </a:r>
            <a:r>
              <a:rPr kumimoji="1" lang="en-US" altLang="ko-KR" b="1" spc="-150">
                <a:solidFill>
                  <a:schemeClr val="bg1"/>
                </a:solidFill>
                <a:latin typeface="+mj-ea"/>
                <a:ea typeface="+mj-ea"/>
                <a:cs typeface="굴림"/>
              </a:rPr>
              <a:t>Q&amp;A</a:t>
            </a:r>
            <a:endParaRPr lang="ko-KR" altLang="en-US" b="1" spc="-15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1" name="직사각형 18"/>
          <p:cNvSpPr/>
          <p:nvPr/>
        </p:nvSpPr>
        <p:spPr>
          <a:xfrm>
            <a:off x="395536" y="3284984"/>
            <a:ext cx="1440160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/>
          </a:p>
        </p:txBody>
      </p:sp>
      <p:sp>
        <p:nvSpPr>
          <p:cNvPr id="32" name="직사각형 18"/>
          <p:cNvSpPr/>
          <p:nvPr/>
        </p:nvSpPr>
        <p:spPr>
          <a:xfrm>
            <a:off x="5652120" y="3284983"/>
            <a:ext cx="1440160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/>
          </a:p>
        </p:txBody>
      </p:sp>
      <p:sp>
        <p:nvSpPr>
          <p:cNvPr id="33" name="직사각형 18"/>
          <p:cNvSpPr/>
          <p:nvPr/>
        </p:nvSpPr>
        <p:spPr>
          <a:xfrm>
            <a:off x="7380312" y="3284984"/>
            <a:ext cx="1440160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/>
          </a:p>
        </p:txBody>
      </p:sp>
      <p:sp>
        <p:nvSpPr>
          <p:cNvPr id="34" name="TextBox 22"/>
          <p:cNvSpPr txBox="1"/>
          <p:nvPr/>
        </p:nvSpPr>
        <p:spPr>
          <a:xfrm>
            <a:off x="395534" y="3429000"/>
            <a:ext cx="1512168" cy="445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5640" indent="-185640">
              <a:buFont typeface="Arial"/>
              <a:buChar char="•"/>
              <a:defRPr/>
            </a:pPr>
            <a:r>
              <a:rPr lang="ko-KR" altLang="en-US" sz="1200" b="0" spc="-100">
                <a:latin typeface="나눔고딕코딩"/>
                <a:ea typeface="나눔고딕코딩"/>
              </a:rPr>
              <a:t>성적 처리 시스템 </a:t>
            </a:r>
            <a:r>
              <a:rPr lang="en-US" altLang="ko-KR" sz="1200" b="0" spc="-100">
                <a:latin typeface="나눔고딕코딩"/>
                <a:ea typeface="나눔고딕코딩"/>
              </a:rPr>
              <a:t>DB </a:t>
            </a:r>
            <a:r>
              <a:rPr lang="ko-KR" altLang="en-US" sz="1200" b="0" spc="-100">
                <a:latin typeface="나눔고딕코딩"/>
                <a:ea typeface="나눔고딕코딩"/>
              </a:rPr>
              <a:t>설계 과정</a:t>
            </a:r>
          </a:p>
        </p:txBody>
      </p:sp>
      <p:sp>
        <p:nvSpPr>
          <p:cNvPr id="35" name="TextBox 23"/>
          <p:cNvSpPr txBox="1"/>
          <p:nvPr/>
        </p:nvSpPr>
        <p:spPr>
          <a:xfrm>
            <a:off x="7380312" y="3429000"/>
            <a:ext cx="1440160" cy="264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5640" indent="-185640">
              <a:buFont typeface="Arial"/>
              <a:buChar char="•"/>
              <a:defRPr/>
            </a:pPr>
            <a:r>
              <a:rPr lang="en-US" altLang="ko-KR" sz="1200">
                <a:latin typeface="나눔고딕코딩"/>
                <a:ea typeface="나눔고딕코딩"/>
              </a:rPr>
              <a:t>Q&amp;A</a:t>
            </a:r>
          </a:p>
        </p:txBody>
      </p:sp>
      <p:sp>
        <p:nvSpPr>
          <p:cNvPr id="36" name="TextBox 23"/>
          <p:cNvSpPr txBox="1"/>
          <p:nvPr/>
        </p:nvSpPr>
        <p:spPr>
          <a:xfrm>
            <a:off x="5652120" y="3429000"/>
            <a:ext cx="14401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5640" indent="-185640">
              <a:buFont typeface="Arial"/>
              <a:buChar char="•"/>
              <a:defRPr/>
            </a:pPr>
            <a:r>
              <a:rPr lang="ko-KR" altLang="en-US" sz="1200" dirty="0">
                <a:latin typeface="나눔고딕코딩"/>
                <a:ea typeface="나눔고딕코딩"/>
              </a:rPr>
              <a:t>총평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b="1" dirty="0">
                <a:solidFill>
                  <a:schemeClr val="bg1"/>
                </a:solidFill>
              </a:rPr>
              <a:t>데이터베이스 세미 프로젝트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Q &amp; A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200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b="1" dirty="0">
                <a:solidFill>
                  <a:schemeClr val="bg1"/>
                </a:solidFill>
              </a:rPr>
              <a:t>데이터베이스 세미 프로젝트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848" y="5178678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>
                <a:solidFill>
                  <a:schemeClr val="tx2">
                    <a:lumMod val="50000"/>
                  </a:schemeClr>
                </a:solidFill>
              </a:rPr>
              <a:t>3</a:t>
            </a:r>
            <a:r>
              <a:rPr lang="ko-KR" altLang="en-US" sz="3600" b="1" dirty="0">
                <a:solidFill>
                  <a:schemeClr val="tx2">
                    <a:lumMod val="50000"/>
                  </a:schemeClr>
                </a:solidFill>
              </a:rPr>
              <a:t>팀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667" y="179347"/>
            <a:ext cx="834603" cy="447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b="1" spc="-150">
                <a:solidFill>
                  <a:schemeClr val="bg1"/>
                </a:solidFill>
              </a:rPr>
              <a:t>개요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01</a:t>
            </a:r>
            <a:endParaRPr lang="ko-KR" altLang="en-US" sz="2400">
              <a:solidFill>
                <a:schemeClr val="bg1"/>
              </a:solidFill>
              <a:latin typeface="HY헤드라인M"/>
              <a:ea typeface="HY헤드라인M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600">
                <a:solidFill>
                  <a:schemeClr val="bg1">
                    <a:lumMod val="75000"/>
                  </a:schemeClr>
                </a:solidFill>
              </a:rPr>
              <a:t>3</a:t>
            </a:r>
            <a:r>
              <a:rPr lang="ko-KR" altLang="en-US" sz="1600">
                <a:solidFill>
                  <a:schemeClr val="bg1">
                    <a:lumMod val="75000"/>
                  </a:schemeClr>
                </a:solidFill>
              </a:rPr>
              <a:t>팀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ko-KR" altLang="en-US" sz="1200" b="1">
                <a:solidFill>
                  <a:schemeClr val="bg1"/>
                </a:solidFill>
              </a:rPr>
              <a:t>성적 처리 시스템 </a:t>
            </a:r>
            <a:r>
              <a:rPr lang="en-US" altLang="ko-KR" sz="1200" b="1">
                <a:solidFill>
                  <a:schemeClr val="bg1"/>
                </a:solidFill>
              </a:rPr>
              <a:t>DB</a:t>
            </a:r>
            <a:r>
              <a:rPr lang="ko-KR" altLang="en-US" sz="1200" b="1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51619" y="2276872"/>
            <a:ext cx="6840760" cy="3293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  <a:defRPr/>
            </a:pPr>
            <a:r>
              <a:rPr lang="en-US" altLang="ko-KR">
                <a:latin typeface="나눔고딕코딩"/>
                <a:ea typeface="나눔고딕코딩"/>
              </a:rPr>
              <a:t>- </a:t>
            </a:r>
            <a:r>
              <a:rPr lang="ko-KR" altLang="en-US">
                <a:latin typeface="나눔고딕코딩"/>
                <a:ea typeface="나눔고딕코딩"/>
              </a:rPr>
              <a:t>쌍용교육센터 시스템을 가정</a:t>
            </a:r>
          </a:p>
          <a:p>
            <a:pPr lvl="0">
              <a:lnSpc>
                <a:spcPct val="130000"/>
              </a:lnSpc>
              <a:defRPr/>
            </a:pPr>
            <a:endParaRPr lang="ko-KR" altLang="en-US">
              <a:latin typeface="나눔고딕코딩"/>
              <a:ea typeface="나눔고딕코딩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  <a:defRPr/>
            </a:pPr>
            <a:r>
              <a:rPr lang="ko-KR" altLang="en-US">
                <a:latin typeface="나눔고딕코딩"/>
                <a:ea typeface="나눔고딕코딩"/>
              </a:rPr>
              <a:t>한 과정의 담당 교수가 과정 내의 모든 과목을 담당</a:t>
            </a:r>
          </a:p>
          <a:p>
            <a:pPr lvl="0">
              <a:lnSpc>
                <a:spcPct val="130000"/>
              </a:lnSpc>
              <a:defRPr/>
            </a:pPr>
            <a:endParaRPr lang="ko-KR" altLang="en-US">
              <a:latin typeface="나눔고딕코딩"/>
              <a:ea typeface="나눔고딕코딩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  <a:defRPr/>
            </a:pPr>
            <a:r>
              <a:rPr lang="ko-KR" altLang="en-US">
                <a:latin typeface="나눔고딕코딩"/>
                <a:ea typeface="나눔고딕코딩"/>
              </a:rPr>
              <a:t>요구분석서 → 관리자</a:t>
            </a:r>
            <a:r>
              <a:rPr lang="en-US" altLang="ko-KR">
                <a:latin typeface="나눔고딕코딩"/>
                <a:ea typeface="나눔고딕코딩"/>
              </a:rPr>
              <a:t>, </a:t>
            </a:r>
            <a:r>
              <a:rPr lang="ko-KR" altLang="en-US">
                <a:latin typeface="나눔고딕코딩"/>
                <a:ea typeface="나눔고딕코딩"/>
              </a:rPr>
              <a:t>교수</a:t>
            </a:r>
            <a:r>
              <a:rPr lang="en-US" altLang="ko-KR">
                <a:latin typeface="나눔고딕코딩"/>
                <a:ea typeface="나눔고딕코딩"/>
              </a:rPr>
              <a:t>, </a:t>
            </a:r>
            <a:r>
              <a:rPr lang="ko-KR" altLang="en-US">
                <a:latin typeface="나눔고딕코딩"/>
                <a:ea typeface="나눔고딕코딩"/>
              </a:rPr>
              <a:t>학생 계정에 필요한 기능</a:t>
            </a:r>
          </a:p>
          <a:p>
            <a:pPr lvl="0">
              <a:lnSpc>
                <a:spcPct val="130000"/>
              </a:lnSpc>
              <a:defRPr/>
            </a:pPr>
            <a:endParaRPr lang="ko-KR" altLang="en-US">
              <a:latin typeface="나눔고딕코딩"/>
              <a:ea typeface="나눔고딕코딩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  <a:defRPr/>
            </a:pPr>
            <a:r>
              <a:rPr lang="ko-KR" altLang="en-US">
                <a:latin typeface="나눔고딕코딩"/>
                <a:ea typeface="나눔고딕코딩"/>
              </a:rPr>
              <a:t>각 개체간 관계 → </a:t>
            </a:r>
            <a:r>
              <a:rPr lang="en-US" altLang="ko-KR">
                <a:latin typeface="나눔고딕코딩"/>
                <a:ea typeface="나눔고딕코딩"/>
              </a:rPr>
              <a:t>ER</a:t>
            </a:r>
            <a:r>
              <a:rPr lang="ko-KR" altLang="en-US">
                <a:latin typeface="나눔고딕코딩"/>
                <a:ea typeface="나눔고딕코딩"/>
              </a:rPr>
              <a:t>다이어그램 구현</a:t>
            </a:r>
          </a:p>
          <a:p>
            <a:pPr lvl="0">
              <a:lnSpc>
                <a:spcPct val="130000"/>
              </a:lnSpc>
              <a:defRPr/>
            </a:pPr>
            <a:endParaRPr lang="en-US" altLang="ko-KR">
              <a:latin typeface="나눔고딕코딩"/>
              <a:ea typeface="나눔고딕코딩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  <a:defRPr/>
            </a:pPr>
            <a:r>
              <a:rPr lang="ko-KR" altLang="en-US">
                <a:latin typeface="나눔고딕코딩"/>
                <a:ea typeface="나눔고딕코딩"/>
              </a:rPr>
              <a:t>물리적설계 → 테이블을 생성</a:t>
            </a:r>
            <a:r>
              <a:rPr lang="en-US" altLang="ko-KR">
                <a:latin typeface="나눔고딕코딩"/>
                <a:ea typeface="나눔고딕코딩"/>
              </a:rPr>
              <a:t>,</a:t>
            </a:r>
            <a:r>
              <a:rPr lang="ko-KR" altLang="en-US">
                <a:latin typeface="나눔고딕코딩"/>
                <a:ea typeface="나눔고딕코딩"/>
              </a:rPr>
              <a:t> 제약조건 추가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87622" y="1412776"/>
            <a:ext cx="6768752" cy="4712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500" b="1">
                <a:latin typeface="나눔고딕코딩"/>
                <a:ea typeface="나눔고딕코딩"/>
              </a:rPr>
              <a:t>성적 처리 시스템 </a:t>
            </a:r>
            <a:r>
              <a:rPr lang="en-US" altLang="ko-KR" sz="2500" b="1">
                <a:latin typeface="나눔고딕코딩"/>
                <a:ea typeface="나눔고딕코딩"/>
              </a:rPr>
              <a:t>DB</a:t>
            </a:r>
            <a:r>
              <a:rPr lang="ko-KR" altLang="en-US" sz="2500" b="1">
                <a:latin typeface="나눔고딕코딩"/>
                <a:ea typeface="나눔고딕코딩"/>
              </a:rPr>
              <a:t>설계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666" y="179347"/>
            <a:ext cx="1838062" cy="447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b="1" spc="-150">
                <a:solidFill>
                  <a:schemeClr val="bg1"/>
                </a:solidFill>
              </a:rPr>
              <a:t>개념적 설계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02</a:t>
            </a:r>
            <a:endParaRPr lang="ko-KR" altLang="en-US" sz="2400">
              <a:solidFill>
                <a:schemeClr val="bg1"/>
              </a:solidFill>
              <a:latin typeface="HY헤드라인M"/>
              <a:ea typeface="HY헤드라인M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600">
                <a:solidFill>
                  <a:schemeClr val="bg1">
                    <a:lumMod val="75000"/>
                  </a:schemeClr>
                </a:solidFill>
              </a:rPr>
              <a:t>3</a:t>
            </a:r>
            <a:r>
              <a:rPr lang="ko-KR" altLang="en-US" sz="1600">
                <a:solidFill>
                  <a:schemeClr val="bg1">
                    <a:lumMod val="75000"/>
                  </a:schemeClr>
                </a:solidFill>
              </a:rPr>
              <a:t>팀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32240" y="271681"/>
            <a:ext cx="22322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en-US" altLang="ko-KR" sz="1200" b="1" dirty="0">
                <a:solidFill>
                  <a:schemeClr val="bg1"/>
                </a:solidFill>
              </a:rPr>
              <a:t>E-R</a:t>
            </a:r>
            <a:r>
              <a:rPr lang="ko-KR" altLang="en-US" sz="1200" b="1" dirty="0">
                <a:solidFill>
                  <a:schemeClr val="bg1"/>
                </a:solidFill>
              </a:rPr>
              <a:t>다이어그램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7435" y="836712"/>
            <a:ext cx="17281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E-R</a:t>
            </a:r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다이어그램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AB151FC9-1963-42F5-A665-3E64353F44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54356"/>
            <a:ext cx="8554981" cy="47905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5666" y="179347"/>
            <a:ext cx="1838062" cy="447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개념적 설계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/>
                <a:ea typeface="HY헤드라인M"/>
                <a:cs typeface="+mn-cs"/>
              </a:rPr>
              <a:t>02</a:t>
            </a: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/>
              <a:ea typeface="HY헤드라인M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</a:t>
            </a: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팀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32240" y="271681"/>
            <a:ext cx="22322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관 계 형 </a:t>
            </a:r>
            <a:r>
              <a:rPr lang="ko-KR" altLang="en-US" sz="1200" b="1" dirty="0" err="1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스</a:t>
            </a:r>
            <a:r>
              <a:rPr lang="ko-KR" altLang="en-US" sz="1200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 키 마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7435" y="836712"/>
            <a:ext cx="17281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-15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관계형스키마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27435" y="1345754"/>
            <a:ext cx="8289130" cy="491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6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667" y="179347"/>
            <a:ext cx="1838061" cy="447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b="1" spc="-150">
                <a:solidFill>
                  <a:schemeClr val="bg1"/>
                </a:solidFill>
              </a:rPr>
              <a:t>개념적 설계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02</a:t>
            </a:r>
            <a:endParaRPr lang="ko-KR" altLang="en-US" sz="2400">
              <a:solidFill>
                <a:schemeClr val="bg1"/>
              </a:solidFill>
              <a:latin typeface="HY헤드라인M"/>
              <a:ea typeface="HY헤드라인M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600">
                <a:solidFill>
                  <a:schemeClr val="bg1">
                    <a:lumMod val="75000"/>
                  </a:schemeClr>
                </a:solidFill>
              </a:rPr>
              <a:t>3</a:t>
            </a:r>
            <a:r>
              <a:rPr lang="ko-KR" altLang="en-US" sz="1600">
                <a:solidFill>
                  <a:schemeClr val="bg1">
                    <a:lumMod val="75000"/>
                  </a:schemeClr>
                </a:solidFill>
              </a:rPr>
              <a:t>팀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ko-KR" altLang="en-US" sz="1200" b="1">
                <a:solidFill>
                  <a:schemeClr val="bg1"/>
                </a:solidFill>
              </a:rPr>
              <a:t>주요 문제점 </a:t>
            </a:r>
            <a:r>
              <a:rPr lang="en-US" altLang="ko-KR" sz="1200" b="1">
                <a:solidFill>
                  <a:schemeClr val="bg1"/>
                </a:solidFill>
              </a:rPr>
              <a:t>&amp;</a:t>
            </a:r>
            <a:r>
              <a:rPr lang="ko-KR" altLang="en-US" sz="1200" b="1">
                <a:solidFill>
                  <a:schemeClr val="bg1"/>
                </a:solidFill>
              </a:rPr>
              <a:t> 보완점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7434" y="836712"/>
            <a:ext cx="2776413" cy="390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주요 문제점 </a:t>
            </a:r>
            <a:r>
              <a:rPr lang="en-US" altLang="ko-KR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&amp;</a:t>
            </a:r>
            <a:r>
              <a:rPr lang="ko-KR" altLang="en-US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 보완점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7508" y="1545927"/>
            <a:ext cx="7888984" cy="10239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  <a:defRPr/>
            </a:pPr>
            <a:r>
              <a:rPr lang="en-US" altLang="ko-KR"/>
              <a:t>  1. </a:t>
            </a:r>
            <a:r>
              <a:rPr lang="ko-KR" altLang="en-US"/>
              <a:t>로그인 테이블 하나에 관리자</a:t>
            </a:r>
            <a:r>
              <a:rPr lang="en-US" altLang="ko-KR"/>
              <a:t>,</a:t>
            </a:r>
            <a:r>
              <a:rPr lang="ko-KR" altLang="en-US"/>
              <a:t> 교수</a:t>
            </a:r>
            <a:r>
              <a:rPr lang="en-US" altLang="ko-KR"/>
              <a:t>,</a:t>
            </a:r>
            <a:r>
              <a:rPr lang="ko-KR" altLang="en-US"/>
              <a:t> 학생 등 세 가지 계정 데이터 구성 </a:t>
            </a:r>
          </a:p>
          <a:p>
            <a:pPr lvl="0">
              <a:lnSpc>
                <a:spcPct val="120000"/>
              </a:lnSpc>
              <a:defRPr/>
            </a:pPr>
            <a:r>
              <a:rPr lang="en-US" altLang="ko-KR"/>
              <a:t>     </a:t>
            </a:r>
            <a:r>
              <a:rPr lang="ko-KR" altLang="en-US"/>
              <a:t>↔ 각 사용자 별로 로그인 테이블을 구현</a:t>
            </a:r>
            <a:r>
              <a:rPr lang="en-US" altLang="ko-KR"/>
              <a:t>.</a:t>
            </a:r>
          </a:p>
          <a:p>
            <a:pPr lvl="0">
              <a:defRPr/>
            </a:pPr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2059" y="2854902"/>
            <a:ext cx="2457772" cy="287835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779912" y="2909621"/>
            <a:ext cx="5004048" cy="2823635"/>
          </a:xfrm>
          <a:prstGeom prst="rect">
            <a:avLst/>
          </a:prstGeom>
        </p:spPr>
      </p:pic>
      <p:sp>
        <p:nvSpPr>
          <p:cNvPr id="16" name="오른쪽 화살표 15"/>
          <p:cNvSpPr/>
          <p:nvPr/>
        </p:nvSpPr>
        <p:spPr>
          <a:xfrm>
            <a:off x="2987824" y="4005064"/>
            <a:ext cx="504056" cy="28803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666" y="179347"/>
            <a:ext cx="1838061" cy="447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b="1" spc="-150">
                <a:solidFill>
                  <a:schemeClr val="bg1"/>
                </a:solidFill>
              </a:rPr>
              <a:t>개념적 설계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02</a:t>
            </a:r>
            <a:endParaRPr lang="ko-KR" altLang="en-US" sz="2400">
              <a:solidFill>
                <a:schemeClr val="bg1"/>
              </a:solidFill>
              <a:latin typeface="HY헤드라인M"/>
              <a:ea typeface="HY헤드라인M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600">
                <a:solidFill>
                  <a:schemeClr val="bg1">
                    <a:lumMod val="75000"/>
                  </a:schemeClr>
                </a:solidFill>
              </a:rPr>
              <a:t>3</a:t>
            </a:r>
            <a:r>
              <a:rPr lang="ko-KR" altLang="en-US" sz="1600">
                <a:solidFill>
                  <a:schemeClr val="bg1">
                    <a:lumMod val="75000"/>
                  </a:schemeClr>
                </a:solidFill>
              </a:rPr>
              <a:t>팀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ko-KR" altLang="en-US" sz="1200" b="1">
                <a:solidFill>
                  <a:schemeClr val="bg1"/>
                </a:solidFill>
              </a:rPr>
              <a:t>주요 문제점 </a:t>
            </a:r>
            <a:r>
              <a:rPr lang="en-US" altLang="ko-KR" sz="1200" b="1">
                <a:solidFill>
                  <a:schemeClr val="bg1"/>
                </a:solidFill>
              </a:rPr>
              <a:t>&amp;</a:t>
            </a:r>
            <a:r>
              <a:rPr lang="ko-KR" altLang="en-US" sz="1200" b="1">
                <a:solidFill>
                  <a:schemeClr val="bg1"/>
                </a:solidFill>
              </a:rPr>
              <a:t> 보완점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7434" y="836712"/>
            <a:ext cx="2776413" cy="390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주요 문제점 </a:t>
            </a:r>
            <a:r>
              <a:rPr lang="en-US" altLang="ko-KR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&amp;</a:t>
            </a:r>
            <a:r>
              <a:rPr lang="ko-KR" altLang="en-US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 보완점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7434" y="1531817"/>
            <a:ext cx="7560840" cy="14571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  2. </a:t>
            </a:r>
            <a:r>
              <a:rPr lang="ko-KR" altLang="en-US"/>
              <a:t>최소한의 테이블</a:t>
            </a:r>
            <a:r>
              <a:rPr lang="en-US" altLang="ko-KR"/>
              <a:t>,</a:t>
            </a:r>
            <a:r>
              <a:rPr lang="ko-KR" altLang="en-US"/>
              <a:t> 기능적인 방법으로 해결 시도</a:t>
            </a:r>
          </a:p>
          <a:p>
            <a:pPr lvl="0">
              <a:defRPr/>
            </a:pPr>
            <a:r>
              <a:rPr lang="en-US" altLang="ko-KR"/>
              <a:t>     </a:t>
            </a:r>
            <a:r>
              <a:rPr lang="ko-KR" altLang="en-US"/>
              <a:t>↔ 모든 요구사항은 단편 </a:t>
            </a:r>
            <a:r>
              <a:rPr lang="en-US" altLang="ko-KR"/>
              <a:t>sql</a:t>
            </a:r>
            <a:r>
              <a:rPr lang="ko-KR" altLang="en-US"/>
              <a:t>문으로 실행가능해야함</a:t>
            </a:r>
            <a:r>
              <a:rPr lang="en-US" altLang="ko-KR"/>
              <a:t>.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5536" y="2671424"/>
            <a:ext cx="2952328" cy="349387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716016" y="2636912"/>
            <a:ext cx="3963795" cy="3533074"/>
          </a:xfrm>
          <a:prstGeom prst="rect">
            <a:avLst/>
          </a:prstGeom>
        </p:spPr>
      </p:pic>
      <p:sp>
        <p:nvSpPr>
          <p:cNvPr id="17" name="오른쪽 화살표 16"/>
          <p:cNvSpPr/>
          <p:nvPr/>
        </p:nvSpPr>
        <p:spPr>
          <a:xfrm>
            <a:off x="3563888" y="3861048"/>
            <a:ext cx="504056" cy="28803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666" y="179347"/>
            <a:ext cx="1838062" cy="447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b="1" spc="-150">
                <a:solidFill>
                  <a:schemeClr val="bg1"/>
                </a:solidFill>
              </a:rPr>
              <a:t>개념적 설계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02</a:t>
            </a:r>
            <a:endParaRPr lang="ko-KR" altLang="en-US" sz="2400">
              <a:solidFill>
                <a:schemeClr val="bg1"/>
              </a:solidFill>
              <a:latin typeface="HY헤드라인M"/>
              <a:ea typeface="HY헤드라인M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600">
                <a:solidFill>
                  <a:schemeClr val="bg1">
                    <a:lumMod val="75000"/>
                  </a:schemeClr>
                </a:solidFill>
              </a:rPr>
              <a:t>3</a:t>
            </a:r>
            <a:r>
              <a:rPr lang="ko-KR" altLang="en-US" sz="1600">
                <a:solidFill>
                  <a:schemeClr val="bg1">
                    <a:lumMod val="75000"/>
                  </a:schemeClr>
                </a:solidFill>
              </a:rPr>
              <a:t>팀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ko-KR" altLang="en-US" sz="1200" b="1">
                <a:solidFill>
                  <a:schemeClr val="bg1"/>
                </a:solidFill>
              </a:rPr>
              <a:t>주요 문제점 </a:t>
            </a:r>
            <a:r>
              <a:rPr lang="en-US" altLang="ko-KR" sz="1200" b="1">
                <a:solidFill>
                  <a:schemeClr val="bg1"/>
                </a:solidFill>
              </a:rPr>
              <a:t>&amp;</a:t>
            </a:r>
            <a:r>
              <a:rPr lang="ko-KR" altLang="en-US" sz="1200" b="1">
                <a:solidFill>
                  <a:schemeClr val="bg1"/>
                </a:solidFill>
              </a:rPr>
              <a:t> 보완점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7434" y="836712"/>
            <a:ext cx="2776413" cy="390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주요 문제점 </a:t>
            </a:r>
            <a:r>
              <a:rPr lang="en-US" altLang="ko-KR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&amp;</a:t>
            </a:r>
            <a:r>
              <a:rPr lang="ko-KR" altLang="en-US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 보완점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7434" y="1531818"/>
            <a:ext cx="7560840" cy="33811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  3. </a:t>
            </a:r>
            <a:r>
              <a:rPr lang="ko-KR" altLang="en-US"/>
              <a:t>프로젝트 요구 분석 중 기능을 잘못 이해</a:t>
            </a:r>
            <a:r>
              <a:rPr lang="en-US" altLang="ko-KR"/>
              <a:t>(</a:t>
            </a:r>
            <a:r>
              <a:rPr lang="ko-KR" altLang="en-US"/>
              <a:t>배점</a:t>
            </a:r>
            <a:r>
              <a:rPr lang="en-US" altLang="ko-KR"/>
              <a:t>, </a:t>
            </a:r>
            <a:r>
              <a:rPr lang="ko-KR" altLang="en-US"/>
              <a:t>성적 기능</a:t>
            </a:r>
            <a:r>
              <a:rPr lang="en-US" altLang="ko-KR"/>
              <a:t>)</a:t>
            </a:r>
          </a:p>
          <a:p>
            <a:pPr lvl="0">
              <a:defRPr/>
            </a:pPr>
            <a:r>
              <a:rPr lang="ko-KR" altLang="en-US"/>
              <a:t>    ↔ 배점</a:t>
            </a:r>
            <a:r>
              <a:rPr lang="en-US" altLang="ko-KR"/>
              <a:t>, </a:t>
            </a:r>
            <a:r>
              <a:rPr lang="ko-KR" altLang="en-US"/>
              <a:t>성적 테이블 및 기능을 구분하여 구현</a:t>
            </a:r>
            <a:r>
              <a:rPr lang="en-US" altLang="ko-KR"/>
              <a:t>.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  </a:t>
            </a: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755576" y="3212976"/>
          <a:ext cx="7344815" cy="216023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10058"/>
                <a:gridCol w="919251"/>
                <a:gridCol w="919251"/>
                <a:gridCol w="919251"/>
                <a:gridCol w="919251"/>
                <a:gridCol w="919251"/>
                <a:gridCol w="919251"/>
                <a:gridCol w="919251"/>
              </a:tblGrid>
              <a:tr h="47348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>
                          <a:solidFill>
                            <a:schemeClr val="lt1"/>
                          </a:solidFill>
                        </a:rPr>
                        <a:t>과목명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>
                          <a:solidFill>
                            <a:schemeClr val="lt1"/>
                          </a:solidFill>
                        </a:rPr>
                        <a:t>학생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>
                          <a:solidFill>
                            <a:schemeClr val="lt1"/>
                          </a:solidFill>
                        </a:rPr>
                        <a:t>출석점수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>
                          <a:solidFill>
                            <a:schemeClr val="lt1"/>
                          </a:solidFill>
                        </a:rPr>
                        <a:t>필기점수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>
                          <a:solidFill>
                            <a:schemeClr val="lt1"/>
                          </a:solidFill>
                        </a:rPr>
                        <a:t>실기점수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>
                          <a:solidFill>
                            <a:schemeClr val="lt1"/>
                          </a:solidFill>
                        </a:rPr>
                        <a:t>출석배점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>
                          <a:solidFill>
                            <a:schemeClr val="lt1"/>
                          </a:solidFill>
                        </a:rPr>
                        <a:t>필기배점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>
                          <a:solidFill>
                            <a:schemeClr val="lt1"/>
                          </a:solidFill>
                        </a:rPr>
                        <a:t>실기배점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  <a:tr h="421688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자바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학생</a:t>
                      </a:r>
                      <a:r>
                        <a:rPr lang="en-US" altLang="ko-KR" sz="1400"/>
                        <a:t>_1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421688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자바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학생</a:t>
                      </a:r>
                      <a:r>
                        <a:rPr lang="en-US" altLang="ko-KR" sz="1400"/>
                        <a:t>_2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421688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자바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학생</a:t>
                      </a:r>
                      <a:r>
                        <a:rPr lang="en-US" altLang="ko-KR" sz="1400"/>
                        <a:t>_3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421688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자바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/>
                        <a:t>학생</a:t>
                      </a:r>
                      <a:r>
                        <a:rPr lang="en-US" altLang="ko-KR" sz="1400"/>
                        <a:t>_4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40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55576" y="2918440"/>
            <a:ext cx="2664296" cy="299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/>
              <a:t>잘못된 테이블 구성 예</a:t>
            </a:r>
            <a:r>
              <a:rPr lang="en-US" altLang="ko-KR" sz="140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667" y="179347"/>
            <a:ext cx="1838061" cy="447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b="1" spc="-150">
                <a:solidFill>
                  <a:schemeClr val="bg1"/>
                </a:solidFill>
              </a:rPr>
              <a:t>개념적 설계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02</a:t>
            </a:r>
            <a:endParaRPr lang="ko-KR" altLang="en-US" sz="2400">
              <a:solidFill>
                <a:schemeClr val="bg1"/>
              </a:solidFill>
              <a:latin typeface="HY헤드라인M"/>
              <a:ea typeface="HY헤드라인M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600">
                <a:solidFill>
                  <a:schemeClr val="bg1">
                    <a:lumMod val="75000"/>
                  </a:schemeClr>
                </a:solidFill>
              </a:rPr>
              <a:t>3</a:t>
            </a:r>
            <a:r>
              <a:rPr lang="ko-KR" altLang="en-US" sz="1600">
                <a:solidFill>
                  <a:schemeClr val="bg1">
                    <a:lumMod val="75000"/>
                  </a:schemeClr>
                </a:solidFill>
              </a:rPr>
              <a:t>팀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ko-KR" altLang="en-US" sz="1200" b="1">
                <a:solidFill>
                  <a:schemeClr val="bg1"/>
                </a:solidFill>
              </a:rPr>
              <a:t>주요 문제점 </a:t>
            </a:r>
            <a:r>
              <a:rPr lang="en-US" altLang="ko-KR" sz="1200" b="1">
                <a:solidFill>
                  <a:schemeClr val="bg1"/>
                </a:solidFill>
              </a:rPr>
              <a:t>&amp;</a:t>
            </a:r>
            <a:r>
              <a:rPr lang="ko-KR" altLang="en-US" sz="1200" b="1">
                <a:solidFill>
                  <a:schemeClr val="bg1"/>
                </a:solidFill>
              </a:rPr>
              <a:t> 보완점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7434" y="836712"/>
            <a:ext cx="2776413" cy="390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주요 문제점 </a:t>
            </a:r>
            <a:r>
              <a:rPr lang="en-US" altLang="ko-KR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&amp;</a:t>
            </a:r>
            <a:r>
              <a:rPr lang="ko-KR" altLang="en-US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 보완점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7434" y="1531818"/>
            <a:ext cx="75608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/>
              <a:t>   </a:t>
            </a:r>
            <a:r>
              <a:rPr lang="en-US" altLang="ko-KR" dirty="0" smtClean="0"/>
              <a:t>4. </a:t>
            </a:r>
            <a:r>
              <a:rPr lang="ko-KR" altLang="en-US" dirty="0"/>
              <a:t>중도탈락 테이블에서 학생코드를 직접 참조</a:t>
            </a:r>
          </a:p>
          <a:p>
            <a:pPr lvl="0">
              <a:defRPr/>
            </a:pPr>
            <a:r>
              <a:rPr lang="en-US" altLang="ko-KR" dirty="0"/>
              <a:t>     (</a:t>
            </a:r>
            <a:r>
              <a:rPr lang="ko-KR" altLang="en-US" dirty="0"/>
              <a:t>수강신청을 하지 않은 학생들이 중도탈락 하는 문제 발생</a:t>
            </a:r>
            <a:r>
              <a:rPr lang="en-US" altLang="ko-KR" dirty="0"/>
              <a:t>) </a:t>
            </a:r>
          </a:p>
          <a:p>
            <a:pPr lvl="0">
              <a:defRPr/>
            </a:pPr>
            <a:r>
              <a:rPr lang="en-US" altLang="ko-KR" dirty="0"/>
              <a:t>    </a:t>
            </a:r>
            <a:r>
              <a:rPr lang="ko-KR" altLang="en-US" dirty="0"/>
              <a:t>↔ 수강신청의 수강신청코드를 참조하게 수정함</a:t>
            </a:r>
          </a:p>
          <a:p>
            <a:pPr lvl="0">
              <a:defRPr/>
            </a:pP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1520" y="3068960"/>
            <a:ext cx="4024322" cy="215211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988051" y="3058036"/>
            <a:ext cx="3904429" cy="2099155"/>
          </a:xfrm>
          <a:prstGeom prst="rect">
            <a:avLst/>
          </a:prstGeom>
        </p:spPr>
      </p:pic>
      <p:sp>
        <p:nvSpPr>
          <p:cNvPr id="15" name="오른쪽 화살표 14"/>
          <p:cNvSpPr/>
          <p:nvPr/>
        </p:nvSpPr>
        <p:spPr>
          <a:xfrm>
            <a:off x="4319972" y="3933056"/>
            <a:ext cx="504056" cy="28803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2371</Words>
  <Application>Microsoft Office PowerPoint</Application>
  <PresentationFormat>화면 슬라이드 쇼(4:3)</PresentationFormat>
  <Paragraphs>505</Paragraphs>
  <Slides>21</Slides>
  <Notes>21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LG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user</cp:lastModifiedBy>
  <cp:revision>513</cp:revision>
  <cp:lastPrinted>2020-10-28T23:53:37Z</cp:lastPrinted>
  <dcterms:created xsi:type="dcterms:W3CDTF">2016-11-03T20:47:04Z</dcterms:created>
  <dcterms:modified xsi:type="dcterms:W3CDTF">2020-10-28T23:54:56Z</dcterms:modified>
  <cp:version>1000.0000.01</cp:version>
</cp:coreProperties>
</file>