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7" r:id="rId2"/>
    <p:sldId id="375" r:id="rId3"/>
    <p:sldId id="439" r:id="rId4"/>
    <p:sldId id="463" r:id="rId5"/>
    <p:sldId id="464" r:id="rId6"/>
    <p:sldId id="465" r:id="rId7"/>
    <p:sldId id="466" r:id="rId8"/>
    <p:sldId id="440" r:id="rId9"/>
    <p:sldId id="441" r:id="rId10"/>
    <p:sldId id="446" r:id="rId11"/>
    <p:sldId id="467" r:id="rId12"/>
    <p:sldId id="444" r:id="rId13"/>
    <p:sldId id="445" r:id="rId14"/>
    <p:sldId id="447" r:id="rId15"/>
    <p:sldId id="448" r:id="rId16"/>
    <p:sldId id="449" r:id="rId17"/>
    <p:sldId id="450" r:id="rId18"/>
    <p:sldId id="468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9" r:id="rId31"/>
    <p:sldId id="462" r:id="rId32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11" d="100"/>
          <a:sy n="111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24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5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BDE69EB5-2CE0-4545-8726-7145C2E12655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E28A62-8C0A-4477-B9BC-7C1DBEAA28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2022-03-09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96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436BFC2B-C22B-450D-AAE6-8F64D3385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520719BC-25EF-47A3-AC62-D6990EA30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7E86A31-4013-4F03-8D8A-AC63F79EB6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E035CABE-3318-4C01-9D36-F3DFBF7285A1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01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6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194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BF5C20D-65FF-49D6-8BB6-CF48B864A6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E80FA59-018D-4437-9C17-19E356272B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B5FD56-9065-4645-897A-F6C87CA75A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5741B-A3A0-447B-998A-DBF6CE12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9A841DF-345B-4AA5-8489-7880C723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A2059B9-A858-4D0E-877D-0417F03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732CE9C5-BCB2-455D-A55A-92A9B5EB5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2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91AFE7DB-505F-4540-960E-E89F48C073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C98C5F5-18C4-4FA0-A61F-9B83186B8AC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EFAF8C9-EF42-46BC-8AC8-38CE4DD80D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00877FA6-4F74-4182-926C-44326BE5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6ACA472-023B-4D54-8EAB-C97F0728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32D9273-E88A-4DF6-A9C4-4274C8AC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05CC30A-9E68-4575-916D-5F4AE5A88F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5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390A8C26-0C90-4240-AB6A-D3E2D916BC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2863A26-643D-47BF-8945-6BE52C5077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02A364F-4252-480A-9317-7D8753933F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2FBE7F0-D536-4BCB-90C3-6E4560A2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0ECA572-FF6C-4206-BC12-6FD64A1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3749026-0170-48AD-915F-1FAC24C4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24BAB1B6-828F-4003-8806-A8DF9E826D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13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751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73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437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53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01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43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634B64-7B5B-452B-806D-B1B5B9F8D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CED52CD2-0EF6-4A09-BF8E-1D02EDB1A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297088A0-8544-49C3-A40A-3CE21DFFF8AC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34B71E-93DB-4ECF-BEAD-49FDBD01BD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>
                <a:solidFill>
                  <a:srgbClr val="899B31"/>
                </a:solidFill>
                <a:cs typeface="Arial" panose="020B0604020202020204" pitchFamily="34" charset="0"/>
              </a:rPr>
              <a:t>Lecture #1: </a:t>
            </a:r>
            <a:r>
              <a:rPr lang="ko-KR" altLang="en-US" sz="3600">
                <a:solidFill>
                  <a:srgbClr val="899B31"/>
                </a:solidFill>
                <a:cs typeface="Arial" panose="020B0604020202020204" pitchFamily="34" charset="0"/>
              </a:rPr>
              <a:t>정보시스템과 개발 개요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DAF5D57-77F6-4C4E-A4BE-E724BE54C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시스템 개발 과정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279C4F99-9B8C-40E7-9363-384069E63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86313"/>
            <a:ext cx="8229600" cy="1339850"/>
          </a:xfrm>
        </p:spPr>
        <p:txBody>
          <a:bodyPr/>
          <a:lstStyle/>
          <a:p>
            <a:r>
              <a:rPr lang="ko-KR" altLang="en-US"/>
              <a:t>작업 초점</a:t>
            </a:r>
            <a:endParaRPr lang="en-US" altLang="ko-KR"/>
          </a:p>
          <a:p>
            <a:r>
              <a:rPr lang="ko-KR" altLang="en-US"/>
              <a:t>주요 작업과 기술</a:t>
            </a:r>
            <a:endParaRPr lang="en-US" altLang="ko-KR"/>
          </a:p>
          <a:p>
            <a:r>
              <a:rPr lang="ko-KR" altLang="en-US"/>
              <a:t>결과물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CC8292C-8762-4FA6-8008-E903B353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389" name="_x105911936" descr="DRW000014843922">
            <a:extLst>
              <a:ext uri="{FF2B5EF4-FFF2-40B4-BE49-F238E27FC236}">
                <a16:creationId xmlns:a16="http://schemas.microsoft.com/office/drawing/2014/main" id="{B87D9E85-9282-4186-B792-144EB850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71563"/>
            <a:ext cx="69453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F89E9A2-5136-482D-9FE2-9821B8C2F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단계별 작업과 결과물</a:t>
            </a:r>
          </a:p>
        </p:txBody>
      </p:sp>
      <p:pic>
        <p:nvPicPr>
          <p:cNvPr id="17411" name="그림 4">
            <a:extLst>
              <a:ext uri="{FF2B5EF4-FFF2-40B4-BE49-F238E27FC236}">
                <a16:creationId xmlns:a16="http://schemas.microsoft.com/office/drawing/2014/main" id="{97427063-3960-41D7-887C-6F66CA1F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96950"/>
            <a:ext cx="704215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48622599-BF3C-4A97-A2C8-B0279EDE1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계획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AA107931-55B6-4BD5-AF96-43AAE893F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왜 정보 시스템을 구축하여야 하는지 이해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팀이 앞으로 어떻게 할 것인지 결정</a:t>
            </a:r>
            <a:endParaRPr lang="en-US" altLang="ko-KR"/>
          </a:p>
          <a:p>
            <a:pPr lvl="1"/>
            <a:r>
              <a:rPr lang="ko-KR" altLang="en-US"/>
              <a:t>타당성 분석 </a:t>
            </a:r>
            <a:r>
              <a:rPr lang="en-US" altLang="ko-KR"/>
              <a:t>– </a:t>
            </a:r>
            <a:r>
              <a:rPr lang="ko-KR" altLang="en-US"/>
              <a:t>기술적</a:t>
            </a:r>
            <a:r>
              <a:rPr lang="en-US" altLang="ko-KR"/>
              <a:t>, </a:t>
            </a:r>
            <a:r>
              <a:rPr lang="ko-KR" altLang="en-US"/>
              <a:t>경제적</a:t>
            </a:r>
            <a:r>
              <a:rPr lang="en-US" altLang="ko-KR"/>
              <a:t>, </a:t>
            </a:r>
            <a:r>
              <a:rPr lang="ko-KR" altLang="en-US"/>
              <a:t>조직적 타당성</a:t>
            </a:r>
            <a:endParaRPr lang="en-US" altLang="ko-KR"/>
          </a:p>
          <a:p>
            <a:pPr lvl="1"/>
            <a:r>
              <a:rPr lang="ko-KR" altLang="en-US"/>
              <a:t>작업 계획 수립</a:t>
            </a:r>
            <a:endParaRPr lang="en-US" altLang="ko-KR"/>
          </a:p>
          <a:p>
            <a:pPr lvl="1"/>
            <a:r>
              <a:rPr lang="ko-KR" altLang="en-US"/>
              <a:t>팀 조직 수립</a:t>
            </a:r>
            <a:endParaRPr lang="en-US" altLang="ko-KR"/>
          </a:p>
          <a:p>
            <a:pPr lvl="1"/>
            <a:r>
              <a:rPr lang="ko-KR" altLang="en-US"/>
              <a:t>프로젝트 관리 계획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프로젝트 계획서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8436" name="Picture 2" descr="C:\Users\최은만\AppData\Local\Microsoft\Windows\Temporary Internet Files\Content.IE5\GQNIGL2V\MCj04463260000[1].wmf">
            <a:extLst>
              <a:ext uri="{FF2B5EF4-FFF2-40B4-BE49-F238E27FC236}">
                <a16:creationId xmlns:a16="http://schemas.microsoft.com/office/drawing/2014/main" id="{96728AEA-C32C-4B45-8E43-8CD5A929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71813"/>
            <a:ext cx="17033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5C2AD40-5BDB-4D42-BDB9-74854410D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분석 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4F717874-2883-4617-82BA-F614AFA3E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en-US" altLang="ko-KR" dirty="0"/>
          </a:p>
          <a:p>
            <a:pPr lvl="1"/>
            <a:r>
              <a:rPr lang="ko-KR" altLang="en-US" dirty="0" smtClean="0"/>
              <a:t>누가 시스템을 사용할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시스템이 </a:t>
            </a:r>
            <a:r>
              <a:rPr lang="ko-KR" altLang="en-US" dirty="0" smtClean="0"/>
              <a:t>무엇을 해야 하는 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시스템을 언제 어디서 사용할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ko-KR" altLang="en-US" dirty="0"/>
              <a:t>분석 전략 수립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시스템에 대한 분석과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시스템의 설계 방향</a:t>
            </a:r>
            <a:endParaRPr lang="en-US" altLang="ko-KR" dirty="0"/>
          </a:p>
          <a:p>
            <a:pPr lvl="1"/>
            <a:r>
              <a:rPr lang="ko-KR" altLang="en-US" dirty="0"/>
              <a:t>요구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인터뷰나 설문 등을 통하여 요구 사항을 수입</a:t>
            </a:r>
            <a:endParaRPr lang="en-US" altLang="ko-KR" dirty="0"/>
          </a:p>
          <a:p>
            <a:pPr lvl="1"/>
            <a:r>
              <a:rPr lang="ko-KR" altLang="en-US" dirty="0" smtClean="0"/>
              <a:t>문서화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분석한 내용과 시스템 콘셉트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합하여 시스템 제안서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460" name="Picture 1" descr="C:\Users\최은만\AppData\Local\Microsoft\Windows\Temporary Internet Files\Content.IE5\UK6UI90Q\MCj03418160000[1].jpg">
            <a:extLst>
              <a:ext uri="{FF2B5EF4-FFF2-40B4-BE49-F238E27FC236}">
                <a16:creationId xmlns:a16="http://schemas.microsoft.com/office/drawing/2014/main" id="{52A10FCA-EDFC-49AE-89A7-09675006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25050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A64674C4-4F95-42F6-8940-AE61D5CD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5EA2601D-2492-4F50-82F4-30824697C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시스템을 어떻게 구축할 것인가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시스템이 어떻게 동작하는지를 결정하는 단계</a:t>
            </a:r>
            <a:endParaRPr lang="en-US" altLang="ko-KR" dirty="0"/>
          </a:p>
          <a:p>
            <a:pPr lvl="1"/>
            <a:r>
              <a:rPr lang="en-US" altLang="ko-KR" dirty="0"/>
              <a:t>UI, </a:t>
            </a:r>
            <a:r>
              <a:rPr lang="ko-KR" altLang="en-US" dirty="0"/>
              <a:t>입력 양식</a:t>
            </a:r>
            <a:r>
              <a:rPr lang="en-US" altLang="ko-KR" dirty="0"/>
              <a:t>,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설계 전략 수립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아키텍처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설계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484" name="Picture 1" descr="C:\Users\최은만\AppData\Local\Microsoft\Windows\Temporary Internet Files\Content.IE5\UK6UI90Q\MCj03430590000[1].wmf">
            <a:extLst>
              <a:ext uri="{FF2B5EF4-FFF2-40B4-BE49-F238E27FC236}">
                <a16:creationId xmlns:a16="http://schemas.microsoft.com/office/drawing/2014/main" id="{152DFBEC-6950-4C45-9CFB-4613CEB2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143250"/>
            <a:ext cx="27701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3EBC191-6194-4464-8CE3-670F9EE79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구현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0DEAF31F-C05C-4B31-B25A-57AB72D64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구축 또는 패키지 구입으로 설계를 현실화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작업 단계</a:t>
            </a:r>
            <a:endParaRPr lang="en-US" altLang="ko-KR"/>
          </a:p>
          <a:p>
            <a:pPr lvl="1"/>
            <a:r>
              <a:rPr lang="ko-KR" altLang="en-US"/>
              <a:t>시스템 구축과 테스트</a:t>
            </a:r>
            <a:endParaRPr lang="en-US" altLang="ko-KR"/>
          </a:p>
          <a:p>
            <a:pPr lvl="1"/>
            <a:r>
              <a:rPr lang="ko-KR" altLang="en-US"/>
              <a:t>시스템 설치</a:t>
            </a:r>
            <a:r>
              <a:rPr lang="en-US" altLang="ko-KR"/>
              <a:t>, </a:t>
            </a:r>
            <a:r>
              <a:rPr lang="ko-KR" altLang="en-US"/>
              <a:t>전환</a:t>
            </a:r>
            <a:endParaRPr lang="en-US" altLang="ko-KR"/>
          </a:p>
          <a:p>
            <a:pPr lvl="1"/>
            <a:r>
              <a:rPr lang="ko-KR" altLang="en-US"/>
              <a:t>지원 계획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21508" name="Picture 2" descr="C:\Users\최은만\AppData\Local\Microsoft\Windows\Temporary Internet Files\Content.IE5\UF0A9NAJ\MCj02000170000[1].wmf">
            <a:extLst>
              <a:ext uri="{FF2B5EF4-FFF2-40B4-BE49-F238E27FC236}">
                <a16:creationId xmlns:a16="http://schemas.microsoft.com/office/drawing/2014/main" id="{061EB661-2BA3-400A-9E38-AACD2439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00438"/>
            <a:ext cx="2435225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7CC963B9-101E-47CB-900A-C6E30F781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방법론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B155552D-CD22-48E9-869B-8F9C539C3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2565400"/>
            <a:ext cx="8553325" cy="2697163"/>
          </a:xfrm>
        </p:spPr>
        <p:txBody>
          <a:bodyPr/>
          <a:lstStyle/>
          <a:p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 err="1"/>
              <a:t>실세계를</a:t>
            </a:r>
            <a:r>
              <a:rPr lang="ko-KR" altLang="en-US" dirty="0"/>
              <a:t> 특정한 관점으로 표현한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흐름도</a:t>
            </a:r>
            <a:r>
              <a:rPr lang="en-US" altLang="ko-KR" dirty="0"/>
              <a:t>, </a:t>
            </a:r>
            <a:r>
              <a:rPr lang="ko-KR" altLang="en-US" dirty="0" err="1"/>
              <a:t>자료흐름도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관계도</a:t>
            </a:r>
            <a:r>
              <a:rPr lang="en-US" altLang="ko-KR" dirty="0"/>
              <a:t>, </a:t>
            </a:r>
            <a:r>
              <a:rPr lang="ko-KR" altLang="en-US" dirty="0"/>
              <a:t>구조도</a:t>
            </a:r>
            <a:r>
              <a:rPr lang="en-US" altLang="ko-KR" dirty="0"/>
              <a:t>, </a:t>
            </a:r>
            <a:r>
              <a:rPr lang="ko-KR" altLang="en-US" dirty="0"/>
              <a:t>사용 사례 다이어그램</a:t>
            </a:r>
            <a:r>
              <a:rPr lang="en-US" altLang="ko-KR" dirty="0"/>
              <a:t>, </a:t>
            </a:r>
            <a:r>
              <a:rPr lang="ko-KR" altLang="en-US" dirty="0"/>
              <a:t>클래스 다이어그램</a:t>
            </a:r>
            <a:r>
              <a:rPr lang="en-US" altLang="ko-KR" dirty="0"/>
              <a:t>…..</a:t>
            </a:r>
          </a:p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테스트 등 소프트웨어 </a:t>
            </a:r>
            <a:r>
              <a:rPr lang="ko-KR" altLang="en-US" dirty="0" err="1"/>
              <a:t>생간에</a:t>
            </a:r>
            <a:r>
              <a:rPr lang="ko-KR" altLang="en-US" dirty="0"/>
              <a:t> 도움을 주는 툴</a:t>
            </a:r>
            <a:endParaRPr lang="en-US" altLang="ko-KR" dirty="0"/>
          </a:p>
          <a:p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ko-KR" altLang="en-US" dirty="0"/>
              <a:t>작업 단계에 사용하는 기술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프로젝트 관리 기술</a:t>
            </a:r>
            <a:r>
              <a:rPr lang="en-US" altLang="ko-KR" dirty="0"/>
              <a:t>, </a:t>
            </a:r>
            <a:r>
              <a:rPr lang="ko-KR" altLang="en-US" dirty="0"/>
              <a:t>인터뷰 기술</a:t>
            </a:r>
            <a:r>
              <a:rPr lang="en-US" altLang="ko-KR" dirty="0"/>
              <a:t>, </a:t>
            </a:r>
            <a:r>
              <a:rPr lang="ko-KR" altLang="en-US" dirty="0"/>
              <a:t>데이터 모델링</a:t>
            </a:r>
            <a:r>
              <a:rPr lang="en-US" altLang="ko-KR" dirty="0"/>
              <a:t>, </a:t>
            </a:r>
            <a:r>
              <a:rPr lang="ko-KR" altLang="en-US" dirty="0"/>
              <a:t>구조적 분석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D3E0CB7-9E14-47A7-BD76-78C3520B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533" name="_x92102928" descr="DRW00001ce84361">
            <a:extLst>
              <a:ext uri="{FF2B5EF4-FFF2-40B4-BE49-F238E27FC236}">
                <a16:creationId xmlns:a16="http://schemas.microsoft.com/office/drawing/2014/main" id="{B1746F3F-6FA5-44EC-9797-6BD5B2F3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33475"/>
            <a:ext cx="336867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E57F9CD-6C71-4053-8C7C-D0519FC5B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개발 방법론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B9A2C5-CBE6-440B-B47C-4C3FF5589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49672"/>
              </p:ext>
            </p:extLst>
          </p:nvPr>
        </p:nvGraphicFramePr>
        <p:xfrm>
          <a:off x="-72008" y="1143000"/>
          <a:ext cx="9252520" cy="4919704"/>
        </p:xfrm>
        <a:graphic>
          <a:graphicData uri="http://schemas.openxmlformats.org/drawingml/2006/table">
            <a:tbl>
              <a:tblPr/>
              <a:tblGrid>
                <a:gridCol w="110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구조적 방법론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정보공학 방법론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방법론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계획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타당성 분석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정보 전략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프로젝트 문제 분석과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사용사례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개념 정립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분석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구조적 분석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영역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요구 분석 및 모델링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발전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설계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설계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시스템 설계 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시스템 설계와 객체 설계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발전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프로그래밍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구축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전환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프로그래밍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구축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사용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생산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재사용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전환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95" name="Rectangle 1">
            <a:extLst>
              <a:ext uri="{FF2B5EF4-FFF2-40B4-BE49-F238E27FC236}">
                <a16:creationId xmlns:a16="http://schemas.microsoft.com/office/drawing/2014/main" id="{5F16D486-9F44-4060-B867-6AF8229D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2EBCB80F-E46E-4FFD-8E21-E2516751D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방법론의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EF491CF-821F-4E75-8A91-BB4B21EFC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86900"/>
              </p:ext>
            </p:extLst>
          </p:nvPr>
        </p:nvGraphicFramePr>
        <p:xfrm>
          <a:off x="0" y="1268413"/>
          <a:ext cx="9144000" cy="4897437"/>
        </p:xfrm>
        <a:graphic>
          <a:graphicData uri="http://schemas.openxmlformats.org/drawingml/2006/table">
            <a:tbl>
              <a:tblPr/>
              <a:tblGrid>
                <a:gridCol w="1608380">
                  <a:extLst>
                    <a:ext uri="{9D8B030D-6E8A-4147-A177-3AD203B41FA5}">
                      <a16:colId xmlns:a16="http://schemas.microsoft.com/office/drawing/2014/main" val="3509656969"/>
                    </a:ext>
                  </a:extLst>
                </a:gridCol>
                <a:gridCol w="2243540">
                  <a:extLst>
                    <a:ext uri="{9D8B030D-6E8A-4147-A177-3AD203B41FA5}">
                      <a16:colId xmlns:a16="http://schemas.microsoft.com/office/drawing/2014/main" val="68985228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709362758"/>
                    </a:ext>
                  </a:extLst>
                </a:gridCol>
                <a:gridCol w="3059832">
                  <a:extLst>
                    <a:ext uri="{9D8B030D-6E8A-4147-A177-3AD203B41FA5}">
                      <a16:colId xmlns:a16="http://schemas.microsoft.com/office/drawing/2014/main" val="1241012219"/>
                    </a:ext>
                  </a:extLst>
                </a:gridCol>
              </a:tblGrid>
              <a:tr h="5790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구조적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정보공학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2929"/>
                  </a:ext>
                </a:extLst>
              </a:tr>
              <a:tr h="15639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프로그램에 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관점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+.........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410268"/>
                  </a:ext>
                </a:extLst>
              </a:tr>
              <a:tr h="853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관심사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위주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위주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위주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388654"/>
                  </a:ext>
                </a:extLst>
              </a:tr>
              <a:tr h="853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핵심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377474"/>
                  </a:ext>
                </a:extLst>
              </a:tr>
              <a:tr h="1046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 방법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기법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전략 및 산출물 중심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표현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2395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ECBCF40-8CFB-4728-9F0D-835494F46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프로세스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DE1FBB39-BA8A-45A2-879A-9434CB2A5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생명 주기</a:t>
            </a:r>
            <a:endParaRPr lang="en-US" altLang="ko-KR"/>
          </a:p>
          <a:p>
            <a:pPr lvl="1"/>
            <a:r>
              <a:rPr lang="ko-KR" altLang="en-US"/>
              <a:t>소프트웨어 개발의 성패에 영향을 미치는 중요한 요소</a:t>
            </a:r>
            <a:endParaRPr lang="en-US" altLang="ko-KR"/>
          </a:p>
          <a:p>
            <a:r>
              <a:rPr lang="ko-KR" altLang="en-US"/>
              <a:t>소프트웨어를 개발해 나가는 단계나 과정</a:t>
            </a:r>
            <a:endParaRPr lang="en-US" altLang="ko-KR"/>
          </a:p>
          <a:p>
            <a:pPr lvl="1"/>
            <a:r>
              <a:rPr lang="ko-KR" altLang="en-US"/>
              <a:t>컨셉트를 정하는 것부터 소멸될 때까지</a:t>
            </a:r>
            <a:endParaRPr lang="en-US" altLang="ko-KR"/>
          </a:p>
          <a:p>
            <a:pPr lvl="1"/>
            <a:r>
              <a:rPr lang="ko-KR" altLang="en-US"/>
              <a:t>몇 달 또는 몇 년이 걸릴 수 있음</a:t>
            </a:r>
            <a:endParaRPr lang="en-US" altLang="ko-KR"/>
          </a:p>
          <a:p>
            <a:r>
              <a:rPr lang="ko-KR" altLang="en-US"/>
              <a:t>각 단계의 목표</a:t>
            </a:r>
            <a:endParaRPr lang="en-US" altLang="ko-KR"/>
          </a:p>
          <a:p>
            <a:pPr lvl="1"/>
            <a:r>
              <a:rPr lang="ko-KR" altLang="en-US"/>
              <a:t>명확한 작업 단계</a:t>
            </a:r>
            <a:endParaRPr lang="en-US" altLang="ko-KR"/>
          </a:p>
          <a:p>
            <a:pPr lvl="1"/>
            <a:r>
              <a:rPr lang="ko-KR" altLang="en-US"/>
              <a:t>손에 잡히는 결과</a:t>
            </a:r>
            <a:endParaRPr lang="en-US" altLang="ko-KR"/>
          </a:p>
          <a:p>
            <a:pPr lvl="1"/>
            <a:r>
              <a:rPr lang="ko-KR" altLang="en-US"/>
              <a:t>작업의 검토</a:t>
            </a:r>
            <a:endParaRPr lang="en-US" altLang="ko-KR"/>
          </a:p>
          <a:p>
            <a:pPr lvl="1"/>
            <a:r>
              <a:rPr lang="ko-KR" altLang="en-US"/>
              <a:t>다음 단계의 명시 </a:t>
            </a:r>
            <a:endParaRPr lang="en-US" altLang="ko-KR"/>
          </a:p>
          <a:p>
            <a:r>
              <a:rPr lang="en-US" altLang="ko-KR"/>
              <a:t>Code-and-Fix</a:t>
            </a:r>
          </a:p>
          <a:p>
            <a:pPr lvl="1"/>
            <a:r>
              <a:rPr lang="ko-KR" altLang="en-US"/>
              <a:t>생명 주기가 없음</a:t>
            </a:r>
          </a:p>
          <a:p>
            <a:endParaRPr lang="ko-KR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9B859A5-AACF-4D55-A649-174B2395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605" name="_x92303312" descr="DRW00001ce84369">
            <a:extLst>
              <a:ext uri="{FF2B5EF4-FFF2-40B4-BE49-F238E27FC236}">
                <a16:creationId xmlns:a16="http://schemas.microsoft.com/office/drawing/2014/main" id="{A4FC5E78-AF01-4897-B53C-18BF2F7B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440238"/>
            <a:ext cx="5280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B62F52DA-BD2C-481F-9DEE-3E2EBAA5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algn="ctr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195" name="제목 1">
            <a:extLst>
              <a:ext uri="{FF2B5EF4-FFF2-40B4-BE49-F238E27FC236}">
                <a16:creationId xmlns:a16="http://schemas.microsoft.com/office/drawing/2014/main" id="{36B42F95-5E2F-4FD1-90B7-26246ECB6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  <p:sp>
        <p:nvSpPr>
          <p:cNvPr id="8196" name="내용 개체 틀 2">
            <a:extLst>
              <a:ext uri="{FF2B5EF4-FFF2-40B4-BE49-F238E27FC236}">
                <a16:creationId xmlns:a16="http://schemas.microsoft.com/office/drawing/2014/main" id="{7759371A-11ED-4571-BB02-3D69A7E83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 시스템이란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분석과 설계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개발 과정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방법론</a:t>
            </a:r>
            <a:r>
              <a:rPr lang="en-US" altLang="ko-KR"/>
              <a:t>, </a:t>
            </a:r>
            <a:r>
              <a:rPr lang="ko-KR" altLang="en-US"/>
              <a:t>프로세스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8197" name="Picture 2" descr="C:\Users\최은만\AppData\Local\Microsoft\Windows\Temporary Internet Files\Content.IE5\91FA9AVV\MCj03565050000[1].wmf">
            <a:extLst>
              <a:ext uri="{FF2B5EF4-FFF2-40B4-BE49-F238E27FC236}">
                <a16:creationId xmlns:a16="http://schemas.microsoft.com/office/drawing/2014/main" id="{5AB83719-8F71-4F83-9CF5-8F198AB0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4221163"/>
            <a:ext cx="16494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 descr="C:\Users\최은만\AppData\Local\Microsoft\Windows\Temporary Internet Files\Content.IE5\XYC8LMU8\MCj04292930000[1].wmf">
            <a:extLst>
              <a:ext uri="{FF2B5EF4-FFF2-40B4-BE49-F238E27FC236}">
                <a16:creationId xmlns:a16="http://schemas.microsoft.com/office/drawing/2014/main" id="{B65FFDF6-A8A9-4A21-BA94-16B753D8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76700"/>
            <a:ext cx="18224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9A3FC5AD-E482-4B2B-9C23-9211374F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폭포수 모델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8E8F3281-DC73-423A-9179-239F8AD83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각 단계가 다음 단계 시작 전에 끝나야 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순서적 </a:t>
            </a:r>
            <a:r>
              <a:rPr lang="en-US" altLang="ko-KR"/>
              <a:t>- </a:t>
            </a:r>
            <a:r>
              <a:rPr lang="ko-KR" altLang="en-US"/>
              <a:t>각 단계 사이에 중복이나 상호작용이 없음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각 단계의 결과는 다음 단계가 시작 되기 전에 점검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바로 전단계로 피드백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단순하거나 응용 분야를 잘 알고 있는 경우 적합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한 번의 과정</a:t>
            </a:r>
            <a:r>
              <a:rPr lang="en-US" altLang="ko-KR"/>
              <a:t>, </a:t>
            </a:r>
            <a:r>
              <a:rPr lang="ko-KR" altLang="en-US"/>
              <a:t>비전문가가 사용할 시스템 개발에 적합</a:t>
            </a:r>
          </a:p>
          <a:p>
            <a:endParaRPr lang="ko-KR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6719EFF-59CB-4690-898A-7730236C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629" name="그림 1">
            <a:extLst>
              <a:ext uri="{FF2B5EF4-FFF2-40B4-BE49-F238E27FC236}">
                <a16:creationId xmlns:a16="http://schemas.microsoft.com/office/drawing/2014/main" id="{ED806276-508A-423D-A215-9B045FFC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067175"/>
            <a:ext cx="34559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8792E7F1-7A41-4360-8A3E-D25E55F50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폭포수 모델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384F69DD-5E31-4469-A864-F5B11961F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1071563"/>
            <a:ext cx="7815262" cy="53097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프로세스가 단순하여 초보자가 쉽게 적용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중간 산출물이 명확</a:t>
            </a:r>
            <a:r>
              <a:rPr lang="en-US" altLang="ko-KR" dirty="0"/>
              <a:t>, </a:t>
            </a:r>
            <a:r>
              <a:rPr lang="ko-KR" altLang="en-US" dirty="0"/>
              <a:t>관리하기 좋음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코드 생성 전 충분한 연구와 분석 단계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처음 단계의 지나치게 강조하면 코딩</a:t>
            </a:r>
            <a:r>
              <a:rPr lang="en-US" altLang="ko-KR" dirty="0"/>
              <a:t>, </a:t>
            </a:r>
            <a:r>
              <a:rPr lang="ko-KR" altLang="en-US" dirty="0"/>
              <a:t>테스트가 지연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각 단계의 전환에 많은 노력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프로토타입과 재사용의 기회가 줄어듦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소용 없는 다종의 문서를 생산할 가능성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이미 잘 알고 있는 문제나 연구 중심 문제에 적합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변화가 적은 프로젝트에 적합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ACF1AA63-524F-4E65-B0E9-EA05930D8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병렬 개발 모델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BF4956CE-406D-4F91-AFE4-2FAB385B0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폭포수 모형의 변형</a:t>
            </a:r>
            <a:endParaRPr lang="en-US" altLang="ko-KR"/>
          </a:p>
          <a:p>
            <a:pPr lvl="1"/>
            <a:r>
              <a:rPr lang="ko-KR" altLang="en-US"/>
              <a:t>대규모 시스템을 쪼개어 병렬로 진행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81C84D7-FBE4-4DEA-8FEB-752A84A1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8677" name="그림 1">
            <a:extLst>
              <a:ext uri="{FF2B5EF4-FFF2-40B4-BE49-F238E27FC236}">
                <a16:creationId xmlns:a16="http://schemas.microsoft.com/office/drawing/2014/main" id="{BC03F6B9-F5D4-447C-886B-FCC4C4E1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998663"/>
            <a:ext cx="611505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B2FEF34B-C027-47C6-BEDD-86FF41170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프로토타이핑 모델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CED140A1-2D9D-428A-93A4-52A125FD7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052090"/>
            <a:ext cx="8271767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err="1"/>
              <a:t>프로토타입</a:t>
            </a:r>
            <a:r>
              <a:rPr lang="en-US" altLang="ko-KR" dirty="0"/>
              <a:t>(quick and dirty)</a:t>
            </a:r>
            <a:r>
              <a:rPr lang="ko-KR" altLang="en-US" dirty="0"/>
              <a:t>의 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사용자의 요구를 더 정확히 추출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알고리즘의 타당성</a:t>
            </a:r>
            <a:r>
              <a:rPr lang="en-US" altLang="ko-KR" dirty="0"/>
              <a:t>, </a:t>
            </a:r>
            <a:r>
              <a:rPr lang="ko-KR" altLang="en-US" dirty="0"/>
              <a:t>운영체제와의 조화</a:t>
            </a:r>
            <a:r>
              <a:rPr lang="en-US" altLang="ko-KR" dirty="0"/>
              <a:t>, </a:t>
            </a:r>
            <a:r>
              <a:rPr lang="ko-KR" altLang="en-US" dirty="0"/>
              <a:t>인터페이스의 시험 제작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공동의 </a:t>
            </a:r>
            <a:r>
              <a:rPr lang="ko-KR" altLang="en-US" dirty="0"/>
              <a:t>참조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사용자와 개발자의 의사소통을 도와주는 좋은 매개체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프로토타입의 목적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단순한 요구 추출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만들고 버림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제작 가능성 타진 </a:t>
            </a:r>
            <a:r>
              <a:rPr lang="en-US" altLang="ko-KR" dirty="0"/>
              <a:t>- </a:t>
            </a:r>
            <a:r>
              <a:rPr lang="ko-KR" altLang="en-US" dirty="0"/>
              <a:t>개발 단계에서 유지보수가 이루어짐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92B9A8A1-96F4-4914-86B3-8BE0A9D54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프로토타이핑 모델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46A95AB8-C661-49E8-B03D-AF17F8CED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4076700"/>
            <a:ext cx="8229600" cy="1411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오해</a:t>
            </a:r>
            <a:r>
              <a:rPr lang="en-US" altLang="ko-KR"/>
              <a:t>, </a:t>
            </a:r>
            <a:r>
              <a:rPr lang="ko-KR" altLang="en-US"/>
              <a:t>기대심리 유발</a:t>
            </a:r>
            <a:r>
              <a:rPr lang="en-US" altLang="ko-KR"/>
              <a:t>, </a:t>
            </a:r>
            <a:r>
              <a:rPr lang="ko-KR" altLang="en-US"/>
              <a:t>관리가 어려움</a:t>
            </a:r>
            <a:r>
              <a:rPr lang="en-US" altLang="ko-KR"/>
              <a:t>(</a:t>
            </a:r>
            <a:r>
              <a:rPr lang="ko-KR" altLang="en-US"/>
              <a:t>중간 산출물 정의가 난해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개발 착수 시점에 요구가 불투명할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혁신적인 기술을 사용해 보고 싶을 때 </a:t>
            </a:r>
          </a:p>
          <a:p>
            <a:endParaRPr lang="ko-KR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45570EF-217A-443C-A172-9A545C27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725" name="그림 1">
            <a:extLst>
              <a:ext uri="{FF2B5EF4-FFF2-40B4-BE49-F238E27FC236}">
                <a16:creationId xmlns:a16="http://schemas.microsoft.com/office/drawing/2014/main" id="{50982009-DB11-43CC-990F-7D7D4B48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022350"/>
            <a:ext cx="59055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249F4852-07EB-4D9A-87D9-891C1A129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진화적 모형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C74F91F6-EF44-49CD-958D-B45FD42B8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버전으로 나누어 순차적으로 개발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89C79B0-2FBB-47F9-81C0-CA18F1C1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189D1FD9-45F3-4560-B350-A0963040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97500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5785D638-41F3-4E52-B6E6-700A4FDA2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진화적 모형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F6E9170-D387-41CA-82F7-7F5416127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/>
              <a:t>유용한 시스템을 빠른 기간 내에 사용자의 손에 들려줌</a:t>
            </a:r>
            <a:endParaRPr lang="en-US" altLang="ko-KR"/>
          </a:p>
          <a:p>
            <a:pPr lvl="1"/>
            <a:r>
              <a:rPr lang="ko-KR" altLang="en-US"/>
              <a:t>중요한 추가 요구를 조기에 발견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/>
              <a:t>의도적인 미완성 시스템을 가지고 작업하기 시작</a:t>
            </a:r>
            <a:endParaRPr lang="en-US" altLang="ko-KR"/>
          </a:p>
          <a:p>
            <a:pPr lvl="1"/>
            <a:r>
              <a:rPr lang="ko-KR" altLang="en-US"/>
              <a:t>로드맵을 다 그려야 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C5793458-0CE8-4B4F-A9B2-B8E48C40E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애자일 모델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9105FEDE-A003-4D41-8424-D813A938E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1052736"/>
            <a:ext cx="8321550" cy="5329237"/>
          </a:xfrm>
        </p:spPr>
        <p:txBody>
          <a:bodyPr/>
          <a:lstStyle/>
          <a:p>
            <a:r>
              <a:rPr lang="en-US" altLang="ko-KR" dirty="0"/>
              <a:t>Heavy </a:t>
            </a:r>
            <a:r>
              <a:rPr lang="ko-KR" altLang="en-US" dirty="0"/>
              <a:t>한 프로세스</a:t>
            </a:r>
            <a:endParaRPr lang="en-US" altLang="ko-KR" dirty="0"/>
          </a:p>
          <a:p>
            <a:pPr lvl="1"/>
            <a:r>
              <a:rPr lang="ko-KR" altLang="en-US" dirty="0"/>
              <a:t>과다한 단계</a:t>
            </a:r>
            <a:endParaRPr lang="en-US" altLang="ko-KR" dirty="0"/>
          </a:p>
          <a:p>
            <a:pPr lvl="1"/>
            <a:r>
              <a:rPr lang="ko-KR" altLang="en-US" dirty="0"/>
              <a:t>과다한 문서</a:t>
            </a:r>
            <a:endParaRPr lang="en-US" altLang="ko-KR" dirty="0"/>
          </a:p>
          <a:p>
            <a:pPr lvl="1"/>
            <a:r>
              <a:rPr lang="ko-KR" altLang="en-US" dirty="0"/>
              <a:t>코드가 나오기까지 시간이 많이 소요됨</a:t>
            </a:r>
            <a:endParaRPr lang="en-US" altLang="ko-KR" dirty="0"/>
          </a:p>
          <a:p>
            <a:r>
              <a:rPr lang="ko-KR" altLang="en-US" dirty="0"/>
              <a:t>과도한 모델링과 문서화의 짐을 과감히 생략하고 개발에 집중</a:t>
            </a:r>
            <a:endParaRPr lang="en-US" altLang="ko-KR" dirty="0"/>
          </a:p>
          <a:p>
            <a:pPr lvl="1"/>
            <a:r>
              <a:rPr lang="en-US" altLang="ko-KR" dirty="0"/>
              <a:t>Extreme Programming, Scrum, DSDM</a:t>
            </a:r>
          </a:p>
          <a:p>
            <a:r>
              <a:rPr lang="en-US" altLang="ko-KR" dirty="0" smtClean="0"/>
              <a:t>Scrum</a:t>
            </a:r>
            <a:endParaRPr lang="en-US" altLang="ko-KR" dirty="0"/>
          </a:p>
          <a:p>
            <a:pPr lvl="1"/>
            <a:r>
              <a:rPr lang="ko-KR" altLang="en-US" dirty="0"/>
              <a:t>의사소통</a:t>
            </a:r>
            <a:endParaRPr lang="en-US" altLang="ko-KR" dirty="0"/>
          </a:p>
          <a:p>
            <a:pPr lvl="1"/>
            <a:r>
              <a:rPr lang="ko-KR" altLang="en-US" dirty="0"/>
              <a:t>단순함</a:t>
            </a:r>
            <a:endParaRPr lang="en-US" altLang="ko-KR" dirty="0"/>
          </a:p>
          <a:p>
            <a:pPr lvl="1"/>
            <a:r>
              <a:rPr lang="ko-KR" altLang="en-US" dirty="0"/>
              <a:t>피드백</a:t>
            </a:r>
            <a:endParaRPr lang="en-US" altLang="ko-KR" dirty="0"/>
          </a:p>
          <a:p>
            <a:pPr lvl="1"/>
            <a:r>
              <a:rPr lang="ko-KR" altLang="en-US" dirty="0"/>
              <a:t>격려</a:t>
            </a:r>
            <a:endParaRPr lang="en-US" altLang="ko-KR" dirty="0"/>
          </a:p>
          <a:p>
            <a:pPr lvl="1"/>
            <a:r>
              <a:rPr lang="ko-KR" altLang="en-US" dirty="0" err="1"/>
              <a:t>테스팅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049D357-B5B8-405E-B9FE-EBD98532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38DD849E-D33C-4146-B995-83D2838E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29100"/>
            <a:ext cx="63484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D4D57B6B-B7F2-466F-BD25-70DF4795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모델의 선택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A31B73F-37AD-4385-B2A9-602903459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662989"/>
              </p:ext>
            </p:extLst>
          </p:nvPr>
        </p:nvGraphicFramePr>
        <p:xfrm>
          <a:off x="-1" y="1214438"/>
          <a:ext cx="9143999" cy="5052945"/>
        </p:xfrm>
        <a:graphic>
          <a:graphicData uri="http://schemas.openxmlformats.org/drawingml/2006/table">
            <a:tbl>
              <a:tblPr/>
              <a:tblGrid>
                <a:gridCol w="14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9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시스템 개발 환경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개발 생명주기 모형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폭포수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병렬 개발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휴먼명조"/>
                        </a:rPr>
                        <a:t>프로토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타이핑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쓰고 버리는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휴먼명조"/>
                        </a:rPr>
                        <a:t>프로토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타이핑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단계적 개발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애자일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불명확한 요구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생소한 기술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복잡한 시스템 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4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신뢰도 높은 시스템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짧은 일정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일정 투명성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87" name="Rectangle 1">
            <a:extLst>
              <a:ext uri="{FF2B5EF4-FFF2-40B4-BE49-F238E27FC236}">
                <a16:creationId xmlns:a16="http://schemas.microsoft.com/office/drawing/2014/main" id="{C052696C-4153-4E1E-8EF9-FCD812C0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E26DF2D3-6F8D-4370-8A3D-44C1F4566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팀 역할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3DA981A8-CB7C-4A23-8E5C-5B51D2FF5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팀 구성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분석가</a:t>
            </a:r>
            <a:endParaRPr lang="en-US" altLang="ko-KR"/>
          </a:p>
          <a:p>
            <a:pPr lvl="1"/>
            <a:r>
              <a:rPr lang="ko-KR" altLang="en-US"/>
              <a:t>시스템 개발에서 제기된 이슈를 다룸</a:t>
            </a:r>
            <a:endParaRPr lang="en-US" altLang="ko-KR"/>
          </a:p>
          <a:p>
            <a:pPr lvl="1"/>
            <a:r>
              <a:rPr lang="ko-KR" altLang="en-US"/>
              <a:t>비즈니스 프로세스 개선 </a:t>
            </a:r>
            <a:endParaRPr lang="en-US" altLang="ko-KR"/>
          </a:p>
          <a:p>
            <a:pPr lvl="1"/>
            <a:r>
              <a:rPr lang="ko-KR" altLang="en-US"/>
              <a:t>분석과 설계 작업에 대한 훈련과 경험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346E89D-85F8-4329-9F81-6DE5AB8F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845" name="_x92305088" descr="DRW00001ce8439d">
            <a:extLst>
              <a:ext uri="{FF2B5EF4-FFF2-40B4-BE49-F238E27FC236}">
                <a16:creationId xmlns:a16="http://schemas.microsoft.com/office/drawing/2014/main" id="{42CA145C-7851-41E6-B825-BCD73A2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79740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BDC3A4C-3877-4EFB-BA3D-057E69574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정보 시스템이란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C155167B-7B65-451C-8C00-6CFB59C14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 혁명</a:t>
            </a:r>
            <a:endParaRPr lang="en-US" altLang="ko-KR"/>
          </a:p>
          <a:p>
            <a:pPr lvl="1"/>
            <a:r>
              <a:rPr lang="ko-KR" altLang="en-US"/>
              <a:t>컴퓨터와 산업화의 결합</a:t>
            </a:r>
            <a:endParaRPr lang="en-US" altLang="ko-KR"/>
          </a:p>
          <a:p>
            <a:pPr lvl="1"/>
            <a:r>
              <a:rPr lang="ko-KR" altLang="en-US"/>
              <a:t>행정</a:t>
            </a:r>
            <a:r>
              <a:rPr lang="en-US" altLang="ko-KR"/>
              <a:t>, </a:t>
            </a:r>
            <a:r>
              <a:rPr lang="ko-KR" altLang="en-US"/>
              <a:t>금융</a:t>
            </a:r>
            <a:r>
              <a:rPr lang="en-US" altLang="ko-KR"/>
              <a:t>, </a:t>
            </a:r>
            <a:r>
              <a:rPr lang="ko-KR" altLang="en-US"/>
              <a:t>운송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문화 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정보 시스템의 정의</a:t>
            </a:r>
            <a:endParaRPr lang="en-US" altLang="ko-KR"/>
          </a:p>
          <a:p>
            <a:pPr lvl="1"/>
            <a:r>
              <a:rPr lang="en-US" altLang="ko-KR"/>
              <a:t>“</a:t>
            </a:r>
            <a:r>
              <a:rPr lang="ko-KR" altLang="en-US"/>
              <a:t>업무를 처리하기 위하여 정보를 모으고 처리하고 저장하고 제공하기 위한 관련 컴포넌트의 집합체＂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9220" name="Picture 3" descr="C:\Program Files\Microsoft Office\MEDIA\CAGCAT10\j0195384.wmf">
            <a:extLst>
              <a:ext uri="{FF2B5EF4-FFF2-40B4-BE49-F238E27FC236}">
                <a16:creationId xmlns:a16="http://schemas.microsoft.com/office/drawing/2014/main" id="{FB554A3C-07D6-487B-8E19-04D15CBD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571875"/>
            <a:ext cx="15001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1B248EEC-53F5-4433-8CB8-2F22C58C3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시스템 분석가의 능력</a:t>
            </a:r>
          </a:p>
        </p:txBody>
      </p:sp>
      <p:sp>
        <p:nvSpPr>
          <p:cNvPr id="36867" name="내용 개체 틀 4">
            <a:extLst>
              <a:ext uri="{FF2B5EF4-FFF2-40B4-BE49-F238E27FC236}">
                <a16:creationId xmlns:a16="http://schemas.microsoft.com/office/drawing/2014/main" id="{BA02A0D1-685F-4930-87ED-AD10F0CF26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4699471"/>
            <a:ext cx="7815262" cy="1393825"/>
          </a:xfrm>
        </p:spPr>
        <p:txBody>
          <a:bodyPr/>
          <a:lstStyle/>
          <a:p>
            <a:r>
              <a:rPr lang="ko-KR" altLang="en-US" dirty="0"/>
              <a:t>프로젝트 관리자</a:t>
            </a:r>
            <a:endParaRPr lang="en-US" altLang="ko-KR" dirty="0"/>
          </a:p>
          <a:p>
            <a:pPr lvl="1"/>
            <a:r>
              <a:rPr lang="ko-KR" altLang="en-US" dirty="0"/>
              <a:t>계획 수립</a:t>
            </a:r>
            <a:r>
              <a:rPr lang="en-US" altLang="ko-KR" dirty="0"/>
              <a:t>, </a:t>
            </a:r>
            <a:r>
              <a:rPr lang="ko-KR" altLang="en-US" dirty="0"/>
              <a:t>모니터링</a:t>
            </a:r>
            <a:endParaRPr lang="en-US" altLang="ko-KR" dirty="0"/>
          </a:p>
          <a:p>
            <a:pPr lvl="1"/>
            <a:r>
              <a:rPr lang="ko-KR" altLang="en-US" dirty="0"/>
              <a:t>인원</a:t>
            </a:r>
            <a:r>
              <a:rPr lang="en-US" altLang="ko-KR" dirty="0"/>
              <a:t>, </a:t>
            </a:r>
            <a:r>
              <a:rPr lang="ko-KR" altLang="en-US" dirty="0"/>
              <a:t>예산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조절  및 관리</a:t>
            </a:r>
            <a:endParaRPr lang="en-US" altLang="ko-KR" dirty="0"/>
          </a:p>
          <a:p>
            <a:pPr lvl="1"/>
            <a:r>
              <a:rPr lang="ko-KR" altLang="en-US" dirty="0"/>
              <a:t>제안서 작성</a:t>
            </a:r>
          </a:p>
        </p:txBody>
      </p:sp>
      <p:pic>
        <p:nvPicPr>
          <p:cNvPr id="36868" name="그림 3">
            <a:extLst>
              <a:ext uri="{FF2B5EF4-FFF2-40B4-BE49-F238E27FC236}">
                <a16:creationId xmlns:a16="http://schemas.microsoft.com/office/drawing/2014/main" id="{6CB602B6-80CD-443C-8260-9C6448DA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03225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F3A66056-AC66-4E3F-AB5B-8B1C249A7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프로젝트 팀 역할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236775B6-BE35-4260-A02B-833635532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24098"/>
            <a:ext cx="7815263" cy="53292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사용자 지원</a:t>
            </a:r>
            <a:endParaRPr lang="en-US" altLang="ko-KR" dirty="0"/>
          </a:p>
          <a:p>
            <a:pPr lvl="1"/>
            <a:r>
              <a:rPr lang="ko-KR" altLang="en-US" dirty="0"/>
              <a:t>기술적 정보</a:t>
            </a:r>
            <a:endParaRPr lang="en-US" altLang="ko-KR" dirty="0"/>
          </a:p>
          <a:p>
            <a:pPr lvl="1"/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생산성 지원</a:t>
            </a:r>
            <a:endParaRPr lang="en-US" altLang="ko-KR" dirty="0"/>
          </a:p>
          <a:p>
            <a:pPr lvl="1"/>
            <a:r>
              <a:rPr lang="ko-KR" altLang="en-US" dirty="0" err="1"/>
              <a:t>헬프</a:t>
            </a:r>
            <a:r>
              <a:rPr lang="ko-KR" altLang="en-US" dirty="0"/>
              <a:t> 데스크</a:t>
            </a:r>
            <a:r>
              <a:rPr lang="en-US" altLang="ko-KR" dirty="0"/>
              <a:t>, </a:t>
            </a:r>
            <a:r>
              <a:rPr lang="ko-KR" altLang="en-US" dirty="0"/>
              <a:t>고객 센터</a:t>
            </a:r>
            <a:endParaRPr lang="en-US" altLang="ko-KR" dirty="0"/>
          </a:p>
          <a:p>
            <a:r>
              <a:rPr lang="ko-KR" altLang="en-US" dirty="0"/>
              <a:t>품질 보증</a:t>
            </a:r>
            <a:endParaRPr lang="en-US" altLang="ko-KR" dirty="0"/>
          </a:p>
          <a:p>
            <a:pPr lvl="1"/>
            <a:r>
              <a:rPr lang="ko-KR" altLang="en-US" dirty="0"/>
              <a:t>품질 관점에서 모든 결과물을 체크</a:t>
            </a:r>
            <a:endParaRPr lang="en-US" altLang="ko-KR" dirty="0"/>
          </a:p>
          <a:p>
            <a:pPr lvl="1"/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ko-KR" altLang="en-US" dirty="0"/>
              <a:t>개발과 별도의 조직</a:t>
            </a:r>
            <a:endParaRPr lang="en-US" altLang="ko-KR" dirty="0"/>
          </a:p>
          <a:p>
            <a:r>
              <a:rPr lang="ko-KR" altLang="en-US" dirty="0"/>
              <a:t>데이터베이스 관리자</a:t>
            </a:r>
            <a:r>
              <a:rPr lang="en-US" altLang="ko-KR" dirty="0"/>
              <a:t>(DBA)</a:t>
            </a:r>
          </a:p>
          <a:p>
            <a:pPr lvl="1"/>
            <a:r>
              <a:rPr lang="ko-KR" altLang="en-US" dirty="0"/>
              <a:t>데이터베이스 설계 관리</a:t>
            </a:r>
            <a:endParaRPr lang="en-US" altLang="ko-KR" dirty="0"/>
          </a:p>
          <a:p>
            <a:pPr lvl="1"/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사용자 접근 제어</a:t>
            </a:r>
            <a:endParaRPr lang="en-US" altLang="ko-KR" dirty="0"/>
          </a:p>
          <a:p>
            <a:pPr lvl="1"/>
            <a:r>
              <a:rPr lang="ko-KR" altLang="en-US" dirty="0"/>
              <a:t>데이터베이스 튜닝</a:t>
            </a:r>
            <a:endParaRPr lang="en-US" altLang="ko-KR" dirty="0"/>
          </a:p>
          <a:p>
            <a:r>
              <a:rPr lang="ko-KR" altLang="en-US" dirty="0"/>
              <a:t>네트워크 관리자</a:t>
            </a:r>
            <a:endParaRPr lang="en-US" altLang="ko-KR" dirty="0"/>
          </a:p>
          <a:p>
            <a:pPr lvl="1"/>
            <a:r>
              <a:rPr lang="ko-KR" altLang="en-US" dirty="0"/>
              <a:t>네트워크 장비의 관리 및 유지보수</a:t>
            </a:r>
            <a:endParaRPr lang="en-US" altLang="ko-KR" dirty="0"/>
          </a:p>
          <a:p>
            <a:pPr lvl="1"/>
            <a:r>
              <a:rPr lang="ko-KR" altLang="en-US" dirty="0"/>
              <a:t>보안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FD7AF5F5-0061-4B35-AC3A-AD41B5B30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정보 시스템의 요소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3FF1DF3F-69D0-4544-928A-B0BAFBA43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경계</a:t>
            </a:r>
            <a:r>
              <a:rPr lang="en-US" altLang="ko-KR"/>
              <a:t>, </a:t>
            </a:r>
            <a:r>
              <a:rPr lang="ko-KR" altLang="en-US"/>
              <a:t>입출력</a:t>
            </a:r>
            <a:r>
              <a:rPr lang="en-US" altLang="ko-KR"/>
              <a:t>, </a:t>
            </a:r>
            <a:r>
              <a:rPr lang="ko-KR" altLang="en-US"/>
              <a:t>서브시스템</a:t>
            </a:r>
            <a:r>
              <a:rPr lang="en-US" altLang="ko-KR"/>
              <a:t>, </a:t>
            </a:r>
            <a:r>
              <a:rPr lang="ko-KR" altLang="en-US"/>
              <a:t>제어 메커니즘</a:t>
            </a:r>
            <a:r>
              <a:rPr lang="en-US" altLang="ko-KR"/>
              <a:t>, </a:t>
            </a:r>
            <a:r>
              <a:rPr lang="ko-KR" altLang="en-US"/>
              <a:t>저장장치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급여시스템</a:t>
            </a:r>
          </a:p>
        </p:txBody>
      </p:sp>
      <p:pic>
        <p:nvPicPr>
          <p:cNvPr id="10244" name="_x247089016" descr="EMB000088f83188">
            <a:extLst>
              <a:ext uri="{FF2B5EF4-FFF2-40B4-BE49-F238E27FC236}">
                <a16:creationId xmlns:a16="http://schemas.microsoft.com/office/drawing/2014/main" id="{BFB8ABDA-1055-42DB-91D8-437C44D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14500"/>
            <a:ext cx="453707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_x247089736" descr="EMB000088f8318a">
            <a:extLst>
              <a:ext uri="{FF2B5EF4-FFF2-40B4-BE49-F238E27FC236}">
                <a16:creationId xmlns:a16="http://schemas.microsoft.com/office/drawing/2014/main" id="{AD1905E0-3590-4DF0-BD51-542F661D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376738"/>
            <a:ext cx="4084638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409FB98E-2D25-446D-AFA7-57244CD18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정보 시스템과 비즈니스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1525294-C20B-4198-895F-7B12055C4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합리적 활동에 중요한 자산</a:t>
            </a:r>
          </a:p>
        </p:txBody>
      </p:sp>
      <p:pic>
        <p:nvPicPr>
          <p:cNvPr id="11268" name="_x247089976" descr="EMB000088f8318b">
            <a:extLst>
              <a:ext uri="{FF2B5EF4-FFF2-40B4-BE49-F238E27FC236}">
                <a16:creationId xmlns:a16="http://schemas.microsoft.com/office/drawing/2014/main" id="{E780E670-9C42-487C-80F9-DDB69665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8462"/>
            <a:ext cx="5329238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96F406DF-658B-4620-A8ED-6171BF15F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03188"/>
            <a:ext cx="7772400" cy="685800"/>
          </a:xfrm>
        </p:spPr>
        <p:txBody>
          <a:bodyPr/>
          <a:lstStyle/>
          <a:p>
            <a:r>
              <a:rPr lang="ko-KR" altLang="en-US"/>
              <a:t>정보 시스템의 종류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3CA151D5-238F-4275-8E7A-1F5D51F17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071563"/>
            <a:ext cx="4824536" cy="532923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ko-KR" dirty="0"/>
              <a:t>ERP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기업 전반에 걸친 운용과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관리 정보를 지원하는 시스템</a:t>
            </a:r>
            <a:endParaRPr lang="en-US" altLang="ko-KR" sz="1600" dirty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회사의 여러 기능을 통합하여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의사결정을 효율적으로 하여 비용을 줄이고 이윤을 극대화</a:t>
            </a:r>
            <a:endParaRPr lang="en-US" altLang="ko-KR" sz="1600" dirty="0"/>
          </a:p>
          <a:p>
            <a:pPr marL="3086100" lvl="6" indent="-457200">
              <a:buFontTx/>
              <a:buAutoNum type="arabicPeriod"/>
            </a:pPr>
            <a:endParaRPr lang="en-US" altLang="ko-KR" dirty="0" smtClean="0"/>
          </a:p>
          <a:p>
            <a:pPr marL="457200" indent="-457200">
              <a:buFontTx/>
              <a:buAutoNum type="arabicPeriod"/>
            </a:pPr>
            <a:r>
              <a:rPr lang="ko-KR" altLang="en-US" dirty="0" smtClean="0"/>
              <a:t>트랜잭션 </a:t>
            </a:r>
            <a:r>
              <a:rPr lang="ko-KR" altLang="en-US" dirty="0"/>
              <a:t>처리 시스템</a:t>
            </a:r>
            <a:endParaRPr lang="en-US" altLang="ko-KR" dirty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매일 발생하는 비즈니스 거래에 의해 생성되는 데이터를 처리하는 시스템</a:t>
            </a:r>
            <a:endParaRPr lang="en-US" altLang="ko-KR" sz="1600" dirty="0"/>
          </a:p>
          <a:p>
            <a:pPr marL="2171700" lvl="4" indent="-457200">
              <a:buFontTx/>
              <a:buAutoNum type="arabicPeriod"/>
            </a:pPr>
            <a:endParaRPr lang="en-US" altLang="ko-KR" dirty="0" smtClean="0"/>
          </a:p>
          <a:p>
            <a:pPr marL="457200" indent="-457200">
              <a:buFontTx/>
              <a:buAutoNum type="arabicPeriod"/>
            </a:pPr>
            <a:r>
              <a:rPr lang="ko-KR" altLang="en-US" dirty="0" smtClean="0"/>
              <a:t>의사결정 </a:t>
            </a:r>
            <a:r>
              <a:rPr lang="ko-KR" altLang="en-US" dirty="0"/>
              <a:t>지원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기업의 모든 수준의 사용자에게 직무관련 정보를 제공하는 시스템</a:t>
            </a:r>
            <a:endParaRPr lang="en-US" altLang="ko-KR" sz="1600" dirty="0" smtClean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거래에서 일어난 데이터를 이용하여 비즈니스 프로세스를 관리하고 조정</a:t>
            </a:r>
            <a:endParaRPr lang="en-US" altLang="ko-KR" sz="1600" dirty="0" smtClean="0"/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더 합리적이고 효율적인 의사결정이 가능</a:t>
            </a:r>
            <a:endParaRPr lang="ko-KR" altLang="en-US" sz="1600" dirty="0"/>
          </a:p>
        </p:txBody>
      </p:sp>
      <p:pic>
        <p:nvPicPr>
          <p:cNvPr id="12292" name="_x247082696" descr="DRW000088f831a0">
            <a:extLst>
              <a:ext uri="{FF2B5EF4-FFF2-40B4-BE49-F238E27FC236}">
                <a16:creationId xmlns:a16="http://schemas.microsoft.com/office/drawing/2014/main" id="{367299DD-1E37-404A-A4FC-D6A1010F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92696"/>
            <a:ext cx="4125887" cy="23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_x247083976" descr="DRW000088f831aa">
            <a:extLst>
              <a:ext uri="{FF2B5EF4-FFF2-40B4-BE49-F238E27FC236}">
                <a16:creationId xmlns:a16="http://schemas.microsoft.com/office/drawing/2014/main" id="{6C13A980-0F35-4BF4-B75D-686D239C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2" y="3142177"/>
            <a:ext cx="3310136" cy="354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278FFC35-C27D-4F39-AD76-E48681C73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분석과 설계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9F65DCA8-12C4-4045-AE1D-CA5B6417E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분석</a:t>
            </a:r>
            <a:endParaRPr lang="en-US" altLang="ko-KR" dirty="0"/>
          </a:p>
          <a:p>
            <a:pPr lvl="1"/>
            <a:r>
              <a:rPr lang="ko-KR" altLang="en-US" dirty="0"/>
              <a:t>정보 시스템이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FF0000"/>
                </a:solidFill>
              </a:rPr>
              <a:t>무엇을</a:t>
            </a:r>
            <a:r>
              <a:rPr lang="en-US" altLang="ko-KR" dirty="0"/>
              <a:t>” </a:t>
            </a:r>
            <a:r>
              <a:rPr lang="ko-KR" altLang="en-US" dirty="0"/>
              <a:t>하여야 하는지 자세히 이해하고 명세로 나타내는 작업</a:t>
            </a:r>
            <a:endParaRPr lang="en-US" altLang="ko-KR" dirty="0"/>
          </a:p>
          <a:p>
            <a:r>
              <a:rPr lang="ko-KR" altLang="en-US" dirty="0"/>
              <a:t>시스템 설계</a:t>
            </a:r>
            <a:endParaRPr lang="en-US" altLang="ko-KR" dirty="0"/>
          </a:p>
          <a:p>
            <a:pPr lvl="1"/>
            <a:r>
              <a:rPr lang="ko-KR" altLang="en-US" dirty="0"/>
              <a:t>정보 시스템이 </a:t>
            </a:r>
            <a:r>
              <a:rPr lang="en-US" altLang="ko-KR" dirty="0"/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어떻게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구현되어야 하는지 자세히 나타내는 작업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 개발</a:t>
            </a:r>
            <a:endParaRPr lang="en-US" altLang="ko-KR" dirty="0"/>
          </a:p>
          <a:p>
            <a:pPr lvl="1"/>
            <a:r>
              <a:rPr lang="ko-KR" altLang="en-US" dirty="0"/>
              <a:t>비즈니스 </a:t>
            </a:r>
            <a:r>
              <a:rPr lang="ko-KR" altLang="en-US" dirty="0" err="1"/>
              <a:t>니즈에</a:t>
            </a:r>
            <a:r>
              <a:rPr lang="ko-KR" altLang="en-US" dirty="0"/>
              <a:t> 맞도록 설계하고 구축하여 사용자에게 배포하는 과정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D03F8C66-5110-410B-9330-5D260403B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분석과 설계가 중요한 이유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F6908BD8-F535-4BB1-B77A-7CDE698D8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86313"/>
            <a:ext cx="8229600" cy="642937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2000"/>
              <a:t>고객이 설명한 요구        분석하여 이해한 요구       설계한 요구</a:t>
            </a:r>
            <a:endParaRPr lang="en-US" altLang="ko-KR" sz="2000"/>
          </a:p>
          <a:p>
            <a:pPr lvl="1"/>
            <a:endParaRPr lang="en-US" altLang="ko-KR"/>
          </a:p>
        </p:txBody>
      </p:sp>
      <p:pic>
        <p:nvPicPr>
          <p:cNvPr id="14340" name="_x69701168" descr="EMB000013ac3dc5">
            <a:extLst>
              <a:ext uri="{FF2B5EF4-FFF2-40B4-BE49-F238E27FC236}">
                <a16:creationId xmlns:a16="http://schemas.microsoft.com/office/drawing/2014/main" id="{574A192B-F354-45E2-9929-A34D3F48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57313"/>
            <a:ext cx="178593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_x69542152" descr="EMB000013ac3dc6">
            <a:extLst>
              <a:ext uri="{FF2B5EF4-FFF2-40B4-BE49-F238E27FC236}">
                <a16:creationId xmlns:a16="http://schemas.microsoft.com/office/drawing/2014/main" id="{3875DCD9-8EEF-4680-857E-574A967D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357313"/>
            <a:ext cx="1928812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_x69574440" descr="EMB000013ac3dc7">
            <a:extLst>
              <a:ext uri="{FF2B5EF4-FFF2-40B4-BE49-F238E27FC236}">
                <a16:creationId xmlns:a16="http://schemas.microsoft.com/office/drawing/2014/main" id="{0BBFBB60-D329-4640-B3E8-EFF785E9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357313"/>
            <a:ext cx="190341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>
            <a:extLst>
              <a:ext uri="{FF2B5EF4-FFF2-40B4-BE49-F238E27FC236}">
                <a16:creationId xmlns:a16="http://schemas.microsoft.com/office/drawing/2014/main" id="{B54D9AE7-0699-420C-BA73-38AAB3BC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FEDDE412-EBEE-454A-B2D9-970107DDD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IT </a:t>
            </a:r>
            <a:r>
              <a:rPr lang="ko-KR" altLang="en-US"/>
              <a:t>프로젝트 실패 사례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E86B7CB9-BDFC-4A96-95BE-B1844AD96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맥도널드의 </a:t>
            </a:r>
            <a:r>
              <a:rPr lang="ko-KR" altLang="en-US" dirty="0" err="1"/>
              <a:t>이노베이트</a:t>
            </a:r>
            <a:r>
              <a:rPr lang="ko-KR" altLang="en-US" dirty="0"/>
              <a:t> 프로젝트</a:t>
            </a:r>
            <a:endParaRPr lang="en-US" altLang="ko-KR" dirty="0"/>
          </a:p>
          <a:p>
            <a:pPr lvl="1"/>
            <a:r>
              <a:rPr lang="ko-KR" altLang="en-US" dirty="0"/>
              <a:t>글로벌 </a:t>
            </a:r>
            <a:r>
              <a:rPr lang="en-US" altLang="ko-KR" dirty="0"/>
              <a:t>ERP </a:t>
            </a:r>
            <a:r>
              <a:rPr lang="ko-KR" altLang="en-US" dirty="0"/>
              <a:t>애플리케이션 개발</a:t>
            </a:r>
            <a:endParaRPr lang="en-US" altLang="ko-KR" dirty="0"/>
          </a:p>
          <a:p>
            <a:pPr lvl="1"/>
            <a:r>
              <a:rPr lang="en-US" altLang="ko-KR" dirty="0"/>
              <a:t>120</a:t>
            </a:r>
            <a:r>
              <a:rPr lang="ko-KR" altLang="en-US" dirty="0"/>
              <a:t>여개 국의 </a:t>
            </a:r>
            <a:r>
              <a:rPr lang="en-US" altLang="ko-KR" dirty="0"/>
              <a:t>3</a:t>
            </a:r>
            <a:r>
              <a:rPr lang="ko-KR" altLang="en-US" dirty="0"/>
              <a:t>만여 매장 연결</a:t>
            </a:r>
            <a:endParaRPr lang="en-US" altLang="ko-KR" dirty="0"/>
          </a:p>
          <a:p>
            <a:r>
              <a:rPr lang="ko-KR" altLang="en-US" dirty="0"/>
              <a:t>영국의 국가 보건 서비스 </a:t>
            </a:r>
            <a:r>
              <a:rPr lang="en-US" altLang="ko-KR" dirty="0"/>
              <a:t>IT </a:t>
            </a:r>
            <a:r>
              <a:rPr lang="ko-KR" altLang="en-US" dirty="0"/>
              <a:t>현대화 프로젝트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억 달러의 투입</a:t>
            </a:r>
            <a:endParaRPr lang="en-US" altLang="ko-KR" dirty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업체에 맡겨 인터페이스 문제</a:t>
            </a:r>
            <a:endParaRPr lang="en-US" altLang="ko-KR" dirty="0"/>
          </a:p>
          <a:p>
            <a:pPr lvl="1"/>
            <a:r>
              <a:rPr lang="ko-KR" altLang="en-US" dirty="0"/>
              <a:t>의료 서비스 중단</a:t>
            </a:r>
            <a:endParaRPr lang="en-US" altLang="ko-KR" dirty="0"/>
          </a:p>
          <a:p>
            <a:r>
              <a:rPr lang="ko-KR" altLang="en-US" dirty="0"/>
              <a:t>덴버 공항의 자동 수화물 처리</a:t>
            </a:r>
            <a:endParaRPr lang="en-US" altLang="ko-KR" dirty="0"/>
          </a:p>
          <a:p>
            <a:pPr lvl="1"/>
            <a:r>
              <a:rPr lang="ko-KR" altLang="en-US" dirty="0"/>
              <a:t>짐 카트와 시스템의 동기화 문제</a:t>
            </a:r>
            <a:endParaRPr lang="en-US" altLang="ko-KR" dirty="0"/>
          </a:p>
          <a:p>
            <a:r>
              <a:rPr lang="ko-KR" altLang="en-US" dirty="0"/>
              <a:t>한국 통신의 고객 통합 시스템</a:t>
            </a:r>
            <a:endParaRPr lang="en-US" altLang="ko-KR" dirty="0"/>
          </a:p>
          <a:p>
            <a:pPr lvl="1"/>
            <a:r>
              <a:rPr lang="ko-KR" altLang="en-US" dirty="0"/>
              <a:t>외주 관리 및 통합의 문제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364" name="Picture 1" descr="C:\Documents and Settings\Administrator\Local Settings\Temporary Internet Files\Content.IE5\C3NBMS9P\MMj03005790000[1].gif">
            <a:extLst>
              <a:ext uri="{FF2B5EF4-FFF2-40B4-BE49-F238E27FC236}">
                <a16:creationId xmlns:a16="http://schemas.microsoft.com/office/drawing/2014/main" id="{DE6E8AAA-59D2-4510-9766-392E6AE1BF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714750"/>
            <a:ext cx="1771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Pages>37</Pages>
  <Words>1058</Words>
  <Application>Microsoft Office PowerPoint</Application>
  <PresentationFormat>Letter 용지(8.5x11in)</PresentationFormat>
  <Paragraphs>342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HY신명조</vt:lpstr>
      <vt:lpstr>HY크리스탈M</vt:lpstr>
      <vt:lpstr>굴림</vt:lpstr>
      <vt:lpstr>맑은 고딕</vt:lpstr>
      <vt:lpstr>휴먼명조</vt:lpstr>
      <vt:lpstr>Arial</vt:lpstr>
      <vt:lpstr>Times New Roman</vt:lpstr>
      <vt:lpstr>Wingdings</vt:lpstr>
      <vt:lpstr>Lectures</vt:lpstr>
      <vt:lpstr>UML로 배우는 시스템 분석 설계 Lecture #1: 정보시스템과 개발 개요</vt:lpstr>
      <vt:lpstr>목 차</vt:lpstr>
      <vt:lpstr>1.1 정보 시스템이란?</vt:lpstr>
      <vt:lpstr>정보 시스템의 요소</vt:lpstr>
      <vt:lpstr>정보 시스템과 비즈니스</vt:lpstr>
      <vt:lpstr>정보 시스템의 종류</vt:lpstr>
      <vt:lpstr>1.2 분석과 설계</vt:lpstr>
      <vt:lpstr>분석과 설계가 중요한 이유</vt:lpstr>
      <vt:lpstr>IT 프로젝트 실패 사례</vt:lpstr>
      <vt:lpstr>1.3 시스템 개발 과정</vt:lpstr>
      <vt:lpstr>단계별 작업과 결과물</vt:lpstr>
      <vt:lpstr>계획</vt:lpstr>
      <vt:lpstr>분석 </vt:lpstr>
      <vt:lpstr>설계</vt:lpstr>
      <vt:lpstr>구현</vt:lpstr>
      <vt:lpstr>1.4 방법론</vt:lpstr>
      <vt:lpstr>개발 방법론</vt:lpstr>
      <vt:lpstr>방법론의 비교</vt:lpstr>
      <vt:lpstr>1.5 프로세스</vt:lpstr>
      <vt:lpstr>폭포수 모델</vt:lpstr>
      <vt:lpstr>폭포수 모델</vt:lpstr>
      <vt:lpstr>병렬 개발 모델</vt:lpstr>
      <vt:lpstr>프로토타이핑 모델</vt:lpstr>
      <vt:lpstr>프로토타이핑 모델</vt:lpstr>
      <vt:lpstr>진화적 모형</vt:lpstr>
      <vt:lpstr>진화적 모형</vt:lpstr>
      <vt:lpstr>애자일 모델</vt:lpstr>
      <vt:lpstr>개발 모델의 선택</vt:lpstr>
      <vt:lpstr>1.6 팀 역할</vt:lpstr>
      <vt:lpstr>시스템 분석가의 능력</vt:lpstr>
      <vt:lpstr>프로젝트 팀 역할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pebble</cp:lastModifiedBy>
  <cp:revision>494</cp:revision>
  <cp:lastPrinted>1998-09-23T13:25:09Z</cp:lastPrinted>
  <dcterms:created xsi:type="dcterms:W3CDTF">1997-09-19T00:00:41Z</dcterms:created>
  <dcterms:modified xsi:type="dcterms:W3CDTF">2022-03-09T14:28:53Z</dcterms:modified>
</cp:coreProperties>
</file>