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7" r:id="rId2"/>
    <p:sldId id="375" r:id="rId3"/>
    <p:sldId id="439" r:id="rId4"/>
    <p:sldId id="463" r:id="rId5"/>
    <p:sldId id="440" r:id="rId6"/>
    <p:sldId id="441" r:id="rId7"/>
    <p:sldId id="442" r:id="rId8"/>
    <p:sldId id="465" r:id="rId9"/>
    <p:sldId id="443" r:id="rId10"/>
    <p:sldId id="446" r:id="rId11"/>
    <p:sldId id="444" r:id="rId12"/>
    <p:sldId id="445" r:id="rId13"/>
    <p:sldId id="447" r:id="rId14"/>
    <p:sldId id="466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67" r:id="rId23"/>
    <p:sldId id="455" r:id="rId24"/>
    <p:sldId id="456" r:id="rId25"/>
    <p:sldId id="457" r:id="rId26"/>
    <p:sldId id="464" r:id="rId27"/>
    <p:sldId id="458" r:id="rId28"/>
    <p:sldId id="459" r:id="rId29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09" d="100"/>
          <a:sy n="109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6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2023-03-23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69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#3: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요구 분석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프로세스 분석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/>
              <a:t>시스템에 담길 변화의 정도에 따라 세 가지로 나눔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35658"/>
              </p:ext>
            </p:extLst>
          </p:nvPr>
        </p:nvGraphicFramePr>
        <p:xfrm>
          <a:off x="395535" y="1700808"/>
          <a:ext cx="8496945" cy="3857651"/>
        </p:xfrm>
        <a:graphic>
          <a:graphicData uri="http://schemas.openxmlformats.org/drawingml/2006/table">
            <a:tbl>
              <a:tblPr/>
              <a:tblGrid>
                <a:gridCol w="162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779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프로세스 분석 기법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자동화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(Business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  <a:latin typeface="휴먼명조"/>
                        </a:rPr>
                        <a:t> Process Automation)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범위가 한정된 비즈니스 프로세스의 문제를 해결하기 위한 원인 분석 기반 기법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개선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(Business Process Improvement)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프로세스의 효율을 개선하기 위한 기간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작업 비용 계산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벤치마킹 기법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리엔지니어링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(Business Process Reengineering)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프로세스의 효과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기술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작업 삭제에 의한 프로세스 재정의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507" name="_x105128080" descr="EMB00000348bc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176" y="2366871"/>
            <a:ext cx="928694" cy="817837"/>
          </a:xfrm>
          <a:prstGeom prst="rect">
            <a:avLst/>
          </a:prstGeom>
          <a:noFill/>
        </p:spPr>
      </p:pic>
      <p:pic>
        <p:nvPicPr>
          <p:cNvPr id="21506" name="_x104952424" descr="EMB00000348bc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14" y="3475623"/>
            <a:ext cx="857256" cy="811591"/>
          </a:xfrm>
          <a:prstGeom prst="rect">
            <a:avLst/>
          </a:prstGeom>
          <a:noFill/>
        </p:spPr>
      </p:pic>
      <p:pic>
        <p:nvPicPr>
          <p:cNvPr id="21505" name="_x104954344" descr="EMB00000348bc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424" y="4628913"/>
            <a:ext cx="1500198" cy="642942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프로세스 분석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요구 분석 작업 과정 </a:t>
            </a:r>
            <a:r>
              <a:rPr lang="en-US" altLang="ko-KR" dirty="0"/>
              <a:t>– </a:t>
            </a:r>
            <a:r>
              <a:rPr lang="ko-KR" altLang="en-US" dirty="0"/>
              <a:t>세 가지 단계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현 상황 이해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개선할 점 파악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새 시스템을 정의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01003-6C51-434C-AE18-92B3D4FD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8" y="3068960"/>
            <a:ext cx="8929283" cy="20013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프로세스 자동화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1071563"/>
            <a:ext cx="8712968" cy="5329237"/>
          </a:xfrm>
        </p:spPr>
        <p:txBody>
          <a:bodyPr/>
          <a:lstStyle/>
          <a:p>
            <a:r>
              <a:rPr lang="ko-KR" altLang="en-US" sz="2000" dirty="0"/>
              <a:t>업무 절차는 변경하지 않고 일부 작업에 </a:t>
            </a:r>
            <a:r>
              <a:rPr lang="ko-KR" altLang="en-US" sz="2000"/>
              <a:t>컴퓨터 기술을 </a:t>
            </a:r>
            <a:r>
              <a:rPr lang="ko-KR" altLang="en-US" sz="2000" dirty="0"/>
              <a:t>도입하는 것</a:t>
            </a:r>
            <a:endParaRPr lang="en-US" altLang="ko-KR" sz="2000" dirty="0"/>
          </a:p>
          <a:p>
            <a:r>
              <a:rPr lang="ko-KR" altLang="en-US" sz="2000" dirty="0"/>
              <a:t>효율을 높일 수는 있지만 비즈니스 가치나 영향을 적음</a:t>
            </a:r>
            <a:endParaRPr lang="en-US" altLang="ko-KR" sz="2000" dirty="0"/>
          </a:p>
          <a:p>
            <a:r>
              <a:rPr lang="ko-KR" altLang="en-US" dirty="0"/>
              <a:t>비즈니스 프로세스 자동화 기법</a:t>
            </a:r>
            <a:endParaRPr lang="en-US" altLang="ko-KR" dirty="0"/>
          </a:p>
          <a:p>
            <a:pPr lvl="1"/>
            <a:r>
              <a:rPr lang="ko-KR" altLang="en-US" sz="2400" dirty="0"/>
              <a:t>문제 분석 </a:t>
            </a:r>
            <a:r>
              <a:rPr lang="en-US" altLang="ko-KR" sz="2400" dirty="0"/>
              <a:t>- </a:t>
            </a:r>
            <a:r>
              <a:rPr lang="ko-KR" altLang="en-US" dirty="0"/>
              <a:t>현재 시스템의 문제점을 파악하여 새 시스템에서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     </a:t>
            </a:r>
            <a:r>
              <a:rPr lang="ko-KR" altLang="en-US" dirty="0"/>
              <a:t> 어떻게 해결할 수 있는지를 찾아내는 것</a:t>
            </a:r>
            <a:endParaRPr lang="en-US" altLang="ko-KR" dirty="0"/>
          </a:p>
          <a:p>
            <a:pPr lvl="1"/>
            <a:r>
              <a:rPr lang="ko-KR" altLang="en-US" sz="2400" dirty="0"/>
              <a:t>근본 원인 분석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해결책이 아니라 문제에 집중</a:t>
            </a:r>
            <a:r>
              <a:rPr lang="en-US" altLang="ko-KR" dirty="0"/>
              <a:t>(</a:t>
            </a:r>
            <a:r>
              <a:rPr lang="ko-KR" altLang="en-US" dirty="0"/>
              <a:t>문제를 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9C4F5-844F-40B5-B75C-1BC1A512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49" y="3429000"/>
            <a:ext cx="810551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개선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70930" y="1071563"/>
            <a:ext cx="8321550" cy="5329237"/>
          </a:xfrm>
        </p:spPr>
        <p:txBody>
          <a:bodyPr/>
          <a:lstStyle/>
          <a:p>
            <a:pPr marL="271463" indent="-271463"/>
            <a:r>
              <a:rPr lang="ko-KR" altLang="en-US" dirty="0"/>
              <a:t>조직을 운영하는 방법을 적절히 바꾸는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효율과 효과를 높일 수 있음</a:t>
            </a:r>
            <a:endParaRPr lang="en-US" altLang="ko-KR" dirty="0"/>
          </a:p>
          <a:p>
            <a:pPr marL="847725" lvl="1" indent="-457200"/>
            <a:r>
              <a:rPr lang="en-US" altLang="ko-KR" dirty="0"/>
              <a:t>BPA</a:t>
            </a:r>
            <a:r>
              <a:rPr lang="ko-KR" altLang="en-US" dirty="0"/>
              <a:t>보다 시스템 이해에 시간을 적게 할애하고 비즈니스 프로세스에 집중 </a:t>
            </a:r>
            <a:endParaRPr lang="en-US" altLang="ko-KR" dirty="0"/>
          </a:p>
          <a:p>
            <a:pPr marL="847725" lvl="1" indent="-457200"/>
            <a:endParaRPr lang="en-US" altLang="ko-KR" sz="800" dirty="0"/>
          </a:p>
          <a:p>
            <a:pPr marL="174625" indent="-174625"/>
            <a:r>
              <a:rPr lang="ko-KR" altLang="en-US" dirty="0"/>
              <a:t> 기간 분석</a:t>
            </a:r>
            <a:endParaRPr lang="en-US" altLang="ko-KR" dirty="0"/>
          </a:p>
          <a:p>
            <a:pPr lvl="1"/>
            <a:r>
              <a:rPr lang="ko-KR" altLang="en-US" dirty="0"/>
              <a:t>현재 시스템에 있는 각 프로세스를 수행하는 데 걸리는 시간 조사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ko-KR" altLang="en-US" dirty="0"/>
              <a:t>작업 비용 분석</a:t>
            </a:r>
            <a:endParaRPr lang="en-US" altLang="ko-KR" dirty="0"/>
          </a:p>
          <a:p>
            <a:pPr lvl="1"/>
            <a:r>
              <a:rPr lang="ko-KR" altLang="en-US" dirty="0"/>
              <a:t>가장 비용이 많이 드는 프로세스를 찾아낸 후 이를 개선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ko-KR" altLang="en-US" dirty="0"/>
              <a:t>비공식 벤치마킹</a:t>
            </a:r>
            <a:endParaRPr lang="en-US" altLang="ko-KR" dirty="0"/>
          </a:p>
          <a:p>
            <a:pPr lvl="1"/>
            <a:r>
              <a:rPr lang="ko-KR" altLang="en-US" dirty="0"/>
              <a:t>다른 기관과 비교 연구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A51-0C52-462A-8A0A-D96AD973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50EA-A9C0-4AA1-B0ED-3A269C7B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E2018-B55D-4679-BD57-662520CA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54993"/>
            <a:ext cx="8267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프로세스 리엔지니어링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26914" y="1071563"/>
            <a:ext cx="8465566" cy="5329237"/>
          </a:xfrm>
        </p:spPr>
        <p:txBody>
          <a:bodyPr/>
          <a:lstStyle/>
          <a:p>
            <a:r>
              <a:rPr lang="ko-KR" altLang="en-US" dirty="0"/>
              <a:t>조직이 수행하는 기본 틀을 수정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현재의 비즈니스를 없애고 크게 바꾸는 것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새로운 아이디어와 기술에 초점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성과 분석</a:t>
            </a:r>
            <a:endParaRPr lang="en-US" altLang="ko-KR" dirty="0"/>
          </a:p>
          <a:p>
            <a:pPr lvl="1"/>
            <a:r>
              <a:rPr lang="ko-KR" altLang="en-US" dirty="0"/>
              <a:t>고객에게 제공하는 근본 결과를 이해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ko-KR" altLang="en-US" dirty="0"/>
              <a:t>기술 분석</a:t>
            </a:r>
            <a:endParaRPr lang="en-US" altLang="ko-KR" dirty="0"/>
          </a:p>
          <a:p>
            <a:pPr lvl="1"/>
            <a:r>
              <a:rPr lang="ko-KR" altLang="en-US" dirty="0"/>
              <a:t>새로운 적용 기술을 찾고 평가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부품 공급 네트워크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ko-KR" altLang="en-US" dirty="0"/>
              <a:t>작업 제거</a:t>
            </a:r>
            <a:endParaRPr lang="en-US" altLang="ko-KR" dirty="0"/>
          </a:p>
          <a:p>
            <a:pPr lvl="1"/>
            <a:r>
              <a:rPr lang="ko-KR" altLang="en-US" dirty="0"/>
              <a:t>작업 삭제로 인한 파급 효과 분석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방법의 비교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B7C18-E12F-4399-9BBC-9A04383E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6" y="2073126"/>
            <a:ext cx="8815717" cy="27117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</a:t>
            </a:r>
            <a:r>
              <a:rPr lang="ko-KR" altLang="en-US"/>
              <a:t>요구 추출 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분석가는 명탐정이 되어야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명확하지 않은 것을 해결할 실마리를 찾아야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요구 추출의 실제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파생효과가 있음 </a:t>
            </a:r>
            <a:r>
              <a:rPr lang="en-US" altLang="ko-KR" dirty="0"/>
              <a:t>– </a:t>
            </a:r>
            <a:r>
              <a:rPr lang="ko-KR" altLang="en-US" dirty="0"/>
              <a:t>지지자 형성</a:t>
            </a:r>
            <a:r>
              <a:rPr lang="en-US" altLang="ko-KR" dirty="0"/>
              <a:t>, </a:t>
            </a:r>
            <a:r>
              <a:rPr lang="ko-KR" altLang="en-US" dirty="0"/>
              <a:t>신뢰감 구축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누가 참여할 것인지 신중히 결정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참여자의 의견이 중요한 정보원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중요한 관련자</a:t>
            </a:r>
            <a:r>
              <a:rPr lang="en-US" altLang="ko-KR" dirty="0"/>
              <a:t>(stakeholder)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참여자에게 감사의 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다섯 가지 방법 중 가장 적합한 것을 선택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사용자와의 심층 </a:t>
            </a:r>
            <a:r>
              <a:rPr lang="ko-KR" altLang="en-US" dirty="0" err="1"/>
              <a:t>대화로부터</a:t>
            </a:r>
            <a:r>
              <a:rPr lang="ko-KR" altLang="en-US" dirty="0"/>
              <a:t> 요구를 끌어내는 방법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질문의 준비가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A5C5F-C1A6-4245-9DE1-60F93290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60" y="2132856"/>
            <a:ext cx="6218860" cy="3936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인터뷰 질문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곳에서 찾을 수 있는 질문은 피해야</a:t>
            </a:r>
            <a:endParaRPr lang="en-US" altLang="ko-KR" dirty="0"/>
          </a:p>
          <a:p>
            <a:r>
              <a:rPr lang="ko-KR" altLang="en-US" dirty="0"/>
              <a:t>대상자가 알 수 있다고 예상되는 질문만</a:t>
            </a:r>
            <a:endParaRPr lang="en-US" altLang="ko-KR" dirty="0"/>
          </a:p>
          <a:p>
            <a:r>
              <a:rPr lang="ko-KR" altLang="en-US" dirty="0"/>
              <a:t>세 가지 유형 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6928"/>
              </p:ext>
            </p:extLst>
          </p:nvPr>
        </p:nvGraphicFramePr>
        <p:xfrm>
          <a:off x="857224" y="2461586"/>
          <a:ext cx="7358114" cy="3492075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폐쇄형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하루에 받는 전화 주문은 몇 개인가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고객이 어떻게 주문하는가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월별 매출 보고에 빠진 정보는 무엇인가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 대답형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현재 주문을 처리하고 있는 방식에 대하여 어떻게 생각합니까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매일 겪는 문제점은 무엇입니까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주문 처리하는 방법에서 개선하고 싶은 것이 있다면 무엇입니까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유도형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예를 들어 줄 수 있나요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더 자세히 말씀해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주시겠어요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F4EF2-CA09-48E6-9322-8DB561C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요구란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프로세스 분석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요구 취합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 정리</a:t>
            </a:r>
            <a:r>
              <a:rPr lang="en-US" altLang="ko-KR" dirty="0"/>
              <a:t>, </a:t>
            </a:r>
            <a:r>
              <a:rPr lang="ko-KR" altLang="en-US" dirty="0"/>
              <a:t>문서화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인터뷰 후속 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인터뷰 보고서 작성</a:t>
            </a:r>
            <a:endParaRPr lang="en-US" altLang="ko-KR"/>
          </a:p>
          <a:p>
            <a:pPr lvl="1"/>
            <a:r>
              <a:rPr lang="ko-KR" altLang="en-US"/>
              <a:t>상대의 검토로 명확하게 하고 고칠 수 있게 함</a:t>
            </a:r>
            <a:endParaRPr lang="en-US" altLang="ko-KR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55943"/>
              </p:ext>
            </p:extLst>
          </p:nvPr>
        </p:nvGraphicFramePr>
        <p:xfrm>
          <a:off x="1000100" y="1790608"/>
          <a:ext cx="7429552" cy="4333544"/>
        </p:xfrm>
        <a:graphic>
          <a:graphicData uri="http://schemas.openxmlformats.org/drawingml/2006/table">
            <a:tbl>
              <a:tblPr/>
              <a:tblGrid>
                <a:gridCol w="166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휴먼명조"/>
                        </a:rPr>
                        <a:t>인터뷰 보고서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인터뷰 대상자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홍 길동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직 위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책임자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부서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인력팀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인터뷰 진행자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8796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김 동국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인터뷰 목적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082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인력 자원을 위하여 현재 시스템을 이용하여 작성된 보고서를 이해하기 위하여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미래 시스템을 위한 정보 요구를 결정하기 위하여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인터뷰 요약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44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현재 모든 인력 자원의 샘플 보고서를 이 보고서에 첨부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</a:rPr>
                        <a:t>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사용되지 않거나 없어진 정보 보고에 언급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현재 시스템에 가지는 두 가지 큰 문제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1.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데이터가 노후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인사 관리 부서는 월말 이후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주 이내 정보가 필요하나 현재 정보는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주 후에 제공한다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2.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현재 시스템에서 발견된 가장 흔한 데이터 오류는 잘못된 직급 정보와 급여 정보가 빠진 것이다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.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미해결 이슈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082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현재 사원 인원 보고서를 홍길동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구내전화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</a:rPr>
                        <a:t>:4355)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으로부터 받음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홍길동과 함께 휴가 기간 결정을 위하여 사용된 계산 방법을 검토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● 자료 품질 문제에 대한 이영희와 인터뷰 일정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구내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휴먼명조"/>
                        </a:rPr>
                        <a:t>2337)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계획 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휴먼명조"/>
                        </a:rPr>
                        <a:t>자세한 내용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첨부된 자료 참조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JAD </a:t>
            </a:r>
            <a:r>
              <a:rPr lang="ko-KR" altLang="en-US"/>
              <a:t>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Joint Application Development</a:t>
            </a:r>
          </a:p>
          <a:p>
            <a:endParaRPr lang="en-US" altLang="ko-KR" sz="800" dirty="0"/>
          </a:p>
          <a:p>
            <a:r>
              <a:rPr lang="ko-KR" altLang="en-US" dirty="0"/>
              <a:t>프로젝트 팀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관리자의 협의 회의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 err="1"/>
              <a:t>브레인스토밍</a:t>
            </a:r>
            <a:r>
              <a:rPr lang="ko-KR" altLang="en-US" dirty="0"/>
              <a:t> 아이디어 회의</a:t>
            </a:r>
            <a:endParaRPr lang="en-US" altLang="ko-KR" dirty="0"/>
          </a:p>
          <a:p>
            <a:pPr lvl="1"/>
            <a:r>
              <a:rPr lang="ko-KR" altLang="en-US" dirty="0"/>
              <a:t>아이디어에 대한 자신의 의견을</a:t>
            </a:r>
            <a:r>
              <a:rPr lang="en-US" altLang="ko-KR" dirty="0"/>
              <a:t> </a:t>
            </a:r>
            <a:r>
              <a:rPr lang="ko-KR" altLang="en-US" dirty="0"/>
              <a:t>말하지 않음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골고루 발언권이 주어져야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en-US" altLang="ko-KR" dirty="0"/>
              <a:t>E-JAD </a:t>
            </a:r>
          </a:p>
          <a:p>
            <a:pPr lvl="1"/>
            <a:r>
              <a:rPr lang="ko-KR" altLang="en-US" dirty="0"/>
              <a:t>네트워크로 연결된 컴퓨터의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소프트웨어를 사용하여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무기명의 아이디와 의견을 보냄</a:t>
            </a:r>
            <a:endParaRPr lang="en-US" altLang="ko-KR" dirty="0"/>
          </a:p>
          <a:p>
            <a:pPr lvl="1"/>
            <a:r>
              <a:rPr lang="ko-KR" altLang="en-US" dirty="0"/>
              <a:t>의견이 다른 </a:t>
            </a:r>
            <a:r>
              <a:rPr lang="ko-KR" altLang="en-US" dirty="0" err="1"/>
              <a:t>다른</a:t>
            </a:r>
            <a:r>
              <a:rPr lang="ko-KR" altLang="en-US" dirty="0"/>
              <a:t> 사람들과의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마찰에 대한 두려움 없이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자유롭게 의견을 낼 수 있음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67311344" descr="EMB000017542c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40968"/>
            <a:ext cx="3862734" cy="2573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D613-1915-4452-A57A-E550895E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JAD </a:t>
            </a:r>
            <a:r>
              <a:rPr lang="ko-KR" altLang="en-US" dirty="0"/>
              <a:t>회의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B93F-240E-4534-B83D-D6FD5A16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96C10-D7E5-472E-9F59-5E1E00E8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99" y="1446060"/>
            <a:ext cx="7394309" cy="45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7815262" cy="5329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개인으로부터 정보를 취하기 위한 질의서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광범위한 사용자로부터 의견이 필요할 때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지면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설문지 설계가 중요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일관된 형식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사실과 의견을 묻는 질문 구별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관심을 끌도록 유도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67339560"/>
          <p:cNvSpPr>
            <a:spLocks noChangeArrowheads="1"/>
          </p:cNvSpPr>
          <p:nvPr/>
        </p:nvSpPr>
        <p:spPr bwMode="auto">
          <a:xfrm>
            <a:off x="4355976" y="2060847"/>
            <a:ext cx="4788024" cy="4321125"/>
          </a:xfrm>
          <a:prstGeom prst="rect">
            <a:avLst/>
          </a:prstGeom>
          <a:solidFill>
            <a:srgbClr val="FDDFC7"/>
          </a:solidFill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위협을 주는 것이 아니라 흥미를 유발시키는 질문으로 시작한다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질문을 논리적인 </a:t>
            </a:r>
            <a:r>
              <a:rPr kumimoji="1" 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섹션으로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그루핑하라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중요한 질문을 설문의 끝에 두지 말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한 페이지에 너무 많은 내용을 담지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말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약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어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피할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치우치거나 제안하는 듯한 질문이나 단어를 피할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혼돈 피하기 위하여 질문에 번호를 매길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응답자에게 익명을 보장할 것 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서류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71563"/>
            <a:ext cx="9001000" cy="5329237"/>
          </a:xfrm>
        </p:spPr>
        <p:txBody>
          <a:bodyPr/>
          <a:lstStyle/>
          <a:p>
            <a:r>
              <a:rPr lang="ko-KR" altLang="en-US" dirty="0"/>
              <a:t>현재 시스템을 이해하기 위하여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정책 매뉴얼</a:t>
            </a:r>
            <a:r>
              <a:rPr lang="en-US" altLang="ko-KR" dirty="0"/>
              <a:t>, </a:t>
            </a:r>
            <a:r>
              <a:rPr lang="ko-KR" altLang="en-US" dirty="0"/>
              <a:t>교육 매뉴얼</a:t>
            </a:r>
            <a:r>
              <a:rPr lang="en-US" altLang="ko-KR" dirty="0"/>
              <a:t>, </a:t>
            </a:r>
            <a:r>
              <a:rPr lang="ko-KR" altLang="en-US" dirty="0"/>
              <a:t>조직도</a:t>
            </a:r>
            <a:r>
              <a:rPr lang="en-US" altLang="ko-KR" dirty="0"/>
              <a:t>, </a:t>
            </a:r>
            <a:r>
              <a:rPr lang="ko-KR" altLang="en-US" dirty="0"/>
              <a:t>양식 등 문서를 분석</a:t>
            </a:r>
            <a:endParaRPr lang="en-US" altLang="ko-KR" dirty="0"/>
          </a:p>
          <a:p>
            <a:r>
              <a:rPr lang="ko-KR" altLang="en-US" dirty="0"/>
              <a:t>사용한 적이 없는 문서는 제외</a:t>
            </a:r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개선할 필요성을 찾아내야 함</a:t>
            </a:r>
            <a:endParaRPr lang="en-US" altLang="ko-KR" dirty="0"/>
          </a:p>
          <a:p>
            <a:pPr lvl="1"/>
            <a:r>
              <a:rPr lang="ko-KR" altLang="en-US" dirty="0"/>
              <a:t>빈 양식과 정보가 채워진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양식을 검토하는 작업이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유용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67223008" descr="DRW000017542c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672619"/>
            <a:ext cx="5429831" cy="421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21550" cy="5329237"/>
          </a:xfrm>
        </p:spPr>
        <p:txBody>
          <a:bodyPr/>
          <a:lstStyle/>
          <a:p>
            <a:r>
              <a:rPr lang="ko-KR" altLang="en-US" dirty="0"/>
              <a:t>작업 과정을 지켜보면서 현재 시스템에 관한 정보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경험</a:t>
            </a:r>
            <a:endParaRPr lang="en-US" altLang="ko-KR" dirty="0"/>
          </a:p>
          <a:p>
            <a:pPr lvl="1"/>
            <a:r>
              <a:rPr lang="ko-KR" altLang="en-US" dirty="0"/>
              <a:t>메모</a:t>
            </a:r>
            <a:endParaRPr lang="en-US" altLang="ko-KR" dirty="0"/>
          </a:p>
          <a:p>
            <a:pPr lvl="1"/>
            <a:r>
              <a:rPr lang="ko-KR" altLang="en-US" dirty="0"/>
              <a:t>촬영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인터뷰 정보를 보완할 목적으로 사용</a:t>
            </a:r>
            <a:endParaRPr lang="en-US" altLang="ko-KR" dirty="0"/>
          </a:p>
          <a:p>
            <a:pPr lvl="1"/>
            <a:r>
              <a:rPr lang="ko-KR" altLang="en-US" dirty="0"/>
              <a:t>확인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D4D9E-4ED6-4EFA-86BA-25D3F602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56" y="1628800"/>
            <a:ext cx="3096344" cy="2520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취합 방법의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강점과 약점 이해</a:t>
            </a:r>
            <a:endParaRPr lang="en-US" altLang="ko-KR" dirty="0"/>
          </a:p>
          <a:p>
            <a:r>
              <a:rPr lang="ko-KR" altLang="en-US" dirty="0"/>
              <a:t>적합한 방법을 선택할 수 있도록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80DA1-6D6D-4C39-A072-F2C04EB6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사용자와 엔지니어가 같이 볼 수 있어야 함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포함될 내용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수정 이력 </a:t>
            </a:r>
            <a:endParaRPr lang="en-US" altLang="ko-KR" dirty="0"/>
          </a:p>
          <a:p>
            <a:pPr lvl="1"/>
            <a:r>
              <a:rPr lang="ko-KR" altLang="en-US" dirty="0"/>
              <a:t>문제와 시스템 개요</a:t>
            </a:r>
            <a:endParaRPr lang="en-US" altLang="ko-KR" dirty="0"/>
          </a:p>
          <a:p>
            <a:pPr lvl="1"/>
            <a:r>
              <a:rPr lang="ko-KR" altLang="en-US" dirty="0"/>
              <a:t>배경 지식과 환경</a:t>
            </a:r>
            <a:endParaRPr lang="en-US" altLang="ko-KR" dirty="0"/>
          </a:p>
          <a:p>
            <a:pPr lvl="1"/>
            <a:r>
              <a:rPr lang="ko-KR" altLang="en-US" dirty="0"/>
              <a:t>기능적 요구</a:t>
            </a:r>
            <a:endParaRPr lang="en-US" altLang="ko-KR" dirty="0"/>
          </a:p>
          <a:p>
            <a:pPr lvl="1"/>
            <a:r>
              <a:rPr lang="ko-KR" altLang="en-US" dirty="0"/>
              <a:t>비기능적 요구</a:t>
            </a:r>
            <a:endParaRPr lang="en-US" altLang="ko-KR" dirty="0"/>
          </a:p>
          <a:p>
            <a:pPr lvl="1"/>
            <a:r>
              <a:rPr lang="ko-KR" altLang="en-US" dirty="0"/>
              <a:t>인수 테스트를 위한 기준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 descr="C:\Documents and Settings\Administrator\Local Settings\Temporary Internet Files\Content.IE5\LGCNT14P\MPj030966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071678"/>
            <a:ext cx="1997579" cy="2800344"/>
          </a:xfrm>
          <a:prstGeom prst="rect">
            <a:avLst/>
          </a:prstGeom>
          <a:noFill/>
        </p:spPr>
      </p:pic>
      <p:pic>
        <p:nvPicPr>
          <p:cNvPr id="5124" name="Picture 4" descr="C:\Documents and Settings\Administrator\Local Settings\Temporary Internet Files\Content.IE5\LGCNT14P\MPj0422138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500570"/>
            <a:ext cx="2745335" cy="1825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분석서 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지침 가이드라인을 준수하여야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리뷰 회의</a:t>
            </a:r>
            <a:endParaRPr lang="en-US" altLang="ko-KR" dirty="0"/>
          </a:p>
          <a:p>
            <a:pPr lvl="1"/>
            <a:r>
              <a:rPr lang="ko-KR" altLang="en-US" dirty="0"/>
              <a:t>발견된 결함은 수정하여 다시 검토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880B1-17A3-4DDB-8740-B5A37D10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969931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분석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329237"/>
          </a:xfrm>
        </p:spPr>
        <p:txBody>
          <a:bodyPr/>
          <a:lstStyle/>
          <a:p>
            <a:r>
              <a:rPr lang="ko-KR" altLang="en-US" dirty="0"/>
              <a:t>현재</a:t>
            </a:r>
            <a:r>
              <a:rPr lang="en-US" altLang="ko-KR" dirty="0"/>
              <a:t>(as-is) </a:t>
            </a:r>
            <a:r>
              <a:rPr lang="ko-KR" altLang="en-US" dirty="0"/>
              <a:t>시스템에서 새로운 시스템</a:t>
            </a:r>
            <a:r>
              <a:rPr lang="en-US" altLang="ko-KR" dirty="0"/>
              <a:t>(to-be)</a:t>
            </a:r>
            <a:r>
              <a:rPr lang="ko-KR" altLang="en-US" dirty="0"/>
              <a:t>로 옮겨 가는 과정</a:t>
            </a:r>
            <a:endParaRPr lang="en-US" altLang="ko-KR" dirty="0"/>
          </a:p>
          <a:p>
            <a:r>
              <a:rPr lang="ko-KR" altLang="en-US" dirty="0"/>
              <a:t>분석 단계</a:t>
            </a:r>
            <a:endParaRPr lang="en-US" altLang="ko-KR" dirty="0"/>
          </a:p>
          <a:p>
            <a:pPr lvl="1"/>
            <a:r>
              <a:rPr lang="ko-KR" altLang="en-US" dirty="0"/>
              <a:t>요구를 찾고</a:t>
            </a:r>
            <a:endParaRPr lang="en-US" altLang="ko-KR" dirty="0"/>
          </a:p>
          <a:p>
            <a:pPr lvl="1"/>
            <a:r>
              <a:rPr lang="ko-KR" altLang="en-US" dirty="0"/>
              <a:t>요구를 정리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99A88-37FB-4B43-AFA2-D0D560D1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204474" cy="3578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http://www.oracle.com/technology/sample_code/products/jdev/bc4jtoystore/images/toystoremodelbusinessobjectsumlmode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63339"/>
            <a:ext cx="2987824" cy="329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4270" y="1652022"/>
            <a:ext cx="4334234" cy="21370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정리 </a:t>
            </a:r>
            <a:r>
              <a:rPr lang="en-US" altLang="ko-KR" dirty="0"/>
              <a:t>- </a:t>
            </a:r>
            <a:r>
              <a:rPr lang="ko-KR" altLang="en-US" dirty="0"/>
              <a:t>모델링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107504" y="1071563"/>
            <a:ext cx="7815262" cy="5329237"/>
          </a:xfrm>
        </p:spPr>
        <p:txBody>
          <a:bodyPr/>
          <a:lstStyle/>
          <a:p>
            <a:r>
              <a:rPr lang="ko-KR" altLang="en-US" dirty="0"/>
              <a:t>실체를 축약하여 표현하는 작업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지형</a:t>
            </a:r>
            <a:r>
              <a:rPr lang="en-US" altLang="ko-KR" dirty="0"/>
              <a:t>-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소프트웨어</a:t>
            </a:r>
            <a:r>
              <a:rPr lang="en-US" altLang="ko-KR" dirty="0"/>
              <a:t>-</a:t>
            </a:r>
            <a:r>
              <a:rPr lang="ko-KR" altLang="en-US" dirty="0"/>
              <a:t>자료흐름도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-</a:t>
            </a:r>
            <a:r>
              <a:rPr lang="ko-KR" altLang="en-US" dirty="0"/>
              <a:t>설계도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-</a:t>
            </a:r>
            <a:r>
              <a:rPr lang="ko-KR" altLang="en-US" dirty="0"/>
              <a:t>회로도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기능적 모델</a:t>
            </a:r>
            <a:endParaRPr lang="en-US" altLang="ko-KR" dirty="0"/>
          </a:p>
          <a:p>
            <a:pPr lvl="1"/>
            <a:r>
              <a:rPr lang="ko-KR" altLang="en-US" dirty="0"/>
              <a:t>사용자와 환경이라는 관점의 모델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정적</a:t>
            </a:r>
            <a:r>
              <a:rPr lang="en-US" altLang="ko-KR" dirty="0"/>
              <a:t>(</a:t>
            </a:r>
            <a:r>
              <a:rPr lang="ko-KR" altLang="en-US" dirty="0"/>
              <a:t>구조적</a:t>
            </a:r>
            <a:r>
              <a:rPr lang="en-US" altLang="ko-KR" dirty="0"/>
              <a:t>)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프로세스와 자료의 묶음</a:t>
            </a:r>
            <a:r>
              <a:rPr lang="en-US" altLang="ko-KR" dirty="0"/>
              <a:t>)</a:t>
            </a:r>
            <a:r>
              <a:rPr lang="ko-KR" altLang="en-US" dirty="0"/>
              <a:t>의 구조 관점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동적 모델</a:t>
            </a:r>
            <a:endParaRPr lang="en-US" altLang="ko-KR" dirty="0"/>
          </a:p>
          <a:p>
            <a:pPr lvl="1"/>
            <a:r>
              <a:rPr lang="ko-KR" altLang="en-US" dirty="0"/>
              <a:t>시스템의 동작과 내부요소의 상호작용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장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요구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393558" cy="5329237"/>
          </a:xfrm>
        </p:spPr>
        <p:txBody>
          <a:bodyPr/>
          <a:lstStyle/>
          <a:p>
            <a:r>
              <a:rPr lang="ko-KR" altLang="en-US" dirty="0" err="1"/>
              <a:t>요구란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시스템이 무엇을 하여야 하는지</a:t>
            </a:r>
            <a:r>
              <a:rPr lang="en-US" altLang="ko-KR" dirty="0"/>
              <a:t>, </a:t>
            </a:r>
            <a:r>
              <a:rPr lang="ko-KR" altLang="en-US" dirty="0"/>
              <a:t>어떤 특성을 가져야 하는지를 기술한 것</a:t>
            </a:r>
            <a:endParaRPr lang="en-US" altLang="ko-KR" dirty="0"/>
          </a:p>
          <a:p>
            <a:pPr lvl="1"/>
            <a:r>
              <a:rPr lang="ko-KR" altLang="en-US" dirty="0"/>
              <a:t>사용자가 필요한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요구는 설계</a:t>
            </a:r>
            <a:r>
              <a:rPr lang="en-US" altLang="ko-KR" dirty="0"/>
              <a:t>, </a:t>
            </a:r>
            <a:r>
              <a:rPr lang="ko-KR" altLang="en-US" dirty="0"/>
              <a:t>구현에 이르면서 계속 변경될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요구의 종류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AF2C1-EAE5-4A74-9AA8-54F851A7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68" y="4155529"/>
            <a:ext cx="6814532" cy="2225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기능적 요구와 비기능적 요구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기능적 요구</a:t>
            </a:r>
            <a:endParaRPr lang="en-US" altLang="ko-KR" dirty="0"/>
          </a:p>
          <a:p>
            <a:pPr lvl="1"/>
            <a:r>
              <a:rPr lang="ko-KR" altLang="en-US" dirty="0"/>
              <a:t>시스템이 수행하여야 할 처리나 정보 저장 등의 기능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비기능적 요구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 err="1"/>
              <a:t>사용용이성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프로젝트 환경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33A0A-C8E7-486F-B953-5C4C13EF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7" y="3068960"/>
            <a:ext cx="780596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정의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_x104106336"/>
          <p:cNvSpPr>
            <a:spLocks noChangeArrowheads="1"/>
          </p:cNvSpPr>
          <p:nvPr/>
        </p:nvSpPr>
        <p:spPr bwMode="auto">
          <a:xfrm>
            <a:off x="0" y="785794"/>
            <a:ext cx="4857752" cy="5091478"/>
          </a:xfrm>
          <a:prstGeom prst="rect">
            <a:avLst/>
          </a:prstGeom>
          <a:solidFill>
            <a:srgbClr val="B3C5F3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네비게이션 시스템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기능적 요구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GPS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위치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지도의 어떤 부분을 디스플레이 할 것인지 계산하기 위하여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정보를 사용하여 접근하고 있는 인근 지역 지도를 디스플레이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1.2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속도와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방향회전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기록에 대한 정보를 통합하여 자동차의 위치 정보를 표현한다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 </a:t>
            </a:r>
            <a:r>
              <a:rPr kumimoji="1" lang="ko-KR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셋업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셋업을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위하여 시스템은 지도를 보여준다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디폴트 지도는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1:25000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척도이며 중앙이 현재 자동차의 위치다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2.2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목적지를 선택하기 위하여 주소나 상호를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입력받는다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2.3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선택된 목적지를 찾아 위치를 지도에 디스플레이 하고 사용자에게 확인 시킨다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네비게이션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사용자의 현재 위치가 지도의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가시범위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안에 있을 때는 빨간 화살표로 표시한다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화살표는 사용자가 가야할 방향을 나타낸다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목적지까지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주행로를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다음의 두 가지 방법으로 안내한다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디스플레이 화살표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오른쪽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U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턴 심볼 등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3.2.2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음성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운전자가 어디로 운전하여야 하는지 ‘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건물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쪽으로 회전하십시오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.’ ‘&lt;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도로번호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건물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까지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쪽으로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직진하십시오’라고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안내한다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_x104108096"/>
          <p:cNvSpPr>
            <a:spLocks noChangeArrowheads="1"/>
          </p:cNvSpPr>
          <p:nvPr/>
        </p:nvSpPr>
        <p:spPr bwMode="auto">
          <a:xfrm>
            <a:off x="4786313" y="2714619"/>
            <a:ext cx="4357687" cy="3901841"/>
          </a:xfrm>
          <a:prstGeom prst="rect">
            <a:avLst/>
          </a:prstGeom>
          <a:solidFill>
            <a:srgbClr val="B3C5F3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비기능적 요구</a:t>
            </a:r>
            <a:endParaRPr kumimoji="1" 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운용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신호를 수신하는데 실패하더라도 서비스를 유지하도록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강인하여야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1.2 GPS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신호가 없는 경우 대신할 수 있는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관성항법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장치로부터의 입력을 받을 수 있도록 설계하여야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성능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2.1 GPS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의한 위치는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미터 이내의 정확도를 유지하여야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2.2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주행시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회전이나 길 안내는 적어도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미터 전에 이루어져야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2.3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목적지의 탐색은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초 이내에 이루어져야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융통성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3.1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무선 인터넷이나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기술의 변경이 미래의 릴리스에 잘 통합되도록 설계되어야 한다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48EE5-1F13-471E-868C-56502C09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정의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CCE02-2286-4CE8-A456-3CD5ADD7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반복적이며 계속적인 작업</a:t>
            </a:r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/>
              <a:t>요구 작성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DCFC-AFA1-461D-A168-1B1595A1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5" y="2996952"/>
            <a:ext cx="7359695" cy="18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비즈니스나 </a:t>
            </a:r>
            <a:r>
              <a:rPr lang="en-US" altLang="ko-KR" dirty="0"/>
              <a:t>IT </a:t>
            </a:r>
            <a:r>
              <a:rPr lang="ko-KR" altLang="en-US" dirty="0"/>
              <a:t>측면에서 요구 자체를 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사용자와 엔지니어가 정보를 나누고 이해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프로세스 분석</a:t>
            </a:r>
            <a:r>
              <a:rPr lang="en-US" altLang="ko-KR" dirty="0"/>
              <a:t> </a:t>
            </a:r>
            <a:r>
              <a:rPr lang="ko-KR" altLang="en-US" dirty="0"/>
              <a:t>기법을 사용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D9F49-6F00-47F7-BFE4-F119A4A7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0" y="2564904"/>
            <a:ext cx="7239000" cy="232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Pages>37</Pages>
  <Words>1264</Words>
  <Application>Microsoft Office PowerPoint</Application>
  <PresentationFormat>Letter 용지(8.5x11in)</PresentationFormat>
  <Paragraphs>284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HY신명조</vt:lpstr>
      <vt:lpstr>HY크리스탈M</vt:lpstr>
      <vt:lpstr>굴림</vt:lpstr>
      <vt:lpstr>맑은 고딕</vt:lpstr>
      <vt:lpstr>휴먼명조</vt:lpstr>
      <vt:lpstr>Arial</vt:lpstr>
      <vt:lpstr>Wingdings</vt:lpstr>
      <vt:lpstr>Lectures</vt:lpstr>
      <vt:lpstr>UML로 배우는 시스템 분석 설계 Lecture #3: 요구 분석</vt:lpstr>
      <vt:lpstr>목 차</vt:lpstr>
      <vt:lpstr>요구 분석 과정</vt:lpstr>
      <vt:lpstr>요구 정리 - 모델링</vt:lpstr>
      <vt:lpstr>3.2 요구 정의</vt:lpstr>
      <vt:lpstr>기능적 요구와 비기능적 요구</vt:lpstr>
      <vt:lpstr>요구 정의 사례</vt:lpstr>
      <vt:lpstr>요구 정의 작성</vt:lpstr>
      <vt:lpstr>요구 결정</vt:lpstr>
      <vt:lpstr>비즈니스 프로세스 분석 기법</vt:lpstr>
      <vt:lpstr>비즈니스 프로세스 분석</vt:lpstr>
      <vt:lpstr>비즈니스 프로세스 자동화</vt:lpstr>
      <vt:lpstr>비즈니스 프로세스 개선</vt:lpstr>
      <vt:lpstr>비즈니스 프로세스 개선</vt:lpstr>
      <vt:lpstr>비즈니스 프로세스 리엔지니어링</vt:lpstr>
      <vt:lpstr>분석 방법의 비교</vt:lpstr>
      <vt:lpstr>3.4 요구 추출 방법</vt:lpstr>
      <vt:lpstr>인터뷰</vt:lpstr>
      <vt:lpstr>인터뷰 질문 작성</vt:lpstr>
      <vt:lpstr>인터뷰 후속 조치</vt:lpstr>
      <vt:lpstr>JAD 회의</vt:lpstr>
      <vt:lpstr>JAD 회의 과정</vt:lpstr>
      <vt:lpstr>설문</vt:lpstr>
      <vt:lpstr>서류 분석</vt:lpstr>
      <vt:lpstr>관찰</vt:lpstr>
      <vt:lpstr>요구 취합 방법의 비교</vt:lpstr>
      <vt:lpstr>요구 문서화</vt:lpstr>
      <vt:lpstr>요구 분석서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김경민</cp:lastModifiedBy>
  <cp:revision>542</cp:revision>
  <cp:lastPrinted>1998-09-23T13:25:09Z</cp:lastPrinted>
  <dcterms:created xsi:type="dcterms:W3CDTF">1997-09-19T00:00:41Z</dcterms:created>
  <dcterms:modified xsi:type="dcterms:W3CDTF">2023-03-23T11:41:49Z</dcterms:modified>
</cp:coreProperties>
</file>