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7" r:id="rId2"/>
    <p:sldId id="375" r:id="rId3"/>
    <p:sldId id="439" r:id="rId4"/>
    <p:sldId id="463" r:id="rId5"/>
    <p:sldId id="466" r:id="rId6"/>
    <p:sldId id="467" r:id="rId7"/>
    <p:sldId id="440" r:id="rId8"/>
    <p:sldId id="441" r:id="rId9"/>
    <p:sldId id="442" r:id="rId10"/>
    <p:sldId id="443" r:id="rId11"/>
    <p:sldId id="446" r:id="rId12"/>
    <p:sldId id="444" r:id="rId13"/>
    <p:sldId id="445" r:id="rId14"/>
    <p:sldId id="447" r:id="rId15"/>
    <p:sldId id="470" r:id="rId16"/>
    <p:sldId id="448" r:id="rId17"/>
    <p:sldId id="449" r:id="rId18"/>
    <p:sldId id="450" r:id="rId19"/>
    <p:sldId id="451" r:id="rId20"/>
    <p:sldId id="453" r:id="rId21"/>
    <p:sldId id="454" r:id="rId22"/>
    <p:sldId id="455" r:id="rId23"/>
    <p:sldId id="456" r:id="rId24"/>
    <p:sldId id="465" r:id="rId25"/>
    <p:sldId id="468" r:id="rId26"/>
    <p:sldId id="469" r:id="rId27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79F"/>
    <a:srgbClr val="063DE8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 autoAdjust="0"/>
    <p:restoredTop sz="97118" autoAdjust="0"/>
  </p:normalViewPr>
  <p:slideViewPr>
    <p:cSldViewPr>
      <p:cViewPr varScale="1">
        <p:scale>
          <a:sx n="111" d="100"/>
          <a:sy n="111" d="100"/>
        </p:scale>
        <p:origin x="18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24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2022-03-30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</a:rPr>
              <a:t> </a:t>
            </a: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EB55EC62-E196-4390-910F-7AAAB077BA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48425"/>
            <a:ext cx="4232275" cy="40957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9B0B0F9-BF7A-4AD5-A413-4918578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500813"/>
            <a:ext cx="36607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defRPr/>
            </a:pPr>
            <a:r>
              <a:rPr lang="en-US" altLang="ko-KR" sz="1000" b="0" i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 </a:t>
            </a:r>
            <a:r>
              <a:rPr lang="ko-KR" altLang="en-US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최은만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UML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로 배우는 시스템분석 설계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, 2018</a:t>
            </a:r>
            <a:endParaRPr lang="en-US" altLang="ko-KR" sz="1000" b="0" i="1">
              <a:solidFill>
                <a:schemeClr val="bg1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/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>Lecture #4: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기능적 모델링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액터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393558" cy="5329237"/>
          </a:xfrm>
        </p:spPr>
        <p:txBody>
          <a:bodyPr/>
          <a:lstStyle/>
          <a:p>
            <a:r>
              <a:rPr lang="ko-KR" altLang="en-US" dirty="0"/>
              <a:t>시스템으로부터 서비스를 받을 필요가 있는 외부 요소</a:t>
            </a:r>
            <a:endParaRPr lang="en-US" altLang="ko-KR" dirty="0"/>
          </a:p>
          <a:p>
            <a:pPr lvl="1"/>
            <a:r>
              <a:rPr lang="ko-KR" altLang="en-US" dirty="0"/>
              <a:t>사람 </a:t>
            </a:r>
            <a:r>
              <a:rPr lang="en-US" altLang="ko-KR" dirty="0"/>
              <a:t>-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액터를</a:t>
            </a:r>
            <a:r>
              <a:rPr lang="ko-KR" altLang="en-US" dirty="0"/>
              <a:t> 찾는 요령 </a:t>
            </a:r>
            <a:endParaRPr lang="en-US" altLang="ko-KR" dirty="0"/>
          </a:p>
          <a:p>
            <a:pPr lvl="1"/>
            <a:r>
              <a:rPr lang="ko-KR" altLang="en-US" dirty="0"/>
              <a:t>시스템의 주된 사용자는 </a:t>
            </a:r>
            <a:r>
              <a:rPr lang="ko-KR" altLang="en-US" dirty="0" err="1"/>
              <a:t>누구인가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시스템과 상호작용하는 다른 시스템이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시스템의 출력에 관심이 있는 사람이나 다른 시스템은 무엇인가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89328664" descr="DRW0000169055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5746" y="1757329"/>
            <a:ext cx="4551461" cy="1143008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9" name="_x89330584" descr="DRW0000169055c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865" y="3284984"/>
            <a:ext cx="4507222" cy="1071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321550" cy="5329237"/>
          </a:xfrm>
        </p:spPr>
        <p:txBody>
          <a:bodyPr/>
          <a:lstStyle/>
          <a:p>
            <a:pPr marL="457200" indent="-457200"/>
            <a:r>
              <a:rPr lang="ko-KR" altLang="en-US" dirty="0"/>
              <a:t>액터에게 서비스를 제공하기 위하여 시스템이 수행하는 중요 프로세스</a:t>
            </a:r>
            <a:endParaRPr lang="en-US" altLang="ko-KR" dirty="0"/>
          </a:p>
          <a:p>
            <a:pPr marL="457200" indent="-457200"/>
            <a:endParaRPr lang="en-US" altLang="ko-KR" dirty="0"/>
          </a:p>
          <a:p>
            <a:pPr marL="457200" indent="-457200"/>
            <a:r>
              <a:rPr lang="ko-KR" altLang="en-US" dirty="0"/>
              <a:t>사용 사례 이름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작업을 의미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예</a:t>
            </a:r>
            <a:r>
              <a:rPr lang="en-US" altLang="ko-KR" dirty="0"/>
              <a:t>: ‘</a:t>
            </a:r>
            <a:r>
              <a:rPr lang="ko-KR" altLang="en-US" dirty="0"/>
              <a:t>책 주문</a:t>
            </a:r>
            <a:r>
              <a:rPr lang="en-US" altLang="ko-KR" dirty="0"/>
              <a:t>’</a:t>
            </a:r>
          </a:p>
          <a:p>
            <a:pPr marL="847725" lvl="1" indent="-457200"/>
            <a:endParaRPr lang="en-US" altLang="ko-KR" dirty="0"/>
          </a:p>
          <a:p>
            <a:pPr marL="457200" indent="-457200"/>
            <a:r>
              <a:rPr lang="ko-KR" altLang="en-US" dirty="0"/>
              <a:t>단일 </a:t>
            </a:r>
            <a:r>
              <a:rPr lang="ko-KR" altLang="en-US" dirty="0" err="1"/>
              <a:t>유스케이스가</a:t>
            </a:r>
            <a:r>
              <a:rPr lang="ko-KR" altLang="en-US" dirty="0"/>
              <a:t> 여러 </a:t>
            </a:r>
            <a:r>
              <a:rPr lang="ko-KR" altLang="en-US" dirty="0" err="1"/>
              <a:t>액터에</a:t>
            </a:r>
            <a:r>
              <a:rPr lang="ko-KR" altLang="en-US" dirty="0"/>
              <a:t> 의하여 구동 될 때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작업이 동일하면 같은 </a:t>
            </a:r>
            <a:r>
              <a:rPr lang="ko-KR" altLang="en-US" dirty="0" err="1"/>
              <a:t>유스케이스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이벤트 흐름이 다르면 다른 사용 사례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89329704" descr="DRW0000169055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57364"/>
            <a:ext cx="5246820" cy="857256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90035528" descr="DRW0000169055d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572008"/>
            <a:ext cx="6203969" cy="1930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 dirty="0"/>
              <a:t>커뮤니케이션 관계 </a:t>
            </a:r>
            <a:endParaRPr lang="en-US" altLang="ko-KR" dirty="0"/>
          </a:p>
          <a:p>
            <a:pPr marL="847725" lvl="1" indent="-457200"/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</a:t>
            </a:r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457200" indent="-457200"/>
            <a:r>
              <a:rPr lang="ko-KR" altLang="en-US" dirty="0"/>
              <a:t>포함 관계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다른 </a:t>
            </a:r>
            <a:r>
              <a:rPr lang="ko-KR" altLang="en-US" dirty="0" err="1"/>
              <a:t>유스케이스를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공통되는 </a:t>
            </a:r>
            <a:r>
              <a:rPr lang="ko-KR" altLang="en-US" dirty="0" err="1"/>
              <a:t>유스케이스를</a:t>
            </a:r>
            <a:r>
              <a:rPr lang="ko-KR" altLang="en-US" dirty="0"/>
              <a:t> 별도로 정의</a:t>
            </a:r>
          </a:p>
          <a:p>
            <a:pPr marL="847725" lvl="1" indent="-457200"/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89330264" descr="DRW0000169055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112097"/>
            <a:ext cx="3143272" cy="2776418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1" name="_x89328504" descr="DRW0000169055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628651"/>
            <a:ext cx="4842189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확장 관계</a:t>
            </a:r>
            <a:endParaRPr lang="en-US" altLang="ko-KR"/>
          </a:p>
          <a:p>
            <a:pPr lvl="1"/>
            <a:r>
              <a:rPr lang="ko-KR" altLang="en-US"/>
              <a:t>존재하는 사용 사례의 동작을 조건적으로 확장</a:t>
            </a:r>
            <a:endParaRPr lang="en-US" altLang="ko-KR"/>
          </a:p>
          <a:p>
            <a:pPr lvl="1"/>
            <a:r>
              <a:rPr lang="ko-KR" altLang="en-US"/>
              <a:t>이벤트의 추가나 예외적인 케이스</a:t>
            </a:r>
          </a:p>
          <a:p>
            <a:pPr lvl="1"/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89412648" descr="DRW0000129069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071810"/>
            <a:ext cx="3957441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 방법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/>
            <a:r>
              <a:rPr lang="ko-KR" altLang="en-US"/>
              <a:t>세 단계의 과정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4900E-B2B5-4997-B2D1-80CE69D3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4975"/>
            <a:ext cx="6888876" cy="40814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작성 </a:t>
            </a:r>
            <a:r>
              <a:rPr lang="en-US" altLang="ko-KR" dirty="0"/>
              <a:t>Tip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소프트웨어가 제공할 기능에 집중하라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사용자 관점으로 작성하라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목표 지향적으로 작성하라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시스템 흐름도와는 다름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읽기 쉽게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65596480" descr="DRW000014842ef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3240" y="3573016"/>
            <a:ext cx="5225264" cy="2866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63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 작성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안의 동작을 글로 서술</a:t>
            </a:r>
            <a:endParaRPr lang="en-US" altLang="ko-KR" dirty="0"/>
          </a:p>
          <a:p>
            <a:pPr lvl="1"/>
            <a:r>
              <a:rPr lang="ko-KR" altLang="en-US" dirty="0"/>
              <a:t>상호 작용을 더 자세히 표현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유스케이스를</a:t>
            </a:r>
            <a:r>
              <a:rPr lang="ko-KR" altLang="en-US" dirty="0"/>
              <a:t> 작성하는 형식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0492EE-7C9A-4959-AAD6-AE5DC0D4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708920"/>
            <a:ext cx="778192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작성 사례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3" name="_x90303712"/>
          <p:cNvSpPr>
            <a:spLocks noChangeArrowheads="1"/>
          </p:cNvSpPr>
          <p:nvPr/>
        </p:nvSpPr>
        <p:spPr bwMode="auto">
          <a:xfrm>
            <a:off x="485692" y="1053724"/>
            <a:ext cx="7929618" cy="5214974"/>
          </a:xfrm>
          <a:prstGeom prst="rect">
            <a:avLst/>
          </a:prstGeom>
          <a:solidFill>
            <a:srgbClr val="AEDCAD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유스케이스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이름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책 주문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액터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목표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선택한 책을 배달 정보를 입력하고 주문 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시작 조건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책이 선택되어 수량이 지정되어 있고 신용 불량 고객이 아니어야 함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정상적 사건의 흐름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endParaRPr kumimoji="1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고객이 ‘주문’ 메뉴를 눌러 사용 사례가 시작된다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고객이 이름과 주소를 입력한다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책의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ISBN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번호를 입력하면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시스템이 책의 자세한 정보와 가격을 화면에 제공한다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시스템이 책의 가격을 총액에 누적한다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계속 반복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고객이 확인을 누르면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시스템이 정보를 검토하여 이상이 없으면 주문 정보를 저장하고 화면에 주문 확인 정보를 디스플레이 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대안 흐름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A1: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불량 데이터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 흐름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단계에 불량 데이터가 발견되면 시작한다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시스템이 고객에게 불량 데이터를 지적하고 정보를 다시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디스플레이하고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고칠 수 있게 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 흐름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단계를 계속한다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A2: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취소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‘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책 주문’ 사용 사례의 어느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단계에서든지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‘취소’ 버튼을 누른다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시스템이 고객에게 취소 의사를 다시 확인한다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‘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확인’을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누르면 사용 사례를 종료한다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종료조건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주문이 취소되지 않는다면 시스템에 저장하고 확인된 주문으로 표시한다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사건의 흐름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사건</a:t>
            </a:r>
            <a:r>
              <a:rPr lang="en-US" altLang="ko-KR" dirty="0"/>
              <a:t>(event)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전형적인 </a:t>
            </a:r>
            <a:r>
              <a:rPr lang="ko-KR" altLang="en-US" dirty="0" err="1"/>
              <a:t>유스케이스들에</a:t>
            </a:r>
            <a:r>
              <a:rPr lang="ko-KR" altLang="en-US" dirty="0"/>
              <a:t> 대하여 사용자와 시스템의 동작을 마치 사건 일지처럼 기록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사건의 흐름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기본 흐름이 여러 개의 흐름으로 확장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89412408" descr="EMB0000129069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881540"/>
            <a:ext cx="2286016" cy="2535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유스케이스의</a:t>
            </a:r>
            <a:r>
              <a:rPr lang="ko-KR" altLang="en-US" dirty="0"/>
              <a:t> 링크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포함 관계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확장 관계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5" name="_x65623296"/>
          <p:cNvSpPr>
            <a:spLocks noChangeArrowheads="1"/>
          </p:cNvSpPr>
          <p:nvPr/>
        </p:nvSpPr>
        <p:spPr bwMode="auto">
          <a:xfrm>
            <a:off x="285720" y="1500174"/>
            <a:ext cx="4071966" cy="1714512"/>
          </a:xfrm>
          <a:prstGeom prst="rect">
            <a:avLst/>
          </a:prstGeom>
          <a:solidFill>
            <a:srgbClr val="AEDCAD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찾기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사건의 흐름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시스템은 고객의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를 가지고 최근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년 동안 주문한 모든 주문을 찾는다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찾은 모든 주문을 시간이 빠른 순서로 나열한다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특정 주문을 선택한다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8" name="_x65241592"/>
          <p:cNvSpPr>
            <a:spLocks noChangeArrowheads="1"/>
          </p:cNvSpPr>
          <p:nvPr/>
        </p:nvSpPr>
        <p:spPr bwMode="auto">
          <a:xfrm>
            <a:off x="4505200" y="1024296"/>
            <a:ext cx="4429156" cy="2500330"/>
          </a:xfrm>
          <a:prstGeom prst="rect">
            <a:avLst/>
          </a:prstGeom>
          <a:solidFill>
            <a:srgbClr val="AEDCAD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lvl="0" indent="-177800" algn="just" eaLnBrk="1" latinLnBrk="1" hangingPunct="1"/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취소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사건의 흐름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‘주문 취소’ 메뉴를 선택한다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2. &lt;&lt;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‘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찾기’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&gt;&gt;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시스템은 고객이 선택한 주문의 상태가 ‘상품 준비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중’이라면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주문의 상태를 취소로 만든다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회계 시스템에 고객에게 환불 또는 카드 승인 취소를 요청하고 마친다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선택한 주문의 상태가 ‘배송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중’이라면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고객에게 반품에 관한 정책을 알리고 종료한다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1" name="_x65408952"/>
          <p:cNvSpPr>
            <a:spLocks noChangeArrowheads="1"/>
          </p:cNvSpPr>
          <p:nvPr/>
        </p:nvSpPr>
        <p:spPr bwMode="auto">
          <a:xfrm>
            <a:off x="285720" y="3626399"/>
            <a:ext cx="4071966" cy="2857496"/>
          </a:xfrm>
          <a:prstGeom prst="rect">
            <a:avLst/>
          </a:prstGeom>
          <a:solidFill>
            <a:srgbClr val="AEDCAD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lvl="0" indent="-177800" algn="just" eaLnBrk="1" latinLnBrk="1" hangingPunct="1"/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책 주문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사건의 흐름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‘책 주문’ 메뉴를 선택한다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이름과 주소를 입력한다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책의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ISBN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번호를 입력하면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a)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시스템이 책의 자세한 정보와 가격을 화면에 제공한다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b)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시스템이 책의 가격을 총액에 누적한다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계속 반복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4.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확인을 누르면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시스템이 정보를 검토하여 이상이 없으면 주문 정보를 저장하고 화면에 주문 확인 정보를 디스플레이 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4" name="_x65420408"/>
          <p:cNvSpPr>
            <a:spLocks noChangeArrowheads="1"/>
          </p:cNvSpPr>
          <p:nvPr/>
        </p:nvSpPr>
        <p:spPr bwMode="auto">
          <a:xfrm>
            <a:off x="4496185" y="3646081"/>
            <a:ext cx="4379943" cy="2714644"/>
          </a:xfrm>
          <a:prstGeom prst="rect">
            <a:avLst/>
          </a:prstGeom>
          <a:solidFill>
            <a:srgbClr val="AEDCAD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lvl="0" indent="-177800" algn="just" eaLnBrk="1" latinLnBrk="1" hangingPunct="1"/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 할인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사건의 흐름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&lt;&lt;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‘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책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주문’에서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주문할 책이 다 입력 된 후 확장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&gt;&gt;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단골 고객의 할인 프로그램인 멤버십이 있다면 시작한다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시스템은 화면에 멤버십 할인 해당자임을 디스플레이 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총액에 할인율을 적용하여 할인 총액을 계산한다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총액에서 할인 총액을 차감하고 디스플레이 한 후 종료한다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B5D93-A016-49BB-AA51-00495372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개념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err="1"/>
              <a:t>유스케이스</a:t>
            </a:r>
            <a:r>
              <a:rPr lang="ko-KR" altLang="en-US" dirty="0"/>
              <a:t> 명세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액티비티 다이어그램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최은만\AppData\Local\Microsoft\Windows\Temporary Internet Files\Content.IE5\UF0A9NAJ\MCj028172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14488"/>
            <a:ext cx="1810512" cy="983894"/>
          </a:xfrm>
          <a:prstGeom prst="rect">
            <a:avLst/>
          </a:prstGeom>
          <a:noFill/>
        </p:spPr>
      </p:pic>
      <p:pic>
        <p:nvPicPr>
          <p:cNvPr id="1028" name="Picture 4" descr="C:\Users\최은만\AppData\Local\Microsoft\Windows\Temporary Internet Files\Content.IE5\UK6UI90Q\MCj044140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143248"/>
            <a:ext cx="2171696" cy="217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유스케이스의</a:t>
            </a:r>
            <a:r>
              <a:rPr lang="ko-KR" altLang="en-US" dirty="0"/>
              <a:t> 규모와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1F8515-F6A5-41D6-AABB-38198814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65179120" descr="EMB000014842e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14554"/>
            <a:ext cx="7190959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_x65408952" descr="DRW000014842f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28868"/>
            <a:ext cx="3000396" cy="3994967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액티비티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단계에 워크플로우를 표현 하는 방법</a:t>
            </a:r>
            <a:endParaRPr lang="en-US" altLang="ko-KR" dirty="0"/>
          </a:p>
          <a:p>
            <a:pPr lvl="1"/>
            <a:r>
              <a:rPr lang="ko-KR" altLang="en-US" dirty="0"/>
              <a:t>액티비티 </a:t>
            </a:r>
            <a:r>
              <a:rPr lang="en-US" altLang="ko-KR" dirty="0"/>
              <a:t>– </a:t>
            </a:r>
            <a:r>
              <a:rPr lang="ko-KR" altLang="en-US" dirty="0"/>
              <a:t>비즈니스 작업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 사례 안의 복잡한 흐름을 나타내기도 함</a:t>
            </a:r>
            <a:endParaRPr lang="en-US" altLang="ko-KR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65179120" descr="DRW000014842ef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357562"/>
            <a:ext cx="3643306" cy="936709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액티비티 다이어그램의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85786" y="714356"/>
          <a:ext cx="7786740" cy="5610710"/>
        </p:xfrm>
        <a:graphic>
          <a:graphicData uri="http://schemas.openxmlformats.org/drawingml/2006/table">
            <a:tbl>
              <a:tblPr/>
              <a:tblGrid>
                <a:gridCol w="173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037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요소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액션과 액티비티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분할할 수 없는 동작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액티비티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액션의 집합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309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 노드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 노드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 종료 노드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 노드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액션이나 액티비티의 시작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 노드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액티비티가 종료됨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 종료 노드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특정 제어 흐름이니 객체 흐름이 종료됨 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600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병합 노드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노드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제어흐름이 흘러가기 위한 테스트 조건을 나타냄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병합 노드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여러 경로가 하나로 합하는 것을 나타냄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600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포크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조인 노드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포크 노드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액티비티의 흐름이 병렬적으로 수행됨을 나타냄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조인 노드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액티비티의 병렬 흐름이 다시 합하는 시점을 나타냄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61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노드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흐름에 연결된 객체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168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제어 흐름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실행의 순서를 나타냄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89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흐름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 액티비티에서 다른 액티티비로 객체의 흐름을 나타냄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892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스윕레인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액티비티의 수행을 담당하는 개인 또는 객체 별로 분할하는 선 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76" name="_x66323288"/>
          <p:cNvSpPr>
            <a:spLocks noChangeArrowheads="1"/>
          </p:cNvSpPr>
          <p:nvPr/>
        </p:nvSpPr>
        <p:spPr bwMode="auto">
          <a:xfrm>
            <a:off x="1142976" y="1142984"/>
            <a:ext cx="866775" cy="3683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4351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5" name="_x65326104" descr="DRW000014842f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977900" cy="222250"/>
          </a:xfrm>
          <a:prstGeom prst="rect">
            <a:avLst/>
          </a:prstGeom>
          <a:noFill/>
        </p:spPr>
      </p:pic>
      <p:pic>
        <p:nvPicPr>
          <p:cNvPr id="7174" name="_x65349120" descr="DRW000014842f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143248"/>
            <a:ext cx="1139825" cy="284163"/>
          </a:xfrm>
          <a:prstGeom prst="rect">
            <a:avLst/>
          </a:prstGeom>
          <a:noFill/>
        </p:spPr>
      </p:pic>
      <p:pic>
        <p:nvPicPr>
          <p:cNvPr id="7173" name="_x66293360" descr="DRW000014842f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4000504"/>
            <a:ext cx="800100" cy="347663"/>
          </a:xfrm>
          <a:prstGeom prst="rect">
            <a:avLst/>
          </a:prstGeom>
          <a:noFill/>
        </p:spPr>
      </p:pic>
      <p:sp>
        <p:nvSpPr>
          <p:cNvPr id="7172" name="_x66262632"/>
          <p:cNvSpPr>
            <a:spLocks noChangeArrowheads="1"/>
          </p:cNvSpPr>
          <p:nvPr/>
        </p:nvSpPr>
        <p:spPr bwMode="auto">
          <a:xfrm>
            <a:off x="1000100" y="4643446"/>
            <a:ext cx="866775" cy="368300"/>
          </a:xfrm>
          <a:prstGeom prst="rect">
            <a:avLst/>
          </a:prstGeom>
          <a:solidFill>
            <a:srgbClr val="FFFFFF"/>
          </a:solidFill>
          <a:ln w="14351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1" name="_x65634008"/>
          <p:cNvSpPr>
            <a:spLocks noChangeShapeType="1"/>
          </p:cNvSpPr>
          <p:nvPr/>
        </p:nvSpPr>
        <p:spPr bwMode="auto">
          <a:xfrm>
            <a:off x="1214414" y="5286388"/>
            <a:ext cx="504825" cy="0"/>
          </a:xfrm>
          <a:prstGeom prst="line">
            <a:avLst/>
          </a:prstGeom>
          <a:noFill/>
          <a:ln w="14351">
            <a:solidFill>
              <a:srgbClr val="000000"/>
            </a:solidFill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0" name="_x65499808"/>
          <p:cNvSpPr>
            <a:spLocks noChangeShapeType="1"/>
          </p:cNvSpPr>
          <p:nvPr/>
        </p:nvSpPr>
        <p:spPr bwMode="auto">
          <a:xfrm>
            <a:off x="1214414" y="5643578"/>
            <a:ext cx="504825" cy="0"/>
          </a:xfrm>
          <a:prstGeom prst="line">
            <a:avLst/>
          </a:prstGeom>
          <a:noFill/>
          <a:ln w="14351">
            <a:solidFill>
              <a:srgbClr val="000000"/>
            </a:solidFill>
            <a:prstDash val="sysDot"/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69" name="_x65329600"/>
          <p:cNvSpPr>
            <a:spLocks noChangeShapeType="1"/>
          </p:cNvSpPr>
          <p:nvPr/>
        </p:nvSpPr>
        <p:spPr bwMode="auto">
          <a:xfrm>
            <a:off x="1428728" y="6000768"/>
            <a:ext cx="4763" cy="357188"/>
          </a:xfrm>
          <a:prstGeom prst="line">
            <a:avLst/>
          </a:prstGeom>
          <a:noFill/>
          <a:ln w="14351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액티비티 다이어그램의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인터넷 쇼핑몰 주문</a:t>
            </a:r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65327720" descr="DRW000014842f4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538818"/>
            <a:ext cx="4786346" cy="5310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기능적 모델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모델이 비즈니스 프로세스를 잘 나타내고 있는지 검토</a:t>
            </a:r>
            <a:endParaRPr lang="en-US" altLang="ko-KR" dirty="0"/>
          </a:p>
          <a:p>
            <a:pPr lvl="1"/>
            <a:r>
              <a:rPr lang="ko-KR" altLang="en-US" dirty="0"/>
              <a:t>액티비티 다이어그램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빠진 요구가 없는지 검토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포함되지 않는 내용</a:t>
            </a:r>
            <a:endParaRPr lang="en-US" altLang="ko-KR" dirty="0"/>
          </a:p>
          <a:p>
            <a:pPr lvl="1"/>
            <a:r>
              <a:rPr lang="ko-KR" altLang="en-US" dirty="0"/>
              <a:t>성능 요구</a:t>
            </a:r>
            <a:endParaRPr lang="en-US" altLang="ko-KR" dirty="0"/>
          </a:p>
          <a:p>
            <a:pPr lvl="1"/>
            <a:r>
              <a:rPr lang="ko-KR" altLang="en-US" dirty="0"/>
              <a:t>비즈니스 규칙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자료의 설명</a:t>
            </a:r>
            <a:endParaRPr lang="en-US" altLang="ko-KR" dirty="0"/>
          </a:p>
          <a:p>
            <a:pPr lvl="1"/>
            <a:r>
              <a:rPr lang="ko-KR" altLang="en-US" dirty="0"/>
              <a:t>유한 상태 머신</a:t>
            </a:r>
            <a:endParaRPr lang="en-US" altLang="ko-KR" dirty="0"/>
          </a:p>
          <a:p>
            <a:pPr lvl="1"/>
            <a:r>
              <a:rPr lang="ko-KR" altLang="en-US" dirty="0"/>
              <a:t>우선순위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3911D2-05C0-49C6-83A4-1F5904FA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358438" cy="51845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E290FC-E463-47F3-9949-16BB46A7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모델 사이의 불일치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E7D8C-4B58-4BD9-963A-5D411700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사이의 연관</a:t>
            </a:r>
          </a:p>
        </p:txBody>
      </p:sp>
    </p:spTree>
    <p:extLst>
      <p:ext uri="{BB962C8B-B14F-4D97-AF65-F5344CB8AC3E}">
        <p14:creationId xmlns:p14="http://schemas.microsoft.com/office/powerpoint/2010/main" val="1146214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FB665-13CF-4830-B9CC-68C9BF19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7E5C7-E95A-47C9-8872-47DDB578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DEB1B-471F-4A40-A6FB-EF80C85C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83522"/>
            <a:ext cx="6527375" cy="37190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5AEFCD-AE80-4CD2-95DE-0EAA8E8B9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43" y="4293096"/>
            <a:ext cx="6415977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단계의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기능을 잘 정리하고 표현하는 방법</a:t>
            </a:r>
            <a:endParaRPr lang="en-US" altLang="ko-KR" dirty="0"/>
          </a:p>
          <a:p>
            <a:pPr lvl="1"/>
            <a:r>
              <a:rPr lang="ko-KR" altLang="en-US" dirty="0"/>
              <a:t>프로토타입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endParaRPr lang="en-US" altLang="ko-KR" dirty="0"/>
          </a:p>
          <a:p>
            <a:pPr lvl="1"/>
            <a:r>
              <a:rPr lang="ko-KR" altLang="en-US" dirty="0"/>
              <a:t>자연어</a:t>
            </a:r>
            <a:endParaRPr lang="en-US" altLang="ko-KR" dirty="0"/>
          </a:p>
          <a:p>
            <a:r>
              <a:rPr lang="ko-KR" altLang="en-US" dirty="0" err="1"/>
              <a:t>유스케이스</a:t>
            </a:r>
            <a:r>
              <a:rPr lang="ko-KR" altLang="en-US" dirty="0"/>
              <a:t> 기반의 분석 작업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7A6041-94EE-41AC-A664-EDADF126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84984"/>
            <a:ext cx="6102920" cy="30243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 err="1"/>
              <a:t>유스케이스</a:t>
            </a:r>
            <a:r>
              <a:rPr lang="ko-KR" altLang="en-US" dirty="0"/>
              <a:t> 개념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42938" y="1071563"/>
            <a:ext cx="8321550" cy="5329237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외부에서 본 시스템의 뷰</a:t>
            </a:r>
            <a:endParaRPr lang="en-US" altLang="ko-KR" dirty="0"/>
          </a:p>
          <a:p>
            <a:pPr lvl="1"/>
            <a:r>
              <a:rPr lang="ko-KR" altLang="en-US" dirty="0"/>
              <a:t>시스템에 무슨 서비스가 있는지 사용자의 관점으로 본 것</a:t>
            </a:r>
            <a:endParaRPr lang="en-US" altLang="ko-KR" dirty="0"/>
          </a:p>
          <a:p>
            <a:r>
              <a:rPr lang="ko-KR" altLang="en-US" dirty="0"/>
              <a:t>의도된 작업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쇼핑몰</a:t>
            </a:r>
            <a:endParaRPr lang="en-US" altLang="ko-KR" dirty="0"/>
          </a:p>
          <a:p>
            <a:pPr lvl="2"/>
            <a:r>
              <a:rPr lang="ko-KR" altLang="en-US" dirty="0"/>
              <a:t>고객이 책 번호와 수량을 선택하여 주문한다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고객이 신용카드 번호와 배달 정보를 입력하여 주문을 결재한다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신용카드 회사에서 결재를 승인하거나 거부한다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고객의 신용카드 사용이 승인되었다면 요청한 상품을 포장하여 배송한다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527D4-77B3-4D7F-99DE-AE4596F3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559F8-F5A0-4E4C-B968-69F19519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시스템과 외부 </a:t>
            </a:r>
            <a:r>
              <a:rPr lang="ko-KR" altLang="en-US" dirty="0" err="1"/>
              <a:t>액터</a:t>
            </a:r>
            <a:r>
              <a:rPr lang="en-US" altLang="ko-KR" dirty="0"/>
              <a:t>(actor)</a:t>
            </a:r>
            <a:r>
              <a:rPr lang="ko-KR" altLang="en-US" dirty="0"/>
              <a:t>와의 사이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99CC03-FCDF-44B8-8C82-67345C1F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4" y="1628800"/>
            <a:ext cx="8043835" cy="33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1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754B-7C31-4034-BED9-1E8218E3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3BE67-C4AF-412A-AC1D-FCF49761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 지향적</a:t>
            </a:r>
            <a:r>
              <a:rPr lang="en-US" altLang="ko-KR" dirty="0"/>
              <a:t>(goal-oriented) </a:t>
            </a:r>
            <a:r>
              <a:rPr lang="ko-KR" altLang="en-US" dirty="0"/>
              <a:t>인터랙션의 집합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7307D-417D-4CA9-9266-E8298ECA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76156"/>
            <a:ext cx="5112568" cy="49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작성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신명조" pitchFamily="18" charset="-127"/>
              </a:rPr>
              <a:t>시스템의 범위를 정하는데 도움이 됨</a:t>
            </a:r>
          </a:p>
          <a:p>
            <a:pPr lvl="4"/>
            <a:endParaRPr lang="ko-KR" altLang="en-US" dirty="0">
              <a:latin typeface="HY신명조" pitchFamily="18" charset="-127"/>
            </a:endParaRPr>
          </a:p>
          <a:p>
            <a:r>
              <a:rPr lang="ko-KR" altLang="en-US" dirty="0">
                <a:latin typeface="HY신명조" pitchFamily="18" charset="-127"/>
              </a:rPr>
              <a:t>개발 과정을 계획하는데도 사용됨</a:t>
            </a:r>
          </a:p>
          <a:p>
            <a:pPr lvl="4"/>
            <a:endParaRPr lang="ko-KR" altLang="en-US" dirty="0">
              <a:latin typeface="HY신명조" pitchFamily="18" charset="-127"/>
            </a:endParaRPr>
          </a:p>
          <a:p>
            <a:r>
              <a:rPr lang="ko-KR" altLang="en-US" dirty="0">
                <a:latin typeface="HY신명조" pitchFamily="18" charset="-127"/>
              </a:rPr>
              <a:t>요구를 개발하고 검증하는데 사용 됨</a:t>
            </a:r>
          </a:p>
          <a:p>
            <a:pPr lvl="4"/>
            <a:endParaRPr lang="ko-KR" altLang="en-US" dirty="0">
              <a:latin typeface="HY신명조" pitchFamily="18" charset="-127"/>
            </a:endParaRPr>
          </a:p>
          <a:p>
            <a:r>
              <a:rPr lang="ko-KR" altLang="en-US" dirty="0">
                <a:latin typeface="HY신명조" pitchFamily="18" charset="-127"/>
              </a:rPr>
              <a:t>테스트케이스를 정의하는데 기초가 됨</a:t>
            </a:r>
          </a:p>
          <a:p>
            <a:pPr lvl="4"/>
            <a:endParaRPr lang="ko-KR" altLang="en-US" dirty="0">
              <a:latin typeface="HY신명조" pitchFamily="18" charset="-127"/>
            </a:endParaRPr>
          </a:p>
          <a:p>
            <a:r>
              <a:rPr lang="ko-KR" altLang="en-US" dirty="0">
                <a:latin typeface="HY신명조" pitchFamily="18" charset="-127"/>
              </a:rPr>
              <a:t>사용자 매뉴얼 구성하는데 사용될 수 있음</a:t>
            </a:r>
          </a:p>
          <a:p>
            <a:pPr lvl="4"/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F1DEC7-39E8-4EAE-B97D-7956CF62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9" y="4653136"/>
            <a:ext cx="864387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endParaRPr lang="en-US" altLang="ko-KR" dirty="0"/>
          </a:p>
          <a:p>
            <a:pPr lvl="1"/>
            <a:r>
              <a:rPr lang="ko-KR" altLang="en-US" dirty="0"/>
              <a:t>일반적인 이벤트의 흐름을 모아 놓은 것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 err="1"/>
              <a:t>유스케이스의</a:t>
            </a:r>
            <a:r>
              <a:rPr lang="ko-KR" altLang="en-US" dirty="0"/>
              <a:t> 인스턴스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5" name="_x65807216"/>
          <p:cNvSpPr>
            <a:spLocks noChangeArrowheads="1"/>
          </p:cNvSpPr>
          <p:nvPr/>
        </p:nvSpPr>
        <p:spPr bwMode="auto">
          <a:xfrm>
            <a:off x="899592" y="2996952"/>
            <a:ext cx="7848872" cy="244827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책 </a:t>
            </a:r>
            <a:r>
              <a:rPr kumimoji="1" 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</a:t>
            </a:r>
            <a:r>
              <a:rPr kumimoji="1" 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시나리오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1. ‘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홍길동’ 고객이 책을 검색하여 ‘시스템 분석과 설계’ 책을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권 주문한다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2. OK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신용카드 ‘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123456789’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번호를 입력하고 결재한다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시스템은 신용카드 회사에 결재 ‘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2009-03-1234’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정보를 보낸다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승인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(3423003234)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이 오면 시스템은 상품을 준비하는 요청과 배송을 주문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택배번호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2009-2356)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시스템은 주문 확인 메시지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:243154135)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를 디스플레이 한다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414310" y="1079223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11138" marR="0" lvl="0" indent="-2111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400" kern="0" dirty="0" err="1">
                <a:solidFill>
                  <a:srgbClr val="00279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목차 성격의 그림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279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1138" marR="0" lvl="0" indent="-2111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ko-KR" altLang="en-US" sz="2400" b="1" kern="0" dirty="0">
                <a:solidFill>
                  <a:srgbClr val="00279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en-US" altLang="ko-KR" sz="2400" b="1" kern="0" dirty="0">
              <a:solidFill>
                <a:srgbClr val="00279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8338" lvl="1" indent="-211138" eaLnBrk="0" hangingPunct="0">
              <a:spcBef>
                <a:spcPct val="20000"/>
              </a:spcBef>
              <a:buClr>
                <a:srgbClr val="FF9900"/>
              </a:buClr>
              <a:buSzPct val="70000"/>
              <a:buFont typeface="Wingdings" pitchFamily="2" charset="2"/>
              <a:buChar char="l"/>
            </a:pPr>
            <a:r>
              <a:rPr lang="ko-KR" altLang="en-US" sz="2000" b="1" kern="0" dirty="0" err="1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r>
              <a:rPr lang="en-US" altLang="ko-KR" sz="2000" b="1" kern="0" dirty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dirty="0" err="1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lang="en-US" altLang="ko-KR" sz="2000" b="1" kern="0" dirty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dirty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1138" marR="0" lvl="0" indent="-2111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A397B-3CA5-423E-8609-8EDA1EA5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69674"/>
            <a:ext cx="5760640" cy="41387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5898</TotalTime>
  <Pages>37</Pages>
  <Words>1071</Words>
  <Application>Microsoft Office PowerPoint</Application>
  <PresentationFormat>Letter 용지(8.5x11in)</PresentationFormat>
  <Paragraphs>250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HY신명조</vt:lpstr>
      <vt:lpstr>HY크리스탈M</vt:lpstr>
      <vt:lpstr>굴림</vt:lpstr>
      <vt:lpstr>맑은 고딕</vt:lpstr>
      <vt:lpstr>Arial</vt:lpstr>
      <vt:lpstr>Wingdings</vt:lpstr>
      <vt:lpstr>Lectures</vt:lpstr>
      <vt:lpstr>UML로 배우는 시스템 분석 설계 Lecture #4: 기능적 모델링</vt:lpstr>
      <vt:lpstr>목 차</vt:lpstr>
      <vt:lpstr>분석 단계의 작업</vt:lpstr>
      <vt:lpstr>4.2 유스케이스 개념</vt:lpstr>
      <vt:lpstr>유스케이스</vt:lpstr>
      <vt:lpstr>유스케이스</vt:lpstr>
      <vt:lpstr>유스케이스 작성 목적</vt:lpstr>
      <vt:lpstr>시나리오</vt:lpstr>
      <vt:lpstr>4.3 유스케이스 다이어그램</vt:lpstr>
      <vt:lpstr>액터</vt:lpstr>
      <vt:lpstr>유스케이스</vt:lpstr>
      <vt:lpstr>관계</vt:lpstr>
      <vt:lpstr>관계</vt:lpstr>
      <vt:lpstr>유스케이스 다이어그램 작성 방법</vt:lpstr>
      <vt:lpstr>유스케이스 작성 Tip</vt:lpstr>
      <vt:lpstr>4.4 유스케이스 명세 작성</vt:lpstr>
      <vt:lpstr>작성 사례</vt:lpstr>
      <vt:lpstr>사건의 흐름</vt:lpstr>
      <vt:lpstr>유스케이스의 링크</vt:lpstr>
      <vt:lpstr>유스케이스의 규모와 수준</vt:lpstr>
      <vt:lpstr>액티비티 다이어그램</vt:lpstr>
      <vt:lpstr>액티비티 다이어그램의 요소</vt:lpstr>
      <vt:lpstr>액티비티 다이어그램의 사례</vt:lpstr>
      <vt:lpstr>기능적 모델 검증</vt:lpstr>
      <vt:lpstr>기능 모델 사이의 불일치</vt:lpstr>
      <vt:lpstr>모델 검토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pebble</cp:lastModifiedBy>
  <cp:revision>533</cp:revision>
  <cp:lastPrinted>1998-09-23T13:25:09Z</cp:lastPrinted>
  <dcterms:created xsi:type="dcterms:W3CDTF">1997-09-19T00:00:41Z</dcterms:created>
  <dcterms:modified xsi:type="dcterms:W3CDTF">2022-03-30T12:16:08Z</dcterms:modified>
</cp:coreProperties>
</file>