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7" r:id="rId2"/>
    <p:sldId id="375" r:id="rId3"/>
    <p:sldId id="439" r:id="rId4"/>
    <p:sldId id="463" r:id="rId5"/>
    <p:sldId id="440" r:id="rId6"/>
    <p:sldId id="441" r:id="rId7"/>
    <p:sldId id="442" r:id="rId8"/>
    <p:sldId id="443" r:id="rId9"/>
    <p:sldId id="469" r:id="rId10"/>
    <p:sldId id="446" r:id="rId11"/>
    <p:sldId id="444" r:id="rId12"/>
    <p:sldId id="445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64" r:id="rId25"/>
    <p:sldId id="458" r:id="rId26"/>
    <p:sldId id="459" r:id="rId27"/>
    <p:sldId id="465" r:id="rId28"/>
    <p:sldId id="466" r:id="rId29"/>
    <p:sldId id="467" r:id="rId30"/>
    <p:sldId id="468" r:id="rId31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79F"/>
    <a:srgbClr val="063DE8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 autoAdjust="0"/>
    <p:restoredTop sz="97118" autoAdjust="0"/>
  </p:normalViewPr>
  <p:slideViewPr>
    <p:cSldViewPr>
      <p:cViewPr varScale="1">
        <p:scale>
          <a:sx n="110" d="100"/>
          <a:sy n="110" d="100"/>
        </p:scale>
        <p:origin x="23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2021-04-27</a:t>
            </a:fld>
            <a:endParaRPr lang="en-US" altLang="ko-KR" sz="1300" b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latin typeface="Arial" panose="020B0604020202020204" pitchFamily="34" charset="0"/>
              </a:rPr>
              <a:t> </a:t>
            </a: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EB55EC62-E196-4390-910F-7AAAB077BA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48425"/>
            <a:ext cx="4232275" cy="40957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39B0B0F9-BF7A-4AD5-A413-4918578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500813"/>
            <a:ext cx="36607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defRPr/>
            </a:pPr>
            <a:r>
              <a:rPr lang="en-US" altLang="ko-KR" sz="1000" b="0" i="1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 </a:t>
            </a:r>
            <a:r>
              <a:rPr lang="ko-KR" altLang="en-US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최은만</a:t>
            </a:r>
            <a:r>
              <a:rPr lang="en-US" altLang="ko-KR" sz="1000" b="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UML</a:t>
            </a:r>
            <a:r>
              <a:rPr lang="ko-KR" altLang="en-US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로 배우는 시스템분석 설계</a:t>
            </a:r>
            <a:r>
              <a:rPr lang="en-US" altLang="ko-KR" sz="1000" b="0">
                <a:solidFill>
                  <a:schemeClr val="bg1"/>
                </a:solidFill>
                <a:latin typeface="HY크리스탈M" pitchFamily="18" charset="-127"/>
                <a:ea typeface="HY크리스탈M" pitchFamily="18" charset="-127"/>
              </a:rPr>
              <a:t>, 2018</a:t>
            </a:r>
            <a:endParaRPr lang="en-US" altLang="ko-KR" sz="1000" b="0" i="1">
              <a:solidFill>
                <a:schemeClr val="bg1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/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>Lecture #5: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정적 모델링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5.3 </a:t>
            </a:r>
            <a:r>
              <a:rPr lang="ko-KR" altLang="en-US"/>
              <a:t>클래스와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71563"/>
            <a:ext cx="9144000" cy="5329237"/>
          </a:xfrm>
        </p:spPr>
        <p:txBody>
          <a:bodyPr/>
          <a:lstStyle/>
          <a:p>
            <a:pPr marL="457200" indent="-457200"/>
            <a:r>
              <a:rPr lang="ko-KR" altLang="en-US" dirty="0"/>
              <a:t>클래스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시스템이 처리해야할 자료와 그 자료와 관련된 오퍼레이션을 정의한 작은 모듈</a:t>
            </a:r>
            <a:endParaRPr lang="en-US" altLang="ko-KR" dirty="0"/>
          </a:p>
          <a:p>
            <a:pPr marL="457200" indent="-457200"/>
            <a:endParaRPr lang="en-US" altLang="ko-KR" dirty="0"/>
          </a:p>
          <a:p>
            <a:pPr marL="457200" indent="-457200"/>
            <a:endParaRPr lang="en-US" altLang="ko-KR" dirty="0" smtClean="0"/>
          </a:p>
          <a:p>
            <a:pPr marL="457200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457200" indent="-457200"/>
            <a:r>
              <a:rPr lang="ko-KR" altLang="en-US" dirty="0"/>
              <a:t>클래스가 될 수 있는 것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사물 </a:t>
            </a:r>
            <a:r>
              <a:rPr lang="en-US" altLang="ko-KR" dirty="0"/>
              <a:t>– </a:t>
            </a:r>
            <a:r>
              <a:rPr lang="ko-KR" altLang="en-US" dirty="0"/>
              <a:t>항공기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엔진</a:t>
            </a:r>
            <a:r>
              <a:rPr lang="en-US" altLang="ko-KR" dirty="0"/>
              <a:t>, </a:t>
            </a:r>
            <a:r>
              <a:rPr lang="ko-KR" altLang="en-US" dirty="0"/>
              <a:t>핵반응기</a:t>
            </a:r>
            <a:r>
              <a:rPr lang="en-US" altLang="ko-KR" dirty="0"/>
              <a:t>, </a:t>
            </a:r>
            <a:r>
              <a:rPr lang="ko-KR" altLang="en-US" dirty="0"/>
              <a:t>애완견</a:t>
            </a:r>
            <a:r>
              <a:rPr lang="en-US" altLang="ko-KR" dirty="0"/>
              <a:t>, </a:t>
            </a:r>
            <a:r>
              <a:rPr lang="ko-KR" altLang="en-US" dirty="0"/>
              <a:t>국립공원</a:t>
            </a:r>
            <a:r>
              <a:rPr lang="en-US" altLang="ko-KR" dirty="0"/>
              <a:t>, </a:t>
            </a:r>
            <a:r>
              <a:rPr lang="ko-KR" altLang="en-US" dirty="0"/>
              <a:t>경마</a:t>
            </a:r>
            <a:r>
              <a:rPr lang="en-US" altLang="ko-KR" dirty="0"/>
              <a:t>, </a:t>
            </a:r>
            <a:r>
              <a:rPr lang="ko-KR" altLang="en-US" dirty="0" smtClean="0"/>
              <a:t>운송수단 등</a:t>
            </a:r>
            <a:endParaRPr lang="en-US" altLang="ko-KR" dirty="0" smtClean="0"/>
          </a:p>
          <a:p>
            <a:pPr marL="847725" lvl="1" indent="-457200"/>
            <a:r>
              <a:rPr lang="ko-KR" altLang="en-US" dirty="0" smtClean="0"/>
              <a:t>역할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납세자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847725" lvl="1" indent="-457200"/>
            <a:r>
              <a:rPr lang="ko-KR" altLang="en-US" dirty="0" smtClean="0"/>
              <a:t>사건 </a:t>
            </a:r>
            <a:r>
              <a:rPr lang="en-US" altLang="ko-KR" dirty="0"/>
              <a:t>– </a:t>
            </a:r>
            <a:r>
              <a:rPr lang="ko-KR" altLang="en-US" dirty="0"/>
              <a:t>항공편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공연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시스템 장애</a:t>
            </a:r>
            <a:r>
              <a:rPr lang="en-US" altLang="ko-KR" dirty="0"/>
              <a:t>, </a:t>
            </a:r>
            <a:r>
              <a:rPr lang="ko-KR" altLang="en-US" dirty="0"/>
              <a:t>서비스 호출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인터랙션 </a:t>
            </a:r>
            <a:r>
              <a:rPr lang="en-US" altLang="ko-KR" dirty="0"/>
              <a:t>– 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신용카드 결재</a:t>
            </a:r>
            <a:r>
              <a:rPr lang="en-US" altLang="ko-KR" dirty="0"/>
              <a:t>, </a:t>
            </a:r>
            <a:r>
              <a:rPr lang="ko-KR" altLang="en-US" dirty="0"/>
              <a:t>간선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명세 </a:t>
            </a:r>
            <a:r>
              <a:rPr lang="en-US" altLang="ko-KR" dirty="0"/>
              <a:t>– </a:t>
            </a:r>
            <a:r>
              <a:rPr lang="ko-KR" altLang="en-US" dirty="0"/>
              <a:t>보험 상품</a:t>
            </a:r>
            <a:r>
              <a:rPr lang="en-US" altLang="ko-KR" dirty="0"/>
              <a:t>, </a:t>
            </a:r>
            <a:r>
              <a:rPr lang="ko-KR" altLang="en-US" dirty="0"/>
              <a:t>서적 상품</a:t>
            </a:r>
            <a:r>
              <a:rPr lang="en-US" altLang="ko-KR" dirty="0"/>
              <a:t>, </a:t>
            </a:r>
            <a:r>
              <a:rPr lang="ko-KR" altLang="en-US" dirty="0"/>
              <a:t>신용 카드 종류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B01E70-38C7-4E1C-85BD-C31B6C2C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85780"/>
            <a:ext cx="6120680" cy="24353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명세 클래스와 실제 클래스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 dirty="0"/>
              <a:t>명세는 구체적인 인스턴스의 공유하는 특성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서적</a:t>
            </a:r>
            <a:r>
              <a:rPr lang="en-US" altLang="ko-KR" dirty="0"/>
              <a:t>(</a:t>
            </a:r>
            <a:r>
              <a:rPr lang="ko-KR" altLang="en-US" dirty="0"/>
              <a:t>명세</a:t>
            </a:r>
            <a:r>
              <a:rPr lang="en-US" altLang="ko-KR" dirty="0"/>
              <a:t>) –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ISBN, </a:t>
            </a:r>
            <a:r>
              <a:rPr lang="ko-KR" altLang="en-US" dirty="0"/>
              <a:t>출판사</a:t>
            </a:r>
            <a:r>
              <a:rPr lang="en-US" altLang="ko-KR" dirty="0"/>
              <a:t>, </a:t>
            </a:r>
            <a:r>
              <a:rPr lang="ko-KR" altLang="en-US" dirty="0"/>
              <a:t>년도 </a:t>
            </a:r>
            <a:endParaRPr lang="en-US" altLang="ko-KR" dirty="0"/>
          </a:p>
          <a:p>
            <a:pPr marL="847725" lvl="1" indent="-45720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책</a:t>
            </a:r>
            <a:r>
              <a:rPr lang="en-US" altLang="ko-KR" dirty="0"/>
              <a:t>(</a:t>
            </a:r>
            <a:r>
              <a:rPr lang="ko-KR" altLang="en-US" dirty="0"/>
              <a:t>카피</a:t>
            </a:r>
            <a:r>
              <a:rPr lang="en-US" altLang="ko-KR" dirty="0"/>
              <a:t>) – </a:t>
            </a:r>
            <a:r>
              <a:rPr lang="ko-KR" altLang="en-US" dirty="0"/>
              <a:t>구체적인 책 한 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  <a:p>
            <a:pPr marL="847725" lvl="1" indent="-457200"/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00100" y="2357430"/>
          <a:ext cx="6643735" cy="3929091"/>
        </p:xfrm>
        <a:graphic>
          <a:graphicData uri="http://schemas.openxmlformats.org/drawingml/2006/table">
            <a:tbl>
              <a:tblPr/>
              <a:tblGrid>
                <a:gridCol w="155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77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명세 클래스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실제 클래스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보험 상품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보험 증권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서적 상품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4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신용카드 종류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휴먼명조"/>
                        </a:rPr>
                        <a:t>신용카드 계정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38" name="_x12278432" descr="EMB00000bcc25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429000"/>
            <a:ext cx="762000" cy="374650"/>
          </a:xfrm>
          <a:prstGeom prst="rect">
            <a:avLst/>
          </a:prstGeom>
          <a:noFill/>
        </p:spPr>
      </p:pic>
      <p:pic>
        <p:nvPicPr>
          <p:cNvPr id="18437" name="_x70989608" descr="EMB00000bcc25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286124"/>
            <a:ext cx="600075" cy="579438"/>
          </a:xfrm>
          <a:prstGeom prst="rect">
            <a:avLst/>
          </a:prstGeom>
          <a:noFill/>
        </p:spPr>
      </p:pic>
      <p:pic>
        <p:nvPicPr>
          <p:cNvPr id="18436" name="_x70636280" descr="EMB00000bcc25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143380"/>
            <a:ext cx="673100" cy="636588"/>
          </a:xfrm>
          <a:prstGeom prst="rect">
            <a:avLst/>
          </a:prstGeom>
          <a:noFill/>
        </p:spPr>
      </p:pic>
      <p:pic>
        <p:nvPicPr>
          <p:cNvPr id="18435" name="_x71248624" descr="EMB00000bcc25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4143380"/>
            <a:ext cx="581025" cy="619125"/>
          </a:xfrm>
          <a:prstGeom prst="rect">
            <a:avLst/>
          </a:prstGeom>
          <a:noFill/>
        </p:spPr>
      </p:pic>
      <p:pic>
        <p:nvPicPr>
          <p:cNvPr id="18434" name="_x70956216" descr="EMB00000bcc25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0826" y="5286388"/>
            <a:ext cx="644525" cy="644525"/>
          </a:xfrm>
          <a:prstGeom prst="rect">
            <a:avLst/>
          </a:prstGeom>
          <a:noFill/>
        </p:spPr>
      </p:pic>
      <p:pic>
        <p:nvPicPr>
          <p:cNvPr id="18433" name="_x70510224" descr="EMB00000bcc257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5214950"/>
            <a:ext cx="601663" cy="601663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071563"/>
            <a:ext cx="8892480" cy="5329237"/>
          </a:xfrm>
        </p:spPr>
        <p:txBody>
          <a:bodyPr/>
          <a:lstStyle/>
          <a:p>
            <a:r>
              <a:rPr lang="ko-KR" altLang="en-US" dirty="0"/>
              <a:t>클래스로 추상화 된 모든 개체들에 의하여 소유된 특성 하나 </a:t>
            </a:r>
            <a:r>
              <a:rPr lang="ko-KR" altLang="en-US" dirty="0" err="1"/>
              <a:t>하나</a:t>
            </a:r>
            <a:endParaRPr lang="en-US" altLang="ko-KR" dirty="0"/>
          </a:p>
          <a:p>
            <a:r>
              <a:rPr lang="ko-KR" altLang="en-US" dirty="0"/>
              <a:t>만족하여야 할 목적</a:t>
            </a:r>
            <a:endParaRPr lang="en-US" altLang="ko-KR" dirty="0"/>
          </a:p>
          <a:p>
            <a:pPr lvl="1"/>
            <a:r>
              <a:rPr lang="ko-KR" altLang="en-US" dirty="0"/>
              <a:t>완전성 </a:t>
            </a:r>
            <a:r>
              <a:rPr lang="en-US" altLang="ko-KR" dirty="0"/>
              <a:t>- </a:t>
            </a:r>
            <a:r>
              <a:rPr lang="ko-KR" altLang="en-US" dirty="0"/>
              <a:t>클래스가 갖는 모든 정보를 소유</a:t>
            </a:r>
          </a:p>
          <a:p>
            <a:pPr lvl="1"/>
            <a:r>
              <a:rPr lang="ko-KR" altLang="en-US" dirty="0"/>
              <a:t>완전 분할 </a:t>
            </a:r>
            <a:r>
              <a:rPr lang="en-US" altLang="ko-KR" dirty="0"/>
              <a:t>- </a:t>
            </a:r>
            <a:r>
              <a:rPr lang="ko-KR" altLang="en-US" dirty="0"/>
              <a:t>각 속성이 클래스 각각의 측면을 나타냄 </a:t>
            </a:r>
          </a:p>
          <a:p>
            <a:pPr lvl="1"/>
            <a:r>
              <a:rPr lang="ko-KR" altLang="en-US" dirty="0"/>
              <a:t>배타적 독립 </a:t>
            </a:r>
            <a:r>
              <a:rPr lang="en-US" altLang="ko-KR" dirty="0"/>
              <a:t>- </a:t>
            </a:r>
            <a:r>
              <a:rPr lang="ko-KR" altLang="en-US" dirty="0"/>
              <a:t>속성들이 각각 독립적인 값을 보관</a:t>
            </a:r>
          </a:p>
          <a:p>
            <a:r>
              <a:rPr lang="ko-KR" altLang="en-US" dirty="0"/>
              <a:t>속성 찾기</a:t>
            </a:r>
            <a:endParaRPr lang="en-US" altLang="ko-KR" dirty="0"/>
          </a:p>
          <a:p>
            <a:pPr lvl="1"/>
            <a:r>
              <a:rPr lang="ko-KR" altLang="en-US" dirty="0"/>
              <a:t>서술적 속성 </a:t>
            </a:r>
            <a:r>
              <a:rPr lang="en-US" altLang="ko-KR" dirty="0"/>
              <a:t>– </a:t>
            </a:r>
            <a:r>
              <a:rPr lang="ko-KR" altLang="en-US" dirty="0"/>
              <a:t>주문의 총액</a:t>
            </a:r>
            <a:r>
              <a:rPr lang="en-US" altLang="ko-KR" dirty="0"/>
              <a:t>, </a:t>
            </a:r>
            <a:r>
              <a:rPr lang="ko-KR" altLang="en-US" dirty="0"/>
              <a:t>고객의 주소</a:t>
            </a:r>
            <a:endParaRPr lang="en-US" altLang="ko-KR" dirty="0"/>
          </a:p>
          <a:p>
            <a:pPr lvl="1"/>
            <a:r>
              <a:rPr lang="ko-KR" altLang="en-US" dirty="0"/>
              <a:t>명명 속성 </a:t>
            </a:r>
            <a:r>
              <a:rPr lang="en-US" altLang="ko-KR" dirty="0"/>
              <a:t>– </a:t>
            </a:r>
            <a:r>
              <a:rPr lang="ko-KR" altLang="en-US" dirty="0"/>
              <a:t>항공기 고유번호</a:t>
            </a:r>
            <a:endParaRPr lang="en-US" altLang="ko-KR" dirty="0"/>
          </a:p>
          <a:p>
            <a:pPr lvl="1"/>
            <a:r>
              <a:rPr lang="ko-KR" altLang="en-US" dirty="0"/>
              <a:t>지칭 속성 </a:t>
            </a:r>
            <a:r>
              <a:rPr lang="en-US" altLang="ko-KR" dirty="0"/>
              <a:t>– </a:t>
            </a:r>
            <a:r>
              <a:rPr lang="ko-KR" altLang="en-US" dirty="0"/>
              <a:t>관련된 클래스를 지칭</a:t>
            </a:r>
          </a:p>
          <a:p>
            <a:pPr lvl="1"/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70135400" descr="DRW000012b42e4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8997" y="4149080"/>
            <a:ext cx="4235003" cy="2161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속성의 검토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323528" y="1071563"/>
            <a:ext cx="8820472" cy="5329237"/>
          </a:xfrm>
        </p:spPr>
        <p:txBody>
          <a:bodyPr/>
          <a:lstStyle/>
          <a:p>
            <a:pPr marL="271463" indent="-271463"/>
            <a:r>
              <a:rPr lang="ko-KR" altLang="en-US" dirty="0"/>
              <a:t>대상 검토 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도메인의 임무에 비추어 검토</a:t>
            </a:r>
          </a:p>
          <a:p>
            <a:pPr marL="271463" indent="-271463"/>
            <a:r>
              <a:rPr lang="ko-KR" altLang="en-US" dirty="0"/>
              <a:t>추상화</a:t>
            </a:r>
            <a:endParaRPr lang="en-US" altLang="ko-KR" dirty="0"/>
          </a:p>
          <a:p>
            <a:pPr marL="661988" lvl="1" indent="-271463"/>
            <a:r>
              <a:rPr lang="en-US" altLang="ko-KR" dirty="0"/>
              <a:t>OR </a:t>
            </a:r>
            <a:r>
              <a:rPr lang="ko-KR" altLang="en-US" dirty="0"/>
              <a:t>검토 </a:t>
            </a:r>
            <a:r>
              <a:rPr lang="en-US" altLang="ko-KR" dirty="0"/>
              <a:t>– </a:t>
            </a:r>
            <a:r>
              <a:rPr lang="ko-KR" altLang="en-US" dirty="0"/>
              <a:t>혼합되어 있는 개념은 별도의 클래스로 분리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단순한 리스트인지 검토 </a:t>
            </a:r>
            <a:r>
              <a:rPr lang="en-US" altLang="ko-KR" dirty="0"/>
              <a:t>– </a:t>
            </a:r>
            <a:r>
              <a:rPr lang="ko-KR" altLang="en-US" dirty="0"/>
              <a:t>여러 개의 객체를 의미없이 모아놓은 것이 아닌지</a:t>
            </a:r>
            <a:endParaRPr lang="en-US" altLang="ko-KR" dirty="0"/>
          </a:p>
          <a:p>
            <a:pPr marL="271463" indent="-271463"/>
            <a:r>
              <a:rPr lang="ko-KR" altLang="en-US" dirty="0"/>
              <a:t>복합 속성값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우편주소</a:t>
            </a:r>
            <a:r>
              <a:rPr lang="en-US" altLang="ko-KR" dirty="0"/>
              <a:t>(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 –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 err="1"/>
              <a:t>우편주소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 X</a:t>
            </a:r>
          </a:p>
          <a:p>
            <a:pPr marL="271463" indent="-271463"/>
            <a:r>
              <a:rPr lang="ko-KR" altLang="en-US" dirty="0"/>
              <a:t>의미 없는 속성</a:t>
            </a:r>
            <a:r>
              <a:rPr lang="en-US" altLang="ko-KR" dirty="0"/>
              <a:t>, </a:t>
            </a:r>
            <a:r>
              <a:rPr lang="ko-KR" altLang="en-US" dirty="0"/>
              <a:t>통일되지 않는 클래스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70135608" descr="DRW000012b42e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7780" y="4540243"/>
            <a:ext cx="6024580" cy="2273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5.4 </a:t>
            </a:r>
            <a:r>
              <a:rPr lang="ko-KR" altLang="en-US"/>
              <a:t>관계와 연관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512" y="1071563"/>
            <a:ext cx="8278688" cy="5329237"/>
          </a:xfrm>
        </p:spPr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dirty="0"/>
              <a:t>(association)</a:t>
            </a:r>
          </a:p>
          <a:p>
            <a:pPr lvl="1"/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</a:p>
          <a:p>
            <a:pPr lvl="1"/>
            <a:r>
              <a:rPr lang="ko-KR" altLang="en-US" dirty="0"/>
              <a:t>의존</a:t>
            </a:r>
            <a:r>
              <a:rPr lang="en-US" altLang="ko-KR" dirty="0"/>
              <a:t>(dependency)</a:t>
            </a:r>
          </a:p>
          <a:p>
            <a:r>
              <a:rPr lang="ko-KR" altLang="en-US" dirty="0"/>
              <a:t>연관</a:t>
            </a:r>
            <a:endParaRPr lang="en-US" altLang="ko-KR" dirty="0"/>
          </a:p>
          <a:p>
            <a:pPr lvl="1"/>
            <a:r>
              <a:rPr lang="ko-KR" altLang="en-US" b="0" dirty="0"/>
              <a:t>저자는 책을 </a:t>
            </a:r>
            <a:r>
              <a:rPr lang="ko-KR" altLang="en-US" dirty="0"/>
              <a:t>쓴다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b="0" dirty="0"/>
              <a:t>출판사는 책을 </a:t>
            </a:r>
            <a:r>
              <a:rPr lang="ko-KR" altLang="en-US" dirty="0"/>
              <a:t>만들고 판매한다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b="0" dirty="0"/>
              <a:t>고객은 책을 </a:t>
            </a:r>
            <a:r>
              <a:rPr lang="ko-KR" altLang="en-US" dirty="0"/>
              <a:t>구입한다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70196176" descr="DRW000012b42e5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8316" y="3717032"/>
            <a:ext cx="5545684" cy="2789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다중도</a:t>
            </a:r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70177840" descr="DRW000012b42e6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05194"/>
            <a:ext cx="6470010" cy="3634885"/>
          </a:xfrm>
          <a:prstGeom prst="rect">
            <a:avLst/>
          </a:prstGeom>
          <a:noFill/>
        </p:spPr>
      </p:pic>
      <p:pic>
        <p:nvPicPr>
          <p:cNvPr id="14337" name="_x70193496" descr="DRW000012b42e6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45626"/>
            <a:ext cx="3707904" cy="25010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07504" y="1071563"/>
            <a:ext cx="8350696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연관 클래스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연관에 참여하는 두 클래스의 추가 데이터를 갖는 클래스 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회귀 연산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같은 클래스의 인스턴스 사이에 존재하는 연관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70186000" descr="DRW000012b42e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901143"/>
            <a:ext cx="4608512" cy="2352178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_x72825640" descr="DRW000012b42e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756498"/>
            <a:ext cx="3096344" cy="19761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연관의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pPr lvl="1"/>
            <a:r>
              <a:rPr lang="ko-KR" altLang="en-US" dirty="0"/>
              <a:t>무조건적인 것인지</a:t>
            </a:r>
            <a:r>
              <a:rPr lang="en-US" altLang="ko-KR" dirty="0"/>
              <a:t>, </a:t>
            </a:r>
            <a:r>
              <a:rPr lang="ko-KR" altLang="en-US" dirty="0"/>
              <a:t>관련 되지 않아도 되는 것인지 검토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국회의원 </a:t>
            </a:r>
            <a:r>
              <a:rPr lang="en-US" altLang="ko-KR" dirty="0"/>
              <a:t>– </a:t>
            </a:r>
            <a:r>
              <a:rPr lang="ko-KR" altLang="en-US" dirty="0"/>
              <a:t>지역구</a:t>
            </a:r>
            <a:r>
              <a:rPr lang="en-US" altLang="ko-KR" dirty="0"/>
              <a:t>,        </a:t>
            </a:r>
            <a:r>
              <a:rPr lang="ko-KR" altLang="en-US" dirty="0"/>
              <a:t>기관장 </a:t>
            </a:r>
            <a:r>
              <a:rPr lang="en-US" altLang="ko-KR" dirty="0"/>
              <a:t>– </a:t>
            </a:r>
            <a:r>
              <a:rPr lang="ko-KR" altLang="en-US" dirty="0" smtClean="0"/>
              <a:t>행정조직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800" dirty="0" smtClean="0"/>
          </a:p>
          <a:p>
            <a:r>
              <a:rPr lang="ko-KR" altLang="en-US" dirty="0" smtClean="0"/>
              <a:t>정확한 </a:t>
            </a:r>
            <a:r>
              <a:rPr lang="ko-KR" altLang="en-US" dirty="0"/>
              <a:t>클래스와 역할</a:t>
            </a:r>
            <a:endParaRPr lang="en-US" altLang="ko-KR" dirty="0"/>
          </a:p>
          <a:p>
            <a:pPr lvl="1"/>
            <a:r>
              <a:rPr lang="ko-KR" altLang="en-US" dirty="0"/>
              <a:t>출판사는 책을 만들고 판매한다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dirty="0"/>
              <a:t>고객은 책을 구매한다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73727872" descr="DRW000012b42e9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72465"/>
            <a:ext cx="6874532" cy="3385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71563"/>
            <a:ext cx="8892480" cy="53292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클래스의 속성과 동작을 공유하는 점과 다른 점이 동시에 있을 때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69912432" descr="DRW000012b42e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8897" y="1778467"/>
            <a:ext cx="5267445" cy="1650533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71471840" descr="DRW000012b42ea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8896" y="3573016"/>
            <a:ext cx="5276612" cy="3104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집합과 합성 연관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71563"/>
            <a:ext cx="9001000" cy="5329237"/>
          </a:xfrm>
        </p:spPr>
        <p:txBody>
          <a:bodyPr/>
          <a:lstStyle/>
          <a:p>
            <a:r>
              <a:rPr lang="ko-KR" altLang="en-US" dirty="0"/>
              <a:t>집합 연관</a:t>
            </a:r>
            <a:endParaRPr lang="en-US" altLang="ko-KR" dirty="0"/>
          </a:p>
          <a:p>
            <a:pPr lvl="1"/>
            <a:r>
              <a:rPr lang="ko-KR" altLang="en-US" dirty="0"/>
              <a:t>다른 클래스의 인스턴스를 자신의 속성으로 가짐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합성 연관</a:t>
            </a:r>
            <a:endParaRPr lang="en-US" altLang="ko-KR" dirty="0"/>
          </a:p>
          <a:p>
            <a:pPr lvl="1"/>
            <a:r>
              <a:rPr lang="ko-KR" altLang="en-US" dirty="0"/>
              <a:t>집합 연관과 같으나 전체 개념의 클래스의 인스턴스가 삭제 될 때 부분 개념도 삭제</a:t>
            </a:r>
            <a:r>
              <a:rPr lang="en-US" altLang="ko-KR" dirty="0"/>
              <a:t>(</a:t>
            </a:r>
            <a:r>
              <a:rPr lang="ko-KR" altLang="en-US" dirty="0"/>
              <a:t>공동운명체</a:t>
            </a:r>
            <a:r>
              <a:rPr lang="en-US" altLang="ko-KR" dirty="0"/>
              <a:t>)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52CBD0-59F4-4D05-9C52-60965355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72816"/>
            <a:ext cx="5008402" cy="25922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949D21-91EC-41C5-9676-15112036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41" y="5157192"/>
            <a:ext cx="7370338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9E998C-4CB8-4B7D-B378-BAC534FB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클래스와 속성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관계와 오퍼레이션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최은만\AppData\Local\Microsoft\Windows\Temporary Internet Files\Content.IE5\UF0A9NAJ\MCj028172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14488"/>
            <a:ext cx="1810512" cy="983894"/>
          </a:xfrm>
          <a:prstGeom prst="rect">
            <a:avLst/>
          </a:prstGeom>
          <a:noFill/>
        </p:spPr>
      </p:pic>
      <p:pic>
        <p:nvPicPr>
          <p:cNvPr id="1028" name="Picture 4" descr="C:\Users\최은만\AppData\Local\Microsoft\Windows\Temporary Internet Files\Content.IE5\UK6UI90Q\MCj044140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143248"/>
            <a:ext cx="2171696" cy="217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오퍼레이션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오퍼레이션</a:t>
            </a:r>
            <a:endParaRPr lang="en-US" altLang="ko-KR"/>
          </a:p>
          <a:p>
            <a:pPr lvl="1"/>
            <a:r>
              <a:rPr lang="ko-KR" altLang="en-US"/>
              <a:t>객체를 생성하고 소멸시키고</a:t>
            </a:r>
            <a:endParaRPr lang="en-US" altLang="ko-KR"/>
          </a:p>
          <a:p>
            <a:pPr lvl="1"/>
            <a:r>
              <a:rPr lang="ko-KR" altLang="en-US"/>
              <a:t>속성을 접근하고</a:t>
            </a:r>
            <a:endParaRPr lang="en-US" altLang="ko-KR"/>
          </a:p>
          <a:p>
            <a:pPr lvl="1"/>
            <a:r>
              <a:rPr lang="ko-KR" altLang="en-US"/>
              <a:t>링크시키고 </a:t>
            </a:r>
            <a:endParaRPr lang="en-US" altLang="ko-KR"/>
          </a:p>
          <a:p>
            <a:pPr lvl="1"/>
            <a:r>
              <a:rPr lang="ko-KR" altLang="en-US"/>
              <a:t>조건에 의하여 선택</a:t>
            </a:r>
            <a:r>
              <a:rPr lang="en-US" altLang="ko-KR"/>
              <a:t>, </a:t>
            </a:r>
            <a:r>
              <a:rPr lang="ko-KR" altLang="en-US"/>
              <a:t>반복 처리하고 자료를 변환시킴</a:t>
            </a:r>
            <a:endParaRPr lang="en-US" altLang="ko-KR"/>
          </a:p>
          <a:p>
            <a:r>
              <a:rPr lang="ko-KR" altLang="en-US"/>
              <a:t>다른 객체와 협력하에 이루어지는 경우가 많음</a:t>
            </a:r>
            <a:endParaRPr lang="en-US" altLang="ko-KR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1F983-4C9E-4C46-A70F-DE97E420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324639"/>
            <a:ext cx="4032448" cy="34964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생성과 속성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/>
              <a:t>기본적인 오퍼레이션</a:t>
            </a:r>
            <a:endParaRPr lang="en-US" altLang="ko-KR"/>
          </a:p>
          <a:p>
            <a:pPr lvl="1" eaLnBrk="1" hangingPunct="1">
              <a:lnSpc>
                <a:spcPct val="120000"/>
              </a:lnSpc>
            </a:pPr>
            <a:r>
              <a:rPr lang="ko-KR" altLang="en-US"/>
              <a:t>정보은닉 때문에 감추어진 것을 접근할 수 있도록 도와줌</a:t>
            </a:r>
            <a:r>
              <a:rPr lang="en-US" altLang="ko-KR"/>
              <a:t>.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50754"/>
              </p:ext>
            </p:extLst>
          </p:nvPr>
        </p:nvGraphicFramePr>
        <p:xfrm>
          <a:off x="642910" y="2132857"/>
          <a:ext cx="7772400" cy="3312366"/>
        </p:xfrm>
        <a:graphic>
          <a:graphicData uri="http://schemas.openxmlformats.org/drawingml/2006/table">
            <a:tbl>
              <a:tblPr/>
              <a:tblGrid>
                <a:gridCol w="185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1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9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객체 생성자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Customer(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InternetAddress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PersonalName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p,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MailingAddress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m, 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           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TelephoneNumber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t)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 쓰기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putShippingAddress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MailingAddress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m)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 읽기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getShippingAddress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();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MailingAddress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객체 소멸자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~Customer()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 체크와 탐색</a:t>
            </a:r>
            <a:r>
              <a:rPr lang="en-US" altLang="ko-KR"/>
              <a:t>, </a:t>
            </a:r>
            <a:r>
              <a:rPr lang="ko-KR" altLang="en-US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 체크</a:t>
            </a:r>
            <a:endParaRPr lang="en-US" altLang="ko-KR" dirty="0"/>
          </a:p>
          <a:p>
            <a:pPr lvl="1"/>
            <a:r>
              <a:rPr lang="ko-KR" altLang="en-US" dirty="0"/>
              <a:t>객체가 가지는 속성값이 특정한 값인지 체크하는 작업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탐색과 조작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28662" y="1785926"/>
          <a:ext cx="6929486" cy="1928828"/>
        </p:xfrm>
        <a:graphic>
          <a:graphicData uri="http://schemas.openxmlformats.org/drawingml/2006/table">
            <a:tbl>
              <a:tblPr/>
              <a:tblGrid>
                <a:gridCol w="165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IsPurchaseMade(int p)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IsNullPhone()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IsNullShippingAddress()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6296"/>
              </p:ext>
            </p:extLst>
          </p:nvPr>
        </p:nvGraphicFramePr>
        <p:xfrm>
          <a:off x="928662" y="4581750"/>
          <a:ext cx="6786610" cy="1785952"/>
        </p:xfrm>
        <a:graphic>
          <a:graphicData uri="http://schemas.openxmlformats.org/drawingml/2006/table">
            <a:tbl>
              <a:tblPr/>
              <a:tblGrid>
                <a:gridCol w="161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getAllOrders() 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getOrders(Date d)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조작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makeOrder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7889502" cy="5329237"/>
          </a:xfrm>
        </p:spPr>
        <p:txBody>
          <a:bodyPr/>
          <a:lstStyle/>
          <a:p>
            <a:r>
              <a:rPr lang="ko-KR" altLang="en-US"/>
              <a:t>객체 안에 값을 외부에서 입력 받아 저장</a:t>
            </a:r>
            <a:endParaRPr lang="en-US" altLang="ko-KR"/>
          </a:p>
          <a:p>
            <a:r>
              <a:rPr lang="ko-KR" altLang="en-US"/>
              <a:t>객체 안의 값을 화면이나 프린터에 보내야 하는 경우</a:t>
            </a:r>
            <a:r>
              <a:rPr lang="en-US" altLang="ko-KR" dirty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33744"/>
              </p:ext>
            </p:extLst>
          </p:nvPr>
        </p:nvGraphicFramePr>
        <p:xfrm>
          <a:off x="742896" y="2264544"/>
          <a:ext cx="7672414" cy="2428892"/>
        </p:xfrm>
        <a:graphic>
          <a:graphicData uri="http://schemas.openxmlformats.org/drawingml/2006/table">
            <a:tbl>
              <a:tblPr/>
              <a:tblGrid>
                <a:gridCol w="183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setCustomer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InternetAddress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PersonalName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p,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MailingAddress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m, 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               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TelephoneNumber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t)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showCustomer()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showPurchaseMade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</a:t>
            </a:r>
            <a:r>
              <a:rPr lang="ko-KR" altLang="en-US" dirty="0"/>
              <a:t>클래스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클래스 다이어그램의 요소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06825"/>
              </p:ext>
            </p:extLst>
          </p:nvPr>
        </p:nvGraphicFramePr>
        <p:xfrm>
          <a:off x="251519" y="1472246"/>
          <a:ext cx="8892480" cy="4981006"/>
        </p:xfrm>
        <a:graphic>
          <a:graphicData uri="http://schemas.openxmlformats.org/drawingml/2006/table">
            <a:tbl>
              <a:tblPr/>
              <a:tblGrid>
                <a:gridCol w="216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06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그림 요소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이름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휴먼명조"/>
                        </a:rPr>
                        <a:t>설명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클래스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시스템이 추출하여 보관하여야 할 사람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장소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사물 등을 나타냄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맨 위 칸에 클래스 이름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중간 칸에 속성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아래 칸에 오퍼레이션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모든 클래스에 있는 오퍼레이션은 표시하지 않음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900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속성 이름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타입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=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초기값</a:t>
                      </a: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속성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 객체의 상태를 나타내는 자료를 저장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 다른 속성에 의하여 파생된 속성은 앞에 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휴먼명조"/>
                        </a:rPr>
                        <a:t>/’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표시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04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operation(Type name): return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오퍼레이션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 클래스가 실행할 수 있는 액션이나 함수를 표시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 생성자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조건질의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변경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휴먼명조"/>
                        </a:rPr>
                        <a:t>/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조작 오퍼레이션으로 분류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 괄호 안에 매개변수의 타입과 이름을 나열함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9994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연관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여러 클래스 사이에 관계를 표현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관계를 상세히 표현하기 위해 역할 이름을 양쪽에 표시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연관에 참여하는 객체의 개수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즉 다중도를 표시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23" name="_x70221984" descr="DRW000012b42ed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188" y="1967887"/>
            <a:ext cx="1390950" cy="1071570"/>
          </a:xfrm>
          <a:prstGeom prst="rect">
            <a:avLst/>
          </a:prstGeom>
          <a:noFill/>
        </p:spPr>
      </p:pic>
      <p:sp>
        <p:nvSpPr>
          <p:cNvPr id="5122" name="_x70844464"/>
          <p:cNvSpPr>
            <a:spLocks noChangeShapeType="1"/>
          </p:cNvSpPr>
          <p:nvPr/>
        </p:nvSpPr>
        <p:spPr bwMode="auto">
          <a:xfrm>
            <a:off x="965392" y="5877272"/>
            <a:ext cx="504825" cy="0"/>
          </a:xfrm>
          <a:prstGeom prst="line">
            <a:avLst/>
          </a:prstGeom>
          <a:noFill/>
          <a:ln w="14351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1" name="_x71976096"/>
          <p:cNvSpPr>
            <a:spLocks noChangeArrowheads="1"/>
          </p:cNvSpPr>
          <p:nvPr/>
        </p:nvSpPr>
        <p:spPr bwMode="auto">
          <a:xfrm>
            <a:off x="928662" y="3000372"/>
            <a:ext cx="533400" cy="185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다이어그램의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  <a:p>
            <a:endParaRPr lang="en-US" altLang="ko-KR"/>
          </a:p>
          <a:p>
            <a:pPr lvl="1"/>
            <a:endParaRPr lang="ko-KR" altLang="en-US" sz="3600"/>
          </a:p>
          <a:p>
            <a:pPr lvl="1"/>
            <a:endParaRPr lang="en-US" altLang="ko-KR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89573"/>
              </p:ext>
            </p:extLst>
          </p:nvPr>
        </p:nvGraphicFramePr>
        <p:xfrm>
          <a:off x="785786" y="1285860"/>
          <a:ext cx="7530630" cy="4214842"/>
        </p:xfrm>
        <a:graphic>
          <a:graphicData uri="http://schemas.openxmlformats.org/drawingml/2006/table">
            <a:tbl>
              <a:tblPr/>
              <a:tblGrid>
                <a:gridCol w="2278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539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다중도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연관에 참여하는 객체의 개수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은 한 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0..*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이상 다수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1..*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이상 다수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2..4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는 최소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개에서 최대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539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상속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클래스의 속성과 오퍼레이션의 정의를 중복 정의하지 않고 서브클래스에서 쓸 수 있는 관계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88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집합 연관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전제 개념과 부분 개념의 객체를 포함하고 있는 관계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88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합성 연관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전제 개념과 부분 개념의 객체를 포함하고 있으며 객체의 운명을 같이하는 관계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100" name="_x71293552" descr="DRW000012b42ef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1057275" cy="266700"/>
          </a:xfrm>
          <a:prstGeom prst="rect">
            <a:avLst/>
          </a:prstGeom>
          <a:noFill/>
        </p:spPr>
      </p:pic>
      <p:pic>
        <p:nvPicPr>
          <p:cNvPr id="4099" name="_x71462080" descr="DRW000012b42ef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14686"/>
            <a:ext cx="560388" cy="119063"/>
          </a:xfrm>
          <a:prstGeom prst="rect">
            <a:avLst/>
          </a:prstGeom>
          <a:noFill/>
        </p:spPr>
      </p:pic>
      <p:pic>
        <p:nvPicPr>
          <p:cNvPr id="4098" name="_x73727872" descr="DRW000012b42ef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4143380"/>
            <a:ext cx="554038" cy="107950"/>
          </a:xfrm>
          <a:prstGeom prst="rect">
            <a:avLst/>
          </a:prstGeom>
          <a:noFill/>
        </p:spPr>
      </p:pic>
      <p:pic>
        <p:nvPicPr>
          <p:cNvPr id="4097" name="_x70094832" descr="DRW000012b42ef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072074"/>
            <a:ext cx="554038" cy="107950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다이어그램 작성법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249542" cy="5329237"/>
          </a:xfrm>
        </p:spPr>
        <p:txBody>
          <a:bodyPr/>
          <a:lstStyle/>
          <a:p>
            <a:r>
              <a:rPr lang="ko-KR" altLang="en-US" dirty="0"/>
              <a:t>반복적인 과정</a:t>
            </a:r>
            <a:endParaRPr lang="en-US" altLang="ko-KR" dirty="0"/>
          </a:p>
          <a:p>
            <a:pPr lvl="1"/>
            <a:r>
              <a:rPr lang="ko-KR" altLang="en-US" dirty="0"/>
              <a:t>개념적 모델링 </a:t>
            </a:r>
            <a:r>
              <a:rPr lang="en-US" altLang="ko-KR" dirty="0"/>
              <a:t>– </a:t>
            </a:r>
            <a:r>
              <a:rPr lang="ko-KR" altLang="en-US" dirty="0"/>
              <a:t>간단히 중요한 클래스의 존재와 관계만 표현</a:t>
            </a:r>
            <a:endParaRPr lang="en-US" altLang="ko-KR" dirty="0"/>
          </a:p>
          <a:p>
            <a:pPr lvl="1"/>
            <a:r>
              <a:rPr lang="ko-KR" altLang="en-US" dirty="0" err="1"/>
              <a:t>명세적</a:t>
            </a:r>
            <a:r>
              <a:rPr lang="ko-KR" altLang="en-US" dirty="0"/>
              <a:t> 모델링 </a:t>
            </a:r>
            <a:r>
              <a:rPr lang="en-US" altLang="ko-KR" dirty="0"/>
              <a:t>– </a:t>
            </a:r>
            <a:r>
              <a:rPr lang="ko-KR" altLang="en-US" dirty="0"/>
              <a:t>구현에 필요한 자료구조</a:t>
            </a:r>
            <a:r>
              <a:rPr lang="en-US" altLang="ko-KR" dirty="0"/>
              <a:t>, UI, </a:t>
            </a:r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통신에 필요한 클래스 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클래스 찾기</a:t>
            </a:r>
            <a:endParaRPr lang="en-US" altLang="ko-KR" dirty="0"/>
          </a:p>
          <a:p>
            <a:pPr marL="355600" lvl="1" indent="34925">
              <a:buNone/>
            </a:pPr>
            <a:r>
              <a:rPr lang="ko-KR" altLang="en-US" b="0" dirty="0" smtClean="0"/>
              <a:t>“</a:t>
            </a:r>
            <a:r>
              <a:rPr lang="ko-KR" altLang="en-US" b="0" dirty="0"/>
              <a:t>인터넷 서점 시스템은 </a:t>
            </a:r>
            <a:r>
              <a:rPr lang="ko-KR" altLang="en-US" b="0" u="sng" dirty="0"/>
              <a:t>고객</a:t>
            </a:r>
            <a:r>
              <a:rPr lang="ko-KR" altLang="en-US" b="0" dirty="0"/>
              <a:t>이 </a:t>
            </a:r>
            <a:r>
              <a:rPr lang="ko-KR" altLang="en-US" b="0" u="sng" dirty="0"/>
              <a:t>시스템</a:t>
            </a:r>
            <a:r>
              <a:rPr lang="ko-KR" altLang="en-US" b="0" dirty="0"/>
              <a:t>에 로그인하여 상호작용하면서 서점에서 판매하는 책을 찾아보고 구매한다</a:t>
            </a:r>
            <a:r>
              <a:rPr lang="en-US" altLang="ko-KR" b="0" dirty="0"/>
              <a:t>. </a:t>
            </a:r>
            <a:r>
              <a:rPr lang="ko-KR" altLang="en-US" b="0" u="sng" dirty="0"/>
              <a:t>구매자</a:t>
            </a:r>
            <a:r>
              <a:rPr lang="ko-KR" altLang="en-US" b="0" dirty="0"/>
              <a:t>가 </a:t>
            </a:r>
            <a:r>
              <a:rPr lang="ko-KR" altLang="en-US" b="0" u="sng" dirty="0" err="1"/>
              <a:t>구매이력</a:t>
            </a:r>
            <a:r>
              <a:rPr lang="ko-KR" altLang="en-US" b="0" dirty="0" err="1"/>
              <a:t>을</a:t>
            </a:r>
            <a:r>
              <a:rPr lang="ko-KR" altLang="en-US" b="0" dirty="0"/>
              <a:t> 확인하기 위하여 시스템은 </a:t>
            </a:r>
            <a:r>
              <a:rPr lang="ko-KR" altLang="en-US" b="0" u="sng" dirty="0" err="1"/>
              <a:t>구매기록</a:t>
            </a:r>
            <a:r>
              <a:rPr lang="ko-KR" altLang="en-US" b="0" dirty="0" err="1"/>
              <a:t>을</a:t>
            </a:r>
            <a:r>
              <a:rPr lang="ko-KR" altLang="en-US" b="0" dirty="0"/>
              <a:t> 보관하고 </a:t>
            </a:r>
            <a:r>
              <a:rPr lang="ko-KR" altLang="en-US" b="0" u="sng" dirty="0"/>
              <a:t>보안</a:t>
            </a:r>
            <a:r>
              <a:rPr lang="ko-KR" altLang="en-US" b="0" dirty="0"/>
              <a:t>을 제공할 필요가 있다</a:t>
            </a:r>
            <a:r>
              <a:rPr lang="en-US" altLang="ko-KR" b="0" dirty="0"/>
              <a:t>. </a:t>
            </a:r>
            <a:r>
              <a:rPr lang="ko-KR" altLang="en-US" b="0" dirty="0"/>
              <a:t>고객은 구매한 책을 </a:t>
            </a:r>
            <a:r>
              <a:rPr lang="ko-KR" altLang="en-US" b="0" u="sng" dirty="0"/>
              <a:t>신용카드</a:t>
            </a:r>
            <a:r>
              <a:rPr lang="ko-KR" altLang="en-US" b="0" dirty="0"/>
              <a:t>나 </a:t>
            </a:r>
            <a:r>
              <a:rPr lang="ko-KR" altLang="en-US" b="0" u="sng" dirty="0"/>
              <a:t>온라인 송금</a:t>
            </a:r>
            <a:r>
              <a:rPr lang="ko-KR" altLang="en-US" b="0" dirty="0"/>
              <a:t> 등 여러 가지 방법으로 </a:t>
            </a:r>
            <a:r>
              <a:rPr lang="ko-KR" altLang="en-US" b="0" u="sng" dirty="0"/>
              <a:t>결재</a:t>
            </a:r>
            <a:r>
              <a:rPr lang="ko-KR" altLang="en-US" b="0" dirty="0"/>
              <a:t>할 수 있다</a:t>
            </a:r>
            <a:r>
              <a:rPr lang="en-US" altLang="ko-KR" b="0" dirty="0"/>
              <a:t>. </a:t>
            </a:r>
          </a:p>
          <a:p>
            <a:pPr marL="355600" lvl="1" indent="34925">
              <a:buNone/>
            </a:pPr>
            <a:r>
              <a:rPr lang="ko-KR" altLang="en-US" b="0" dirty="0"/>
              <a:t>고객은 구매하고 싶은 책을 </a:t>
            </a:r>
            <a:r>
              <a:rPr lang="ko-KR" altLang="en-US" b="0" u="sng" dirty="0"/>
              <a:t>저자 색인</a:t>
            </a:r>
            <a:r>
              <a:rPr lang="ko-KR" altLang="en-US" b="0" dirty="0"/>
              <a:t>으로 찾을 수 있고 책을 구매하고 읽은 사람들의 리뷰를 볼 수 있다</a:t>
            </a:r>
            <a:r>
              <a:rPr lang="en-US" altLang="ko-KR" b="0" dirty="0"/>
              <a:t>. </a:t>
            </a:r>
            <a:r>
              <a:rPr lang="ko-KR" altLang="en-US" b="0" dirty="0"/>
              <a:t>시스템은 고객이 </a:t>
            </a:r>
            <a:r>
              <a:rPr lang="ko-KR" altLang="en-US" b="0" u="sng" dirty="0"/>
              <a:t>구매한 이력</a:t>
            </a:r>
            <a:r>
              <a:rPr lang="ko-KR" altLang="en-US" b="0" dirty="0"/>
              <a:t>을 바탕으로 고객의 취향을 찾아내어 보관한다</a:t>
            </a:r>
            <a:r>
              <a:rPr lang="en-US" altLang="ko-KR" b="0" dirty="0"/>
              <a:t>.”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클래스로 적당하지 않는 것 배제</a:t>
            </a:r>
            <a:endParaRPr lang="en-US" altLang="ko-KR" dirty="0"/>
          </a:p>
          <a:p>
            <a:pPr lvl="1"/>
            <a:r>
              <a:rPr lang="ko-KR" altLang="en-US" dirty="0" smtClean="0"/>
              <a:t>중복 </a:t>
            </a:r>
            <a:r>
              <a:rPr lang="ko-KR" altLang="en-US" dirty="0"/>
              <a:t>클래스 </a:t>
            </a:r>
            <a:r>
              <a:rPr lang="en-US" altLang="ko-KR" dirty="0"/>
              <a:t>–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구매자</a:t>
            </a:r>
            <a:endParaRPr lang="en-US" altLang="ko-KR" dirty="0"/>
          </a:p>
          <a:p>
            <a:pPr lvl="1"/>
            <a:r>
              <a:rPr lang="ko-KR" altLang="en-US" dirty="0"/>
              <a:t>관계 없는 클래스 </a:t>
            </a:r>
            <a:r>
              <a:rPr lang="en-US" altLang="ko-KR" dirty="0"/>
              <a:t>– </a:t>
            </a:r>
            <a:r>
              <a:rPr lang="ko-KR" altLang="en-US" dirty="0"/>
              <a:t>시스템 구축 비용</a:t>
            </a:r>
            <a:endParaRPr lang="en-US" altLang="ko-KR" dirty="0"/>
          </a:p>
          <a:p>
            <a:pPr lvl="1"/>
            <a:r>
              <a:rPr lang="ko-KR" altLang="en-US" dirty="0"/>
              <a:t>불확실한 클래스 </a:t>
            </a:r>
            <a:r>
              <a:rPr lang="en-US" altLang="ko-KR" dirty="0"/>
              <a:t>– </a:t>
            </a:r>
            <a:r>
              <a:rPr lang="ko-KR" altLang="en-US" dirty="0"/>
              <a:t>보안 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인터넷 서점의 클래스 후보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70634792" descr="DRW000012b42f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838" y="3680168"/>
            <a:ext cx="7044324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정의에 있는 것</a:t>
            </a:r>
            <a:endParaRPr lang="en-US" altLang="ko-KR" dirty="0"/>
          </a:p>
          <a:p>
            <a:pPr lvl="1"/>
            <a:r>
              <a:rPr lang="ko-KR" altLang="en-US" dirty="0"/>
              <a:t>고객은 책을 구매한다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사용자는 로그인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사용자는 구매이력을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주문을 위하여 결재한다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결재에는 신용카드와 온라인 송금이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책을 저자 색인으로 찾는다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고객은 취향을 가진다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문제 정의에 없는 것</a:t>
            </a:r>
            <a:endParaRPr lang="en-US" altLang="ko-KR" dirty="0"/>
          </a:p>
          <a:p>
            <a:pPr lvl="1"/>
            <a:r>
              <a:rPr lang="ko-KR" altLang="en-US" dirty="0"/>
              <a:t>사용자는 계정을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주문은 주문 상세로 구성된다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검색결과는 책으로 구성된다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출판사는 책을 출간한다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찾기 및 클래스 다이어그램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057" name="_x70277112" descr="DRW000012b42f0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71504"/>
            <a:ext cx="6336704" cy="5720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단계의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38" y="1071563"/>
            <a:ext cx="8249542" cy="5329237"/>
          </a:xfrm>
        </p:spPr>
        <p:txBody>
          <a:bodyPr/>
          <a:lstStyle/>
          <a:p>
            <a:r>
              <a:rPr lang="ko-KR" altLang="en-US" dirty="0"/>
              <a:t>요구를 만족시키는 내부적 구조를 클래스 관점에서 표현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오퍼레이션</a:t>
            </a:r>
            <a:r>
              <a:rPr lang="en-US" altLang="ko-KR" dirty="0"/>
              <a:t>)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/>
            <a:r>
              <a:rPr lang="ko-KR" altLang="en-US" dirty="0"/>
              <a:t>관계 찾기</a:t>
            </a:r>
            <a:endParaRPr lang="en-US" altLang="ko-KR" dirty="0"/>
          </a:p>
          <a:p>
            <a:pPr lvl="1"/>
            <a:r>
              <a:rPr lang="ko-KR" altLang="en-US" dirty="0"/>
              <a:t>클래스 다이어그램 그리기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280B37-1427-4D1F-B970-1241CCF8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708920"/>
            <a:ext cx="71818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_x70399328" descr="DRW000012b42f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605" y="1433010"/>
            <a:ext cx="6361958" cy="117078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5.7 CRC </a:t>
            </a:r>
            <a:r>
              <a:rPr lang="ko-KR" altLang="en-US"/>
              <a:t>카드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클래스가 어떤 책임을 가져야 하는지를 찾아내는 데 사용하는 카드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개발자와 사용자와의 대화유도</a:t>
            </a:r>
            <a:endParaRPr lang="en-US" altLang="ko-KR" dirty="0"/>
          </a:p>
          <a:p>
            <a:pPr lvl="1"/>
            <a:r>
              <a:rPr lang="ko-KR" altLang="en-US" dirty="0"/>
              <a:t>클래스 검토에 유용</a:t>
            </a:r>
            <a:endParaRPr lang="en-US" altLang="ko-KR" dirty="0"/>
          </a:p>
          <a:p>
            <a:r>
              <a:rPr lang="ko-KR" altLang="en-US" dirty="0"/>
              <a:t>적용 대상</a:t>
            </a:r>
            <a:endParaRPr lang="en-US" altLang="ko-KR" dirty="0"/>
          </a:p>
          <a:p>
            <a:pPr lvl="1"/>
            <a:r>
              <a:rPr lang="ko-KR" altLang="en-US" dirty="0"/>
              <a:t>개발 초기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15182"/>
              </p:ext>
            </p:extLst>
          </p:nvPr>
        </p:nvGraphicFramePr>
        <p:xfrm>
          <a:off x="2195736" y="1933076"/>
          <a:ext cx="4857784" cy="2571768"/>
        </p:xfrm>
        <a:graphic>
          <a:graphicData uri="http://schemas.openxmlformats.org/drawingml/2006/table">
            <a:tbl>
              <a:tblPr/>
              <a:tblGrid>
                <a:gridCol w="288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8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Order</a:t>
                      </a:r>
                      <a:endParaRPr lang="en-US" sz="140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1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주문할 책의 재고가 있는가 체크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배송 방법 체크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상세주문 탐색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주문 상태 체크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휴먼명조"/>
                        </a:rPr>
                        <a:t>배송 주소 확인</a:t>
                      </a: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Order Detail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Customer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다이어그램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395536" y="1071563"/>
            <a:ext cx="8712968" cy="5329237"/>
          </a:xfrm>
        </p:spPr>
        <p:txBody>
          <a:bodyPr/>
          <a:lstStyle/>
          <a:p>
            <a:r>
              <a:rPr lang="ko-KR" altLang="en-US" dirty="0"/>
              <a:t>프로그램의 구조를 잘 나타내고 있어 코딩 작업에 근간이 됨</a:t>
            </a:r>
            <a:endParaRPr lang="en-US" altLang="ko-KR" dirty="0"/>
          </a:p>
          <a:p>
            <a:pPr lvl="1"/>
            <a:r>
              <a:rPr lang="ko-KR" altLang="en-US" dirty="0"/>
              <a:t>클래스 내부의 정의</a:t>
            </a:r>
            <a:endParaRPr lang="en-US" altLang="ko-KR" dirty="0"/>
          </a:p>
          <a:p>
            <a:pPr lvl="1"/>
            <a:r>
              <a:rPr lang="ko-KR" altLang="en-US" dirty="0"/>
              <a:t>오퍼레이션의 정의</a:t>
            </a:r>
            <a:endParaRPr lang="en-US" altLang="ko-KR" dirty="0"/>
          </a:p>
          <a:p>
            <a:pPr lvl="1"/>
            <a:r>
              <a:rPr lang="ko-KR" altLang="en-US" dirty="0"/>
              <a:t>클래스 사이의 </a:t>
            </a:r>
            <a:r>
              <a:rPr lang="ko-KR" altLang="en-US" dirty="0" err="1"/>
              <a:t>인터렉션에</a:t>
            </a:r>
            <a:r>
              <a:rPr lang="ko-KR" altLang="en-US" dirty="0"/>
              <a:t> 사용되는 인터페이스 정의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44E9D-5D37-4594-82A2-4C7A43AB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98883"/>
            <a:ext cx="6192688" cy="39568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5.2 </a:t>
            </a:r>
            <a:r>
              <a:rPr lang="ko-KR" altLang="en-US"/>
              <a:t>구조적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내부의 관점</a:t>
            </a:r>
            <a:endParaRPr lang="en-US" altLang="ko-KR" dirty="0"/>
          </a:p>
          <a:p>
            <a:pPr lvl="1"/>
            <a:r>
              <a:rPr lang="ko-KR" altLang="en-US" dirty="0"/>
              <a:t>특히 구조라는 관점의 뷰</a:t>
            </a:r>
            <a:endParaRPr lang="en-US" altLang="ko-KR" dirty="0"/>
          </a:p>
          <a:p>
            <a:pPr lvl="1"/>
            <a:r>
              <a:rPr lang="ko-KR" altLang="en-US" dirty="0"/>
              <a:t>어떤 구성요소가 있고 이들이 어떤 관계를 맺고 있는지 표현</a:t>
            </a:r>
            <a:endParaRPr lang="en-US" altLang="ko-KR" dirty="0"/>
          </a:p>
          <a:p>
            <a:pPr lvl="1"/>
            <a:r>
              <a:rPr lang="ko-KR" altLang="en-US" dirty="0"/>
              <a:t>시간이 흐르더라도 변하지 않는 정적 구조</a:t>
            </a:r>
            <a:endParaRPr lang="en-US" altLang="ko-KR" dirty="0"/>
          </a:p>
          <a:p>
            <a:r>
              <a:rPr lang="ko-KR" altLang="en-US" dirty="0"/>
              <a:t>새로운 문제 도메인의 중요한 클래스 발견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5" name="_x58052408" descr="EMB00000fa8150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3033147"/>
            <a:ext cx="3834405" cy="3348181"/>
          </a:xfrm>
          <a:prstGeom prst="rect">
            <a:avLst/>
          </a:prstGeom>
          <a:noFill/>
        </p:spPr>
      </p:pic>
      <p:pic>
        <p:nvPicPr>
          <p:cNvPr id="23554" name="_x58049992" descr="EMB00000fa8150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3476" y="2981414"/>
            <a:ext cx="4372166" cy="3882659"/>
          </a:xfrm>
          <a:prstGeom prst="rect">
            <a:avLst/>
          </a:prstGeom>
          <a:noFill/>
        </p:spPr>
      </p:pic>
      <p:sp>
        <p:nvSpPr>
          <p:cNvPr id="23553" name="_x58066040"/>
          <p:cNvSpPr>
            <a:spLocks noChangeShapeType="1"/>
          </p:cNvSpPr>
          <p:nvPr/>
        </p:nvSpPr>
        <p:spPr bwMode="auto">
          <a:xfrm>
            <a:off x="3995936" y="4707350"/>
            <a:ext cx="571504" cy="0"/>
          </a:xfrm>
          <a:prstGeom prst="line">
            <a:avLst/>
          </a:prstGeom>
          <a:noFill/>
          <a:ln w="107950">
            <a:solidFill>
              <a:srgbClr val="000000"/>
            </a:solidFill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구조적 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시스템을 구성하는 빌딩 블록을 보여 줌</a:t>
            </a:r>
            <a:endParaRPr lang="en-US" altLang="ko-KR"/>
          </a:p>
          <a:p>
            <a:pPr lvl="1"/>
            <a:r>
              <a:rPr lang="ko-KR" altLang="en-US"/>
              <a:t>건축물 설계도면의 단면도 평면도</a:t>
            </a:r>
            <a:endParaRPr lang="en-US" altLang="ko-KR"/>
          </a:p>
          <a:p>
            <a:pPr lvl="1"/>
            <a:r>
              <a:rPr lang="ko-KR" altLang="en-US"/>
              <a:t>관점에 따라 나타내는 대상이 다름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58012816" descr="EMB00000fa815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49798"/>
            <a:ext cx="6192688" cy="4718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구조적 모델의 층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규모가 크면 여러 계층 구조로 정리할 필요가 있음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자동차</a:t>
            </a:r>
            <a:endParaRPr lang="en-US" altLang="ko-KR"/>
          </a:p>
          <a:p>
            <a:pPr lvl="1">
              <a:buNone/>
            </a:pPr>
            <a:r>
              <a:rPr lang="ko-KR" altLang="en-US"/>
              <a:t>         엔진</a:t>
            </a:r>
            <a:r>
              <a:rPr lang="en-US" altLang="ko-KR"/>
              <a:t>, </a:t>
            </a:r>
            <a:r>
              <a:rPr lang="ko-KR" altLang="en-US"/>
              <a:t>바퀴</a:t>
            </a:r>
            <a:r>
              <a:rPr lang="en-US" altLang="ko-KR"/>
              <a:t>, </a:t>
            </a:r>
            <a:r>
              <a:rPr lang="ko-KR" altLang="en-US"/>
              <a:t>조향 장치</a:t>
            </a:r>
            <a:r>
              <a:rPr lang="en-US" altLang="ko-KR"/>
              <a:t>, </a:t>
            </a:r>
            <a:r>
              <a:rPr lang="ko-KR" altLang="en-US"/>
              <a:t>바디</a:t>
            </a:r>
            <a:r>
              <a:rPr lang="en-US" altLang="ko-KR"/>
              <a:t>, </a:t>
            </a:r>
            <a:r>
              <a:rPr lang="ko-KR" altLang="en-US"/>
              <a:t>충격 흡수 장치</a:t>
            </a:r>
            <a:r>
              <a:rPr lang="en-US" altLang="ko-KR"/>
              <a:t>, </a:t>
            </a:r>
            <a:r>
              <a:rPr lang="ko-KR" altLang="en-US"/>
              <a:t>계기판</a:t>
            </a:r>
          </a:p>
          <a:p>
            <a:endParaRPr lang="ko-KR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EE476B-F1FC-4744-AB0A-1E009A32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64866"/>
            <a:ext cx="8682948" cy="4288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다이어그램을 작성하는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시스템을 구성하는 요소를 문서화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클래스 사이의 연관</a:t>
            </a:r>
            <a:r>
              <a:rPr lang="en-US" altLang="ko-KR" sz="2000" dirty="0"/>
              <a:t>, </a:t>
            </a:r>
            <a:r>
              <a:rPr lang="ko-KR" altLang="en-US" sz="2000" dirty="0"/>
              <a:t>일반화</a:t>
            </a:r>
            <a:r>
              <a:rPr lang="en-US" altLang="ko-KR" sz="2000" dirty="0"/>
              <a:t>, </a:t>
            </a:r>
            <a:r>
              <a:rPr lang="ko-KR" altLang="en-US" sz="2000" dirty="0"/>
              <a:t>집합 관계를 표시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클래스의 기능</a:t>
            </a:r>
            <a:r>
              <a:rPr lang="en-US" altLang="ko-KR" sz="2000" dirty="0"/>
              <a:t>, </a:t>
            </a:r>
            <a:r>
              <a:rPr lang="ko-KR" altLang="en-US" sz="2000" dirty="0"/>
              <a:t>특히 속성과 오퍼레이션을 나타냄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문제 영역의 클래스 명세로부터 구현을 위한 자세한 설계까지 시스템의 클래스 구조를 나타냄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시스템의 클래스들이 클래스 라이브러리와 어떻게 협력하는지를 나타냄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클래스들의 인터페이스를 나타냄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시스템 안에 어떤 객체가 존재할 수 있는지를 나타냄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EAE-ACF8-4C72-964B-EB0D830A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빌딩 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EFCB4-2CEA-445C-9E82-4221A6C7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6EB81E-4F6C-44BD-A72D-32DF75C6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4791075" cy="454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80BFA5-EBDD-4692-81AD-144DC416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854" y="1345817"/>
            <a:ext cx="46482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2821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6651</TotalTime>
  <Pages>37</Pages>
  <Words>1165</Words>
  <Application>Microsoft Office PowerPoint</Application>
  <PresentationFormat>Letter 용지(8.5x11in)</PresentationFormat>
  <Paragraphs>287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HY신명조</vt:lpstr>
      <vt:lpstr>HY크리스탈M</vt:lpstr>
      <vt:lpstr>굴림</vt:lpstr>
      <vt:lpstr>맑은 고딕</vt:lpstr>
      <vt:lpstr>휴먼명조</vt:lpstr>
      <vt:lpstr>Arial</vt:lpstr>
      <vt:lpstr>Wingdings</vt:lpstr>
      <vt:lpstr>Lectures</vt:lpstr>
      <vt:lpstr>UML로 배우는 시스템 분석 설계 Lecture #5: 정적 모델링</vt:lpstr>
      <vt:lpstr>목 차</vt:lpstr>
      <vt:lpstr>정적 단계의 작업</vt:lpstr>
      <vt:lpstr>클래스 다이어그램</vt:lpstr>
      <vt:lpstr>5.2 구조적 모델</vt:lpstr>
      <vt:lpstr>구조적 관점</vt:lpstr>
      <vt:lpstr>구조적 모델의 층</vt:lpstr>
      <vt:lpstr>클래스 다이어그램을 작성하는 목적</vt:lpstr>
      <vt:lpstr>시스템 빌딩 블록</vt:lpstr>
      <vt:lpstr>5.3 클래스와 속성</vt:lpstr>
      <vt:lpstr>명세 클래스와 실제 클래스</vt:lpstr>
      <vt:lpstr>속성</vt:lpstr>
      <vt:lpstr>클래스와 속성의 검토</vt:lpstr>
      <vt:lpstr>5.4 관계와 연관</vt:lpstr>
      <vt:lpstr>다중도</vt:lpstr>
      <vt:lpstr>연관</vt:lpstr>
      <vt:lpstr>연관의 검사</vt:lpstr>
      <vt:lpstr>일반화</vt:lpstr>
      <vt:lpstr>집합과 합성 연관</vt:lpstr>
      <vt:lpstr>5.5 오퍼레이션</vt:lpstr>
      <vt:lpstr>객체 생성과 속성 접근</vt:lpstr>
      <vt:lpstr>조건 체크와 탐색, 조작</vt:lpstr>
      <vt:lpstr>입출력</vt:lpstr>
      <vt:lpstr>5.6 클래스 다이어그램</vt:lpstr>
      <vt:lpstr>클래스 다이어그램의 요소</vt:lpstr>
      <vt:lpstr>클래스 다이어그램 작성법</vt:lpstr>
      <vt:lpstr>클래스 찾기</vt:lpstr>
      <vt:lpstr>연관 찾기</vt:lpstr>
      <vt:lpstr>속성 찾기 및 클래스 다이어그램 그리기</vt:lpstr>
      <vt:lpstr>5.7 CRC 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pebble</cp:lastModifiedBy>
  <cp:revision>552</cp:revision>
  <cp:lastPrinted>1998-09-23T13:25:09Z</cp:lastPrinted>
  <dcterms:created xsi:type="dcterms:W3CDTF">1997-09-19T00:00:41Z</dcterms:created>
  <dcterms:modified xsi:type="dcterms:W3CDTF">2021-04-27T22:12:25Z</dcterms:modified>
</cp:coreProperties>
</file>