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87" r:id="rId2"/>
    <p:sldId id="375" r:id="rId3"/>
    <p:sldId id="465" r:id="rId4"/>
    <p:sldId id="439" r:id="rId5"/>
    <p:sldId id="463" r:id="rId6"/>
    <p:sldId id="440" r:id="rId7"/>
    <p:sldId id="441" r:id="rId8"/>
    <p:sldId id="442" r:id="rId9"/>
    <p:sldId id="443" r:id="rId10"/>
    <p:sldId id="446" r:id="rId11"/>
    <p:sldId id="444" r:id="rId12"/>
    <p:sldId id="445" r:id="rId13"/>
    <p:sldId id="447" r:id="rId14"/>
    <p:sldId id="448" r:id="rId15"/>
    <p:sldId id="450" r:id="rId16"/>
    <p:sldId id="451" r:id="rId17"/>
    <p:sldId id="452" r:id="rId18"/>
    <p:sldId id="453" r:id="rId19"/>
    <p:sldId id="454" r:id="rId20"/>
    <p:sldId id="455" r:id="rId21"/>
    <p:sldId id="456" r:id="rId22"/>
    <p:sldId id="457" r:id="rId23"/>
    <p:sldId id="464" r:id="rId24"/>
    <p:sldId id="458" r:id="rId25"/>
  </p:sldIdLst>
  <p:sldSz cx="9144000" cy="6858000" type="letter"/>
  <p:notesSz cx="7099300" cy="10234613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5pPr>
    <a:lvl6pPr marL="2286000" algn="l" defTabSz="914400" rtl="0" eaLnBrk="1" latinLnBrk="1" hangingPunct="1"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6pPr>
    <a:lvl7pPr marL="2743200" algn="l" defTabSz="914400" rtl="0" eaLnBrk="1" latinLnBrk="1" hangingPunct="1"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7pPr>
    <a:lvl8pPr marL="3200400" algn="l" defTabSz="914400" rtl="0" eaLnBrk="1" latinLnBrk="1" hangingPunct="1"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8pPr>
    <a:lvl9pPr marL="3657600" algn="l" defTabSz="914400" rtl="0" eaLnBrk="1" latinLnBrk="1" hangingPunct="1"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279F"/>
    <a:srgbClr val="063DE8"/>
    <a:srgbClr val="CCFFCC"/>
    <a:srgbClr val="CCECFF"/>
    <a:srgbClr val="CCCC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2787" autoAdjust="0"/>
    <p:restoredTop sz="97118" autoAdjust="0"/>
  </p:normalViewPr>
  <p:slideViewPr>
    <p:cSldViewPr>
      <p:cViewPr varScale="1">
        <p:scale>
          <a:sx n="89" d="100"/>
          <a:sy n="89" d="100"/>
        </p:scale>
        <p:origin x="234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846" y="313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A578F1D-8933-42B0-959A-843C25AFC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725" y="9707563"/>
            <a:ext cx="371475" cy="27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3701" tIns="47703" rIns="93701" bIns="47703">
            <a:spAutoFit/>
          </a:bodyPr>
          <a:lstStyle>
            <a:lvl1pPr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>
              <a:lnSpc>
                <a:spcPct val="90000"/>
              </a:lnSpc>
              <a:defRPr/>
            </a:pPr>
            <a:fld id="{0BD867F4-3E0E-49F6-843D-90C938590BCE}" type="slidenum">
              <a:rPr lang="ko-KR" altLang="en-US" sz="1300" b="0" smtClean="0">
                <a:latin typeface="Arial" panose="020B0604020202020204" pitchFamily="34" charset="0"/>
                <a:ea typeface="굴림" panose="020B0600000101010101" pitchFamily="50" charset="-127"/>
              </a:rPr>
              <a:pPr algn="r">
                <a:lnSpc>
                  <a:spcPct val="90000"/>
                </a:lnSpc>
                <a:defRPr/>
              </a:pPr>
              <a:t>‹#›</a:t>
            </a:fld>
            <a:endParaRPr lang="en-US" altLang="ko-KR" sz="1300" b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C352919-21A4-4316-A9E8-9351B54FD43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0125" y="774700"/>
            <a:ext cx="5099050" cy="3824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93BF7173-7C6C-4F2A-8E41-73F18C6DC15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6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7111" tIns="47703" rIns="97111" bIns="47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Body Text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3B1E5FFE-FD52-49B7-B047-EDEB41D1F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338" y="9707563"/>
            <a:ext cx="7016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701" tIns="47703" rIns="93701" bIns="47703">
            <a:spAutoFit/>
          </a:bodyPr>
          <a:lstStyle>
            <a:lvl1pPr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l">
              <a:lnSpc>
                <a:spcPct val="90000"/>
              </a:lnSpc>
              <a:defRPr/>
            </a:pPr>
            <a:fld id="{98730B82-9FA0-43FE-87B1-94E105A400F8}" type="datetime1">
              <a:rPr lang="ko-KR" altLang="en-US" sz="1300" b="0" smtClean="0">
                <a:latin typeface="Arial" panose="020B0604020202020204" pitchFamily="34" charset="0"/>
                <a:ea typeface="굴림" panose="020B0600000101010101" pitchFamily="50" charset="-127"/>
              </a:rPr>
              <a:pPr algn="l">
                <a:lnSpc>
                  <a:spcPct val="90000"/>
                </a:lnSpc>
                <a:defRPr/>
              </a:pPr>
              <a:t>2023-04-19</a:t>
            </a:fld>
            <a:endParaRPr lang="en-US" altLang="ko-KR" sz="1300" b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>
            <a:extLst>
              <a:ext uri="{FF2B5EF4-FFF2-40B4-BE49-F238E27FC236}">
                <a16:creationId xmlns:a16="http://schemas.microsoft.com/office/drawing/2014/main" id="{E98CE01B-259B-4A02-9CA3-7DEBFE9006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슬라이드 노트 개체 틀 2">
            <a:extLst>
              <a:ext uri="{FF2B5EF4-FFF2-40B4-BE49-F238E27FC236}">
                <a16:creationId xmlns:a16="http://schemas.microsoft.com/office/drawing/2014/main" id="{278F06D4-3E75-4AE0-AB6E-3A807ABDC0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ko-KR">
                <a:latin typeface="Arial" panose="020B0604020202020204" pitchFamily="34" charset="0"/>
              </a:rPr>
              <a:t> </a:t>
            </a:r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7172" name="슬라이드 번호 개체 틀 3">
            <a:extLst>
              <a:ext uri="{FF2B5EF4-FFF2-40B4-BE49-F238E27FC236}">
                <a16:creationId xmlns:a16="http://schemas.microsoft.com/office/drawing/2014/main" id="{953F1E9E-D9FD-484F-B6DC-7F7E7DF4870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91" tIns="47745" rIns="95491" bIns="47745" anchor="b"/>
          <a:lstStyle>
            <a:lvl1pPr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/>
            <a:fld id="{FA063A0E-C74B-4765-8015-8D093FCDE669}" type="slidenum">
              <a:rPr lang="ko-KR" altLang="en-US" sz="1300"/>
              <a:pPr algn="r"/>
              <a:t>1</a:t>
            </a:fld>
            <a:endParaRPr lang="en-US" altLang="ko-KR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3849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9350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6096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6096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80168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D21B09BE-5C43-4A5B-ABF1-9344C201222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14375" y="6489700"/>
            <a:ext cx="77152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C471CF99-D1DE-4ACF-BDD3-0BEF1AA9BCE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2475" y="1143000"/>
            <a:ext cx="76390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8E58E67-7A0B-42A9-AA64-0E0D4135E08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563" y="6577013"/>
            <a:ext cx="2074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0" i="1">
                <a:solidFill>
                  <a:srgbClr val="DC008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Object-Oriented Analysis and Design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Slide Title</a:t>
            </a:r>
          </a:p>
        </p:txBody>
      </p:sp>
      <p:sp>
        <p:nvSpPr>
          <p:cNvPr id="2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295400"/>
            <a:ext cx="777240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Body Text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2B178216-34A1-4140-A804-8F3DADE8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AE7A44E9-9AE6-44F1-A092-9A7BE7BEE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DD838BF3-786C-41F3-B806-69C45E97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fld id="{37D9F2F9-E3BD-4923-9E97-D03F1D869BF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415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F9E085D9-783B-497B-B603-449D9400552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14375" y="6489700"/>
            <a:ext cx="77152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E854AD41-5C04-46EE-A52A-D74A6B34709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2475" y="1143000"/>
            <a:ext cx="76390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A0BD70E-DF63-41D3-9CC0-FA4CF7507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563" y="6577013"/>
            <a:ext cx="2074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0" i="1">
                <a:solidFill>
                  <a:srgbClr val="DC008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Object-Oriented Analysis and Design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Slide Title</a:t>
            </a:r>
          </a:p>
        </p:txBody>
      </p:sp>
      <p:sp>
        <p:nvSpPr>
          <p:cNvPr id="2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295400"/>
            <a:ext cx="777240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Body Text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FD5F9945-3D66-4F75-AFB7-3F31B43F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E5F6CFA-388C-40A0-9D21-FCE66C419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38A3520-9352-495C-A271-03FA3C2C1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fld id="{AFE94616-8E07-4F3C-A69D-41DC5C2E96B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636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B2BC7918-CF91-4F50-84CF-CCAFAEC6F56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14375" y="6489700"/>
            <a:ext cx="77152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0AC90B2F-E66B-4710-92DB-4F8B58021E9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2475" y="1143000"/>
            <a:ext cx="76390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44CA9A1-8EB6-428B-898B-93571D0C1CF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563" y="6577013"/>
            <a:ext cx="2074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0" i="1">
                <a:solidFill>
                  <a:srgbClr val="DC008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Object-Oriented Analysis and Design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Slide Title</a:t>
            </a:r>
          </a:p>
        </p:txBody>
      </p:sp>
      <p:sp>
        <p:nvSpPr>
          <p:cNvPr id="2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295400"/>
            <a:ext cx="777240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Body Text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1B96A934-F210-46B1-A3AC-DD6F9A99EF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7E2AD33-B5C6-4E8E-8886-4E6EFF01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1FBB986A-DD69-4C38-B8EF-C6E319349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fld id="{4043FD0A-F052-4314-B4E4-A0B0164D1AD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58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2910" y="142852"/>
            <a:ext cx="7772400" cy="685800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buFont typeface="Wingdings" pitchFamily="2" charset="2"/>
              <a:buChar char="v"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8398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0550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3939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4123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9740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820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4773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560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>
            <a:extLst>
              <a:ext uri="{FF2B5EF4-FFF2-40B4-BE49-F238E27FC236}">
                <a16:creationId xmlns:a16="http://schemas.microsoft.com/office/drawing/2014/main" id="{00CE0B76-BC91-41D3-AAD9-622FB4A7F5D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002088" y="6446838"/>
            <a:ext cx="5143500" cy="411162"/>
          </a:xfrm>
          <a:prstGeom prst="rect">
            <a:avLst/>
          </a:prstGeom>
          <a:gradFill rotWithShape="1">
            <a:gsLst>
              <a:gs pos="0">
                <a:srgbClr val="3366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027" name="Rectangle 12">
            <a:extLst>
              <a:ext uri="{FF2B5EF4-FFF2-40B4-BE49-F238E27FC236}">
                <a16:creationId xmlns:a16="http://schemas.microsoft.com/office/drawing/2014/main" id="{EB55EC62-E196-4390-910F-7AAAB077BA5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48425"/>
            <a:ext cx="4232275" cy="409575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028" name="Rectangle 2">
            <a:extLst>
              <a:ext uri="{FF2B5EF4-FFF2-40B4-BE49-F238E27FC236}">
                <a16:creationId xmlns:a16="http://schemas.microsoft.com/office/drawing/2014/main" id="{B0135CC1-5EED-43A9-A784-E5674BE520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42938" y="142875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Slide Title</a:t>
            </a:r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9865635D-11DB-4811-85B9-EC8D0D6A0E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071563"/>
            <a:ext cx="7815262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Body Text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39B0B0F9-BF7A-4AD5-A413-49185782F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6500813"/>
            <a:ext cx="36607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l">
              <a:defRPr/>
            </a:pPr>
            <a:r>
              <a:rPr lang="en-US" altLang="ko-KR" sz="1000" b="0" i="1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000" b="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© </a:t>
            </a:r>
            <a:r>
              <a:rPr lang="ko-KR" altLang="en-US" sz="1000" b="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최은만</a:t>
            </a:r>
            <a:r>
              <a:rPr lang="en-US" altLang="ko-KR" sz="1000" b="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, </a:t>
            </a:r>
            <a:r>
              <a:rPr lang="ko-KR" altLang="en-US" sz="1000" b="0">
                <a:solidFill>
                  <a:schemeClr val="bg1"/>
                </a:solidFill>
                <a:latin typeface="HY크리스탈M" pitchFamily="18" charset="-127"/>
                <a:ea typeface="HY크리스탈M" pitchFamily="18" charset="-127"/>
              </a:rPr>
              <a:t> </a:t>
            </a:r>
            <a:r>
              <a:rPr lang="en-US" altLang="ko-KR" sz="1000" b="0">
                <a:solidFill>
                  <a:schemeClr val="bg1"/>
                </a:solidFill>
                <a:latin typeface="HY크리스탈M" pitchFamily="18" charset="-127"/>
                <a:ea typeface="HY크리스탈M" pitchFamily="18" charset="-127"/>
              </a:rPr>
              <a:t>UML</a:t>
            </a:r>
            <a:r>
              <a:rPr lang="ko-KR" altLang="en-US" sz="1000" b="0">
                <a:solidFill>
                  <a:schemeClr val="bg1"/>
                </a:solidFill>
                <a:latin typeface="HY크리스탈M" pitchFamily="18" charset="-127"/>
                <a:ea typeface="HY크리스탈M" pitchFamily="18" charset="-127"/>
              </a:rPr>
              <a:t>로 배우는 시스템분석 설계</a:t>
            </a:r>
            <a:r>
              <a:rPr lang="en-US" altLang="ko-KR" sz="1000" b="0">
                <a:solidFill>
                  <a:schemeClr val="bg1"/>
                </a:solidFill>
                <a:latin typeface="HY크리스탈M" pitchFamily="18" charset="-127"/>
                <a:ea typeface="HY크리스탈M" pitchFamily="18" charset="-127"/>
              </a:rPr>
              <a:t>, 2018</a:t>
            </a:r>
            <a:endParaRPr lang="en-US" altLang="ko-KR" sz="1000" b="0" i="1">
              <a:solidFill>
                <a:schemeClr val="bg1"/>
              </a:solidFill>
              <a:latin typeface="HY크리스탈M" pitchFamily="18" charset="-127"/>
              <a:ea typeface="HY크리스탈M" pitchFamily="18" charset="-127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0F1EB245-476B-4F34-AFC1-3BF0CFD44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53000" y="928688"/>
            <a:ext cx="4191000" cy="69850"/>
          </a:xfrm>
          <a:prstGeom prst="rect">
            <a:avLst/>
          </a:prstGeom>
          <a:gradFill rotWithShape="1">
            <a:gsLst>
              <a:gs pos="0">
                <a:srgbClr val="3366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032" name="Rectangle 11">
            <a:extLst>
              <a:ext uri="{FF2B5EF4-FFF2-40B4-BE49-F238E27FC236}">
                <a16:creationId xmlns:a16="http://schemas.microsoft.com/office/drawing/2014/main" id="{DD481CEB-6466-4D43-B116-DDC6E6ED81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28688"/>
            <a:ext cx="5168900" cy="71437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033" name="Rectangle 8">
            <a:extLst>
              <a:ext uri="{FF2B5EF4-FFF2-40B4-BE49-F238E27FC236}">
                <a16:creationId xmlns:a16="http://schemas.microsoft.com/office/drawing/2014/main" id="{046D4748-1E99-4591-B634-AEEF2B01741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223250" y="6500813"/>
            <a:ext cx="47942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>
              <a:defRPr/>
            </a:pPr>
            <a:r>
              <a:rPr lang="en-US" altLang="ko-KR" sz="1000" b="0">
                <a:solidFill>
                  <a:srgbClr val="063DE8"/>
                </a:solidFill>
                <a:latin typeface="HY크리스탈M" pitchFamily="18" charset="-127"/>
                <a:ea typeface="HY크리스탈M" pitchFamily="18" charset="-127"/>
              </a:rPr>
              <a:t>   </a:t>
            </a:r>
            <a:fld id="{6B4BD68C-D234-4F03-9F81-1356275C42DF}" type="slidenum">
              <a:rPr lang="en-US" altLang="ko-KR" sz="1000" b="0" smtClean="0">
                <a:solidFill>
                  <a:srgbClr val="063DE8"/>
                </a:solidFill>
                <a:latin typeface="HY크리스탈M" pitchFamily="18" charset="-127"/>
                <a:ea typeface="HY크리스탈M" pitchFamily="18" charset="-127"/>
              </a:rPr>
              <a:pPr algn="r">
                <a:defRPr/>
              </a:pPr>
              <a:t>‹#›</a:t>
            </a:fld>
            <a:endParaRPr lang="en-US" altLang="ko-KR" sz="1000" b="0">
              <a:solidFill>
                <a:srgbClr val="063DE8"/>
              </a:solidFill>
              <a:latin typeface="HY크리스탈M" pitchFamily="18" charset="-127"/>
              <a:ea typeface="HY크리스탈M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맑은 고딕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맑은 고딕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맑은 고딕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맑은 고딕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맑은 고딕" pitchFamily="50" charset="-127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800" b="1">
          <a:solidFill>
            <a:srgbClr val="063DE8"/>
          </a:solidFill>
          <a:latin typeface="+mn-lt"/>
          <a:ea typeface="HY신명조" pitchFamily="18" charset="-127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20000"/>
        </a:spcBef>
        <a:spcAft>
          <a:spcPct val="10000"/>
        </a:spcAft>
        <a:buSzPct val="100000"/>
        <a:buChar char="&gt;"/>
        <a:defRPr sz="2400" b="1">
          <a:solidFill>
            <a:srgbClr val="00279F"/>
          </a:solidFill>
          <a:latin typeface="+mn-lt"/>
          <a:ea typeface="HY신명조" pitchFamily="18" charset="-127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1">
          <a:solidFill>
            <a:srgbClr val="081D58"/>
          </a:solidFill>
          <a:latin typeface="+mn-lt"/>
          <a:ea typeface="HY신명조" pitchFamily="18" charset="-127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  <a:ea typeface="HY신명조" pitchFamily="18" charset="-127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  <a:ea typeface="HY신명조" pitchFamily="18" charset="-127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F9B1278-53D4-4A42-9653-26DE9822A99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ko-KR" sz="2800" dirty="0">
                <a:solidFill>
                  <a:srgbClr val="899B31"/>
                </a:solidFill>
                <a:cs typeface="Arial" panose="020B0604020202020204" pitchFamily="34" charset="0"/>
              </a:rPr>
              <a:t>UML</a:t>
            </a:r>
            <a:r>
              <a:rPr lang="ko-KR" altLang="en-US" sz="2800" dirty="0">
                <a:solidFill>
                  <a:srgbClr val="899B31"/>
                </a:solidFill>
                <a:cs typeface="Arial" panose="020B0604020202020204" pitchFamily="34" charset="0"/>
              </a:rPr>
              <a:t>로 배우는 </a:t>
            </a:r>
            <a:r>
              <a:rPr lang="ko-KR" altLang="en-US" sz="3600" dirty="0">
                <a:solidFill>
                  <a:srgbClr val="FF0000"/>
                </a:solidFill>
                <a:cs typeface="Arial" panose="020B0604020202020204" pitchFamily="34" charset="0"/>
              </a:rPr>
              <a:t>시스템 분석 설계</a:t>
            </a:r>
            <a:br>
              <a:rPr lang="en-US" altLang="ko-KR" sz="3600" dirty="0">
                <a:solidFill>
                  <a:srgbClr val="899B31"/>
                </a:solidFill>
                <a:cs typeface="Arial" panose="020B0604020202020204" pitchFamily="34" charset="0"/>
              </a:rPr>
            </a:br>
            <a:r>
              <a:rPr lang="en-US" altLang="ko-KR" sz="3600" dirty="0">
                <a:solidFill>
                  <a:srgbClr val="899B31"/>
                </a:solidFill>
                <a:cs typeface="Arial" panose="020B0604020202020204" pitchFamily="34" charset="0"/>
              </a:rPr>
              <a:t>Lecture #6: </a:t>
            </a:r>
            <a:r>
              <a:rPr lang="ko-KR" altLang="en-US" sz="3600" dirty="0">
                <a:solidFill>
                  <a:srgbClr val="899B31"/>
                </a:solidFill>
                <a:cs typeface="Arial" panose="020B0604020202020204" pitchFamily="34" charset="0"/>
              </a:rPr>
              <a:t>동적 모델링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2AB57304-B601-4939-82FF-9E8A47AC9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5357813"/>
            <a:ext cx="7772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10000"/>
              </a:lnSpc>
              <a:defRPr/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병렬 프레임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ko-KR" altLang="en-US"/>
              <a:t>병렬 수향을 처리하는 동작</a:t>
            </a:r>
            <a:endParaRPr lang="en-US" altLang="ko-KR"/>
          </a:p>
          <a:p>
            <a:pPr marL="847725" lvl="1" indent="-457200"/>
            <a:r>
              <a:rPr lang="en-US" altLang="ko-KR"/>
              <a:t>Par</a:t>
            </a:r>
            <a:r>
              <a:rPr lang="ko-KR" altLang="en-US"/>
              <a:t>로 표시 </a:t>
            </a:r>
            <a:endParaRPr lang="ko-KR" altLang="en-US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968131-77D3-4D8C-862E-0C25FDD23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57" y="2132855"/>
            <a:ext cx="7099103" cy="377937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 다이어그램 그리기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42938" y="1071563"/>
            <a:ext cx="8249542" cy="53292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다이어그램의 범위를 정한다</a:t>
            </a:r>
            <a:r>
              <a:rPr lang="en-US" altLang="ko-KR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사용 사례 또는 오퍼레이션의 기능을 수행하기 위하여 필요한 객체 요소를 파악한다</a:t>
            </a:r>
            <a:r>
              <a:rPr lang="en-US" altLang="ko-KR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여러 가지 시나리오에 대하여 생각해 본다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순서 다이어그램을 다음과 같은 순서로 그린다</a:t>
            </a:r>
            <a:r>
              <a:rPr lang="en-US" altLang="ko-KR" dirty="0"/>
              <a:t>. </a:t>
            </a:r>
          </a:p>
          <a:p>
            <a:pPr marL="847725" lvl="1" indent="-457200">
              <a:buFont typeface="+mj-lt"/>
              <a:buAutoNum type="arabicPeriod"/>
            </a:pPr>
            <a:r>
              <a:rPr lang="ko-KR" altLang="en-US" dirty="0"/>
              <a:t>프레임을 생성</a:t>
            </a:r>
          </a:p>
          <a:p>
            <a:pPr marL="847725" lvl="1" indent="-457200">
              <a:buFont typeface="+mj-lt"/>
              <a:buAutoNum type="arabicPeriod"/>
            </a:pPr>
            <a:r>
              <a:rPr lang="ko-KR" altLang="en-US" dirty="0"/>
              <a:t>라이프라인을 왼쪽부터 배치</a:t>
            </a:r>
          </a:p>
          <a:p>
            <a:pPr marL="847725" lvl="1" indent="-457200">
              <a:buFont typeface="+mj-lt"/>
              <a:buAutoNum type="arabicPeriod"/>
            </a:pPr>
            <a:r>
              <a:rPr lang="ko-KR" altLang="en-US" dirty="0"/>
              <a:t>인터랙션을 시작하는 메시지를 위에 배치하고 이어지는 메시지들을 위에서부터 아래로 배치한다</a:t>
            </a:r>
            <a:r>
              <a:rPr lang="en-US" altLang="ko-KR" dirty="0"/>
              <a:t>. </a:t>
            </a:r>
          </a:p>
          <a:p>
            <a:pPr marL="847725" lvl="1" indent="-457200">
              <a:buFont typeface="+mj-lt"/>
              <a:buAutoNum type="arabicPeriod"/>
            </a:pPr>
            <a:r>
              <a:rPr lang="ko-KR" altLang="en-US" dirty="0"/>
              <a:t>필요하다면 복합 프레임을 사용한다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다른 시나리오가 있다면 이에 대하여 순서 다이어그램을 그린다</a:t>
            </a:r>
            <a:r>
              <a:rPr lang="en-US" altLang="ko-KR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여러 대안</a:t>
            </a:r>
            <a:r>
              <a:rPr lang="en-US" altLang="ko-KR" dirty="0"/>
              <a:t>(alternatives)</a:t>
            </a:r>
            <a:r>
              <a:rPr lang="ko-KR" altLang="en-US" dirty="0"/>
              <a:t>들을 종합하여 하나의 순서 다이어그램으로 그린다</a:t>
            </a:r>
            <a:r>
              <a:rPr lang="en-US" altLang="ko-KR" dirty="0"/>
              <a:t>.</a:t>
            </a:r>
          </a:p>
          <a:p>
            <a:pPr marL="847725" lvl="1" indent="-457200"/>
            <a:endParaRPr lang="ko-KR" altLang="en-US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 다이어그램의 검증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표현하려는 내용이 다 표현되었는지 확인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다른 다이어그램에도 동일하게 표현되었는지 확인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ED8F9B-0BA1-4CDE-9251-5E6A5BE6A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89378"/>
            <a:ext cx="7772401" cy="385546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6.4 </a:t>
            </a:r>
            <a:r>
              <a:rPr lang="ko-KR" altLang="en-US"/>
              <a:t>커뮤니케이션 다이어그램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1463" indent="-271463"/>
            <a:r>
              <a:rPr lang="ko-KR" altLang="en-US"/>
              <a:t>인터랙션에 참여하는 객체들의 연관을 나타내고 있음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42F622-2EAF-424F-BA5D-86942EC21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262188"/>
            <a:ext cx="4841185" cy="31086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70ED07-733A-4C33-A5BC-D7BE7E121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443015"/>
            <a:ext cx="5616624" cy="193277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커뮤니케이션 다이어그램의 요소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링크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메시지</a:t>
            </a:r>
            <a:endParaRPr lang="en-US" altLang="ko-KR"/>
          </a:p>
          <a:p>
            <a:pPr lvl="1"/>
            <a:r>
              <a:rPr lang="ko-KR" altLang="en-US"/>
              <a:t>순서 표시</a:t>
            </a:r>
            <a:endParaRPr lang="en-US" altLang="ko-KR"/>
          </a:p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3" name="_x68798536" descr="DRW00000e94253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6699" y="1700808"/>
            <a:ext cx="6281019" cy="1500198"/>
          </a:xfrm>
          <a:prstGeom prst="rect">
            <a:avLst/>
          </a:prstGeom>
          <a:noFill/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7" name="_x68165064" descr="DRW00000e94254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5860" y="4714884"/>
            <a:ext cx="5946500" cy="8572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커뮤니케이션 다이어그램 그리기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/>
              <a:t>인터랙션의 범위를 결정한다</a:t>
            </a:r>
            <a:r>
              <a:rPr lang="en-US" altLang="ko-KR"/>
              <a:t>. </a:t>
            </a:r>
            <a:r>
              <a:rPr lang="ko-KR" altLang="en-US"/>
              <a:t>사용 사례</a:t>
            </a:r>
            <a:r>
              <a:rPr lang="en-US" altLang="ko-KR"/>
              <a:t>, </a:t>
            </a:r>
            <a:r>
              <a:rPr lang="ko-KR" altLang="en-US"/>
              <a:t>시스템</a:t>
            </a:r>
            <a:r>
              <a:rPr lang="en-US" altLang="ko-KR"/>
              <a:t>, </a:t>
            </a:r>
            <a:r>
              <a:rPr lang="ko-KR" altLang="en-US"/>
              <a:t>서브시스템</a:t>
            </a:r>
            <a:r>
              <a:rPr lang="en-US" altLang="ko-KR"/>
              <a:t>, </a:t>
            </a:r>
            <a:r>
              <a:rPr lang="ko-KR" altLang="en-US"/>
              <a:t>오퍼레이션 중에 하나</a:t>
            </a:r>
            <a:r>
              <a:rPr lang="en-US" altLang="ko-KR"/>
              <a:t>.</a:t>
            </a:r>
          </a:p>
          <a:p>
            <a:pPr marL="457200" indent="-457200">
              <a:buAutoNum type="arabicPeriod"/>
            </a:pPr>
            <a:endParaRPr lang="en-US" altLang="ko-KR"/>
          </a:p>
          <a:p>
            <a:pPr marL="457200" indent="-457200">
              <a:buAutoNum type="arabicPeriod"/>
            </a:pPr>
            <a:r>
              <a:rPr lang="ko-KR" altLang="en-US"/>
              <a:t>인터랙션의 기능을 수행하기 위하여 필요한 구조적인 요소</a:t>
            </a:r>
            <a:r>
              <a:rPr lang="en-US" altLang="ko-KR"/>
              <a:t>(</a:t>
            </a:r>
            <a:r>
              <a:rPr lang="ko-KR" altLang="en-US"/>
              <a:t>객체</a:t>
            </a:r>
            <a:r>
              <a:rPr lang="en-US" altLang="ko-KR"/>
              <a:t>, </a:t>
            </a:r>
            <a:r>
              <a:rPr lang="ko-KR" altLang="en-US"/>
              <a:t>서브시스템</a:t>
            </a:r>
            <a:r>
              <a:rPr lang="en-US" altLang="ko-KR"/>
              <a:t>, </a:t>
            </a:r>
            <a:r>
              <a:rPr lang="ko-KR" altLang="en-US"/>
              <a:t>시스템</a:t>
            </a:r>
            <a:r>
              <a:rPr lang="en-US" altLang="ko-KR"/>
              <a:t>)</a:t>
            </a:r>
            <a:r>
              <a:rPr lang="ko-KR" altLang="en-US"/>
              <a:t>와 관계들을 찾아낸다</a:t>
            </a:r>
            <a:r>
              <a:rPr lang="en-US" altLang="ko-KR"/>
              <a:t>. </a:t>
            </a:r>
          </a:p>
          <a:p>
            <a:pPr marL="457200" indent="-457200">
              <a:buAutoNum type="arabicPeriod"/>
            </a:pPr>
            <a:endParaRPr lang="en-US" altLang="ko-KR"/>
          </a:p>
          <a:p>
            <a:pPr marL="457200" indent="-457200">
              <a:buAutoNum type="arabicPeriod"/>
            </a:pPr>
            <a:r>
              <a:rPr lang="ko-KR" altLang="en-US"/>
              <a:t>커뮤니케이션 다이어그램을 레이아웃 한다</a:t>
            </a:r>
            <a:r>
              <a:rPr lang="en-US" altLang="ko-KR"/>
              <a:t>. </a:t>
            </a:r>
          </a:p>
          <a:p>
            <a:pPr marL="457200" indent="-457200">
              <a:buAutoNum type="arabicPeriod"/>
            </a:pPr>
            <a:endParaRPr lang="en-US" altLang="ko-KR"/>
          </a:p>
          <a:p>
            <a:pPr marL="457200" indent="-457200">
              <a:buAutoNum type="arabicPeriod"/>
            </a:pPr>
            <a:r>
              <a:rPr lang="ko-KR" altLang="en-US"/>
              <a:t>메시지를 추가한다</a:t>
            </a:r>
            <a:r>
              <a:rPr lang="en-US" altLang="ko-KR"/>
              <a:t>.</a:t>
            </a:r>
          </a:p>
          <a:p>
            <a:pPr marL="457200" indent="-457200">
              <a:buAutoNum type="arabicPeriod"/>
            </a:pPr>
            <a:endParaRPr lang="en-US" altLang="ko-KR"/>
          </a:p>
          <a:p>
            <a:pPr marL="457200" indent="-457200">
              <a:buAutoNum type="arabicPeriod"/>
            </a:pPr>
            <a:r>
              <a:rPr lang="ko-KR" altLang="en-US"/>
              <a:t>제대로 그렸는지 검증한다</a:t>
            </a:r>
            <a:r>
              <a:rPr lang="en-US" altLang="ko-KR"/>
              <a:t>. </a:t>
            </a:r>
            <a:endParaRPr lang="ko-KR" altLang="en-US" sz="2400"/>
          </a:p>
          <a:p>
            <a:pPr lvl="1">
              <a:lnSpc>
                <a:spcPct val="150000"/>
              </a:lnSpc>
            </a:pPr>
            <a:endParaRPr lang="ko-KR" altLang="en-US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6.5 </a:t>
            </a:r>
            <a:r>
              <a:rPr lang="ko-KR" altLang="en-US"/>
              <a:t>상태 다이어그램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시스템에서 중요한 역할을 담당하는 클래스의 상태 변화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: ATM – account </a:t>
            </a:r>
            <a:r>
              <a:rPr lang="ko-KR" altLang="en-US" dirty="0"/>
              <a:t>클래스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F17693-5666-479E-84FF-7DAB164F9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723" y="2678735"/>
            <a:ext cx="5578773" cy="41792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상태 다이어그램의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상태</a:t>
            </a:r>
            <a:endParaRPr lang="en-US" altLang="ko-KR" dirty="0"/>
          </a:p>
          <a:p>
            <a:pPr lvl="1"/>
            <a:r>
              <a:rPr lang="ko-KR" altLang="en-US" dirty="0"/>
              <a:t>대상이 갖는 생명주기의 한 시점</a:t>
            </a:r>
            <a:endParaRPr lang="en-US" altLang="ko-KR" dirty="0"/>
          </a:p>
          <a:p>
            <a:pPr lvl="1"/>
            <a:r>
              <a:rPr lang="ko-KR" altLang="en-US" dirty="0"/>
              <a:t>액션이 수행되거나 이벤트를 기다림</a:t>
            </a:r>
            <a:endParaRPr lang="en-US" altLang="ko-KR" dirty="0"/>
          </a:p>
          <a:p>
            <a:r>
              <a:rPr lang="ko-KR" altLang="en-US" dirty="0"/>
              <a:t>상태 변환</a:t>
            </a:r>
            <a:endParaRPr lang="en-US" altLang="ko-KR" dirty="0"/>
          </a:p>
          <a:p>
            <a:pPr lvl="1"/>
            <a:r>
              <a:rPr lang="ko-KR" altLang="en-US" dirty="0"/>
              <a:t>상태 사이의 이동</a:t>
            </a:r>
            <a:endParaRPr lang="en-US" altLang="ko-KR" dirty="0"/>
          </a:p>
          <a:p>
            <a:pPr lvl="1"/>
            <a:r>
              <a:rPr lang="ko-KR" altLang="en-US" dirty="0"/>
              <a:t>이벤트에 대한 반응</a:t>
            </a:r>
            <a:endParaRPr lang="en-US" altLang="ko-KR" dirty="0"/>
          </a:p>
          <a:p>
            <a:r>
              <a:rPr lang="ko-KR" altLang="en-US" dirty="0"/>
              <a:t>액션</a:t>
            </a:r>
            <a:endParaRPr lang="en-US" altLang="ko-KR" dirty="0"/>
          </a:p>
          <a:p>
            <a:pPr lvl="1"/>
            <a:r>
              <a:rPr lang="en-US" altLang="ko-KR" dirty="0"/>
              <a:t>On Entry - </a:t>
            </a:r>
            <a:r>
              <a:rPr lang="ko-KR" altLang="en-US" dirty="0"/>
              <a:t>상태에 진입할 때 액션이 구동됨</a:t>
            </a:r>
          </a:p>
          <a:p>
            <a:pPr lvl="1"/>
            <a:r>
              <a:rPr lang="en-US" altLang="ko-KR" dirty="0"/>
              <a:t>Do - </a:t>
            </a:r>
            <a:r>
              <a:rPr lang="ko-KR" altLang="en-US" dirty="0"/>
              <a:t>상태 안에서 액션이 수행됨</a:t>
            </a:r>
          </a:p>
          <a:p>
            <a:pPr lvl="1"/>
            <a:r>
              <a:rPr lang="en-US" altLang="ko-KR" dirty="0"/>
              <a:t>On Event - </a:t>
            </a:r>
            <a:r>
              <a:rPr lang="ko-KR" altLang="en-US" dirty="0"/>
              <a:t>이벤트에 대한 반응으로 액션이 실행됨</a:t>
            </a:r>
          </a:p>
          <a:p>
            <a:pPr lvl="1"/>
            <a:r>
              <a:rPr lang="en-US" altLang="ko-KR" dirty="0"/>
              <a:t>On Exit - </a:t>
            </a:r>
            <a:r>
              <a:rPr lang="ko-KR" altLang="en-US" dirty="0"/>
              <a:t>상태에서 빠져나가기 바로 전에 액션이 실행됨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형태</a:t>
            </a:r>
            <a:r>
              <a:rPr lang="en-US" altLang="ko-KR" dirty="0"/>
              <a:t>: action-label / action</a:t>
            </a:r>
          </a:p>
          <a:p>
            <a:pPr lvl="1"/>
            <a:endParaRPr lang="ko-KR" altLang="en-US" dirty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7" name="_x68998816"/>
          <p:cNvSpPr>
            <a:spLocks noChangeArrowheads="1"/>
          </p:cNvSpPr>
          <p:nvPr/>
        </p:nvSpPr>
        <p:spPr bwMode="auto">
          <a:xfrm>
            <a:off x="5786446" y="1142984"/>
            <a:ext cx="2071702" cy="785818"/>
          </a:xfrm>
          <a:prstGeom prst="roundRect">
            <a:avLst>
              <a:gd name="adj" fmla="val 20000"/>
            </a:avLst>
          </a:prstGeom>
          <a:solidFill>
            <a:srgbClr val="FFFFFF"/>
          </a:solidFill>
          <a:ln w="14351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aState</a:t>
            </a:r>
            <a:endParaRPr kumimoji="1" lang="en-US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40" name="_x68998816" descr="DRW00000e94256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2593173"/>
            <a:ext cx="5005383" cy="11430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복합 상태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서브 상태로 분할 할 수 있음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Order</a:t>
            </a:r>
            <a:r>
              <a:rPr lang="ko-KR" altLang="en-US"/>
              <a:t>의 상태 변환 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3" name="_x68226624" descr="DRW00000e94256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2571744"/>
            <a:ext cx="6151318" cy="27146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병렬 상태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복합 상태 안에서 동시에 여러 개의 병렬 서브상태로 구성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병행 흐름은 독립적</a:t>
            </a:r>
            <a:endParaRPr lang="en-US" altLang="ko-KR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68796384" descr="DRW00000e94257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850999"/>
            <a:ext cx="6489788" cy="30718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57200" y="82550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학습 목표</a:t>
            </a:r>
            <a:endParaRPr lang="en-US" altLang="ko-KR" sz="2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857752" y="1285860"/>
            <a:ext cx="3643311" cy="4572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57200" indent="-457200" defTabSz="866775" eaLnBrk="0" latinLnBrk="0" hangingPunct="0">
              <a:lnSpc>
                <a:spcPts val="2000"/>
              </a:lnSpc>
              <a:spcBef>
                <a:spcPct val="20000"/>
              </a:spcBef>
              <a:buSzPct val="120000"/>
              <a:defRPr/>
            </a:pPr>
            <a:endParaRPr kumimoji="0" lang="en-US" altLang="ko-KR" sz="1400" b="1" dirty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D992DE-9F35-4E73-90DA-4EE59AA9B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 차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동적 모델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/>
              <a:t>순서 다이어그램</a:t>
            </a:r>
            <a:r>
              <a:rPr lang="en-US" altLang="ko-KR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/>
              <a:t>커뮤니케이션 다이어그램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/>
              <a:t>상태 다이어그램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모델 체킹</a:t>
            </a:r>
            <a:endParaRPr lang="en-US" altLang="ko-KR"/>
          </a:p>
          <a:p>
            <a:pPr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7" name="Picture 3" descr="C:\Users\최은만\AppData\Local\Microsoft\Windows\Temporary Internet Files\Content.IE5\UF0A9NAJ\MCj0281720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1714488"/>
            <a:ext cx="1810512" cy="983894"/>
          </a:xfrm>
          <a:prstGeom prst="rect">
            <a:avLst/>
          </a:prstGeom>
          <a:noFill/>
        </p:spPr>
      </p:pic>
      <p:pic>
        <p:nvPicPr>
          <p:cNvPr id="1028" name="Picture 4" descr="C:\Users\최은만\AppData\Local\Microsoft\Windows\Temporary Internet Files\Content.IE5\UK6UI90Q\MCj044140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3143248"/>
            <a:ext cx="2171696" cy="21716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상태 다이어그램 그리기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/>
              <a:t>범위를 정한다</a:t>
            </a:r>
            <a:r>
              <a:rPr lang="en-US" altLang="ko-KR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ko-KR" altLang="en-US"/>
          </a:p>
          <a:p>
            <a:pPr marL="457200" indent="-457200">
              <a:buFont typeface="+mj-lt"/>
              <a:buAutoNum type="arabicPeriod"/>
            </a:pPr>
            <a:r>
              <a:rPr lang="ko-KR" altLang="en-US"/>
              <a:t>시작</a:t>
            </a:r>
            <a:r>
              <a:rPr lang="en-US" altLang="ko-KR"/>
              <a:t>, </a:t>
            </a:r>
            <a:r>
              <a:rPr lang="ko-KR" altLang="en-US"/>
              <a:t>종료 상태를 파악한다</a:t>
            </a:r>
            <a:r>
              <a:rPr lang="en-US" altLang="ko-KR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ko-KR" altLang="en-US"/>
          </a:p>
          <a:p>
            <a:pPr marL="457200" indent="-457200">
              <a:buFont typeface="+mj-lt"/>
              <a:buAutoNum type="arabicPeriod"/>
            </a:pPr>
            <a:r>
              <a:rPr lang="ko-KR" altLang="en-US"/>
              <a:t>객체나 서브시스템이 어떤 상태들을 갖는지 찾아낸다</a:t>
            </a:r>
            <a:r>
              <a:rPr lang="en-US" altLang="ko-KR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/>
          </a:p>
          <a:p>
            <a:pPr marL="457200" indent="-457200">
              <a:buFont typeface="+mj-lt"/>
              <a:buAutoNum type="arabicPeriod"/>
            </a:pPr>
            <a:r>
              <a:rPr lang="ko-KR" altLang="en-US"/>
              <a:t>상태를 전환시키는 이벤트</a:t>
            </a:r>
            <a:r>
              <a:rPr lang="en-US" altLang="ko-KR"/>
              <a:t>, </a:t>
            </a:r>
            <a:r>
              <a:rPr lang="ko-KR" altLang="en-US"/>
              <a:t>액션</a:t>
            </a:r>
            <a:r>
              <a:rPr lang="en-US" altLang="ko-KR"/>
              <a:t>, </a:t>
            </a:r>
            <a:r>
              <a:rPr lang="ko-KR" altLang="en-US"/>
              <a:t>조건들을 파악한다</a:t>
            </a:r>
            <a:r>
              <a:rPr lang="en-US" altLang="ko-KR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/>
          </a:p>
          <a:p>
            <a:pPr marL="457200" indent="-457200">
              <a:buFont typeface="+mj-lt"/>
              <a:buAutoNum type="arabicPeriod"/>
            </a:pPr>
            <a:r>
              <a:rPr lang="ko-KR" altLang="en-US"/>
              <a:t>필요하면 서브상태를 이용하여 확장한다</a:t>
            </a:r>
            <a:r>
              <a:rPr lang="en-US" altLang="ko-KR"/>
              <a:t>.</a:t>
            </a:r>
            <a:endParaRPr lang="ko-KR" altLang="en-US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  <a:buNone/>
            </a:pP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기타 동적 다이어그램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타이밍 다이어그램</a:t>
            </a:r>
            <a:endParaRPr lang="en-US" altLang="ko-KR" dirty="0"/>
          </a:p>
          <a:p>
            <a:pPr lvl="1"/>
            <a:r>
              <a:rPr lang="ko-KR" altLang="en-US" dirty="0"/>
              <a:t>어느 시간 간격에 어떤 상태에서 어떤 상태로 변하는지 나타냄</a:t>
            </a:r>
            <a:endParaRPr lang="en-US" altLang="ko-KR" dirty="0"/>
          </a:p>
          <a:p>
            <a:r>
              <a:rPr lang="ko-KR" altLang="en-US" dirty="0"/>
              <a:t>인터랙션 뷰 다이어그램</a:t>
            </a:r>
            <a:endParaRPr lang="en-US" altLang="ko-KR" dirty="0"/>
          </a:p>
          <a:p>
            <a:pPr lvl="1"/>
            <a:r>
              <a:rPr lang="ko-KR" altLang="en-US" dirty="0"/>
              <a:t>액티비티 </a:t>
            </a:r>
            <a:r>
              <a:rPr lang="en-US" altLang="ko-KR" dirty="0"/>
              <a:t>+ </a:t>
            </a:r>
            <a:r>
              <a:rPr lang="ko-KR" altLang="en-US" dirty="0"/>
              <a:t>인터랙션</a:t>
            </a: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68798536" descr="EMB00000e9424f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2051169"/>
            <a:ext cx="3000396" cy="2327031"/>
          </a:xfrm>
          <a:prstGeom prst="rect">
            <a:avLst/>
          </a:prstGeom>
          <a:noFill/>
        </p:spPr>
      </p:pic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3" name="_x68185960" descr="EMB00000e9424f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3068960"/>
            <a:ext cx="2312279" cy="36433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6.6 </a:t>
            </a:r>
            <a:r>
              <a:rPr lang="ko-KR" altLang="en-US"/>
              <a:t>모델 검증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2938" y="1071563"/>
            <a:ext cx="8249542" cy="5329237"/>
          </a:xfrm>
        </p:spPr>
        <p:txBody>
          <a:bodyPr/>
          <a:lstStyle/>
          <a:p>
            <a:r>
              <a:rPr lang="ko-KR" altLang="en-US" dirty="0"/>
              <a:t>일관성 분석을 통하여 설계의 결함을 </a:t>
            </a:r>
            <a:r>
              <a:rPr lang="ko-KR" altLang="en-US" dirty="0" err="1"/>
              <a:t>찾나내고</a:t>
            </a:r>
            <a:r>
              <a:rPr lang="ko-KR" altLang="en-US" dirty="0"/>
              <a:t> 품질을 높이려는 작업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완전성</a:t>
            </a:r>
            <a:r>
              <a:rPr lang="en-US" altLang="ko-KR" dirty="0"/>
              <a:t>, </a:t>
            </a:r>
            <a:r>
              <a:rPr lang="ko-KR" altLang="en-US" dirty="0"/>
              <a:t>모순이 없는지 체크 </a:t>
            </a:r>
            <a:endParaRPr lang="en-US" altLang="ko-KR" dirty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21A6EA-9A37-42A4-8EC6-87BD9E958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646411"/>
            <a:ext cx="5062513" cy="375438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모델 검증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다이어그램 사이의 크로스체크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  <a:p>
            <a:endParaRPr lang="ko-KR" alt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21" name="_x71976096"/>
          <p:cNvSpPr>
            <a:spLocks noChangeArrowheads="1"/>
          </p:cNvSpPr>
          <p:nvPr/>
        </p:nvSpPr>
        <p:spPr bwMode="auto">
          <a:xfrm>
            <a:off x="928662" y="3000372"/>
            <a:ext cx="533400" cy="1857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2262CB-9032-42C6-8B2E-DD9883B08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799" y="1628800"/>
            <a:ext cx="7378402" cy="466575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모델 검증 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설계 도구 기능</a:t>
            </a:r>
            <a:endParaRPr lang="en-US" altLang="ko-KR" dirty="0"/>
          </a:p>
          <a:p>
            <a:pPr lvl="1"/>
            <a:r>
              <a:rPr lang="ko-KR" altLang="en-US" dirty="0"/>
              <a:t>일관성 분석</a:t>
            </a:r>
            <a:endParaRPr lang="en-US" altLang="ko-KR" dirty="0"/>
          </a:p>
          <a:p>
            <a:pPr lvl="1"/>
            <a:r>
              <a:rPr lang="ko-KR" altLang="en-US" dirty="0"/>
              <a:t>자동 코드 생성 기능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상태 다이어그램의 내용 분석</a:t>
            </a:r>
            <a:endParaRPr lang="en-US" altLang="ko-KR" dirty="0"/>
          </a:p>
          <a:p>
            <a:pPr lvl="1"/>
            <a:r>
              <a:rPr lang="ko-KR" altLang="en-US" dirty="0" err="1"/>
              <a:t>트랜지션의</a:t>
            </a:r>
            <a:r>
              <a:rPr lang="ko-KR" altLang="en-US" dirty="0"/>
              <a:t> 충돌</a:t>
            </a:r>
            <a:r>
              <a:rPr lang="en-US" altLang="ko-KR" dirty="0"/>
              <a:t>, </a:t>
            </a:r>
            <a:r>
              <a:rPr lang="ko-KR" altLang="en-US" dirty="0"/>
              <a:t>발생하지 않는 이벤트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시퀀스 다이어그램과 상태 다이어그램을 비교 검토</a:t>
            </a:r>
            <a:endParaRPr lang="en-US" altLang="ko-KR" dirty="0"/>
          </a:p>
          <a:p>
            <a:pPr lvl="1"/>
            <a:r>
              <a:rPr lang="ko-KR" altLang="en-US" dirty="0"/>
              <a:t>시스템의 특정 동작을 체크</a:t>
            </a:r>
            <a:endParaRPr lang="en-US" altLang="ko-KR" dirty="0"/>
          </a:p>
          <a:p>
            <a:pPr lvl="1"/>
            <a:r>
              <a:rPr lang="ko-KR" altLang="en-US" dirty="0"/>
              <a:t>시퀀스 다이어그램을 따라가면서 상태 다이어그램의 변화가 맞는지 체크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ko-KR" altLang="en-US" dirty="0"/>
          </a:p>
          <a:p>
            <a:endParaRPr lang="en-US" altLang="ko-KR" dirty="0"/>
          </a:p>
          <a:p>
            <a:pPr lvl="1"/>
            <a:endParaRPr lang="ko-KR" altLang="en-US" sz="3600" dirty="0"/>
          </a:p>
          <a:p>
            <a:pPr lvl="1"/>
            <a:endParaRPr lang="en-US" altLang="ko-KR" dirty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C3652-7C4B-4445-B40C-53724F8D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동적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3A7A3F-5C04-4241-B329-18AF11FBE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7" y="1071563"/>
            <a:ext cx="8124797" cy="5329237"/>
          </a:xfrm>
        </p:spPr>
        <p:txBody>
          <a:bodyPr/>
          <a:lstStyle/>
          <a:p>
            <a:r>
              <a:rPr lang="ko-KR" altLang="en-US" dirty="0"/>
              <a:t>시간의 흐름에 따라 시스템 내부 요소가 어떻게 상호작용하는지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레스토랑 사례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9C48F0-BB9B-4A61-803C-920279420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85" y="3140968"/>
            <a:ext cx="84772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2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동적 모델링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2938" y="1071563"/>
            <a:ext cx="8249542" cy="5329237"/>
          </a:xfrm>
        </p:spPr>
        <p:txBody>
          <a:bodyPr/>
          <a:lstStyle/>
          <a:p>
            <a:r>
              <a:rPr lang="ko-KR" altLang="en-US" dirty="0"/>
              <a:t>내부 구성 요소들의 시간의 흐름에 따라 어떻게 상태가 바뀌며 상호작용하는지 동적 관점에서 표현</a:t>
            </a:r>
            <a:endParaRPr lang="en-US" altLang="ko-KR" dirty="0"/>
          </a:p>
          <a:p>
            <a:pPr lvl="1"/>
            <a:r>
              <a:rPr lang="ko-KR" altLang="en-US" dirty="0"/>
              <a:t>순서 다이어그램</a:t>
            </a:r>
            <a:r>
              <a:rPr lang="en-US" altLang="ko-KR" dirty="0"/>
              <a:t>/</a:t>
            </a:r>
            <a:r>
              <a:rPr lang="ko-KR" altLang="en-US" dirty="0"/>
              <a:t>커뮤니케이션 다이어그램</a:t>
            </a:r>
            <a:endParaRPr lang="en-US" altLang="ko-KR" dirty="0"/>
          </a:p>
          <a:p>
            <a:pPr lvl="1"/>
            <a:r>
              <a:rPr lang="ko-KR" altLang="en-US" dirty="0"/>
              <a:t>상태 다이어그램</a:t>
            </a:r>
            <a:endParaRPr lang="en-US" altLang="ko-KR" dirty="0"/>
          </a:p>
          <a:p>
            <a:r>
              <a:rPr lang="ko-KR" altLang="en-US" dirty="0" err="1"/>
              <a:t>다이나믹한</a:t>
            </a:r>
            <a:r>
              <a:rPr lang="ko-KR" altLang="en-US" dirty="0"/>
              <a:t> 구조에 초점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42AC22-7EF4-4F59-A7B2-47097D055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068960"/>
            <a:ext cx="5228338" cy="3331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6.2 </a:t>
            </a:r>
            <a:r>
              <a:rPr lang="ko-KR" altLang="en-US"/>
              <a:t>동적 모델이란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>
          <a:xfrm>
            <a:off x="642938" y="1071563"/>
            <a:ext cx="8249542" cy="5329237"/>
          </a:xfrm>
        </p:spPr>
        <p:txBody>
          <a:bodyPr/>
          <a:lstStyle/>
          <a:p>
            <a:r>
              <a:rPr lang="ko-KR" altLang="en-US" dirty="0"/>
              <a:t>시간의 흐름에 따른 시스템의 여러 요소의 변화를 나타냄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동적 모델의 목적</a:t>
            </a:r>
            <a:endParaRPr lang="en-US" altLang="ko-KR" dirty="0"/>
          </a:p>
          <a:p>
            <a:pPr lvl="1"/>
            <a:r>
              <a:rPr lang="ko-KR" altLang="en-US" dirty="0"/>
              <a:t>시스템에 존재하는 객체들 사이의 </a:t>
            </a:r>
            <a:r>
              <a:rPr lang="ko-KR" altLang="en-US" dirty="0" err="1"/>
              <a:t>인터랙션을</a:t>
            </a:r>
            <a:r>
              <a:rPr lang="ko-KR" altLang="en-US" dirty="0"/>
              <a:t> 모델링</a:t>
            </a:r>
          </a:p>
          <a:p>
            <a:pPr lvl="1"/>
            <a:r>
              <a:rPr lang="ko-KR" altLang="en-US" dirty="0"/>
              <a:t>서브시스템 사이의 </a:t>
            </a:r>
            <a:r>
              <a:rPr lang="ko-KR" altLang="en-US" dirty="0" err="1"/>
              <a:t>인터랙션을</a:t>
            </a:r>
            <a:r>
              <a:rPr lang="ko-KR" altLang="en-US" dirty="0"/>
              <a:t> 모델링</a:t>
            </a:r>
          </a:p>
          <a:p>
            <a:pPr lvl="1"/>
            <a:r>
              <a:rPr lang="ko-KR" altLang="en-US" dirty="0"/>
              <a:t>사용 사례를 구현하는 객체 인스턴스 사이의 </a:t>
            </a:r>
            <a:r>
              <a:rPr lang="ko-KR" altLang="en-US" dirty="0" err="1"/>
              <a:t>인터랙션을</a:t>
            </a:r>
            <a:r>
              <a:rPr lang="ko-KR" altLang="en-US" dirty="0"/>
              <a:t> 모델링</a:t>
            </a:r>
          </a:p>
          <a:p>
            <a:pPr lvl="1"/>
            <a:r>
              <a:rPr lang="ko-KR" altLang="en-US" dirty="0"/>
              <a:t>오퍼레이션 안에 존재하는 객체 사이의 </a:t>
            </a:r>
            <a:r>
              <a:rPr lang="ko-KR" altLang="en-US" dirty="0" err="1"/>
              <a:t>인터랙션을</a:t>
            </a:r>
            <a:r>
              <a:rPr lang="ko-KR" altLang="en-US" dirty="0"/>
              <a:t> 모델링</a:t>
            </a:r>
          </a:p>
          <a:p>
            <a:pPr lvl="1"/>
            <a:r>
              <a:rPr lang="ko-KR" altLang="en-US" dirty="0"/>
              <a:t>다른 순서 다이어그램과 결합하여 사용될 수 있는 </a:t>
            </a:r>
            <a:r>
              <a:rPr lang="ko-KR" altLang="en-US" dirty="0" err="1"/>
              <a:t>인터랙션</a:t>
            </a:r>
            <a:r>
              <a:rPr lang="ko-KR" altLang="en-US" dirty="0"/>
              <a:t> 조각을 모델링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시스템 실행의 스냅샷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7650" name="Picture 2" descr="C:\Documents and Settings\Administrator\Local Settings\Temporary Internet Files\Content.IE5\217850BE\MCj0424226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4581128"/>
            <a:ext cx="2357454" cy="16107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동적 모델의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2938" y="1071563"/>
            <a:ext cx="8393558" cy="5329237"/>
          </a:xfrm>
        </p:spPr>
        <p:txBody>
          <a:bodyPr/>
          <a:lstStyle/>
          <a:p>
            <a:r>
              <a:rPr lang="ko-KR" altLang="en-US" dirty="0"/>
              <a:t>사용 사례에 참여하는 객체가 무엇이며 어떻게 서로 협력하고 있는지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커뮤니케이션 다이어그램 </a:t>
            </a:r>
            <a:endParaRPr lang="en-US" altLang="ko-KR" dirty="0"/>
          </a:p>
          <a:p>
            <a:pPr lvl="1"/>
            <a:r>
              <a:rPr lang="ko-KR" altLang="en-US" dirty="0"/>
              <a:t>객체들의 커뮤니케이션</a:t>
            </a:r>
            <a:endParaRPr lang="en-US" altLang="ko-KR" dirty="0"/>
          </a:p>
          <a:p>
            <a:pPr lvl="1"/>
            <a:r>
              <a:rPr lang="ko-KR" altLang="en-US" dirty="0"/>
              <a:t>객체 사이의 구조적 관계</a:t>
            </a:r>
            <a:endParaRPr lang="en-US" altLang="ko-KR" dirty="0"/>
          </a:p>
          <a:p>
            <a:pPr lvl="4"/>
            <a:endParaRPr lang="en-US" altLang="ko-KR" dirty="0"/>
          </a:p>
          <a:p>
            <a:r>
              <a:rPr lang="ko-KR" altLang="en-US" dirty="0"/>
              <a:t>시퀀스 다이어그램 </a:t>
            </a:r>
            <a:endParaRPr lang="en-US" altLang="ko-KR" dirty="0"/>
          </a:p>
          <a:p>
            <a:pPr lvl="1"/>
            <a:r>
              <a:rPr lang="ko-KR" altLang="en-US" dirty="0"/>
              <a:t>객체들의 커뮤니케이션</a:t>
            </a:r>
            <a:endParaRPr lang="en-US" altLang="ko-KR" dirty="0"/>
          </a:p>
          <a:p>
            <a:pPr lvl="1"/>
            <a:r>
              <a:rPr lang="ko-KR" altLang="en-US" dirty="0"/>
              <a:t>객체의 구동 기간</a:t>
            </a:r>
            <a:endParaRPr lang="en-US" altLang="ko-KR" dirty="0"/>
          </a:p>
          <a:p>
            <a:pPr lvl="1"/>
            <a:r>
              <a:rPr lang="ko-KR" altLang="en-US" dirty="0"/>
              <a:t>메시지의 호출 순서</a:t>
            </a:r>
            <a:endParaRPr lang="en-US" altLang="ko-KR" dirty="0"/>
          </a:p>
          <a:p>
            <a:pPr lvl="4"/>
            <a:endParaRPr lang="en-US" altLang="ko-KR" dirty="0"/>
          </a:p>
          <a:p>
            <a:r>
              <a:rPr lang="ko-KR" altLang="en-US" dirty="0"/>
              <a:t>상태 다이어그램</a:t>
            </a:r>
            <a:endParaRPr lang="en-US" altLang="ko-KR" dirty="0"/>
          </a:p>
          <a:p>
            <a:pPr lvl="1"/>
            <a:r>
              <a:rPr lang="ko-KR" altLang="en-US" dirty="0"/>
              <a:t>객체나 서브시스템의 상태 변화</a:t>
            </a:r>
            <a:endParaRPr lang="en-US" altLang="ko-KR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_x68247440" descr="DRW00000e9424f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132856"/>
            <a:ext cx="6403663" cy="140388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 다이어그램의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프레임</a:t>
            </a:r>
            <a:endParaRPr lang="en-US" altLang="ko-KR" dirty="0"/>
          </a:p>
          <a:p>
            <a:pPr lvl="1"/>
            <a:r>
              <a:rPr lang="ko-KR" altLang="en-US" dirty="0"/>
              <a:t>복잡한 것을 계층화</a:t>
            </a:r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라이프 라인</a:t>
            </a:r>
            <a:endParaRPr lang="en-US" altLang="ko-KR" dirty="0"/>
          </a:p>
          <a:p>
            <a:pPr lvl="1"/>
            <a:r>
              <a:rPr lang="ko-KR" altLang="en-US" dirty="0"/>
              <a:t>객체가 </a:t>
            </a:r>
            <a:r>
              <a:rPr lang="ko-KR" altLang="en-US" dirty="0" err="1"/>
              <a:t>인터랙션에</a:t>
            </a:r>
            <a:r>
              <a:rPr lang="ko-KR" altLang="en-US" dirty="0"/>
              <a:t> 참여함을 나타냄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xfrm>
            <a:off x="0" y="62150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b="1" i="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5603" name="_x68224064" descr="DRW00000e9425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4598028"/>
            <a:ext cx="1368152" cy="1632181"/>
          </a:xfrm>
          <a:prstGeom prst="rect">
            <a:avLst/>
          </a:prstGeom>
          <a:noFill/>
        </p:spPr>
      </p:pic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메시지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보내는 객체에서 받는 객체로 화살표 표시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동기식</a:t>
            </a:r>
            <a:r>
              <a:rPr lang="en-US" altLang="ko-KR" dirty="0"/>
              <a:t>(synchronous)</a:t>
            </a:r>
            <a:endParaRPr lang="ko-KR" altLang="en-US" dirty="0"/>
          </a:p>
          <a:p>
            <a:pPr lvl="1"/>
            <a:r>
              <a:rPr lang="ko-KR" altLang="en-US" dirty="0" err="1"/>
              <a:t>비동기식</a:t>
            </a:r>
            <a:r>
              <a:rPr lang="en-US" altLang="ko-KR" dirty="0"/>
              <a:t>(asynchronous)</a:t>
            </a:r>
          </a:p>
          <a:p>
            <a:pPr lvl="1"/>
            <a:r>
              <a:rPr lang="ko-KR" altLang="en-US" dirty="0"/>
              <a:t>생성</a:t>
            </a:r>
            <a:r>
              <a:rPr lang="en-US" altLang="ko-KR" dirty="0"/>
              <a:t>(creation) </a:t>
            </a:r>
          </a:p>
          <a:p>
            <a:pPr lvl="1"/>
            <a:r>
              <a:rPr lang="ko-KR" altLang="en-US" dirty="0"/>
              <a:t>응답</a:t>
            </a:r>
            <a:r>
              <a:rPr lang="en-US" altLang="ko-KR" dirty="0"/>
              <a:t>(reply)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xfrm>
            <a:off x="0" y="62150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b="1" i="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219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_x68259200" descr="DRW00000e94250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717654"/>
            <a:ext cx="3384376" cy="1804203"/>
          </a:xfrm>
          <a:prstGeom prst="rect">
            <a:avLst/>
          </a:prstGeom>
          <a:noFill/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4577" name="_x68226496" descr="DRW00000e9425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7277" y="4581128"/>
            <a:ext cx="5087932" cy="7200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조건과 반복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조건</a:t>
            </a:r>
            <a:endParaRPr lang="en-US" altLang="ko-KR"/>
          </a:p>
          <a:p>
            <a:pPr lvl="1"/>
            <a:r>
              <a:rPr lang="ko-KR" altLang="en-US"/>
              <a:t>선택 구조 </a:t>
            </a:r>
            <a:r>
              <a:rPr lang="en-US" altLang="ko-KR"/>
              <a:t>– alt</a:t>
            </a:r>
            <a:r>
              <a:rPr lang="ko-KR" altLang="en-US"/>
              <a:t>로 프레임 표시</a:t>
            </a:r>
            <a:endParaRPr lang="en-US" altLang="ko-KR"/>
          </a:p>
          <a:p>
            <a:r>
              <a:rPr lang="ko-KR" altLang="en-US"/>
              <a:t>반복</a:t>
            </a:r>
            <a:endParaRPr lang="en-US" altLang="ko-KR"/>
          </a:p>
          <a:p>
            <a:pPr lvl="1"/>
            <a:r>
              <a:rPr lang="ko-KR" altLang="en-US"/>
              <a:t>메시지의 호출이 반복적으로 일어나는 경우 </a:t>
            </a:r>
            <a:r>
              <a:rPr lang="en-US" altLang="ko-KR"/>
              <a:t>– loop</a:t>
            </a:r>
            <a:r>
              <a:rPr lang="ko-KR" altLang="en-US"/>
              <a:t>로 표시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C4A26A-E60E-430E-8A9F-1BB06D902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643770"/>
            <a:ext cx="5904656" cy="37811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ectures">
  <a:themeElements>
    <a:clrScheme name="">
      <a:dk1>
        <a:srgbClr val="000000"/>
      </a:dk1>
      <a:lt1>
        <a:srgbClr val="FFFFFF"/>
      </a:lt1>
      <a:dk2>
        <a:srgbClr val="114FFB"/>
      </a:dk2>
      <a:lt2>
        <a:srgbClr val="F39FD1"/>
      </a:lt2>
      <a:accent1>
        <a:srgbClr val="B760F9"/>
      </a:accent1>
      <a:accent2>
        <a:srgbClr val="00DFCA"/>
      </a:accent2>
      <a:accent3>
        <a:srgbClr val="FFFFFF"/>
      </a:accent3>
      <a:accent4>
        <a:srgbClr val="000000"/>
      </a:accent4>
      <a:accent5>
        <a:srgbClr val="D8B6FB"/>
      </a:accent5>
      <a:accent6>
        <a:srgbClr val="00CAB7"/>
      </a:accent6>
      <a:hlink>
        <a:srgbClr val="DC0081"/>
      </a:hlink>
      <a:folHlink>
        <a:srgbClr val="CF0E30"/>
      </a:folHlink>
    </a:clrScheme>
    <a:fontScheme name="Lectur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ctu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6384</TotalTime>
  <Pages>37</Pages>
  <Words>592</Words>
  <Application>Microsoft Office PowerPoint</Application>
  <PresentationFormat>Letter 용지(8.5x11in)</PresentationFormat>
  <Paragraphs>192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HY신명조</vt:lpstr>
      <vt:lpstr>HY크리스탈M</vt:lpstr>
      <vt:lpstr>굴림</vt:lpstr>
      <vt:lpstr>맑은 고딕</vt:lpstr>
      <vt:lpstr>Arial</vt:lpstr>
      <vt:lpstr>Wingdings</vt:lpstr>
      <vt:lpstr>Lectures</vt:lpstr>
      <vt:lpstr>UML로 배우는 시스템 분석 설계 Lecture #6: 동적 모델링</vt:lpstr>
      <vt:lpstr>목 차</vt:lpstr>
      <vt:lpstr>동적 모델</vt:lpstr>
      <vt:lpstr>동적 모델링 과정</vt:lpstr>
      <vt:lpstr>6.2 동적 모델이란?</vt:lpstr>
      <vt:lpstr>동적 모델의 내용</vt:lpstr>
      <vt:lpstr>시퀀스 다이어그램의 요소</vt:lpstr>
      <vt:lpstr>메시지</vt:lpstr>
      <vt:lpstr>조건과 반복</vt:lpstr>
      <vt:lpstr>병렬 프레임</vt:lpstr>
      <vt:lpstr>순서 다이어그램 그리기</vt:lpstr>
      <vt:lpstr>시퀀스 다이어그램의 검증</vt:lpstr>
      <vt:lpstr>6.4 커뮤니케이션 다이어그램</vt:lpstr>
      <vt:lpstr>커뮤니케이션 다이어그램의 요소</vt:lpstr>
      <vt:lpstr>커뮤니케이션 다이어그램 그리기</vt:lpstr>
      <vt:lpstr>6.5 상태 다이어그램</vt:lpstr>
      <vt:lpstr>상태 다이어그램의 요소</vt:lpstr>
      <vt:lpstr>복합 상태</vt:lpstr>
      <vt:lpstr>병렬 상태</vt:lpstr>
      <vt:lpstr>상태 다이어그램 그리기</vt:lpstr>
      <vt:lpstr>기타 동적 다이어그램</vt:lpstr>
      <vt:lpstr>6.6 모델 검증</vt:lpstr>
      <vt:lpstr>모델 검증 방법</vt:lpstr>
      <vt:lpstr>모델 검증 규칙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Z</dc:title>
  <dc:subject>Models of Software Systems</dc:subject>
  <dc:creator>David Garlan</dc:creator>
  <cp:lastModifiedBy>김경민</cp:lastModifiedBy>
  <cp:revision>547</cp:revision>
  <cp:lastPrinted>1998-09-23T13:25:09Z</cp:lastPrinted>
  <dcterms:created xsi:type="dcterms:W3CDTF">1997-09-19T00:00:41Z</dcterms:created>
  <dcterms:modified xsi:type="dcterms:W3CDTF">2023-04-19T12:38:45Z</dcterms:modified>
</cp:coreProperties>
</file>