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7" r:id="rId2"/>
    <p:sldId id="375" r:id="rId3"/>
    <p:sldId id="439" r:id="rId4"/>
    <p:sldId id="463" r:id="rId5"/>
    <p:sldId id="470" r:id="rId6"/>
    <p:sldId id="440" r:id="rId7"/>
    <p:sldId id="441" r:id="rId8"/>
    <p:sldId id="442" r:id="rId9"/>
    <p:sldId id="443" r:id="rId10"/>
    <p:sldId id="446" r:id="rId11"/>
    <p:sldId id="444" r:id="rId12"/>
    <p:sldId id="445" r:id="rId13"/>
    <p:sldId id="447" r:id="rId14"/>
    <p:sldId id="448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64" r:id="rId24"/>
    <p:sldId id="458" r:id="rId25"/>
    <p:sldId id="465" r:id="rId26"/>
    <p:sldId id="466" r:id="rId27"/>
    <p:sldId id="467" r:id="rId28"/>
    <p:sldId id="468" r:id="rId29"/>
    <p:sldId id="469" r:id="rId30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09" d="100"/>
          <a:sy n="109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085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2023-05-19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303948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#8: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데이터 설계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2924944"/>
            <a:ext cx="4392488" cy="3528392"/>
          </a:xfrm>
        </p:spPr>
        <p:txBody>
          <a:bodyPr/>
          <a:lstStyle/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&lt;object </a:t>
            </a:r>
            <a:r>
              <a:rPr lang="en-US" altLang="ko-KR" sz="1400" dirty="0" err="1"/>
              <a:t>classid</a:t>
            </a:r>
            <a:r>
              <a:rPr lang="en-US" altLang="ko-KR" sz="1400" dirty="0"/>
              <a:t>="clsid:F08DF954-8592-11D1-B16A-00C0F0283628" id="Slider1" width="100" height="50"&gt;</a:t>
            </a:r>
          </a:p>
          <a:p>
            <a:pPr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name="</a:t>
            </a:r>
            <a:r>
              <a:rPr lang="en-US" altLang="ko-KR" sz="1400" dirty="0" err="1"/>
              <a:t>BorderStyle</a:t>
            </a:r>
            <a:r>
              <a:rPr lang="en-US" altLang="ko-KR" sz="1400" dirty="0"/>
              <a:t>" value="1" /&gt;</a:t>
            </a:r>
          </a:p>
          <a:p>
            <a:pPr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name="</a:t>
            </a:r>
            <a:r>
              <a:rPr lang="en-US" altLang="ko-KR" sz="1400" dirty="0" err="1"/>
              <a:t>MousePointer</a:t>
            </a:r>
            <a:r>
              <a:rPr lang="en-US" altLang="ko-KR" sz="1400" dirty="0"/>
              <a:t>" value="0" /&gt;</a:t>
            </a:r>
          </a:p>
          <a:p>
            <a:pPr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name="Enabled" value="1" /&gt;</a:t>
            </a:r>
          </a:p>
          <a:p>
            <a:pPr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name="Min" value="0" /&gt;</a:t>
            </a:r>
          </a:p>
          <a:p>
            <a:pPr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name="Max" value="10" /&gt;</a:t>
            </a:r>
          </a:p>
          <a:p>
            <a:pPr>
              <a:buNone/>
            </a:pPr>
            <a:r>
              <a:rPr lang="en-US" altLang="ko-KR" sz="1400" dirty="0"/>
              <a:t>&lt;/object&gt;</a:t>
            </a:r>
            <a:r>
              <a:rPr lang="en-US" altLang="ko-KR" dirty="0"/>
              <a:t> </a:t>
            </a:r>
            <a:endParaRPr lang="en-US" altLang="ko-KR" sz="2800" dirty="0"/>
          </a:p>
          <a:p>
            <a:pPr marL="847725" lvl="1" indent="-457200">
              <a:buNone/>
            </a:pPr>
            <a:r>
              <a:rPr lang="en-US" altLang="ko-KR" sz="1400" dirty="0"/>
              <a:t>(d) </a:t>
            </a:r>
            <a:r>
              <a:rPr lang="ko-KR" altLang="en-US" sz="1400" dirty="0"/>
              <a:t>태그 데이터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15C86-03C4-4AD0-B00D-AE5D58F5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5" y="1052736"/>
            <a:ext cx="4908533" cy="43890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접근 방법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/>
              <a:t>순차 접근</a:t>
            </a:r>
            <a:endParaRPr lang="en-US" altLang="ko-KR"/>
          </a:p>
          <a:p>
            <a:pPr marL="847725" lvl="1" indent="-457200"/>
            <a:r>
              <a:rPr lang="ko-KR" altLang="en-US"/>
              <a:t>레코드 하나씩 순차적으로 접근</a:t>
            </a:r>
            <a:endParaRPr lang="en-US" altLang="ko-KR"/>
          </a:p>
          <a:p>
            <a:pPr marL="457200" indent="-457200"/>
            <a:r>
              <a:rPr lang="ko-KR" altLang="en-US"/>
              <a:t>인덱스 순차 접근</a:t>
            </a:r>
            <a:endParaRPr lang="en-US" altLang="ko-KR"/>
          </a:p>
          <a:p>
            <a:pPr marL="847725" lvl="1" indent="-457200"/>
            <a:r>
              <a:rPr lang="ko-KR" altLang="en-US"/>
              <a:t>인덱스 </a:t>
            </a:r>
            <a:r>
              <a:rPr lang="en-US" altLang="ko-KR"/>
              <a:t>– </a:t>
            </a:r>
            <a:r>
              <a:rPr lang="ko-KR" altLang="en-US"/>
              <a:t>접근 속도를 높이기 위하여 파일에 있는 레코드의 순서 정렬을 위하여 사용되는 필드</a:t>
            </a:r>
            <a:endParaRPr lang="en-US" altLang="ko-KR"/>
          </a:p>
          <a:p>
            <a:pPr>
              <a:buNone/>
            </a:pPr>
            <a:r>
              <a:rPr lang="en-US" altLang="ko-KR" sz="1600"/>
              <a:t>	</a:t>
            </a:r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FB1AD-CE01-47F6-9BE9-673D4058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802909" cy="30687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종류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마스터 파일</a:t>
            </a:r>
            <a:endParaRPr lang="en-US" altLang="ko-KR"/>
          </a:p>
          <a:p>
            <a:pPr lvl="1"/>
            <a:r>
              <a:rPr lang="ko-KR" altLang="en-US"/>
              <a:t>근본적이고 영구 저장할 필요가 있는 테이터</a:t>
            </a:r>
            <a:endParaRPr lang="en-US" altLang="ko-KR"/>
          </a:p>
          <a:p>
            <a:r>
              <a:rPr lang="ko-KR" altLang="en-US"/>
              <a:t>트랜젝션 파일</a:t>
            </a:r>
            <a:endParaRPr lang="en-US" altLang="ko-KR"/>
          </a:p>
          <a:p>
            <a:pPr lvl="1"/>
            <a:r>
              <a:rPr lang="ko-KR" altLang="en-US"/>
              <a:t>비즈니스 프랜젝션이나 사건을 기록하여 마스터 파일에 레코드를 수정하는 데 사용</a:t>
            </a:r>
            <a:endParaRPr lang="en-US" altLang="ko-KR"/>
          </a:p>
          <a:p>
            <a:r>
              <a:rPr lang="ko-KR" altLang="en-US"/>
              <a:t>인덱스 파일</a:t>
            </a:r>
            <a:endParaRPr lang="en-US" altLang="ko-KR"/>
          </a:p>
          <a:p>
            <a:pPr lvl="1"/>
            <a:r>
              <a:rPr lang="ko-KR" altLang="en-US"/>
              <a:t>인덱스 구조를 저장</a:t>
            </a:r>
            <a:endParaRPr lang="en-US" altLang="ko-KR"/>
          </a:p>
          <a:p>
            <a:r>
              <a:rPr lang="ko-KR" altLang="en-US"/>
              <a:t>임시파일</a:t>
            </a:r>
            <a:endParaRPr lang="en-US" altLang="ko-KR"/>
          </a:p>
          <a:p>
            <a:pPr lvl="1"/>
            <a:r>
              <a:rPr lang="ko-KR" altLang="en-US"/>
              <a:t>처리 과정에 파생되는 임시 결과</a:t>
            </a:r>
            <a:endParaRPr lang="en-US" altLang="ko-KR"/>
          </a:p>
          <a:p>
            <a:r>
              <a:rPr lang="ko-KR" altLang="en-US"/>
              <a:t>백업 파일</a:t>
            </a:r>
            <a:endParaRPr lang="en-US" altLang="ko-KR"/>
          </a:p>
          <a:p>
            <a:pPr lvl="1"/>
            <a:r>
              <a:rPr lang="ko-KR" altLang="en-US"/>
              <a:t>마스터 파일이나 트랜젝션 파일의 복사본</a:t>
            </a:r>
            <a:endParaRPr lang="en-US" altLang="ko-KR"/>
          </a:p>
          <a:p>
            <a:r>
              <a:rPr lang="ko-KR" altLang="en-US"/>
              <a:t>파라미터 파일</a:t>
            </a:r>
            <a:endParaRPr lang="en-US" altLang="ko-KR"/>
          </a:p>
          <a:p>
            <a:pPr lvl="1"/>
            <a:r>
              <a:rPr lang="ko-KR" altLang="en-US"/>
              <a:t>시스템 세팅 정보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시스템 사용의 문제점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42938" y="1071563"/>
            <a:ext cx="8501062" cy="5329237"/>
          </a:xfrm>
        </p:spPr>
        <p:txBody>
          <a:bodyPr/>
          <a:lstStyle/>
          <a:p>
            <a:pPr marL="271463" indent="-271463"/>
            <a:r>
              <a:rPr lang="ko-KR" altLang="en-US" dirty="0"/>
              <a:t>애플리케이션 수가 늘어나면서 파일이 증가 같은 자료를 다른 형식으로 사용할 때 </a:t>
            </a:r>
            <a:r>
              <a:rPr lang="ko-KR" altLang="en-US" dirty="0" err="1"/>
              <a:t>중복성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271463" indent="-271463"/>
            <a:endParaRPr lang="en-US" altLang="ko-KR" dirty="0"/>
          </a:p>
          <a:p>
            <a:pPr marL="271463" indent="-271463"/>
            <a:r>
              <a:rPr lang="ko-KR" altLang="en-US" dirty="0"/>
              <a:t>데이터를 갱신할 때 동기화 되지 않을 가능성</a:t>
            </a:r>
            <a:endParaRPr lang="en-US" altLang="ko-KR" dirty="0"/>
          </a:p>
          <a:p>
            <a:pPr marL="271463" indent="-271463"/>
            <a:endParaRPr lang="en-US" altLang="ko-KR" dirty="0"/>
          </a:p>
          <a:p>
            <a:pPr marL="271463" indent="-271463"/>
            <a:r>
              <a:rPr lang="ko-KR" altLang="en-US" dirty="0"/>
              <a:t>데이터를 저장하기 위한 메커니즘이 애플리케이션에 필요</a:t>
            </a:r>
            <a:endParaRPr lang="en-US" altLang="ko-KR" dirty="0"/>
          </a:p>
          <a:p>
            <a:pPr marL="271463" indent="-271463"/>
            <a:endParaRPr lang="en-US" altLang="ko-KR" dirty="0"/>
          </a:p>
          <a:p>
            <a:pPr marL="271463" indent="-271463"/>
            <a:r>
              <a:rPr lang="ko-KR" altLang="en-US" dirty="0"/>
              <a:t>새로운 방법으로 자료를 접근하려고 할 때 상당한 노력이 필요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관리 시스템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데이터베이스와 사용자 사이에 인터페이스 제공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질의나 스위치 보드 명령으로 자료를 접근</a:t>
            </a:r>
            <a:endParaRPr lang="en-US" altLang="ko-KR" dirty="0"/>
          </a:p>
          <a:p>
            <a:pPr lvl="1"/>
            <a:r>
              <a:rPr lang="ko-KR" altLang="en-US" dirty="0"/>
              <a:t>데이터베이스 관리자 </a:t>
            </a:r>
            <a:r>
              <a:rPr lang="en-US" altLang="ko-KR" dirty="0"/>
              <a:t>– </a:t>
            </a:r>
            <a:r>
              <a:rPr lang="ko-KR" altLang="en-US" dirty="0"/>
              <a:t>데이터베이스 관리와 지원</a:t>
            </a:r>
            <a:endParaRPr lang="en-US" altLang="ko-KR" dirty="0"/>
          </a:p>
          <a:p>
            <a:pPr lvl="1"/>
            <a:r>
              <a:rPr lang="ko-KR" altLang="en-US" dirty="0"/>
              <a:t>데이터 조작 언어 </a:t>
            </a:r>
            <a:r>
              <a:rPr lang="en-US" altLang="ko-KR" dirty="0"/>
              <a:t>–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삭제 등을 제어</a:t>
            </a:r>
            <a:endParaRPr lang="en-US" altLang="ko-KR" dirty="0"/>
          </a:p>
          <a:p>
            <a:pPr lvl="1"/>
            <a:r>
              <a:rPr lang="ko-KR" altLang="en-US" dirty="0"/>
              <a:t>스키마 </a:t>
            </a:r>
            <a:r>
              <a:rPr lang="en-US" altLang="ko-KR" dirty="0"/>
              <a:t>– </a:t>
            </a:r>
            <a:r>
              <a:rPr lang="ko-KR" altLang="en-US" dirty="0"/>
              <a:t>필드와 테이블</a:t>
            </a:r>
            <a:r>
              <a:rPr lang="en-US" altLang="ko-KR" dirty="0"/>
              <a:t>, </a:t>
            </a:r>
            <a:r>
              <a:rPr lang="ko-KR" altLang="en-US" dirty="0"/>
              <a:t>관례를 기술한 정의</a:t>
            </a:r>
            <a:endParaRPr lang="en-US" altLang="ko-KR" dirty="0"/>
          </a:p>
          <a:p>
            <a:pPr lvl="1"/>
            <a:r>
              <a:rPr lang="ko-KR" altLang="en-US" dirty="0"/>
              <a:t>물리적 저장소 </a:t>
            </a:r>
            <a:r>
              <a:rPr lang="en-US" altLang="ko-KR" dirty="0"/>
              <a:t>– </a:t>
            </a:r>
            <a:r>
              <a:rPr lang="ko-KR" altLang="en-US" dirty="0"/>
              <a:t>모든 데이터 요소를 저장  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AC562-0530-4DD5-926A-3725AA51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86038"/>
            <a:ext cx="5329956" cy="31672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8.5 </a:t>
            </a:r>
            <a:r>
              <a:rPr lang="ko-KR" altLang="en-US"/>
              <a:t>관계형 데이터베이스의 설계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42938" y="1071563"/>
            <a:ext cx="8321550" cy="5329237"/>
          </a:xfrm>
        </p:spPr>
        <p:txBody>
          <a:bodyPr/>
          <a:lstStyle/>
          <a:p>
            <a:pPr marL="457200" indent="-457200"/>
            <a:r>
              <a:rPr lang="ko-KR" altLang="en-US" dirty="0"/>
              <a:t>용어</a:t>
            </a:r>
            <a:endParaRPr lang="en-US" altLang="ko-KR" dirty="0"/>
          </a:p>
          <a:p>
            <a:pPr marL="847725" lvl="1" indent="-457200"/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데이터로 모아 보관하는 단위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이벤트 등</a:t>
            </a:r>
            <a:r>
              <a:rPr lang="en-US" altLang="ko-KR" dirty="0"/>
              <a:t>)</a:t>
            </a:r>
          </a:p>
          <a:p>
            <a:pPr marL="847725" lvl="1" indent="-457200"/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관련된 레코드의 묶음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필드 </a:t>
            </a:r>
            <a:r>
              <a:rPr lang="en-US" altLang="ko-KR" dirty="0"/>
              <a:t>– </a:t>
            </a:r>
            <a:r>
              <a:rPr lang="ko-KR" altLang="en-US" dirty="0" err="1"/>
              <a:t>엔티티에</a:t>
            </a:r>
            <a:r>
              <a:rPr lang="ko-KR" altLang="en-US" dirty="0"/>
              <a:t> 대한 특징 또는 사실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레코드 </a:t>
            </a:r>
            <a:r>
              <a:rPr lang="en-US" altLang="ko-KR" dirty="0"/>
              <a:t>– </a:t>
            </a:r>
            <a:r>
              <a:rPr lang="ko-KR" altLang="en-US" dirty="0"/>
              <a:t>관련된 필드의 집합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</a:p>
          <a:p>
            <a:pPr marL="847725" lvl="1" indent="-457200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엔티티의</a:t>
            </a:r>
            <a:r>
              <a:rPr lang="ko-KR" altLang="en-US" dirty="0"/>
              <a:t> 특정한 멤버를 구별하기 위한 필드</a:t>
            </a:r>
            <a:endParaRPr lang="en-US" altLang="ko-KR" dirty="0"/>
          </a:p>
          <a:p>
            <a:pPr marL="1230312" lvl="2" indent="-457200"/>
            <a:r>
              <a:rPr lang="ko-KR" altLang="en-US" dirty="0" err="1"/>
              <a:t>조합키</a:t>
            </a:r>
            <a:r>
              <a:rPr lang="en-US" altLang="ko-KR" dirty="0"/>
              <a:t>(</a:t>
            </a:r>
            <a:r>
              <a:rPr lang="ko-KR" altLang="en-US" dirty="0" err="1"/>
              <a:t>복합키</a:t>
            </a:r>
            <a:r>
              <a:rPr lang="en-US" altLang="ko-KR" dirty="0"/>
              <a:t>, </a:t>
            </a:r>
            <a:r>
              <a:rPr lang="ko-KR" altLang="en-US" dirty="0" err="1"/>
              <a:t>연결키</a:t>
            </a:r>
            <a:r>
              <a:rPr lang="en-US" altLang="ko-KR" dirty="0"/>
              <a:t>, </a:t>
            </a:r>
            <a:r>
              <a:rPr lang="ko-KR" altLang="en-US" dirty="0" err="1"/>
              <a:t>복합키</a:t>
            </a:r>
            <a:r>
              <a:rPr lang="en-US" altLang="ko-KR" dirty="0"/>
              <a:t>)</a:t>
            </a:r>
          </a:p>
          <a:p>
            <a:pPr marL="847725" lvl="1" indent="-457200"/>
            <a:r>
              <a:rPr lang="ko-KR" altLang="en-US" dirty="0" err="1"/>
              <a:t>후보키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기본키로</a:t>
            </a:r>
            <a:r>
              <a:rPr lang="ko-KR" altLang="en-US" dirty="0"/>
              <a:t> 선정될 수 있는 후보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외부 키 </a:t>
            </a:r>
            <a:r>
              <a:rPr lang="en-US" altLang="ko-KR" dirty="0"/>
              <a:t>– </a:t>
            </a:r>
            <a:r>
              <a:rPr lang="ko-KR" altLang="en-US" dirty="0"/>
              <a:t>테이블 사이의 관계를 나타내기 위한 필드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보조 키 </a:t>
            </a:r>
            <a:r>
              <a:rPr lang="en-US" altLang="ko-KR" dirty="0"/>
              <a:t>– </a:t>
            </a:r>
            <a:r>
              <a:rPr lang="ko-KR" altLang="en-US" dirty="0"/>
              <a:t>접근하거나 탐색하는 데 사용될 수 있는 필드의 조합</a:t>
            </a:r>
            <a:endParaRPr lang="en-US" altLang="ko-KR" dirty="0"/>
          </a:p>
          <a:p>
            <a:pPr marL="847725" lvl="1" indent="-457200"/>
            <a:endParaRPr lang="en-US" altLang="ko-KR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관계형 데이터베이스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33F5E-B977-4ACB-84FA-0D610758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18194"/>
            <a:ext cx="4258729" cy="59398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r>
              <a:rPr lang="en-US" altLang="ko-KR"/>
              <a:t>ER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/>
            <a:r>
              <a:rPr lang="ko-KR" altLang="en-US" dirty="0"/>
              <a:t>시스템 </a:t>
            </a:r>
            <a:r>
              <a:rPr lang="ko-KR" altLang="en-US" dirty="0" err="1"/>
              <a:t>엔티티</a:t>
            </a:r>
            <a:r>
              <a:rPr lang="ko-KR" altLang="en-US" dirty="0"/>
              <a:t> 사이의 논리적인 관계와 </a:t>
            </a:r>
            <a:r>
              <a:rPr lang="ko-KR" altLang="en-US" dirty="0" err="1"/>
              <a:t>인터랙션을</a:t>
            </a:r>
            <a:r>
              <a:rPr lang="ko-KR" altLang="en-US" dirty="0"/>
              <a:t> 보이는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사각형 </a:t>
            </a:r>
            <a:r>
              <a:rPr lang="en-US" altLang="ko-KR" dirty="0"/>
              <a:t>– </a:t>
            </a:r>
            <a:r>
              <a:rPr lang="ko-KR" altLang="en-US" dirty="0" err="1"/>
              <a:t>엔티티</a:t>
            </a:r>
            <a:endParaRPr lang="en-US" altLang="ko-KR" dirty="0"/>
          </a:p>
          <a:p>
            <a:pPr lvl="1"/>
            <a:r>
              <a:rPr lang="ko-KR" altLang="en-US" dirty="0" err="1"/>
              <a:t>다이어몬드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ko-KR" altLang="en-US" dirty="0"/>
              <a:t>관계의 타입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대 다</a:t>
            </a:r>
            <a:endParaRPr lang="en-US" altLang="ko-KR" dirty="0"/>
          </a:p>
          <a:p>
            <a:pPr lvl="1"/>
            <a:r>
              <a:rPr lang="ko-KR" altLang="en-US" dirty="0"/>
              <a:t>다대 다</a:t>
            </a:r>
          </a:p>
          <a:p>
            <a:pPr lvl="1"/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85122552" descr="DRW0000115cba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070" y="2182541"/>
            <a:ext cx="3551238" cy="57150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85122952" descr="DRW0000115cba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209735"/>
            <a:ext cx="4822825" cy="316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  <a:r>
              <a:rPr lang="en-US" altLang="ko-KR" dirty="0"/>
              <a:t>(normalization)</a:t>
            </a:r>
          </a:p>
          <a:p>
            <a:pPr lvl="1"/>
            <a:r>
              <a:rPr lang="ko-KR" altLang="en-US" dirty="0"/>
              <a:t>데이터베이스에 있는 가가 테이블에 필드와 속성을 배정하여 테이블을 설계하는 과정</a:t>
            </a:r>
            <a:endParaRPr lang="en-US" altLang="ko-KR" dirty="0"/>
          </a:p>
          <a:p>
            <a:pPr lvl="1"/>
            <a:r>
              <a:rPr lang="ko-KR" altLang="en-US" dirty="0"/>
              <a:t>단순하고 융통성 있는 </a:t>
            </a:r>
            <a:r>
              <a:rPr lang="ko-KR" altLang="en-US" dirty="0" err="1"/>
              <a:t>중복없는</a:t>
            </a:r>
            <a:r>
              <a:rPr lang="ko-KR" altLang="en-US" dirty="0"/>
              <a:t> 데이터베이스 설계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정규형이 목표</a:t>
            </a:r>
            <a:endParaRPr lang="en-US" altLang="ko-KR" dirty="0"/>
          </a:p>
          <a:p>
            <a:r>
              <a:rPr lang="ko-KR" altLang="en-US" dirty="0"/>
              <a:t>반복 그룹과 비정규형 설계</a:t>
            </a:r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3C58ED-3BB1-4B8F-8C43-7DBFAFAF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29000"/>
            <a:ext cx="7786930" cy="29091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 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차 정규형</a:t>
            </a:r>
            <a:endParaRPr lang="en-US" altLang="ko-KR"/>
          </a:p>
          <a:p>
            <a:pPr lvl="1"/>
            <a:r>
              <a:rPr lang="ko-KR" altLang="en-US"/>
              <a:t>반복 그룹이 포함되어 있지 않은 테이블</a:t>
            </a:r>
            <a:endParaRPr lang="en-US" altLang="ko-KR"/>
          </a:p>
          <a:p>
            <a:pPr lvl="1"/>
            <a:r>
              <a:rPr lang="ko-KR" altLang="en-US"/>
              <a:t>비정규형 테이블의 기본키를 확장하여 반복 그룹의 기본키를 포함시킨다</a:t>
            </a:r>
            <a:r>
              <a:rPr lang="en-US" altLang="ko-KR"/>
              <a:t>.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762FC-57D8-4731-ADFB-FB657091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50" y="2636912"/>
            <a:ext cx="76676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88DD7C-935D-4431-9FED-87B9B04E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메커니즘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파일과 </a:t>
            </a:r>
            <a:r>
              <a:rPr lang="en-US" altLang="ko-KR" dirty="0"/>
              <a:t>DB</a:t>
            </a:r>
          </a:p>
          <a:p>
            <a:endParaRPr lang="en-US" altLang="ko-KR" dirty="0"/>
          </a:p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의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클래스와 테이블의 관계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ko-KR" dirty="0"/>
              <a:t>2</a:t>
            </a:r>
            <a:r>
              <a:rPr lang="ko-KR" altLang="en-US" dirty="0"/>
              <a:t>차 정규형</a:t>
            </a:r>
            <a:endParaRPr lang="en-US" altLang="ko-KR" dirty="0"/>
          </a:p>
          <a:p>
            <a:pPr marL="847725" lvl="1" indent="-457200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정규형이면서</a:t>
            </a:r>
            <a:r>
              <a:rPr lang="ko-KR" altLang="en-US" dirty="0"/>
              <a:t> 기본 필드가 아닌 모든 필드가 전체 기본 필드에 함수 종속되는 경우</a:t>
            </a:r>
          </a:p>
          <a:p>
            <a:pPr marL="847725" lvl="1" indent="-457200"/>
            <a:endParaRPr lang="ko-KR" altLang="en-US" dirty="0"/>
          </a:p>
          <a:p>
            <a:pPr marL="457200" indent="-457200"/>
            <a:endParaRPr lang="ko-KR" altLang="en-US" dirty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2CA5F-8B2B-4890-86B5-BAA04F55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83593"/>
            <a:ext cx="3960440" cy="41172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58B02-E6D9-4F37-BC78-E4057620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92896"/>
            <a:ext cx="459105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차 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차 정규형</a:t>
            </a:r>
            <a:endParaRPr lang="en-US" altLang="ko-KR"/>
          </a:p>
          <a:p>
            <a:pPr lvl="1"/>
            <a:r>
              <a:rPr lang="ko-KR" altLang="en-US"/>
              <a:t>키 이외의 모든 필드가 단지 키에만 종속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차 정규형 테이블에서 키가 아닌 다른 필드에 구속되어 있는 모든 필드를 삭제하여 키가 아닌 필드를 기본 키로 사용하는 새 테이블에 넣는다</a:t>
            </a:r>
            <a:r>
              <a:rPr lang="en-US" altLang="ko-KR"/>
              <a:t>.</a:t>
            </a:r>
            <a:endParaRPr lang="ko-KR" altLang="en-US"/>
          </a:p>
          <a:p>
            <a:pPr lvl="1"/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F059B-4969-4E29-967F-CCEB3B70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4933553" cy="37467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설계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작성</a:t>
            </a:r>
            <a:endParaRPr lang="en-US" altLang="ko-KR"/>
          </a:p>
          <a:p>
            <a:pPr marL="847725" lvl="1" indent="-457200"/>
            <a:r>
              <a:rPr lang="en-US" altLang="ko-KR"/>
              <a:t>ERD </a:t>
            </a:r>
            <a:r>
              <a:rPr lang="ko-KR" altLang="en-US"/>
              <a:t>초벌 작성</a:t>
            </a:r>
            <a:endParaRPr lang="en-US" altLang="ko-KR"/>
          </a:p>
          <a:p>
            <a:pPr marL="457200" indent="-457200"/>
            <a:endParaRPr lang="en-US" altLang="ko-KR"/>
          </a:p>
          <a:p>
            <a:pPr marL="457200" indent="-457200"/>
            <a:endParaRPr lang="en-US" altLang="ko-KR"/>
          </a:p>
          <a:p>
            <a:pPr marL="457200" indent="-457200">
              <a:buFont typeface="+mj-lt"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/>
              <a:t>데이터 요소를 엔티티에 배정</a:t>
            </a:r>
            <a:endParaRPr lang="en-US" altLang="ko-KR"/>
          </a:p>
          <a:p>
            <a:pPr lvl="1"/>
            <a:r>
              <a:rPr lang="en-US" altLang="ko-KR"/>
              <a:t>MEMBER(</a:t>
            </a:r>
            <a:r>
              <a:rPr lang="en-US" altLang="ko-KR" u="sng"/>
              <a:t>MEMBER-NUMBER</a:t>
            </a:r>
            <a:r>
              <a:rPr lang="en-US" altLang="ko-KR"/>
              <a:t>, NAME, ADDRESS, CITY, ZIP, HOME-PHONE, WORK-PHONE, CREDIT-CARD-CODE, CREDIT-CARD-NUMBER, (</a:t>
            </a:r>
            <a:r>
              <a:rPr lang="en-US" altLang="ko-KR" u="sng"/>
              <a:t>VIDEO-ID</a:t>
            </a:r>
            <a:r>
              <a:rPr lang="en-US" altLang="ko-KR"/>
              <a:t>, TITLE, DATE-RENTED, DATE-RETURNED))</a:t>
            </a:r>
          </a:p>
          <a:p>
            <a:pPr lvl="1"/>
            <a:r>
              <a:rPr lang="en-US" altLang="ko-KR"/>
              <a:t>VIDEO(</a:t>
            </a:r>
            <a:r>
              <a:rPr lang="en-US" altLang="ko-KR" u="sng"/>
              <a:t>VIDEO-ID</a:t>
            </a:r>
            <a:r>
              <a:rPr lang="en-US" altLang="ko-KR"/>
              <a:t>, TITLE)</a:t>
            </a:r>
          </a:p>
          <a:p>
            <a:pPr marL="457200" indent="-457200">
              <a:buNone/>
            </a:pPr>
            <a:endParaRPr lang="en-US" altLang="ko-KR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모든 테이블을 </a:t>
            </a:r>
            <a:r>
              <a:rPr lang="en-US" altLang="ko-KR"/>
              <a:t>3</a:t>
            </a:r>
            <a:r>
              <a:rPr lang="ko-KR" altLang="en-US"/>
              <a:t>차 정규형으로 만듦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82633136" descr="DRW000011c406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22313"/>
            <a:ext cx="4338535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설계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M:N</a:t>
            </a:r>
            <a:r>
              <a:rPr lang="ko-KR" altLang="en-US" dirty="0"/>
              <a:t>의 관계를 </a:t>
            </a:r>
            <a:r>
              <a:rPr lang="en-US" altLang="ko-KR" dirty="0"/>
              <a:t>1:N</a:t>
            </a:r>
            <a:r>
              <a:rPr lang="ko-KR" altLang="en-US" dirty="0"/>
              <a:t>으로 바꿈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MEMBER(</a:t>
            </a:r>
            <a:r>
              <a:rPr lang="en-US" altLang="ko-KR" u="sng" dirty="0"/>
              <a:t>MEMBER-NUMBER</a:t>
            </a:r>
            <a:r>
              <a:rPr lang="en-US" altLang="ko-KR" dirty="0"/>
              <a:t>, NAME, ADDRESS, CITY, ZIP, HOME-PHONE, WORK-PHONE, CREDIT-CARD-CODE, CREDIT-CARD-NUMBER)</a:t>
            </a:r>
            <a:endParaRPr lang="en-US" altLang="ko-KR" sz="2200" dirty="0"/>
          </a:p>
          <a:p>
            <a:pPr lvl="1"/>
            <a:r>
              <a:rPr lang="en-US" altLang="ko-KR" dirty="0"/>
              <a:t>VIDEO(</a:t>
            </a:r>
            <a:r>
              <a:rPr lang="en-US" altLang="ko-KR" u="sng" dirty="0"/>
              <a:t>VIDEO-ID</a:t>
            </a:r>
            <a:r>
              <a:rPr lang="en-US" altLang="ko-KR" dirty="0"/>
              <a:t>, TITLE)</a:t>
            </a:r>
            <a:endParaRPr lang="en-US" altLang="ko-KR" sz="2200" dirty="0"/>
          </a:p>
          <a:p>
            <a:pPr lvl="1"/>
            <a:r>
              <a:rPr lang="en-US" altLang="ko-KR" dirty="0"/>
              <a:t>RENTAL(</a:t>
            </a:r>
            <a:r>
              <a:rPr lang="en-US" altLang="ko-KR" u="sng" dirty="0"/>
              <a:t>MEMBER-NUMBER</a:t>
            </a:r>
            <a:r>
              <a:rPr lang="en-US" altLang="ko-KR" dirty="0"/>
              <a:t>, VIDEO-ID, DATE-RENTED, DATE-RETURNED)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1" name="_x71976096"/>
          <p:cNvSpPr>
            <a:spLocks noChangeArrowheads="1"/>
          </p:cNvSpPr>
          <p:nvPr/>
        </p:nvSpPr>
        <p:spPr bwMode="auto">
          <a:xfrm>
            <a:off x="928662" y="3000372"/>
            <a:ext cx="533400" cy="185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EA8D20-F151-4D0D-8765-6ABCDEF2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86" y="1556792"/>
            <a:ext cx="5029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테이블의 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 marR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2"/>
                </a:solidFill>
              </a:rPr>
              <a:t>단순 데이터 구조를 가진 클래스는 테이블로 매핑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marL="279400" marR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2"/>
                </a:solidFill>
              </a:rPr>
              <a:t>객체 식별자는 기본 키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marL="279400" marR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2"/>
                </a:solidFill>
              </a:rPr>
              <a:t>다른 클래스의 인스턴스를 속성으로 가지고 있는 클래스는 그 클래스를 위하여 별도의 테이블을 생성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marL="279400" marR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2"/>
                </a:solidFill>
              </a:rPr>
              <a:t>컨테이너 클래스가 여러 객체를 포함하는 관계에 있을 때 </a:t>
            </a:r>
            <a:r>
              <a:rPr lang="en-US" altLang="ko-KR" sz="2200" dirty="0">
                <a:solidFill>
                  <a:schemeClr val="tx2"/>
                </a:solidFill>
              </a:rPr>
              <a:t>2</a:t>
            </a:r>
            <a:r>
              <a:rPr lang="ko-KR" altLang="en-US" sz="2200" dirty="0">
                <a:solidFill>
                  <a:schemeClr val="tx2"/>
                </a:solidFill>
              </a:rPr>
              <a:t>개의 필드를 가진 별도의 테이블을 생성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marL="279400" marR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M</a:t>
            </a:r>
            <a:r>
              <a:rPr lang="ko-KR" altLang="en-US" sz="2200" dirty="0">
                <a:solidFill>
                  <a:schemeClr val="tx2"/>
                </a:solidFill>
              </a:rPr>
              <a:t>대 </a:t>
            </a:r>
            <a:r>
              <a:rPr lang="en-US" altLang="ko-KR" sz="2200" dirty="0">
                <a:solidFill>
                  <a:schemeClr val="tx2"/>
                </a:solidFill>
              </a:rPr>
              <a:t>N</a:t>
            </a:r>
            <a:r>
              <a:rPr lang="ko-KR" altLang="en-US" sz="2200" dirty="0">
                <a:solidFill>
                  <a:schemeClr val="tx2"/>
                </a:solidFill>
              </a:rPr>
              <a:t>의 관계는 별도의 테이블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marL="279400" marR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1</a:t>
            </a:r>
            <a:r>
              <a:rPr lang="ko-KR" altLang="en-US" sz="2200" dirty="0">
                <a:solidFill>
                  <a:schemeClr val="tx2"/>
                </a:solidFill>
              </a:rPr>
              <a:t>대 </a:t>
            </a:r>
            <a:r>
              <a:rPr lang="en-US" altLang="ko-KR" sz="2200" dirty="0">
                <a:solidFill>
                  <a:schemeClr val="tx2"/>
                </a:solidFill>
              </a:rPr>
              <a:t>1 </a:t>
            </a:r>
            <a:r>
              <a:rPr lang="ko-KR" altLang="en-US" sz="2200" dirty="0">
                <a:solidFill>
                  <a:schemeClr val="tx2"/>
                </a:solidFill>
              </a:rPr>
              <a:t>연관은 외부 키 속성으로 구현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테이블의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</a:t>
            </a:r>
            <a:r>
              <a:rPr lang="en-US" altLang="ko-KR"/>
              <a:t>(</a:t>
            </a:r>
            <a:r>
              <a:rPr lang="ko-KR" altLang="en-US"/>
              <a:t>왼쪽</a:t>
            </a:r>
            <a:r>
              <a:rPr lang="en-US" altLang="ko-KR"/>
              <a:t>)</a:t>
            </a:r>
            <a:r>
              <a:rPr lang="ko-KR" altLang="en-US"/>
              <a:t>와 테이블</a:t>
            </a:r>
            <a:r>
              <a:rPr lang="en-US" altLang="ko-KR"/>
              <a:t>(</a:t>
            </a:r>
            <a:r>
              <a:rPr lang="ko-KR" altLang="en-US"/>
              <a:t>오른쪽</a:t>
            </a:r>
            <a:r>
              <a:rPr lang="en-US" altLang="ko-KR"/>
              <a:t>)</a:t>
            </a:r>
            <a:r>
              <a:rPr lang="ko-KR" altLang="en-US"/>
              <a:t>의 매핑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82561"/>
            <a:ext cx="6696744" cy="421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8.6 </a:t>
            </a:r>
            <a:r>
              <a:rPr lang="ko-KR" altLang="en-US"/>
              <a:t>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 </a:t>
            </a:r>
            <a:endParaRPr lang="en-US" altLang="ko-KR"/>
          </a:p>
          <a:p>
            <a:pPr lvl="1"/>
            <a:r>
              <a:rPr lang="ko-KR" altLang="en-US"/>
              <a:t>데이터를 간략하게 나타내기 위하여 사용하는 글자나 숫자의 집합</a:t>
            </a:r>
          </a:p>
          <a:p>
            <a:pPr lvl="1"/>
            <a:endParaRPr lang="en-US" altLang="ko-KR"/>
          </a:p>
          <a:p>
            <a:r>
              <a:rPr lang="ko-KR" altLang="en-US"/>
              <a:t>우편번호코드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785B9-8F43-4C8D-A3C4-8BC4DA62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6829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71563"/>
            <a:ext cx="9036496" cy="5329237"/>
          </a:xfrm>
        </p:spPr>
        <p:txBody>
          <a:bodyPr/>
          <a:lstStyle/>
          <a:p>
            <a:r>
              <a:rPr lang="ko-KR" altLang="en-US" dirty="0"/>
              <a:t>순차 코드</a:t>
            </a:r>
            <a:endParaRPr lang="en-US" altLang="ko-KR" dirty="0"/>
          </a:p>
          <a:p>
            <a:pPr lvl="1"/>
            <a:r>
              <a:rPr lang="ko-KR" altLang="en-US" dirty="0"/>
              <a:t>특정한 순서대로 숫자나 문자를 지정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사원번호</a:t>
            </a:r>
            <a:r>
              <a:rPr lang="en-US" altLang="ko-KR" dirty="0"/>
              <a:t>(001, 002, 203, …..)</a:t>
            </a:r>
          </a:p>
          <a:p>
            <a:r>
              <a:rPr lang="ko-KR" altLang="en-US" dirty="0"/>
              <a:t>블록 순차 코드</a:t>
            </a:r>
            <a:endParaRPr lang="en-US" altLang="ko-KR" dirty="0"/>
          </a:p>
          <a:p>
            <a:pPr lvl="1"/>
            <a:r>
              <a:rPr lang="ko-KR" altLang="en-US" dirty="0"/>
              <a:t>분류를 위하여 </a:t>
            </a:r>
            <a:r>
              <a:rPr lang="ko-KR" altLang="en-US" dirty="0" err="1"/>
              <a:t>블록화된</a:t>
            </a:r>
            <a:r>
              <a:rPr lang="ko-KR" altLang="en-US" dirty="0"/>
              <a:t> 숫자 코드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– Chemistry 110, Computer Science 101, Mathematics 125 …</a:t>
            </a:r>
          </a:p>
          <a:p>
            <a:r>
              <a:rPr lang="ko-KR" altLang="en-US" dirty="0"/>
              <a:t>문자 코드</a:t>
            </a:r>
            <a:endParaRPr lang="en-US" altLang="ko-KR" dirty="0"/>
          </a:p>
          <a:p>
            <a:pPr lvl="1"/>
            <a:r>
              <a:rPr lang="ko-KR" altLang="en-US" dirty="0"/>
              <a:t>카테고리를 기반으로 개별 </a:t>
            </a:r>
            <a:r>
              <a:rPr lang="ko-KR" altLang="en-US" dirty="0" err="1"/>
              <a:t>아이텀을</a:t>
            </a:r>
            <a:r>
              <a:rPr lang="ko-KR" altLang="en-US" dirty="0"/>
              <a:t> 구별하기 위하여 문자를 사용</a:t>
            </a:r>
            <a:endParaRPr lang="en-US" altLang="ko-KR" dirty="0"/>
          </a:p>
          <a:p>
            <a:pPr lvl="1"/>
            <a:r>
              <a:rPr lang="ko-KR" altLang="en-US" dirty="0"/>
              <a:t>카테고리 코드 </a:t>
            </a:r>
            <a:r>
              <a:rPr lang="en-US" altLang="ko-KR" dirty="0"/>
              <a:t>– HW(hardware), BK(Book), GN(Gardening)</a:t>
            </a:r>
          </a:p>
          <a:p>
            <a:pPr lvl="1"/>
            <a:r>
              <a:rPr lang="ko-KR" altLang="en-US" dirty="0"/>
              <a:t>약자 코드 </a:t>
            </a:r>
            <a:r>
              <a:rPr lang="en-US" altLang="ko-KR" dirty="0"/>
              <a:t>– </a:t>
            </a:r>
            <a:r>
              <a:rPr lang="ko-KR" altLang="en-US" dirty="0"/>
              <a:t>기억하기 쉽게 문자의 특정 조합만 사용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              </a:t>
            </a:r>
            <a:r>
              <a:rPr lang="ko-KR" altLang="en-US" dirty="0"/>
              <a:t>인천공항</a:t>
            </a:r>
            <a:r>
              <a:rPr lang="en-US" altLang="ko-KR" dirty="0"/>
              <a:t>(ICN), </a:t>
            </a:r>
            <a:r>
              <a:rPr lang="ko-KR" altLang="en-US" dirty="0"/>
              <a:t>부산 김해공항</a:t>
            </a:r>
            <a:r>
              <a:rPr lang="en-US" altLang="ko-KR" dirty="0"/>
              <a:t>(PUS), </a:t>
            </a:r>
            <a:r>
              <a:rPr lang="ko-KR" altLang="en-US" dirty="0"/>
              <a:t>후쿠오카 공항</a:t>
            </a:r>
            <a:r>
              <a:rPr lang="en-US" altLang="ko-KR" dirty="0"/>
              <a:t>(FUK)</a:t>
            </a:r>
            <a:endParaRPr lang="ko-KR" altLang="en-US" dirty="0"/>
          </a:p>
          <a:p>
            <a:r>
              <a:rPr lang="ko-KR" altLang="en-US" dirty="0"/>
              <a:t>유효숫자 코드</a:t>
            </a:r>
            <a:endParaRPr lang="en-US" altLang="ko-KR" dirty="0"/>
          </a:p>
          <a:p>
            <a:pPr lvl="1"/>
            <a:r>
              <a:rPr lang="ko-KR" altLang="en-US" dirty="0"/>
              <a:t>십진수의 자리로 개별 아이템</a:t>
            </a:r>
            <a:br>
              <a:rPr lang="en-US" altLang="ko-KR" dirty="0"/>
            </a:br>
            <a:r>
              <a:rPr lang="ko-KR" altLang="en-US" dirty="0"/>
              <a:t>을 구별</a:t>
            </a:r>
          </a:p>
          <a:p>
            <a:pPr lvl="1"/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5301208"/>
            <a:ext cx="4884305" cy="155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유도 코드</a:t>
            </a:r>
            <a:endParaRPr lang="en-US" altLang="ko-KR" dirty="0"/>
          </a:p>
          <a:p>
            <a:pPr lvl="1"/>
            <a:r>
              <a:rPr lang="ko-KR" altLang="en-US" dirty="0"/>
              <a:t>코드화 하려는 </a:t>
            </a:r>
            <a:r>
              <a:rPr lang="ko-KR" altLang="en-US" dirty="0" err="1"/>
              <a:t>아이텀의</a:t>
            </a:r>
            <a:r>
              <a:rPr lang="ko-KR" altLang="en-US" dirty="0"/>
              <a:t> 속성이나 특징으로부터 데이터를 조합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암호 코드</a:t>
            </a:r>
            <a:endParaRPr lang="en-US" altLang="ko-KR" dirty="0"/>
          </a:p>
          <a:p>
            <a:pPr lvl="1"/>
            <a:r>
              <a:rPr lang="ko-KR" altLang="en-US" dirty="0"/>
              <a:t>숫자로 인코딩 하기 위하여 키워드를 사용</a:t>
            </a:r>
          </a:p>
          <a:p>
            <a:pPr lvl="1">
              <a:buNone/>
            </a:pP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GRAND - 56290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액션 코드</a:t>
            </a:r>
            <a:endParaRPr lang="en-US" altLang="ko-KR" dirty="0"/>
          </a:p>
          <a:p>
            <a:pPr lvl="1"/>
            <a:r>
              <a:rPr lang="ko-KR" altLang="en-US" dirty="0"/>
              <a:t>관련 </a:t>
            </a:r>
            <a:r>
              <a:rPr lang="ko-KR" altLang="en-US" dirty="0" err="1"/>
              <a:t>아이텀에</a:t>
            </a:r>
            <a:r>
              <a:rPr lang="ko-KR" altLang="en-US" dirty="0"/>
              <a:t> 어떤 액션이 취해질 것인지를 나타낸다</a:t>
            </a:r>
          </a:p>
          <a:p>
            <a:pPr lvl="1"/>
            <a:r>
              <a:rPr lang="ko-KR" altLang="en-US" dirty="0"/>
              <a:t> 예 </a:t>
            </a:r>
            <a:r>
              <a:rPr lang="en-US" altLang="ko-KR" dirty="0"/>
              <a:t>- D(display), A(add), X(exit)</a:t>
            </a:r>
            <a:endParaRPr lang="ko-KR" altLang="en-US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618EE-8A36-4364-A3FA-F2B6BC67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22" y="2204864"/>
            <a:ext cx="414337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개발 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코드는 간결하게 하라</a:t>
            </a:r>
            <a:r>
              <a:rPr lang="en-US" altLang="ko-KR"/>
              <a:t>.</a:t>
            </a:r>
          </a:p>
          <a:p>
            <a:r>
              <a:rPr lang="ko-KR" altLang="en-US"/>
              <a:t>확장을 허용하라</a:t>
            </a:r>
            <a:r>
              <a:rPr lang="en-US" altLang="ko-KR"/>
              <a:t>.</a:t>
            </a:r>
          </a:p>
          <a:p>
            <a:r>
              <a:rPr lang="ko-KR" altLang="en-US"/>
              <a:t>코드를 안정하게 유지하라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코드를 유일하게 만들어라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정렬이 가능한 코드를 사용하라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혼돈 될 코드를 피해라</a:t>
            </a:r>
          </a:p>
          <a:p>
            <a:r>
              <a:rPr lang="ko-KR" altLang="en-US"/>
              <a:t>의미 있는 코드를 만들라</a:t>
            </a:r>
            <a:r>
              <a:rPr lang="en-US" altLang="ko-KR"/>
              <a:t>. </a:t>
            </a:r>
            <a:endParaRPr lang="ko-KR" altLang="en-US"/>
          </a:p>
          <a:p>
            <a:r>
              <a:rPr lang="ko-KR" altLang="en-US"/>
              <a:t>단일 목적으로 코드를 사용하라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코드의 일관성을 유지 하라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시스템이 사용하는 데이터의 영구 저장과 불러 읽음</a:t>
            </a:r>
            <a:endParaRPr lang="en-US" altLang="ko-KR"/>
          </a:p>
          <a:p>
            <a:pPr lvl="1"/>
            <a:r>
              <a:rPr lang="ko-KR" altLang="en-US"/>
              <a:t>파일 </a:t>
            </a:r>
            <a:r>
              <a:rPr lang="en-US" altLang="ko-KR"/>
              <a:t>– </a:t>
            </a:r>
            <a:r>
              <a:rPr lang="ko-KR" altLang="en-US"/>
              <a:t>레코드 구조의 설계</a:t>
            </a:r>
            <a:endParaRPr lang="en-US" altLang="ko-KR"/>
          </a:p>
          <a:p>
            <a:pPr lvl="1"/>
            <a:r>
              <a:rPr lang="ko-KR" altLang="en-US"/>
              <a:t>데이터베이스 </a:t>
            </a:r>
            <a:r>
              <a:rPr lang="en-US" altLang="ko-KR"/>
              <a:t>– </a:t>
            </a:r>
            <a:r>
              <a:rPr lang="ko-KR" altLang="en-US"/>
              <a:t>정규화된 테이블의 설계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11772792" descr="DRW000013849eb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6937200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애플리케이션과 데이터베이스의 관계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객체지향 프로그램과 데이터베이스와의 연결</a:t>
            </a:r>
            <a:endParaRPr lang="en-US" altLang="ko-KR"/>
          </a:p>
          <a:p>
            <a:pPr lvl="1"/>
            <a:r>
              <a:rPr lang="ko-KR" altLang="en-US"/>
              <a:t>클래스 </a:t>
            </a:r>
            <a:r>
              <a:rPr lang="en-US" altLang="ko-KR"/>
              <a:t>– </a:t>
            </a:r>
            <a:r>
              <a:rPr lang="ko-KR" altLang="en-US"/>
              <a:t>테이블로 매핑</a:t>
            </a:r>
            <a:endParaRPr lang="en-US" altLang="ko-KR"/>
          </a:p>
          <a:p>
            <a:pPr lvl="1"/>
            <a:r>
              <a:rPr lang="ko-KR" altLang="en-US"/>
              <a:t>객체 </a:t>
            </a:r>
            <a:r>
              <a:rPr lang="en-US" altLang="ko-KR"/>
              <a:t>– </a:t>
            </a:r>
            <a:r>
              <a:rPr lang="ko-KR" altLang="en-US"/>
              <a:t>튜플로 매핑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183DE-CCDF-4BA5-9C2F-F9B6C624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68079"/>
            <a:ext cx="6063737" cy="46899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61289-996D-40F5-AECF-8D9C9E46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저장 메커니즘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96057-E9FD-466B-AB59-7BB4D07F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중 </a:t>
            </a:r>
            <a:r>
              <a:rPr lang="en-US" altLang="ko-KR" dirty="0"/>
              <a:t>– </a:t>
            </a:r>
            <a:r>
              <a:rPr lang="ko-KR" altLang="en-US" dirty="0"/>
              <a:t>일시적</a:t>
            </a:r>
            <a:r>
              <a:rPr lang="en-US" altLang="ko-KR" dirty="0"/>
              <a:t>(transient)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실행 후 </a:t>
            </a:r>
            <a:r>
              <a:rPr lang="en-US" altLang="ko-KR" dirty="0"/>
              <a:t>– </a:t>
            </a:r>
            <a:r>
              <a:rPr lang="ko-KR" altLang="en-US" dirty="0"/>
              <a:t>다음 실행 될 때까지 보관</a:t>
            </a:r>
            <a:endParaRPr lang="en-US" altLang="ko-KR" dirty="0"/>
          </a:p>
          <a:p>
            <a:r>
              <a:rPr lang="ko-KR" altLang="en-US" dirty="0"/>
              <a:t>영속성 데이터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06B3F-2B41-4D48-9B4B-F4DE48A4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71" y="2438143"/>
            <a:ext cx="5492477" cy="39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r>
              <a:rPr lang="ko-KR" altLang="en-US" dirty="0"/>
              <a:t>기본적인 저장은 파일 시스템이 제공</a:t>
            </a:r>
            <a:endParaRPr lang="en-US" altLang="ko-KR" dirty="0"/>
          </a:p>
          <a:p>
            <a:pPr lvl="1"/>
            <a:r>
              <a:rPr lang="ko-KR" altLang="en-US" dirty="0"/>
              <a:t>디렉토리와 파일</a:t>
            </a:r>
            <a:endParaRPr lang="en-US" altLang="ko-KR" dirty="0"/>
          </a:p>
          <a:p>
            <a:pPr lvl="1"/>
            <a:r>
              <a:rPr lang="ko-KR" altLang="en-US" dirty="0"/>
              <a:t>애플리케이션에서 데이터를 보는 뷰에 맞게 여러 가지 계층을 제공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BB210-1869-4ECD-BF52-17E16033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08920"/>
            <a:ext cx="841057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데이터베이스의 추상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관계형 데이터베이스</a:t>
            </a:r>
            <a:endParaRPr lang="en-US" altLang="ko-KR"/>
          </a:p>
          <a:p>
            <a:pPr lvl="1"/>
            <a:r>
              <a:rPr lang="ko-KR" altLang="en-US"/>
              <a:t>논리적 모델 </a:t>
            </a:r>
            <a:r>
              <a:rPr lang="en-US" altLang="ko-KR"/>
              <a:t>– DB </a:t>
            </a:r>
            <a:r>
              <a:rPr lang="ko-KR" altLang="en-US"/>
              <a:t>사용자에 대한 뷰 제공</a:t>
            </a:r>
            <a:endParaRPr lang="en-US" altLang="ko-KR"/>
          </a:p>
          <a:p>
            <a:pPr lvl="1"/>
            <a:r>
              <a:rPr lang="ko-KR" altLang="en-US"/>
              <a:t>파일구조 </a:t>
            </a:r>
            <a:r>
              <a:rPr lang="en-US" altLang="ko-KR"/>
              <a:t>– DB</a:t>
            </a:r>
            <a:r>
              <a:rPr lang="ko-KR" altLang="en-US"/>
              <a:t>에 효율적인 파일 구조</a:t>
            </a:r>
            <a:endParaRPr lang="en-US" altLang="ko-KR"/>
          </a:p>
          <a:p>
            <a:pPr lvl="1"/>
            <a:r>
              <a:rPr lang="ko-KR" altLang="en-US"/>
              <a:t>기본 파일 시스템 </a:t>
            </a:r>
            <a:r>
              <a:rPr lang="en-US" altLang="ko-KR"/>
              <a:t>– </a:t>
            </a:r>
            <a:r>
              <a:rPr lang="ko-KR" altLang="en-US"/>
              <a:t>운영체제가 재공하는 파일 시스템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buNone/>
            </a:pPr>
            <a:endParaRPr lang="en-US" altLang="ko-KR"/>
          </a:p>
          <a:p>
            <a:pPr lvl="1"/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D1ACE-5359-415D-8CC2-7C8EF782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07970"/>
            <a:ext cx="4392488" cy="4375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저장 형식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5496" y="1071563"/>
            <a:ext cx="4680520" cy="5329237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조합으로 저장</a:t>
            </a:r>
            <a:endParaRPr lang="en-US" altLang="ko-KR" dirty="0"/>
          </a:p>
          <a:p>
            <a:r>
              <a:rPr lang="ko-KR" altLang="en-US" dirty="0"/>
              <a:t>네 가지 저장 형식을 주로 사용</a:t>
            </a:r>
            <a:endParaRPr lang="en-US" altLang="ko-KR" dirty="0"/>
          </a:p>
          <a:p>
            <a:pPr lvl="1"/>
            <a:r>
              <a:rPr lang="en-US" altLang="ko-KR" dirty="0"/>
              <a:t>EBCDIC – </a:t>
            </a:r>
            <a:r>
              <a:rPr lang="ko-KR" altLang="en-US" dirty="0" err="1"/>
              <a:t>메인프레임에서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ASCII – </a:t>
            </a:r>
            <a:r>
              <a:rPr lang="ko-KR" altLang="en-US" dirty="0"/>
              <a:t>데스크톱 컴퓨터에 사용</a:t>
            </a:r>
            <a:endParaRPr lang="en-US" altLang="ko-KR" dirty="0"/>
          </a:p>
          <a:p>
            <a:pPr lvl="1"/>
            <a:r>
              <a:rPr lang="en-US" altLang="ko-KR" dirty="0"/>
              <a:t>UNICODE – </a:t>
            </a:r>
            <a:r>
              <a:rPr lang="ko-KR" altLang="en-US" dirty="0"/>
              <a:t>다중 언어 지원 </a:t>
            </a:r>
            <a:r>
              <a:rPr lang="en-US" altLang="ko-KR" dirty="0"/>
              <a:t>16 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en-US" altLang="ko-KR" dirty="0"/>
              <a:t>Binary – </a:t>
            </a:r>
            <a:r>
              <a:rPr lang="ko-KR" altLang="en-US" dirty="0"/>
              <a:t>숫자를 위한 저장 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한글</a:t>
            </a:r>
            <a:endParaRPr lang="en-US" altLang="ko-KR" dirty="0"/>
          </a:p>
          <a:p>
            <a:pPr lvl="1"/>
            <a:r>
              <a:rPr lang="ko-KR" altLang="en-US" dirty="0"/>
              <a:t>조합형 </a:t>
            </a:r>
            <a:r>
              <a:rPr lang="en-US" altLang="ko-KR" dirty="0"/>
              <a:t>– </a:t>
            </a:r>
            <a:r>
              <a:rPr lang="ko-KR" altLang="en-US" dirty="0"/>
              <a:t>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 </a:t>
            </a:r>
            <a:r>
              <a:rPr lang="en-US" altLang="ko-KR" dirty="0"/>
              <a:t>5</a:t>
            </a:r>
            <a:r>
              <a:rPr lang="ko-KR" altLang="en-US" dirty="0" err="1"/>
              <a:t>비트씩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ko-KR" altLang="en-US" dirty="0"/>
              <a:t>완성형 </a:t>
            </a:r>
            <a:r>
              <a:rPr lang="en-US" altLang="ko-KR" dirty="0"/>
              <a:t>– </a:t>
            </a:r>
            <a:r>
              <a:rPr lang="ko-KR" altLang="en-US" dirty="0"/>
              <a:t>음절에 대한 </a:t>
            </a:r>
            <a:r>
              <a:rPr lang="ko-KR" altLang="en-US" dirty="0" err="1"/>
              <a:t>코드값</a:t>
            </a:r>
            <a:r>
              <a:rPr lang="ko-KR" altLang="en-US" dirty="0"/>
              <a:t> 존재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111773752" descr="EMB000013849e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018" y="3429000"/>
            <a:ext cx="4918982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/>
              <a:t>파일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</a:t>
            </a:r>
            <a:endParaRPr lang="en-US" altLang="ko-KR"/>
          </a:p>
          <a:p>
            <a:pPr lvl="1"/>
            <a:r>
              <a:rPr lang="en-US" altLang="ko-KR"/>
              <a:t>OS</a:t>
            </a:r>
            <a:r>
              <a:rPr lang="ko-KR" altLang="en-US"/>
              <a:t>가 데이터를 저장하는 기본 단위</a:t>
            </a:r>
            <a:endParaRPr lang="en-US" altLang="ko-KR"/>
          </a:p>
          <a:p>
            <a:pPr lvl="1"/>
            <a:r>
              <a:rPr lang="ko-KR" altLang="en-US"/>
              <a:t>여러 레코드로 구성</a:t>
            </a:r>
            <a:endParaRPr lang="en-US" altLang="ko-KR"/>
          </a:p>
          <a:p>
            <a:r>
              <a:rPr lang="ko-KR" altLang="en-US"/>
              <a:t>레코드</a:t>
            </a:r>
            <a:endParaRPr lang="en-US" altLang="ko-KR"/>
          </a:p>
          <a:p>
            <a:pPr lvl="1"/>
            <a:r>
              <a:rPr lang="ko-KR" altLang="en-US"/>
              <a:t>구조체에 매핑되는 개념 </a:t>
            </a:r>
            <a:endParaRPr lang="en-US" altLang="ko-KR"/>
          </a:p>
          <a:p>
            <a:pPr lvl="1"/>
            <a:r>
              <a:rPr lang="ko-KR" altLang="en-US"/>
              <a:t>여러 필드로 구성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F0CAE-D2B9-4052-AFB7-FEB653B5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5" y="3435516"/>
            <a:ext cx="6926966" cy="29652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Pages>37</Pages>
  <Words>1045</Words>
  <Application>Microsoft Office PowerPoint</Application>
  <PresentationFormat>Letter 용지(8.5x11in)</PresentationFormat>
  <Paragraphs>238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HY신명조</vt:lpstr>
      <vt:lpstr>HY크리스탈M</vt:lpstr>
      <vt:lpstr>굴림</vt:lpstr>
      <vt:lpstr>맑은 고딕</vt:lpstr>
      <vt:lpstr>Arial</vt:lpstr>
      <vt:lpstr>Wingdings</vt:lpstr>
      <vt:lpstr>Lectures</vt:lpstr>
      <vt:lpstr>UML로 배우는 시스템 분석 설계 Lecture #8: 데이터 설계</vt:lpstr>
      <vt:lpstr>목 차</vt:lpstr>
      <vt:lpstr>데이터 설계</vt:lpstr>
      <vt:lpstr>애플리케이션과 데이터베이스의 관계</vt:lpstr>
      <vt:lpstr>8.2 저장 메커니즘</vt:lpstr>
      <vt:lpstr>저장소</vt:lpstr>
      <vt:lpstr>데이터베이스의 추상 계층</vt:lpstr>
      <vt:lpstr>저장 형식</vt:lpstr>
      <vt:lpstr>8.3 파일 시스템</vt:lpstr>
      <vt:lpstr>레코드 타입</vt:lpstr>
      <vt:lpstr>파일 접근 방법</vt:lpstr>
      <vt:lpstr>파일 종류</vt:lpstr>
      <vt:lpstr>파일 시스템 사용의 문제점</vt:lpstr>
      <vt:lpstr>데이터베이스 관리 시스템</vt:lpstr>
      <vt:lpstr>8.5 관계형 데이터베이스의 설계</vt:lpstr>
      <vt:lpstr>관계형 데이터베이스 용어</vt:lpstr>
      <vt:lpstr>ER 다이어그램</vt:lpstr>
      <vt:lpstr>정규화</vt:lpstr>
      <vt:lpstr>1차 정규형</vt:lpstr>
      <vt:lpstr>2차 정규형</vt:lpstr>
      <vt:lpstr>3차 정규형</vt:lpstr>
      <vt:lpstr>데이터베이스 설계 단계</vt:lpstr>
      <vt:lpstr>데이터베이스 설계 단계</vt:lpstr>
      <vt:lpstr>클래스와 테이블의 매핑</vt:lpstr>
      <vt:lpstr>클래스와 테이블의 매핑</vt:lpstr>
      <vt:lpstr>8.6 코드 설계</vt:lpstr>
      <vt:lpstr>코드 타입</vt:lpstr>
      <vt:lpstr>코드 타입</vt:lpstr>
      <vt:lpstr>코드 개발 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김경민</cp:lastModifiedBy>
  <cp:revision>580</cp:revision>
  <cp:lastPrinted>1998-09-23T13:25:09Z</cp:lastPrinted>
  <dcterms:created xsi:type="dcterms:W3CDTF">1997-09-19T00:00:41Z</dcterms:created>
  <dcterms:modified xsi:type="dcterms:W3CDTF">2023-05-18T17:08:35Z</dcterms:modified>
</cp:coreProperties>
</file>