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0" r:id="rId3"/>
    <p:sldId id="274" r:id="rId4"/>
    <p:sldId id="261" r:id="rId5"/>
    <p:sldId id="286" r:id="rId6"/>
    <p:sldId id="276" r:id="rId7"/>
    <p:sldId id="283" r:id="rId8"/>
    <p:sldId id="259" r:id="rId9"/>
    <p:sldId id="282" r:id="rId10"/>
    <p:sldId id="278" r:id="rId11"/>
    <p:sldId id="277" r:id="rId12"/>
    <p:sldId id="279" r:id="rId13"/>
    <p:sldId id="280" r:id="rId14"/>
    <p:sldId id="281" r:id="rId15"/>
    <p:sldId id="289" r:id="rId16"/>
    <p:sldId id="284" r:id="rId17"/>
    <p:sldId id="288" r:id="rId18"/>
    <p:sldId id="28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78D"/>
    <a:srgbClr val="111769"/>
    <a:srgbClr val="BBC2DD"/>
    <a:srgbClr val="213991"/>
    <a:srgbClr val="0D138B"/>
    <a:srgbClr val="21388F"/>
    <a:srgbClr val="F7F6FC"/>
    <a:srgbClr val="FFFFFF"/>
    <a:srgbClr val="3B3838"/>
    <a:srgbClr val="DAD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111111111111111111111111111111333324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111111111111111111111111111111333324111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1분기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A4-4723-99E9-D9791580B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A4-4723-99E9-D9791580B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A4-4723-99E9-D9791580B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A4-4723-99E9-D9791580B2B5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A4-4723-99E9-D9791580B2B5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A4-4723-99E9-D9791580B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2분기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20</c:v>
                </c:pt>
                <c:pt idx="3">
                  <c:v>41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CA4-4723-99E9-D9791580B2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3분기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65</c:v>
                </c:pt>
                <c:pt idx="1">
                  <c:v>21</c:v>
                </c:pt>
                <c:pt idx="2">
                  <c:v>31</c:v>
                </c:pt>
                <c:pt idx="3">
                  <c:v>52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CA4-4723-99E9-D9791580B2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4분길</c:v>
                </c:pt>
              </c:strCache>
            </c:strRef>
          </c:tx>
          <c:spPr>
            <a:solidFill>
              <a:srgbClr val="45C8DC"/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38</c:v>
                </c:pt>
                <c:pt idx="1">
                  <c:v>54</c:v>
                </c:pt>
                <c:pt idx="2">
                  <c:v>66</c:v>
                </c:pt>
                <c:pt idx="3">
                  <c:v>73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CA4-4723-99E9-D9791580B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96926208"/>
        <c:axId val="496926768"/>
      </c:barChart>
      <c:catAx>
        <c:axId val="496926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C303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26768"/>
        <c:crosses val="autoZero"/>
        <c:auto val="1"/>
        <c:lblAlgn val="ctr"/>
        <c:lblOffset val="100"/>
        <c:noMultiLvlLbl val="0"/>
      </c:catAx>
      <c:valAx>
        <c:axId val="4969267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9692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1분기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A4-4723-99E9-D9791580B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A4-4723-99E9-D9791580B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A4-4723-99E9-D9791580B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A4-4723-99E9-D9791580B2B5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A4-4723-99E9-D9791580B2B5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A4-4723-99E9-D9791580B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2분기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20</c:v>
                </c:pt>
                <c:pt idx="3">
                  <c:v>41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CA4-4723-99E9-D9791580B2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3분기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65</c:v>
                </c:pt>
                <c:pt idx="1">
                  <c:v>21</c:v>
                </c:pt>
                <c:pt idx="2">
                  <c:v>31</c:v>
                </c:pt>
                <c:pt idx="3">
                  <c:v>52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CA4-4723-99E9-D9791580B2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4분길</c:v>
                </c:pt>
              </c:strCache>
            </c:strRef>
          </c:tx>
          <c:spPr>
            <a:solidFill>
              <a:srgbClr val="45C8DC"/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38</c:v>
                </c:pt>
                <c:pt idx="1">
                  <c:v>54</c:v>
                </c:pt>
                <c:pt idx="2">
                  <c:v>66</c:v>
                </c:pt>
                <c:pt idx="3">
                  <c:v>73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CA4-4723-99E9-D9791580B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96926208"/>
        <c:axId val="496926768"/>
      </c:barChart>
      <c:catAx>
        <c:axId val="496926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C303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26768"/>
        <c:crosses val="autoZero"/>
        <c:auto val="1"/>
        <c:lblAlgn val="ctr"/>
        <c:lblOffset val="100"/>
        <c:noMultiLvlLbl val="0"/>
      </c:catAx>
      <c:valAx>
        <c:axId val="4969267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9692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Junho97/Mobile_Programming_Term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555771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874496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052780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055045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050896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071559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069795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067134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352801" y="2241313"/>
            <a:ext cx="5591176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Mobile Programming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Term Project Proposal Presentation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92565"/>
              </p:ext>
            </p:extLst>
          </p:nvPr>
        </p:nvGraphicFramePr>
        <p:xfrm>
          <a:off x="4825191" y="3841510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4696920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BBC2DD">
              <a:alpha val="54000"/>
            </a:srgb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213991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2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61213" y="6338462"/>
            <a:ext cx="54694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rgbClr val="BBC2DD">
              <a:alpha val="54000"/>
            </a:srgb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171142-694D-4A78-9F73-D3C4B2B3786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83" name="Freeform 95">
            <a:extLst>
              <a:ext uri="{FF2B5EF4-FFF2-40B4-BE49-F238E27FC236}">
                <a16:creationId xmlns:a16="http://schemas.microsoft.com/office/drawing/2014/main" id="{5B6FC48C-1B14-458E-B4A3-799C9143FFA7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CE53436-FEEC-4DA1-9D92-035EDACC7744}"/>
              </a:ext>
            </a:extLst>
          </p:cNvPr>
          <p:cNvSpPr/>
          <p:nvPr/>
        </p:nvSpPr>
        <p:spPr>
          <a:xfrm>
            <a:off x="8100941" y="1724282"/>
            <a:ext cx="184731" cy="450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9" y="955344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106C65-842C-4CA1-8423-88654C87ADCF}"/>
              </a:ext>
            </a:extLst>
          </p:cNvPr>
          <p:cNvGrpSpPr/>
          <p:nvPr/>
        </p:nvGrpSpPr>
        <p:grpSpPr>
          <a:xfrm>
            <a:off x="1672137" y="996663"/>
            <a:ext cx="10119235" cy="5601104"/>
            <a:chOff x="1672137" y="996663"/>
            <a:chExt cx="10119235" cy="5601104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AB60EDA-AA5F-47AD-97D6-E3333B5A75E3}"/>
                </a:ext>
              </a:extLst>
            </p:cNvPr>
            <p:cNvCxnSpPr>
              <a:cxnSpLocks/>
            </p:cNvCxnSpPr>
            <p:nvPr/>
          </p:nvCxnSpPr>
          <p:spPr>
            <a:xfrm>
              <a:off x="7985023" y="3517329"/>
              <a:ext cx="128918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3A53657-C88F-4BCA-8A95-3C7726F412C9}"/>
                </a:ext>
              </a:extLst>
            </p:cNvPr>
            <p:cNvSpPr txBox="1"/>
            <p:nvPr/>
          </p:nvSpPr>
          <p:spPr>
            <a:xfrm>
              <a:off x="7898276" y="3113703"/>
              <a:ext cx="2222034" cy="40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ea typeface="KoPub돋움체 Medium" panose="02020603020101020101" pitchFamily="18" charset="-127"/>
                </a:rPr>
                <a:t>Database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a typeface="KoPub돋움체 Medium" panose="02020603020101020101" pitchFamily="18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322184E-145E-48C1-87E0-09C4A16C73AD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95" y="6568954"/>
              <a:ext cx="2250401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267CF4C-6A7E-4C7F-9B97-0CF644F69F45}"/>
                </a:ext>
              </a:extLst>
            </p:cNvPr>
            <p:cNvSpPr txBox="1"/>
            <p:nvPr/>
          </p:nvSpPr>
          <p:spPr>
            <a:xfrm>
              <a:off x="1672137" y="6161546"/>
              <a:ext cx="2222034" cy="40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ea typeface="KoPub돋움체 Medium" panose="02020603020101020101" pitchFamily="18" charset="-127"/>
                </a:rPr>
                <a:t>Image Processing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a typeface="KoPub돋움체 Medium" panose="02020603020101020101" pitchFamily="18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F59888CC-B0F4-4FC3-93D6-017BD5731BE7}"/>
                </a:ext>
              </a:extLst>
            </p:cNvPr>
            <p:cNvCxnSpPr>
              <a:cxnSpLocks/>
            </p:cNvCxnSpPr>
            <p:nvPr/>
          </p:nvCxnSpPr>
          <p:spPr>
            <a:xfrm>
              <a:off x="9661702" y="6597767"/>
              <a:ext cx="161928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84236F4-4504-43C5-8DB0-CC4C39B0A031}"/>
                </a:ext>
              </a:extLst>
            </p:cNvPr>
            <p:cNvSpPr txBox="1"/>
            <p:nvPr/>
          </p:nvSpPr>
          <p:spPr>
            <a:xfrm>
              <a:off x="9569338" y="6187487"/>
              <a:ext cx="2222034" cy="40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ea typeface="KoPub돋움체 Medium" panose="02020603020101020101" pitchFamily="18" charset="-127"/>
                </a:rPr>
                <a:t>Android GUI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a typeface="KoPub돋움체 Medium" panose="02020603020101020101" pitchFamily="18" charset="-127"/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00DB8D86-8AC7-4504-BE01-BA21E372E096}"/>
                </a:ext>
              </a:extLst>
            </p:cNvPr>
            <p:cNvGrpSpPr/>
            <p:nvPr/>
          </p:nvGrpSpPr>
          <p:grpSpPr>
            <a:xfrm>
              <a:off x="5248059" y="996663"/>
              <a:ext cx="2870732" cy="2877964"/>
              <a:chOff x="4995407" y="1066486"/>
              <a:chExt cx="2870732" cy="2877964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B21324A-2C80-4D27-8FD6-72E74B9A2A3C}"/>
                  </a:ext>
                </a:extLst>
              </p:cNvPr>
              <p:cNvSpPr/>
              <p:nvPr/>
            </p:nvSpPr>
            <p:spPr>
              <a:xfrm>
                <a:off x="5269994" y="1364514"/>
                <a:ext cx="2282400" cy="228316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A3778A2A-DAC5-4767-AA5A-CC41C0F5880F}"/>
                  </a:ext>
                </a:extLst>
              </p:cNvPr>
              <p:cNvGrpSpPr/>
              <p:nvPr/>
            </p:nvGrpSpPr>
            <p:grpSpPr>
              <a:xfrm rot="19800000">
                <a:off x="4995407" y="1066486"/>
                <a:ext cx="2870732" cy="2877964"/>
                <a:chOff x="4782285" y="2085345"/>
                <a:chExt cx="2870732" cy="2877964"/>
              </a:xfrm>
            </p:grpSpPr>
            <p:sp>
              <p:nvSpPr>
                <p:cNvPr id="133" name="원호 132">
                  <a:extLst>
                    <a:ext uri="{FF2B5EF4-FFF2-40B4-BE49-F238E27FC236}">
                      <a16:creationId xmlns:a16="http://schemas.microsoft.com/office/drawing/2014/main" id="{807758B6-8C08-4071-9641-108F29334AFE}"/>
                    </a:ext>
                  </a:extLst>
                </p:cNvPr>
                <p:cNvSpPr/>
                <p:nvPr/>
              </p:nvSpPr>
              <p:spPr>
                <a:xfrm rot="19800000">
                  <a:off x="4873278" y="2183571"/>
                  <a:ext cx="2688751" cy="2688751"/>
                </a:xfrm>
                <a:prstGeom prst="arc">
                  <a:avLst>
                    <a:gd name="adj1" fmla="val 16498352"/>
                    <a:gd name="adj2" fmla="val 5414193"/>
                  </a:avLst>
                </a:prstGeom>
                <a:noFill/>
                <a:ln w="25400">
                  <a:solidFill>
                    <a:srgbClr val="00D65E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원호 130">
                  <a:extLst>
                    <a:ext uri="{FF2B5EF4-FFF2-40B4-BE49-F238E27FC236}">
                      <a16:creationId xmlns:a16="http://schemas.microsoft.com/office/drawing/2014/main" id="{9D78693C-C083-4829-9B7B-F449BE637C26}"/>
                    </a:ext>
                  </a:extLst>
                </p:cNvPr>
                <p:cNvSpPr/>
                <p:nvPr/>
              </p:nvSpPr>
              <p:spPr>
                <a:xfrm rot="9000000">
                  <a:off x="4873277" y="2183570"/>
                  <a:ext cx="2688751" cy="2688751"/>
                </a:xfrm>
                <a:prstGeom prst="arc">
                  <a:avLst>
                    <a:gd name="adj1" fmla="val 16511169"/>
                    <a:gd name="adj2" fmla="val 5414193"/>
                  </a:avLst>
                </a:prstGeom>
                <a:noFill/>
                <a:ln w="25400">
                  <a:solidFill>
                    <a:srgbClr val="00B0F0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원호 128">
                  <a:extLst>
                    <a:ext uri="{FF2B5EF4-FFF2-40B4-BE49-F238E27FC236}">
                      <a16:creationId xmlns:a16="http://schemas.microsoft.com/office/drawing/2014/main" id="{7D4AC107-BF05-486C-AAFA-885CDBF67913}"/>
                    </a:ext>
                  </a:extLst>
                </p:cNvPr>
                <p:cNvSpPr/>
                <p:nvPr/>
              </p:nvSpPr>
              <p:spPr>
                <a:xfrm rot="19800000">
                  <a:off x="4782286" y="2092578"/>
                  <a:ext cx="2870731" cy="2870731"/>
                </a:xfrm>
                <a:prstGeom prst="arc">
                  <a:avLst>
                    <a:gd name="adj1" fmla="val 16498352"/>
                    <a:gd name="adj2" fmla="val 5133702"/>
                  </a:avLst>
                </a:prstGeom>
                <a:noFill/>
                <a:ln w="25400">
                  <a:solidFill>
                    <a:srgbClr val="00D65E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원호 129">
                  <a:extLst>
                    <a:ext uri="{FF2B5EF4-FFF2-40B4-BE49-F238E27FC236}">
                      <a16:creationId xmlns:a16="http://schemas.microsoft.com/office/drawing/2014/main" id="{FC6CB6B3-D594-4E14-8EF1-C6E18EF2AC41}"/>
                    </a:ext>
                  </a:extLst>
                </p:cNvPr>
                <p:cNvSpPr/>
                <p:nvPr/>
              </p:nvSpPr>
              <p:spPr>
                <a:xfrm rot="9000000">
                  <a:off x="4782285" y="2085345"/>
                  <a:ext cx="2870731" cy="2870731"/>
                </a:xfrm>
                <a:prstGeom prst="arc">
                  <a:avLst>
                    <a:gd name="adj1" fmla="val 16498352"/>
                    <a:gd name="adj2" fmla="val 5133702"/>
                  </a:avLst>
                </a:prstGeom>
                <a:noFill/>
                <a:ln w="25400">
                  <a:solidFill>
                    <a:srgbClr val="00B0F0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D60BAFF4-930B-4565-8255-B67DC6F7C137}"/>
                </a:ext>
              </a:extLst>
            </p:cNvPr>
            <p:cNvGrpSpPr/>
            <p:nvPr/>
          </p:nvGrpSpPr>
          <p:grpSpPr>
            <a:xfrm>
              <a:off x="3308838" y="3719802"/>
              <a:ext cx="2870732" cy="2877965"/>
              <a:chOff x="2244671" y="3735843"/>
              <a:chExt cx="2870732" cy="2877965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8E5B75AB-4A00-4B7B-88DC-EA2886567EEE}"/>
                  </a:ext>
                </a:extLst>
              </p:cNvPr>
              <p:cNvSpPr/>
              <p:nvPr/>
            </p:nvSpPr>
            <p:spPr>
              <a:xfrm>
                <a:off x="2536524" y="4024616"/>
                <a:ext cx="2282400" cy="22831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5FB68CD6-2A56-441F-BEC0-4E3F27EC9B19}"/>
                  </a:ext>
                </a:extLst>
              </p:cNvPr>
              <p:cNvGrpSpPr/>
              <p:nvPr/>
            </p:nvGrpSpPr>
            <p:grpSpPr>
              <a:xfrm rot="19800000">
                <a:off x="2244671" y="3735843"/>
                <a:ext cx="2870732" cy="2877965"/>
                <a:chOff x="4782285" y="2085345"/>
                <a:chExt cx="2870732" cy="2877965"/>
              </a:xfrm>
            </p:grpSpPr>
            <p:sp>
              <p:nvSpPr>
                <p:cNvPr id="143" name="원호 142">
                  <a:extLst>
                    <a:ext uri="{FF2B5EF4-FFF2-40B4-BE49-F238E27FC236}">
                      <a16:creationId xmlns:a16="http://schemas.microsoft.com/office/drawing/2014/main" id="{9613593F-E82B-47AF-8226-EBD82217FC2C}"/>
                    </a:ext>
                  </a:extLst>
                </p:cNvPr>
                <p:cNvSpPr/>
                <p:nvPr/>
              </p:nvSpPr>
              <p:spPr>
                <a:xfrm rot="19800000">
                  <a:off x="4873278" y="2183570"/>
                  <a:ext cx="2688751" cy="2688751"/>
                </a:xfrm>
                <a:prstGeom prst="arc">
                  <a:avLst>
                    <a:gd name="adj1" fmla="val 16498352"/>
                    <a:gd name="adj2" fmla="val 5414193"/>
                  </a:avLst>
                </a:prstGeom>
                <a:noFill/>
                <a:ln w="25400">
                  <a:solidFill>
                    <a:srgbClr val="00D65E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원호 140">
                  <a:extLst>
                    <a:ext uri="{FF2B5EF4-FFF2-40B4-BE49-F238E27FC236}">
                      <a16:creationId xmlns:a16="http://schemas.microsoft.com/office/drawing/2014/main" id="{15A0996C-398F-481E-A5F2-CC4A89A863C5}"/>
                    </a:ext>
                  </a:extLst>
                </p:cNvPr>
                <p:cNvSpPr/>
                <p:nvPr/>
              </p:nvSpPr>
              <p:spPr>
                <a:xfrm rot="9000000">
                  <a:off x="4873278" y="2183570"/>
                  <a:ext cx="2688751" cy="2688751"/>
                </a:xfrm>
                <a:prstGeom prst="arc">
                  <a:avLst>
                    <a:gd name="adj1" fmla="val 16511169"/>
                    <a:gd name="adj2" fmla="val 5414193"/>
                  </a:avLst>
                </a:prstGeom>
                <a:noFill/>
                <a:ln w="25400">
                  <a:solidFill>
                    <a:srgbClr val="00B0F0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9" name="원호 138">
                  <a:extLst>
                    <a:ext uri="{FF2B5EF4-FFF2-40B4-BE49-F238E27FC236}">
                      <a16:creationId xmlns:a16="http://schemas.microsoft.com/office/drawing/2014/main" id="{76661300-A567-45D4-84FB-95FBD63AAF77}"/>
                    </a:ext>
                  </a:extLst>
                </p:cNvPr>
                <p:cNvSpPr/>
                <p:nvPr/>
              </p:nvSpPr>
              <p:spPr>
                <a:xfrm rot="19800000">
                  <a:off x="4782286" y="2092579"/>
                  <a:ext cx="2870731" cy="2870731"/>
                </a:xfrm>
                <a:prstGeom prst="arc">
                  <a:avLst>
                    <a:gd name="adj1" fmla="val 16498352"/>
                    <a:gd name="adj2" fmla="val 5133702"/>
                  </a:avLst>
                </a:prstGeom>
                <a:noFill/>
                <a:ln w="25400">
                  <a:solidFill>
                    <a:srgbClr val="00D65E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원호 139">
                  <a:extLst>
                    <a:ext uri="{FF2B5EF4-FFF2-40B4-BE49-F238E27FC236}">
                      <a16:creationId xmlns:a16="http://schemas.microsoft.com/office/drawing/2014/main" id="{56ECCC27-7773-4742-9DCC-092D2EB752CD}"/>
                    </a:ext>
                  </a:extLst>
                </p:cNvPr>
                <p:cNvSpPr/>
                <p:nvPr/>
              </p:nvSpPr>
              <p:spPr>
                <a:xfrm rot="9000000">
                  <a:off x="4782285" y="2085345"/>
                  <a:ext cx="2870731" cy="2870731"/>
                </a:xfrm>
                <a:prstGeom prst="arc">
                  <a:avLst>
                    <a:gd name="adj1" fmla="val 16498352"/>
                    <a:gd name="adj2" fmla="val 5133702"/>
                  </a:avLst>
                </a:prstGeom>
                <a:noFill/>
                <a:ln w="25400">
                  <a:solidFill>
                    <a:srgbClr val="00B0F0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91FCB0A5-D650-4E00-8E23-952888CA11E6}"/>
                </a:ext>
              </a:extLst>
            </p:cNvPr>
            <p:cNvGrpSpPr/>
            <p:nvPr/>
          </p:nvGrpSpPr>
          <p:grpSpPr>
            <a:xfrm>
              <a:off x="7248205" y="3715625"/>
              <a:ext cx="2870732" cy="2877965"/>
              <a:chOff x="7583497" y="3766618"/>
              <a:chExt cx="2870732" cy="2877965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D17C43C8-6894-4F0A-A3A2-102111247E7D}"/>
                  </a:ext>
                </a:extLst>
              </p:cNvPr>
              <p:cNvSpPr/>
              <p:nvPr/>
            </p:nvSpPr>
            <p:spPr>
              <a:xfrm>
                <a:off x="7877663" y="4033242"/>
                <a:ext cx="2282400" cy="22831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F88D64BF-D1AE-48E7-9186-A77AF024620F}"/>
                  </a:ext>
                </a:extLst>
              </p:cNvPr>
              <p:cNvGrpSpPr/>
              <p:nvPr/>
            </p:nvGrpSpPr>
            <p:grpSpPr>
              <a:xfrm rot="19800000">
                <a:off x="7583497" y="3766618"/>
                <a:ext cx="2870732" cy="2877965"/>
                <a:chOff x="4782285" y="2085345"/>
                <a:chExt cx="2870732" cy="2877965"/>
              </a:xfrm>
            </p:grpSpPr>
            <p:sp>
              <p:nvSpPr>
                <p:cNvPr id="153" name="원호 152">
                  <a:extLst>
                    <a:ext uri="{FF2B5EF4-FFF2-40B4-BE49-F238E27FC236}">
                      <a16:creationId xmlns:a16="http://schemas.microsoft.com/office/drawing/2014/main" id="{46E7FD43-AED7-49AA-B6D0-4287A18EA6A4}"/>
                    </a:ext>
                  </a:extLst>
                </p:cNvPr>
                <p:cNvSpPr/>
                <p:nvPr/>
              </p:nvSpPr>
              <p:spPr>
                <a:xfrm rot="19800000">
                  <a:off x="4873278" y="2183571"/>
                  <a:ext cx="2688751" cy="2688751"/>
                </a:xfrm>
                <a:prstGeom prst="arc">
                  <a:avLst>
                    <a:gd name="adj1" fmla="val 16498352"/>
                    <a:gd name="adj2" fmla="val 5414193"/>
                  </a:avLst>
                </a:prstGeom>
                <a:noFill/>
                <a:ln w="25400">
                  <a:solidFill>
                    <a:srgbClr val="00D65E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원호 150">
                  <a:extLst>
                    <a:ext uri="{FF2B5EF4-FFF2-40B4-BE49-F238E27FC236}">
                      <a16:creationId xmlns:a16="http://schemas.microsoft.com/office/drawing/2014/main" id="{ADCD2C50-1CE9-483E-9B4F-83363D7D0CEB}"/>
                    </a:ext>
                  </a:extLst>
                </p:cNvPr>
                <p:cNvSpPr/>
                <p:nvPr/>
              </p:nvSpPr>
              <p:spPr>
                <a:xfrm rot="9000000">
                  <a:off x="4873277" y="2183570"/>
                  <a:ext cx="2688751" cy="2688751"/>
                </a:xfrm>
                <a:prstGeom prst="arc">
                  <a:avLst>
                    <a:gd name="adj1" fmla="val 16511169"/>
                    <a:gd name="adj2" fmla="val 5414193"/>
                  </a:avLst>
                </a:prstGeom>
                <a:noFill/>
                <a:ln w="25400">
                  <a:solidFill>
                    <a:srgbClr val="00B0F0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원호 148">
                  <a:extLst>
                    <a:ext uri="{FF2B5EF4-FFF2-40B4-BE49-F238E27FC236}">
                      <a16:creationId xmlns:a16="http://schemas.microsoft.com/office/drawing/2014/main" id="{A457ACDF-8F02-4F69-909F-B52B6DA876D9}"/>
                    </a:ext>
                  </a:extLst>
                </p:cNvPr>
                <p:cNvSpPr/>
                <p:nvPr/>
              </p:nvSpPr>
              <p:spPr>
                <a:xfrm rot="19800000">
                  <a:off x="4782286" y="2092579"/>
                  <a:ext cx="2870731" cy="2870731"/>
                </a:xfrm>
                <a:prstGeom prst="arc">
                  <a:avLst>
                    <a:gd name="adj1" fmla="val 16498352"/>
                    <a:gd name="adj2" fmla="val 5133702"/>
                  </a:avLst>
                </a:prstGeom>
                <a:noFill/>
                <a:ln w="25400">
                  <a:solidFill>
                    <a:srgbClr val="00D65E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원호 149">
                  <a:extLst>
                    <a:ext uri="{FF2B5EF4-FFF2-40B4-BE49-F238E27FC236}">
                      <a16:creationId xmlns:a16="http://schemas.microsoft.com/office/drawing/2014/main" id="{2B916806-1C45-4043-87A5-12AE052A3B24}"/>
                    </a:ext>
                  </a:extLst>
                </p:cNvPr>
                <p:cNvSpPr/>
                <p:nvPr/>
              </p:nvSpPr>
              <p:spPr>
                <a:xfrm rot="9000000">
                  <a:off x="4782285" y="2085345"/>
                  <a:ext cx="2870731" cy="2870731"/>
                </a:xfrm>
                <a:prstGeom prst="arc">
                  <a:avLst>
                    <a:gd name="adj1" fmla="val 16498352"/>
                    <a:gd name="adj2" fmla="val 5133702"/>
                  </a:avLst>
                </a:prstGeom>
                <a:noFill/>
                <a:ln w="25400">
                  <a:solidFill>
                    <a:srgbClr val="00B0F0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21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5746449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BBC2DD">
              <a:alpha val="54000"/>
            </a:srgb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rgbClr val="213991">
              <a:alpha val="54000"/>
            </a:srgb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BBC2DD">
              <a:alpha val="54000"/>
            </a:srgb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4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71633" y="633846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673661C-E50D-4CB6-9939-0EEF7A2E4C19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97" name="Freeform 95">
            <a:extLst>
              <a:ext uri="{FF2B5EF4-FFF2-40B4-BE49-F238E27FC236}">
                <a16:creationId xmlns:a16="http://schemas.microsoft.com/office/drawing/2014/main" id="{D93BC36A-23FB-4521-882B-88850DC87ABD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ED16DDF-5813-48BE-B751-69D07BD6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32429"/>
              </p:ext>
            </p:extLst>
          </p:nvPr>
        </p:nvGraphicFramePr>
        <p:xfrm>
          <a:off x="1688635" y="1863696"/>
          <a:ext cx="4588724" cy="37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April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F52ECE15-35A2-4820-B0E2-22298740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44732"/>
              </p:ext>
            </p:extLst>
          </p:nvPr>
        </p:nvGraphicFramePr>
        <p:xfrm>
          <a:off x="2310710" y="5059846"/>
          <a:ext cx="3282370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94A49461-5B54-47A9-98E6-929C4EC3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5096"/>
              </p:ext>
            </p:extLst>
          </p:nvPr>
        </p:nvGraphicFramePr>
        <p:xfrm>
          <a:off x="2310710" y="3982285"/>
          <a:ext cx="3282370" cy="54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08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014D39C7-D4B5-4436-8660-8D1B15E5A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10958"/>
              </p:ext>
            </p:extLst>
          </p:nvPr>
        </p:nvGraphicFramePr>
        <p:xfrm>
          <a:off x="2310710" y="4526371"/>
          <a:ext cx="3282370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577B10E-E777-4087-95F0-E48FD66FF3C1}"/>
              </a:ext>
            </a:extLst>
          </p:cNvPr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모서리가 둥근 직사각형 44">
              <a:extLst>
                <a:ext uri="{FF2B5EF4-FFF2-40B4-BE49-F238E27FC236}">
                  <a16:creationId xmlns:a16="http://schemas.microsoft.com/office/drawing/2014/main" id="{268BB292-F072-4074-ABE6-5E954E3895AE}"/>
                </a:ext>
              </a:extLst>
            </p:cNvPr>
            <p:cNvSpPr/>
            <p:nvPr/>
          </p:nvSpPr>
          <p:spPr>
            <a:xfrm>
              <a:off x="7145544" y="1407509"/>
              <a:ext cx="1250621" cy="360000"/>
            </a:xfrm>
            <a:prstGeom prst="roundRect">
              <a:avLst/>
            </a:prstGeom>
            <a:solidFill>
              <a:srgbClr val="1A73DE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Schedule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467E647-4050-461E-A8FD-D02A0C957C05}"/>
                </a:ext>
              </a:extLst>
            </p:cNvPr>
            <p:cNvCxnSpPr/>
            <p:nvPr/>
          </p:nvCxnSpPr>
          <p:spPr>
            <a:xfrm flipH="1">
              <a:off x="7181208" y="215501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75B733-8554-454C-B802-7AA04DD7C22B}"/>
                </a:ext>
              </a:extLst>
            </p:cNvPr>
            <p:cNvSpPr/>
            <p:nvPr/>
          </p:nvSpPr>
          <p:spPr>
            <a:xfrm>
              <a:off x="7232008" y="208217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Creating team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Selecting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subject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090064F7-24E5-42C9-A04E-8946A935BF0E}"/>
                </a:ext>
              </a:extLst>
            </p:cNvPr>
            <p:cNvCxnSpPr/>
            <p:nvPr/>
          </p:nvCxnSpPr>
          <p:spPr>
            <a:xfrm flipH="1">
              <a:off x="7179316" y="3648800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5DD4F6C-D87E-4B13-9A8F-99CB9FA53B77}"/>
                </a:ext>
              </a:extLst>
            </p:cNvPr>
            <p:cNvSpPr/>
            <p:nvPr/>
          </p:nvSpPr>
          <p:spPr>
            <a:xfrm>
              <a:off x="7230116" y="3575955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Creating wiki page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Making and presenting proposal presentation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F8A108FB-9AFD-4B9F-9C97-69B25CA0A3D6}"/>
                </a:ext>
              </a:extLst>
            </p:cNvPr>
            <p:cNvCxnSpPr/>
            <p:nvPr/>
          </p:nvCxnSpPr>
          <p:spPr>
            <a:xfrm flipH="1">
              <a:off x="7177424" y="5142581"/>
              <a:ext cx="567" cy="742533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576B6A6-1E5E-4149-8B89-7C15904184A6}"/>
                </a:ext>
              </a:extLst>
            </p:cNvPr>
            <p:cNvSpPr/>
            <p:nvPr/>
          </p:nvSpPr>
          <p:spPr>
            <a:xfrm>
              <a:off x="7228224" y="5069736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Designing GUI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Designing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database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112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5746449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BBC2DD">
              <a:alpha val="54000"/>
            </a:srgb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rgbClr val="213991">
              <a:alpha val="54000"/>
            </a:srgb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BBC2DD">
              <a:alpha val="54000"/>
            </a:srgb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4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71633" y="633846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673661C-E50D-4CB6-9939-0EEF7A2E4C19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97" name="Freeform 95">
            <a:extLst>
              <a:ext uri="{FF2B5EF4-FFF2-40B4-BE49-F238E27FC236}">
                <a16:creationId xmlns:a16="http://schemas.microsoft.com/office/drawing/2014/main" id="{D93BC36A-23FB-4521-882B-88850DC87ABD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ED16DDF-5813-48BE-B751-69D07BD6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63366"/>
              </p:ext>
            </p:extLst>
          </p:nvPr>
        </p:nvGraphicFramePr>
        <p:xfrm>
          <a:off x="1688635" y="1863696"/>
          <a:ext cx="4588724" cy="425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 May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87276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F52ECE15-35A2-4820-B0E2-22298740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38253"/>
              </p:ext>
            </p:extLst>
          </p:nvPr>
        </p:nvGraphicFramePr>
        <p:xfrm>
          <a:off x="2448800" y="5040715"/>
          <a:ext cx="310045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94A49461-5B54-47A9-98E6-929C4EC39194}"/>
              </a:ext>
            </a:extLst>
          </p:cNvPr>
          <p:cNvGraphicFramePr>
            <a:graphicFrameLocks noGrp="1"/>
          </p:cNvGraphicFramePr>
          <p:nvPr/>
        </p:nvGraphicFramePr>
        <p:xfrm>
          <a:off x="2448800" y="3459614"/>
          <a:ext cx="310529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014D39C7-D4B5-4436-8660-8D1B15E5A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69292"/>
              </p:ext>
            </p:extLst>
          </p:nvPr>
        </p:nvGraphicFramePr>
        <p:xfrm>
          <a:off x="2453639" y="3993170"/>
          <a:ext cx="310045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3449218A-DEF9-45DB-90E4-828F7133E0A8}"/>
              </a:ext>
            </a:extLst>
          </p:cNvPr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모서리가 둥근 직사각형 44">
              <a:extLst>
                <a:ext uri="{FF2B5EF4-FFF2-40B4-BE49-F238E27FC236}">
                  <a16:creationId xmlns:a16="http://schemas.microsoft.com/office/drawing/2014/main" id="{268BB292-F072-4074-ABE6-5E954E3895AE}"/>
                </a:ext>
              </a:extLst>
            </p:cNvPr>
            <p:cNvSpPr/>
            <p:nvPr/>
          </p:nvSpPr>
          <p:spPr>
            <a:xfrm>
              <a:off x="7145544" y="1407509"/>
              <a:ext cx="1250621" cy="360000"/>
            </a:xfrm>
            <a:prstGeom prst="roundRect">
              <a:avLst/>
            </a:prstGeom>
            <a:solidFill>
              <a:srgbClr val="1A73DE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Schedule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467E647-4050-461E-A8FD-D02A0C957C05}"/>
                </a:ext>
              </a:extLst>
            </p:cNvPr>
            <p:cNvCxnSpPr/>
            <p:nvPr/>
          </p:nvCxnSpPr>
          <p:spPr>
            <a:xfrm flipH="1">
              <a:off x="7181208" y="215501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75B733-8554-454C-B802-7AA04DD7C22B}"/>
                </a:ext>
              </a:extLst>
            </p:cNvPr>
            <p:cNvSpPr/>
            <p:nvPr/>
          </p:nvSpPr>
          <p:spPr>
            <a:xfrm>
              <a:off x="7232008" y="208217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Searching image processing open API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090064F7-24E5-42C9-A04E-8946A935BF0E}"/>
                </a:ext>
              </a:extLst>
            </p:cNvPr>
            <p:cNvCxnSpPr/>
            <p:nvPr/>
          </p:nvCxnSpPr>
          <p:spPr>
            <a:xfrm flipH="1">
              <a:off x="7179316" y="3648800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5DD4F6C-D87E-4B13-9A8F-99CB9FA53B77}"/>
                </a:ext>
              </a:extLst>
            </p:cNvPr>
            <p:cNvSpPr/>
            <p:nvPr/>
          </p:nvSpPr>
          <p:spPr>
            <a:xfrm>
              <a:off x="7230116" y="3575955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Visualizing GUI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Constructing database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F8A108FB-9AFD-4B9F-9C97-69B25CA0A3D6}"/>
                </a:ext>
              </a:extLst>
            </p:cNvPr>
            <p:cNvCxnSpPr/>
            <p:nvPr/>
          </p:nvCxnSpPr>
          <p:spPr>
            <a:xfrm flipH="1">
              <a:off x="7177424" y="5142581"/>
              <a:ext cx="567" cy="742533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576B6A6-1E5E-4149-8B89-7C15904184A6}"/>
                </a:ext>
              </a:extLst>
            </p:cNvPr>
            <p:cNvSpPr/>
            <p:nvPr/>
          </p:nvSpPr>
          <p:spPr>
            <a:xfrm>
              <a:off x="7228224" y="5069736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Combining GUI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Combining database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973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5746449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BBC2DD">
              <a:alpha val="54000"/>
            </a:srgb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rgbClr val="213991">
              <a:alpha val="54000"/>
            </a:srgb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BBC2DD">
              <a:alpha val="54000"/>
            </a:srgb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4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71633" y="633846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673661C-E50D-4CB6-9939-0EEF7A2E4C19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97" name="Freeform 95">
            <a:extLst>
              <a:ext uri="{FF2B5EF4-FFF2-40B4-BE49-F238E27FC236}">
                <a16:creationId xmlns:a16="http://schemas.microsoft.com/office/drawing/2014/main" id="{D93BC36A-23FB-4521-882B-88850DC87ABD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ED16DDF-5813-48BE-B751-69D07BD6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97401"/>
              </p:ext>
            </p:extLst>
          </p:nvPr>
        </p:nvGraphicFramePr>
        <p:xfrm>
          <a:off x="1688635" y="1863696"/>
          <a:ext cx="4588724" cy="37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June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F52ECE15-35A2-4820-B0E2-22298740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19306"/>
              </p:ext>
            </p:extLst>
          </p:nvPr>
        </p:nvGraphicFramePr>
        <p:xfrm>
          <a:off x="2411616" y="3958373"/>
          <a:ext cx="3105290" cy="56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83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94A49461-5B54-47A9-98E6-929C4EC3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4952"/>
              </p:ext>
            </p:extLst>
          </p:nvPr>
        </p:nvGraphicFramePr>
        <p:xfrm>
          <a:off x="2411617" y="2895444"/>
          <a:ext cx="310529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014D39C7-D4B5-4436-8660-8D1B15E5A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14071"/>
              </p:ext>
            </p:extLst>
          </p:nvPr>
        </p:nvGraphicFramePr>
        <p:xfrm>
          <a:off x="2411617" y="3429000"/>
          <a:ext cx="3105290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C809D918-7674-4B23-A677-4293D7F11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10997"/>
              </p:ext>
            </p:extLst>
          </p:nvPr>
        </p:nvGraphicFramePr>
        <p:xfrm>
          <a:off x="2411616" y="4524212"/>
          <a:ext cx="3105290" cy="51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50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999C1DAD-BF56-4358-B5BB-1EE76FA3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64759"/>
              </p:ext>
            </p:extLst>
          </p:nvPr>
        </p:nvGraphicFramePr>
        <p:xfrm>
          <a:off x="2411616" y="5040715"/>
          <a:ext cx="3105290" cy="54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37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46C49830-1F61-418C-9E37-2701AFB51A1F}"/>
              </a:ext>
            </a:extLst>
          </p:cNvPr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모서리가 둥근 직사각형 44">
              <a:extLst>
                <a:ext uri="{FF2B5EF4-FFF2-40B4-BE49-F238E27FC236}">
                  <a16:creationId xmlns:a16="http://schemas.microsoft.com/office/drawing/2014/main" id="{268BB292-F072-4074-ABE6-5E954E3895AE}"/>
                </a:ext>
              </a:extLst>
            </p:cNvPr>
            <p:cNvSpPr/>
            <p:nvPr/>
          </p:nvSpPr>
          <p:spPr>
            <a:xfrm>
              <a:off x="7145544" y="1407509"/>
              <a:ext cx="1250621" cy="360000"/>
            </a:xfrm>
            <a:prstGeom prst="roundRect">
              <a:avLst/>
            </a:prstGeom>
            <a:solidFill>
              <a:srgbClr val="1A73DE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Schedule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467E647-4050-461E-A8FD-D02A0C957C05}"/>
                </a:ext>
              </a:extLst>
            </p:cNvPr>
            <p:cNvCxnSpPr/>
            <p:nvPr/>
          </p:nvCxnSpPr>
          <p:spPr>
            <a:xfrm flipH="1">
              <a:off x="7181208" y="215501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75B733-8554-454C-B802-7AA04DD7C22B}"/>
                </a:ext>
              </a:extLst>
            </p:cNvPr>
            <p:cNvSpPr/>
            <p:nvPr/>
          </p:nvSpPr>
          <p:spPr>
            <a:xfrm>
              <a:off x="7232008" y="208217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Applying image processing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090064F7-24E5-42C9-A04E-8946A935BF0E}"/>
                </a:ext>
              </a:extLst>
            </p:cNvPr>
            <p:cNvCxnSpPr/>
            <p:nvPr/>
          </p:nvCxnSpPr>
          <p:spPr>
            <a:xfrm flipH="1">
              <a:off x="7177424" y="2960262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5DD4F6C-D87E-4B13-9A8F-99CB9FA53B77}"/>
                </a:ext>
              </a:extLst>
            </p:cNvPr>
            <p:cNvSpPr/>
            <p:nvPr/>
          </p:nvSpPr>
          <p:spPr>
            <a:xfrm>
              <a:off x="7228224" y="2887417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Debugging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F8A108FB-9AFD-4B9F-9C97-69B25CA0A3D6}"/>
                </a:ext>
              </a:extLst>
            </p:cNvPr>
            <p:cNvCxnSpPr/>
            <p:nvPr/>
          </p:nvCxnSpPr>
          <p:spPr>
            <a:xfrm flipH="1">
              <a:off x="7177424" y="3781679"/>
              <a:ext cx="567" cy="742533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576B6A6-1E5E-4149-8B89-7C15904184A6}"/>
                </a:ext>
              </a:extLst>
            </p:cNvPr>
            <p:cNvSpPr/>
            <p:nvPr/>
          </p:nvSpPr>
          <p:spPr>
            <a:xfrm>
              <a:off x="7228224" y="370883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Completing prototype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802061D-BFDC-49B2-A2D4-B20066D375E6}"/>
                </a:ext>
              </a:extLst>
            </p:cNvPr>
            <p:cNvCxnSpPr/>
            <p:nvPr/>
          </p:nvCxnSpPr>
          <p:spPr>
            <a:xfrm flipH="1">
              <a:off x="7177424" y="4581869"/>
              <a:ext cx="567" cy="742533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4AF8BBF-EA9C-4978-B2D2-7910C4E1D6EA}"/>
                </a:ext>
              </a:extLst>
            </p:cNvPr>
            <p:cNvSpPr/>
            <p:nvPr/>
          </p:nvSpPr>
          <p:spPr>
            <a:xfrm>
              <a:off x="7228224" y="450902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Completing development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A8B9E1C-B245-4FC8-81A1-C07D550BD326}"/>
                </a:ext>
              </a:extLst>
            </p:cNvPr>
            <p:cNvCxnSpPr/>
            <p:nvPr/>
          </p:nvCxnSpPr>
          <p:spPr>
            <a:xfrm flipH="1">
              <a:off x="7177424" y="5408569"/>
              <a:ext cx="567" cy="74253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EAC32C7-5223-4E87-A5D6-6348EDFFEC80}"/>
                </a:ext>
              </a:extLst>
            </p:cNvPr>
            <p:cNvSpPr/>
            <p:nvPr/>
          </p:nvSpPr>
          <p:spPr>
            <a:xfrm>
              <a:off x="7228224" y="533572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Preparing final presentation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0126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5746449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BBC2DD">
              <a:alpha val="54000"/>
            </a:srgb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rgbClr val="213991">
              <a:alpha val="54000"/>
            </a:srgb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BBC2DD">
              <a:alpha val="54000"/>
            </a:srgb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4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71633" y="633846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673661C-E50D-4CB6-9939-0EEF7A2E4C19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97" name="Freeform 95">
            <a:extLst>
              <a:ext uri="{FF2B5EF4-FFF2-40B4-BE49-F238E27FC236}">
                <a16:creationId xmlns:a16="http://schemas.microsoft.com/office/drawing/2014/main" id="{D93BC36A-23FB-4521-882B-88850DC87ABD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ED16DDF-5813-48BE-B751-69D07BD6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26494"/>
              </p:ext>
            </p:extLst>
          </p:nvPr>
        </p:nvGraphicFramePr>
        <p:xfrm>
          <a:off x="1688635" y="1863696"/>
          <a:ext cx="4588724" cy="37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 July 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94A49461-5B54-47A9-98E6-929C4EC39194}"/>
              </a:ext>
            </a:extLst>
          </p:cNvPr>
          <p:cNvGraphicFramePr>
            <a:graphicFrameLocks noGrp="1"/>
          </p:cNvGraphicFramePr>
          <p:nvPr/>
        </p:nvGraphicFramePr>
        <p:xfrm>
          <a:off x="2448800" y="3459614"/>
          <a:ext cx="310529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60F3C6F8-DDD8-4E8D-A18F-69C79F55269F}"/>
              </a:ext>
            </a:extLst>
          </p:cNvPr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모서리가 둥근 직사각형 44">
              <a:extLst>
                <a:ext uri="{FF2B5EF4-FFF2-40B4-BE49-F238E27FC236}">
                  <a16:creationId xmlns:a16="http://schemas.microsoft.com/office/drawing/2014/main" id="{268BB292-F072-4074-ABE6-5E954E3895AE}"/>
                </a:ext>
              </a:extLst>
            </p:cNvPr>
            <p:cNvSpPr/>
            <p:nvPr/>
          </p:nvSpPr>
          <p:spPr>
            <a:xfrm>
              <a:off x="7145544" y="1407509"/>
              <a:ext cx="1250621" cy="360000"/>
            </a:xfrm>
            <a:prstGeom prst="roundRect">
              <a:avLst/>
            </a:prstGeom>
            <a:solidFill>
              <a:srgbClr val="1A73DE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Schedule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467E647-4050-461E-A8FD-D02A0C957C05}"/>
                </a:ext>
              </a:extLst>
            </p:cNvPr>
            <p:cNvCxnSpPr/>
            <p:nvPr/>
          </p:nvCxnSpPr>
          <p:spPr>
            <a:xfrm flipH="1">
              <a:off x="7181208" y="215501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75B733-8554-454C-B802-7AA04DD7C22B}"/>
                </a:ext>
              </a:extLst>
            </p:cNvPr>
            <p:cNvSpPr/>
            <p:nvPr/>
          </p:nvSpPr>
          <p:spPr>
            <a:xfrm>
              <a:off x="7232008" y="208217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Final presentation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593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FFFFFF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2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61213" y="6338462"/>
            <a:ext cx="54694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171142-694D-4A78-9F73-D3C4B2B3786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83" name="Freeform 95">
            <a:extLst>
              <a:ext uri="{FF2B5EF4-FFF2-40B4-BE49-F238E27FC236}">
                <a16:creationId xmlns:a16="http://schemas.microsoft.com/office/drawing/2014/main" id="{5B6FC48C-1B14-458E-B4A3-799C9143FFA7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 descr="스크린샷, 컴퓨터, 노트북, 모니터이(가) 표시된 사진&#10;&#10;자동 생성된 설명">
            <a:extLst>
              <a:ext uri="{FF2B5EF4-FFF2-40B4-BE49-F238E27FC236}">
                <a16:creationId xmlns:a16="http://schemas.microsoft.com/office/drawing/2014/main" id="{D6A2F1C0-F041-4EE0-ABAB-4B12F1495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04" y="1484894"/>
            <a:ext cx="4954672" cy="53644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F41173-F970-4339-BD4A-8DCE73AA0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04" y="1493520"/>
            <a:ext cx="5621695" cy="53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555771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874496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052780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055045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050896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071559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069795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067134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300412" y="2100501"/>
            <a:ext cx="5591176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 &amp; A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825191" y="3841510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15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555771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874496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052780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055045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050896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071559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069795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067134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300412" y="2100501"/>
            <a:ext cx="5591176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825191" y="3841510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73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555771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874496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052780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055045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050896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071559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069795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067134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268811" y="462166"/>
            <a:ext cx="8059270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 URL : </a:t>
            </a:r>
            <a:r>
              <a:rPr lang="en-US" altLang="ko-KR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https://github.com/KimJunho97/Mobile_Programming_Term_Project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0" algn="ctr" latinLnBrk="0">
              <a:lnSpc>
                <a:spcPct val="150000"/>
              </a:lnSpc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Fo</a:t>
            </a:r>
            <a:r>
              <a:rPr lang="en-US" altLang="ko-KR" sz="2000" kern="0" dirty="0" err="1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nt</a:t>
            </a:r>
            <a:r>
              <a:rPr lang="en-US" altLang="ko-KR" sz="2000" kern="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 Information : </a:t>
            </a:r>
          </a:p>
          <a:p>
            <a:pPr marL="342900" lvl="0" indent="-342900" algn="ctr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kern="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맑은 고딕</a:t>
            </a:r>
            <a:endParaRPr lang="en-US" altLang="ko-KR" sz="2000" kern="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 algn="ctr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kern="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나눔 고딕</a:t>
            </a:r>
            <a:endParaRPr lang="en-US" altLang="ko-KR" sz="2000" kern="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 algn="ctr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kern="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배달의 민족 주아</a:t>
            </a:r>
            <a:endParaRPr lang="en-US" altLang="ko-KR" sz="2000" kern="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825191" y="3841510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03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BBC2DD"/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FFFFFF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2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71633" y="633846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DFE494-B45F-4F26-BEE0-E4B959DB9A4A}"/>
              </a:ext>
            </a:extLst>
          </p:cNvPr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grpSp>
          <p:nvGrpSpPr>
            <p:cNvPr id="3" name="그룹 2"/>
            <p:cNvGrpSpPr/>
            <p:nvPr/>
          </p:nvGrpSpPr>
          <p:grpSpPr>
            <a:xfrm>
              <a:off x="1511299" y="410474"/>
              <a:ext cx="10680699" cy="6447526"/>
              <a:chOff x="1511299" y="410474"/>
              <a:chExt cx="10680699" cy="6447526"/>
            </a:xfrm>
          </p:grpSpPr>
          <p:sp>
            <p:nvSpPr>
              <p:cNvPr id="6" name="한쪽 모서리가 둥근 사각형 5"/>
              <p:cNvSpPr/>
              <p:nvPr/>
            </p:nvSpPr>
            <p:spPr>
              <a:xfrm flipH="1">
                <a:off x="1511299" y="410474"/>
                <a:ext cx="10680699" cy="6447526"/>
              </a:xfrm>
              <a:prstGeom prst="round1Rect">
                <a:avLst>
                  <a:gd name="adj" fmla="val 8554"/>
                </a:avLst>
              </a:prstGeom>
              <a:solidFill>
                <a:srgbClr val="F7F6FC"/>
              </a:solidFill>
              <a:ln w="19050">
                <a:noFill/>
              </a:ln>
              <a:effectLst>
                <a:outerShdw blurRad="304800" dist="12700" dir="10800000" algn="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926956" y="1530533"/>
                <a:ext cx="3864244" cy="16223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2154311" y="1182971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</a:rPr>
                  <a:t>MEMBER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FA00699-5178-465A-9F3F-130CF1431F70}"/>
                  </a:ext>
                </a:extLst>
              </p:cNvPr>
              <p:cNvSpPr/>
              <p:nvPr/>
            </p:nvSpPr>
            <p:spPr>
              <a:xfrm>
                <a:off x="1921211" y="1846459"/>
                <a:ext cx="3864244" cy="1086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rgbClr val="44546A">
                        <a:lumMod val="75000"/>
                      </a:srgbClr>
                    </a:solidFill>
                  </a:rPr>
                  <a:t>Name</a:t>
                </a:r>
                <a:r>
                  <a:rPr lang="ko-KR" altLang="en-US" sz="1500" b="1" dirty="0">
                    <a:solidFill>
                      <a:srgbClr val="44546A">
                        <a:lumMod val="75000"/>
                      </a:srgbClr>
                    </a:solidFill>
                  </a:rPr>
                  <a:t> </a:t>
                </a:r>
                <a:r>
                  <a:rPr lang="en-US" altLang="ko-KR" sz="1500" b="1" dirty="0">
                    <a:solidFill>
                      <a:srgbClr val="44546A">
                        <a:lumMod val="75000"/>
                      </a:srgbClr>
                    </a:solidFill>
                  </a:rPr>
                  <a:t>:</a:t>
                </a:r>
                <a:r>
                  <a:rPr lang="ko-KR" altLang="en-US" sz="1500" b="1" dirty="0">
                    <a:solidFill>
                      <a:srgbClr val="44546A">
                        <a:lumMod val="75000"/>
                      </a:srgbClr>
                    </a:solidFill>
                  </a:rPr>
                  <a:t> </a:t>
                </a:r>
                <a:r>
                  <a:rPr lang="ko-KR" altLang="en-US" sz="1500" b="1" dirty="0" err="1">
                    <a:solidFill>
                      <a:srgbClr val="44546A">
                        <a:lumMod val="75000"/>
                      </a:srgbClr>
                    </a:solidFill>
                  </a:rPr>
                  <a:t>유정재</a:t>
                </a:r>
                <a:endParaRPr lang="en-US" altLang="ko-KR" sz="1500" b="1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rgbClr val="44546A">
                        <a:lumMod val="75000"/>
                      </a:srgbClr>
                    </a:solidFill>
                  </a:rPr>
                  <a:t>Student ID : 201533655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rgbClr val="44546A">
                        <a:lumMod val="75000"/>
                      </a:srgbClr>
                    </a:solidFill>
                  </a:rPr>
                  <a:t>E-mail Address : yy5538012@naver.com</a:t>
                </a:r>
                <a:endParaRPr lang="en-US" altLang="ko-KR" sz="15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4146345" y="1004893"/>
                <a:ext cx="1338828" cy="454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47A3F8"/>
                    </a:solidFill>
                  </a:rPr>
                  <a:t>★★★★</a:t>
                </a:r>
                <a:r>
                  <a:rPr lang="ko-KR" altLang="en-US" dirty="0">
                    <a:solidFill>
                      <a:prstClr val="white">
                        <a:lumMod val="75000"/>
                      </a:prstClr>
                    </a:solidFill>
                  </a:rPr>
                  <a:t>★</a:t>
                </a:r>
                <a:endParaRPr lang="en-US" altLang="ko-KR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931640" y="4477936"/>
                <a:ext cx="3864244" cy="16223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2158995" y="4130374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</a:rPr>
                  <a:t>MEMBER</a:t>
                </a: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4151029" y="3952296"/>
                <a:ext cx="1338828" cy="454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47A3F8"/>
                    </a:solidFill>
                  </a:rPr>
                  <a:t>★★★★</a:t>
                </a:r>
                <a:r>
                  <a:rPr lang="ko-KR" altLang="en-US" dirty="0">
                    <a:solidFill>
                      <a:prstClr val="white">
                        <a:lumMod val="75000"/>
                      </a:prstClr>
                    </a:solidFill>
                  </a:rPr>
                  <a:t>★</a:t>
                </a:r>
                <a:endParaRPr lang="en-US" altLang="ko-KR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A46F265-25AB-4A16-BE38-55EC9CA79AAE}"/>
                </a:ext>
              </a:extLst>
            </p:cNvPr>
            <p:cNvSpPr/>
            <p:nvPr/>
          </p:nvSpPr>
          <p:spPr>
            <a:xfrm>
              <a:off x="1926956" y="4710676"/>
              <a:ext cx="3864244" cy="1086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Name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: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김준호</a:t>
              </a:r>
              <a:endParaRPr lang="en-US" altLang="ko-KR" sz="15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Student ID : 201635807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E-mail Address : inpie212@gmail.com</a:t>
              </a: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82A9814-B505-48C2-98BB-72A7FD76945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107" name="Freeform 95">
            <a:extLst>
              <a:ext uri="{FF2B5EF4-FFF2-40B4-BE49-F238E27FC236}">
                <a16:creationId xmlns:a16="http://schemas.microsoft.com/office/drawing/2014/main" id="{FBE7BC5D-29BA-4D26-8B83-03FC2EC50A69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1AFC7D1-A665-4B5E-8887-BF8A20D230ED}"/>
              </a:ext>
            </a:extLst>
          </p:cNvPr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grpSp>
          <p:nvGrpSpPr>
            <p:cNvPr id="2" name="그룹 1"/>
            <p:cNvGrpSpPr/>
            <p:nvPr/>
          </p:nvGrpSpPr>
          <p:grpSpPr>
            <a:xfrm>
              <a:off x="6477000" y="410474"/>
              <a:ext cx="5714998" cy="6447526"/>
              <a:chOff x="6477000" y="410474"/>
              <a:chExt cx="5714998" cy="6447526"/>
            </a:xfrm>
          </p:grpSpPr>
          <p:sp>
            <p:nvSpPr>
              <p:cNvPr id="89" name="한쪽 모서리가 둥근 사각형 88"/>
              <p:cNvSpPr/>
              <p:nvPr/>
            </p:nvSpPr>
            <p:spPr>
              <a:xfrm flipH="1">
                <a:off x="6477000" y="410474"/>
                <a:ext cx="5714998" cy="6447526"/>
              </a:xfrm>
              <a:prstGeom prst="round1Rect">
                <a:avLst>
                  <a:gd name="adj" fmla="val 8554"/>
                </a:avLst>
              </a:prstGeom>
              <a:solidFill>
                <a:srgbClr val="FFFFFF"/>
              </a:solidFill>
              <a:ln w="19050">
                <a:noFill/>
              </a:ln>
              <a:effectLst>
                <a:outerShdw blurRad="304800" dist="12700" dir="10800000" algn="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7319677" y="1495321"/>
                <a:ext cx="3864244" cy="1622356"/>
              </a:xfrm>
              <a:prstGeom prst="rect">
                <a:avLst/>
              </a:prstGeom>
              <a:solidFill>
                <a:srgbClr val="F9F8FE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7547032" y="1147759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</a:rPr>
                  <a:t>MEMBER</a:t>
                </a: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9539066" y="969681"/>
                <a:ext cx="1338828" cy="454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47A3F8"/>
                    </a:solidFill>
                  </a:rPr>
                  <a:t>★★★★</a:t>
                </a:r>
                <a:r>
                  <a:rPr lang="ko-KR" altLang="en-US" dirty="0">
                    <a:solidFill>
                      <a:prstClr val="white">
                        <a:lumMod val="75000"/>
                      </a:prstClr>
                    </a:solidFill>
                  </a:rPr>
                  <a:t>★</a:t>
                </a:r>
                <a:endParaRPr lang="en-US" altLang="ko-KR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7324361" y="4442724"/>
                <a:ext cx="3864244" cy="1622356"/>
              </a:xfrm>
              <a:prstGeom prst="rect">
                <a:avLst/>
              </a:prstGeom>
              <a:solidFill>
                <a:srgbClr val="F9F8FE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7551716" y="4095162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</a:rPr>
                  <a:t>MEMBER</a:t>
                </a: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9543750" y="3917084"/>
                <a:ext cx="1338828" cy="454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47A3F8"/>
                    </a:solidFill>
                  </a:rPr>
                  <a:t>★★★★</a:t>
                </a:r>
                <a:r>
                  <a:rPr lang="ko-KR" altLang="en-US" dirty="0">
                    <a:solidFill>
                      <a:prstClr val="white">
                        <a:lumMod val="75000"/>
                      </a:prstClr>
                    </a:solidFill>
                  </a:rPr>
                  <a:t>★</a:t>
                </a:r>
                <a:endParaRPr lang="en-US" altLang="ko-KR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7E0B3C7-B7C6-487F-B477-C326CBAFF64C}"/>
                </a:ext>
              </a:extLst>
            </p:cNvPr>
            <p:cNvSpPr/>
            <p:nvPr/>
          </p:nvSpPr>
          <p:spPr>
            <a:xfrm>
              <a:off x="7319677" y="1785827"/>
              <a:ext cx="3864244" cy="1086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Name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: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ko-KR" altLang="en-US" sz="1500" b="1" dirty="0" err="1">
                  <a:solidFill>
                    <a:srgbClr val="44546A">
                      <a:lumMod val="75000"/>
                    </a:srgbClr>
                  </a:solidFill>
                </a:rPr>
                <a:t>임홍재</a:t>
              </a:r>
              <a:endParaRPr lang="en-US" altLang="ko-KR" sz="15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Student ID : 201533665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E-mail Address : iihhjj2002@naver.com</a:t>
              </a: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3776E5E-13DC-472B-8160-B1A4D07891F4}"/>
                </a:ext>
              </a:extLst>
            </p:cNvPr>
            <p:cNvSpPr/>
            <p:nvPr/>
          </p:nvSpPr>
          <p:spPr>
            <a:xfrm>
              <a:off x="7319677" y="4745888"/>
              <a:ext cx="3864244" cy="1086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Name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: </a:t>
              </a:r>
              <a:r>
                <a:rPr lang="ko-KR" altLang="en-US" sz="1500" b="1" dirty="0" err="1">
                  <a:solidFill>
                    <a:srgbClr val="44546A">
                      <a:lumMod val="75000"/>
                    </a:srgbClr>
                  </a:solidFill>
                </a:rPr>
                <a:t>이철순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endParaRPr lang="en-US" altLang="ko-KR" sz="15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Student ID : 201635842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E-mail Address : chirsoon@naver.com</a:t>
              </a: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33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FFFFFF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2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61213" y="6338462"/>
            <a:ext cx="54694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171142-694D-4A78-9F73-D3C4B2B3786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83" name="Freeform 95">
            <a:extLst>
              <a:ext uri="{FF2B5EF4-FFF2-40B4-BE49-F238E27FC236}">
                <a16:creationId xmlns:a16="http://schemas.microsoft.com/office/drawing/2014/main" id="{5B6FC48C-1B14-458E-B4A3-799C9143FFA7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5B19CB6-C1D8-4D9F-A303-CBE2ADCA146F}"/>
              </a:ext>
            </a:extLst>
          </p:cNvPr>
          <p:cNvSpPr/>
          <p:nvPr/>
        </p:nvSpPr>
        <p:spPr>
          <a:xfrm>
            <a:off x="1719312" y="1061040"/>
            <a:ext cx="141075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BD9F87F-B213-4B0D-8157-36373004CDDD}"/>
              </a:ext>
            </a:extLst>
          </p:cNvPr>
          <p:cNvSpPr/>
          <p:nvPr/>
        </p:nvSpPr>
        <p:spPr>
          <a:xfrm>
            <a:off x="2879898" y="2006225"/>
            <a:ext cx="3673304" cy="388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800" b="1" i="1" kern="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Title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800" b="1" i="1" kern="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Brief description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800" b="1" i="1" kern="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Key features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Technologies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800" b="1" i="1" kern="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Timeline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3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9" grpId="0"/>
      <p:bldP spid="9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492463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FFFFFF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2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61213" y="6338462"/>
            <a:ext cx="54694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171142-694D-4A78-9F73-D3C4B2B3786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88F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83" name="Freeform 95">
            <a:extLst>
              <a:ext uri="{FF2B5EF4-FFF2-40B4-BE49-F238E27FC236}">
                <a16:creationId xmlns:a16="http://schemas.microsoft.com/office/drawing/2014/main" id="{5B6FC48C-1B14-458E-B4A3-799C9143FFA7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2138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D34DE63-9289-415E-91B3-9ED81DD7E793}"/>
              </a:ext>
            </a:extLst>
          </p:cNvPr>
          <p:cNvGrpSpPr/>
          <p:nvPr/>
        </p:nvGrpSpPr>
        <p:grpSpPr>
          <a:xfrm>
            <a:off x="1770493" y="1655618"/>
            <a:ext cx="4139254" cy="4541520"/>
            <a:chOff x="1770493" y="1655618"/>
            <a:chExt cx="4139254" cy="454152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F1731CE0-F213-4C2A-92D2-7FB1832DC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67" b="97176" l="10000" r="90000">
                          <a14:foregroundMark x1="21831" y1="11553" x2="28310" y2="2567"/>
                          <a14:foregroundMark x1="28310" y1="2567" x2="39718" y2="1412"/>
                          <a14:foregroundMark x1="39718" y1="1412" x2="75915" y2="4236"/>
                          <a14:foregroundMark x1="75915" y1="4236" x2="78732" y2="70218"/>
                          <a14:foregroundMark x1="78732" y1="70218" x2="78310" y2="92555"/>
                          <a14:foregroundMark x1="78310" y1="92555" x2="68310" y2="98973"/>
                          <a14:foregroundMark x1="68310" y1="98973" x2="32113" y2="98588"/>
                          <a14:foregroundMark x1="32113" y1="98588" x2="22535" y2="92811"/>
                          <a14:foregroundMark x1="22535" y1="92811" x2="21127" y2="9114"/>
                          <a14:foregroundMark x1="21831" y1="7959" x2="47606" y2="3466"/>
                          <a14:foregroundMark x1="47606" y1="3466" x2="60704" y2="3723"/>
                          <a14:foregroundMark x1="60704" y1="3723" x2="71831" y2="7060"/>
                          <a14:foregroundMark x1="71831" y1="7060" x2="77606" y2="39153"/>
                          <a14:foregroundMark x1="77606" y1="39153" x2="73380" y2="85109"/>
                          <a14:foregroundMark x1="73380" y1="85109" x2="66479" y2="93838"/>
                          <a14:foregroundMark x1="66479" y1="93838" x2="52958" y2="96021"/>
                          <a14:foregroundMark x1="52958" y1="96021" x2="40845" y2="94865"/>
                          <a14:foregroundMark x1="40845" y1="94865" x2="31972" y2="87933"/>
                          <a14:foregroundMark x1="31972" y1="87933" x2="25493" y2="65854"/>
                          <a14:foregroundMark x1="25493" y1="65854" x2="31268" y2="7189"/>
                          <a14:foregroundMark x1="23239" y1="96534" x2="41690" y2="97176"/>
                          <a14:foregroundMark x1="33944" y1="2824" x2="46901" y2="2567"/>
                          <a14:foregroundMark x1="46901" y1="2567" x2="57324" y2="2567"/>
                          <a14:foregroundMark x1="42113" y1="7189" x2="55352" y2="7189"/>
                          <a14:foregroundMark x1="55352" y1="7189" x2="56620" y2="6547"/>
                          <a14:foregroundMark x1="78873" y1="12067" x2="79155" y2="387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493" y="1655618"/>
              <a:ext cx="4139254" cy="4541520"/>
            </a:xfrm>
            <a:prstGeom prst="rect">
              <a:avLst/>
            </a:prstGeom>
          </p:spPr>
        </p:pic>
        <p:pic>
          <p:nvPicPr>
            <p:cNvPr id="101" name="그림 100" descr="그리기이(가) 표시된 사진&#10;&#10;자동 생성된 설명">
              <a:extLst>
                <a:ext uri="{FF2B5EF4-FFF2-40B4-BE49-F238E27FC236}">
                  <a16:creationId xmlns:a16="http://schemas.microsoft.com/office/drawing/2014/main" id="{C7B86427-CFCF-4BFA-B416-D01E4C8A7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0379" y="3059989"/>
              <a:ext cx="1407755" cy="1407755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84F6A5E-F780-4740-8E1F-D8D67E429854}"/>
                </a:ext>
              </a:extLst>
            </p:cNvPr>
            <p:cNvSpPr txBox="1"/>
            <p:nvPr/>
          </p:nvSpPr>
          <p:spPr>
            <a:xfrm>
              <a:off x="3311315" y="4433985"/>
              <a:ext cx="1044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Abadi" panose="020B0604020202020204" pitchFamily="34" charset="0"/>
                </a:rPr>
                <a:t>CloseT</a:t>
              </a:r>
              <a:endParaRPr lang="ko-KR" altLang="en-US" b="1" dirty="0">
                <a:latin typeface="Abadi" panose="020B0604020202020204" pitchFamily="34" charset="0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945626C-253D-457A-8B9D-66686F8C8A87}"/>
              </a:ext>
            </a:extLst>
          </p:cNvPr>
          <p:cNvGrpSpPr/>
          <p:nvPr/>
        </p:nvGrpSpPr>
        <p:grpSpPr>
          <a:xfrm>
            <a:off x="6096000" y="3257920"/>
            <a:ext cx="5360763" cy="1011891"/>
            <a:chOff x="3579861" y="2300274"/>
            <a:chExt cx="5360763" cy="1011891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A757927-DA5C-4D7A-8107-C7CC2D924E62}"/>
                </a:ext>
              </a:extLst>
            </p:cNvPr>
            <p:cNvSpPr/>
            <p:nvPr/>
          </p:nvSpPr>
          <p:spPr>
            <a:xfrm>
              <a:off x="4259534" y="2300274"/>
              <a:ext cx="400141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CloseT</a:t>
              </a:r>
              <a:r>
                <a:rPr lang="en-US" altLang="ko-KR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 </a:t>
              </a:r>
              <a:r>
                <a:rPr lang="ko-KR" altLang="en-US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당신의 옷장에 가까이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CE53436-FEEC-4DA1-9D92-035EDACC7744}"/>
                </a:ext>
              </a:extLst>
            </p:cNvPr>
            <p:cNvSpPr/>
            <p:nvPr/>
          </p:nvSpPr>
          <p:spPr>
            <a:xfrm>
              <a:off x="3579861" y="2933087"/>
              <a:ext cx="5360763" cy="379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Clothes Management &amp; Stylist Recommendation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8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1362040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FFFFFF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2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61213" y="6338462"/>
            <a:ext cx="54694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rgbClr val="21388F">
              <a:alpha val="54000"/>
            </a:srgb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64236" y="1863696"/>
            <a:ext cx="766557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21388F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171142-694D-4A78-9F73-D3C4B2B3786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83" name="Freeform 95">
            <a:extLst>
              <a:ext uri="{FF2B5EF4-FFF2-40B4-BE49-F238E27FC236}">
                <a16:creationId xmlns:a16="http://schemas.microsoft.com/office/drawing/2014/main" id="{5B6FC48C-1B14-458E-B4A3-799C9143FFA7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945626C-253D-457A-8B9D-66686F8C8A87}"/>
              </a:ext>
            </a:extLst>
          </p:cNvPr>
          <p:cNvGrpSpPr/>
          <p:nvPr/>
        </p:nvGrpSpPr>
        <p:grpSpPr>
          <a:xfrm>
            <a:off x="3804029" y="2939882"/>
            <a:ext cx="6089296" cy="1083642"/>
            <a:chOff x="4259534" y="2300274"/>
            <a:chExt cx="6089296" cy="10836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A757927-DA5C-4D7A-8107-C7CC2D924E62}"/>
                </a:ext>
              </a:extLst>
            </p:cNvPr>
            <p:cNvSpPr/>
            <p:nvPr/>
          </p:nvSpPr>
          <p:spPr>
            <a:xfrm>
              <a:off x="4259534" y="2300274"/>
              <a:ext cx="60892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Do you exactly remember what clothes are in your closet?</a:t>
              </a:r>
              <a:endPara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CE53436-FEEC-4DA1-9D92-035EDACC7744}"/>
                </a:ext>
              </a:extLst>
            </p:cNvPr>
            <p:cNvSpPr/>
            <p:nvPr/>
          </p:nvSpPr>
          <p:spPr>
            <a:xfrm>
              <a:off x="6167877" y="2933087"/>
              <a:ext cx="184731" cy="450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D805FA79-E29C-4138-AC79-1CE5209C9424}"/>
              </a:ext>
            </a:extLst>
          </p:cNvPr>
          <p:cNvSpPr txBox="1"/>
          <p:nvPr/>
        </p:nvSpPr>
        <p:spPr>
          <a:xfrm>
            <a:off x="1537009" y="1783014"/>
            <a:ext cx="15183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138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endParaRPr lang="ko-KR" altLang="en-US" sz="208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138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C8208E-C2D1-4373-AE59-A116C99AF53D}"/>
              </a:ext>
            </a:extLst>
          </p:cNvPr>
          <p:cNvSpPr txBox="1"/>
          <p:nvPr/>
        </p:nvSpPr>
        <p:spPr>
          <a:xfrm>
            <a:off x="10669019" y="3429000"/>
            <a:ext cx="15183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138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208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138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8097504-806B-4FC3-B84F-D5EC0010FF9A}"/>
              </a:ext>
            </a:extLst>
          </p:cNvPr>
          <p:cNvSpPr/>
          <p:nvPr/>
        </p:nvSpPr>
        <p:spPr>
          <a:xfrm>
            <a:off x="3035567" y="3541906"/>
            <a:ext cx="764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Don’t you spend too much time deciding what to wear in every morning?</a:t>
            </a:r>
            <a:endParaRPr lang="ko-KR" altLang="en-US" sz="2000" b="1" spc="-150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2CA50F-A8B6-4C00-B7CC-55E7A1A8A873}"/>
              </a:ext>
            </a:extLst>
          </p:cNvPr>
          <p:cNvGrpSpPr/>
          <p:nvPr/>
        </p:nvGrpSpPr>
        <p:grpSpPr>
          <a:xfrm>
            <a:off x="1485343" y="905663"/>
            <a:ext cx="10681410" cy="5930900"/>
            <a:chOff x="1518924" y="913992"/>
            <a:chExt cx="10681410" cy="5930900"/>
          </a:xfrm>
        </p:grpSpPr>
        <p:sp>
          <p:nvSpPr>
            <p:cNvPr id="95" name="한쪽 모서리가 둥근 사각형 5">
              <a:extLst>
                <a:ext uri="{FF2B5EF4-FFF2-40B4-BE49-F238E27FC236}">
                  <a16:creationId xmlns:a16="http://schemas.microsoft.com/office/drawing/2014/main" id="{70063ABF-FEA1-45B5-A881-1A76E4F754DC}"/>
                </a:ext>
              </a:extLst>
            </p:cNvPr>
            <p:cNvSpPr/>
            <p:nvPr/>
          </p:nvSpPr>
          <p:spPr>
            <a:xfrm flipH="1">
              <a:off x="1518924" y="913992"/>
              <a:ext cx="10681410" cy="5930900"/>
            </a:xfrm>
            <a:prstGeom prst="round1Rect">
              <a:avLst>
                <a:gd name="adj" fmla="val 8554"/>
              </a:avLst>
            </a:prstGeom>
            <a:solidFill>
              <a:schemeClr val="bg2">
                <a:lumMod val="25000"/>
                <a:alpha val="95000"/>
              </a:schemeClr>
            </a:solidFill>
            <a:ln w="19050">
              <a:solidFill>
                <a:srgbClr val="142358"/>
              </a:solidFill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DE8D529-EACC-4ABA-B291-966AC6B97653}"/>
                </a:ext>
              </a:extLst>
            </p:cNvPr>
            <p:cNvSpPr/>
            <p:nvPr/>
          </p:nvSpPr>
          <p:spPr>
            <a:xfrm>
              <a:off x="3158967" y="3025451"/>
              <a:ext cx="738465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With ‘</a:t>
              </a:r>
              <a:r>
                <a:rPr lang="en-US" altLang="ko-KR" sz="2400" b="1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CloseT</a:t>
              </a:r>
              <a:r>
                <a:rPr lang="en-US" altLang="ko-KR" sz="2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’, you can check what clothes you have, </a:t>
              </a:r>
            </a:p>
            <a:p>
              <a:r>
                <a:rPr lang="en-US" altLang="ko-KR" sz="2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find the best dress code by matching clothes one by one.</a:t>
              </a:r>
              <a:endPara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8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1" grpId="0"/>
      <p:bldP spid="92" grpId="0"/>
      <p:bldP spid="93" grpId="0"/>
      <p:bldP spid="9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2410917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213991">
              <a:alpha val="54000"/>
            </a:srgb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FFFFFF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2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61213" y="6338462"/>
            <a:ext cx="54694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rgbClr val="BBC2DD">
              <a:alpha val="54000"/>
            </a:srgb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171142-694D-4A78-9F73-D3C4B2B3786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83" name="Freeform 95">
            <a:extLst>
              <a:ext uri="{FF2B5EF4-FFF2-40B4-BE49-F238E27FC236}">
                <a16:creationId xmlns:a16="http://schemas.microsoft.com/office/drawing/2014/main" id="{5B6FC48C-1B14-458E-B4A3-799C9143FFA7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CE53436-FEEC-4DA1-9D92-035EDACC7744}"/>
              </a:ext>
            </a:extLst>
          </p:cNvPr>
          <p:cNvSpPr/>
          <p:nvPr/>
        </p:nvSpPr>
        <p:spPr>
          <a:xfrm>
            <a:off x="5712372" y="3572695"/>
            <a:ext cx="184731" cy="450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D89A47-42BC-4C6A-A635-997601C36463}"/>
              </a:ext>
            </a:extLst>
          </p:cNvPr>
          <p:cNvGrpSpPr/>
          <p:nvPr/>
        </p:nvGrpSpPr>
        <p:grpSpPr>
          <a:xfrm>
            <a:off x="1510587" y="927100"/>
            <a:ext cx="10681410" cy="5930900"/>
            <a:chOff x="1510587" y="927100"/>
            <a:chExt cx="10681410" cy="5930900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0587" y="927100"/>
              <a:ext cx="10681410" cy="5930900"/>
            </a:xfrm>
            <a:prstGeom prst="round1Rect">
              <a:avLst>
                <a:gd name="adj" fmla="val 8554"/>
              </a:avLst>
            </a:prstGeom>
            <a:solidFill>
              <a:srgbClr val="F7F6FC"/>
            </a:solidFill>
            <a:ln w="19050">
              <a:solidFill>
                <a:srgbClr val="142358"/>
              </a:solidFill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1401786-8C5E-4441-A80B-D9B5FF521FBD}"/>
                </a:ext>
              </a:extLst>
            </p:cNvPr>
            <p:cNvSpPr/>
            <p:nvPr/>
          </p:nvSpPr>
          <p:spPr>
            <a:xfrm>
              <a:off x="1984347" y="1630435"/>
              <a:ext cx="9542322" cy="4817091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모서리가 둥근 직사각형 122">
              <a:extLst>
                <a:ext uri="{FF2B5EF4-FFF2-40B4-BE49-F238E27FC236}">
                  <a16:creationId xmlns:a16="http://schemas.microsoft.com/office/drawing/2014/main" id="{DAD38557-1605-49BD-B452-3A1A1D57F054}"/>
                </a:ext>
              </a:extLst>
            </p:cNvPr>
            <p:cNvSpPr/>
            <p:nvPr/>
          </p:nvSpPr>
          <p:spPr>
            <a:xfrm>
              <a:off x="2259658" y="1282874"/>
              <a:ext cx="1818407" cy="494270"/>
            </a:xfrm>
            <a:prstGeom prst="roundRect">
              <a:avLst/>
            </a:prstGeom>
            <a:solidFill>
              <a:srgbClr val="213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Clothes</a:t>
              </a: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DE07273-1EC3-4DF4-A3BF-C616E8F65E9C}"/>
              </a:ext>
            </a:extLst>
          </p:cNvPr>
          <p:cNvSpPr/>
          <p:nvPr/>
        </p:nvSpPr>
        <p:spPr>
          <a:xfrm>
            <a:off x="2032303" y="2241169"/>
            <a:ext cx="9512686" cy="351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Clothes Registration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1) Taking a picture of your clothes and registering them.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2) Entering information about clothes when registering them. 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	(ex. Type, Color, brand, Price, Proper situation)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Clothes List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Displaying registered clothes as a list by categories based on information about clothes.</a:t>
            </a: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Clothes Removal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1) If clothes are thrown away or lost removing clothes from a closet.</a:t>
            </a:r>
          </a:p>
        </p:txBody>
      </p:sp>
    </p:spTree>
    <p:extLst>
      <p:ext uri="{BB962C8B-B14F-4D97-AF65-F5344CB8AC3E}">
        <p14:creationId xmlns:p14="http://schemas.microsoft.com/office/powerpoint/2010/main" val="37909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2410917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213991">
              <a:alpha val="54000"/>
            </a:srgb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FFFFFF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2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61213" y="6338462"/>
            <a:ext cx="54694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rgbClr val="BBC2DD">
              <a:alpha val="54000"/>
            </a:srgb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171142-694D-4A78-9F73-D3C4B2B3786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83" name="Freeform 95">
            <a:extLst>
              <a:ext uri="{FF2B5EF4-FFF2-40B4-BE49-F238E27FC236}">
                <a16:creationId xmlns:a16="http://schemas.microsoft.com/office/drawing/2014/main" id="{5B6FC48C-1B14-458E-B4A3-799C9143FFA7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CE53436-FEEC-4DA1-9D92-035EDACC7744}"/>
              </a:ext>
            </a:extLst>
          </p:cNvPr>
          <p:cNvSpPr/>
          <p:nvPr/>
        </p:nvSpPr>
        <p:spPr>
          <a:xfrm>
            <a:off x="5712372" y="3572695"/>
            <a:ext cx="184731" cy="450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EEAD39-B843-4BD5-98AD-176FFEBADF13}"/>
              </a:ext>
            </a:extLst>
          </p:cNvPr>
          <p:cNvGrpSpPr/>
          <p:nvPr/>
        </p:nvGrpSpPr>
        <p:grpSpPr>
          <a:xfrm>
            <a:off x="1510587" y="927100"/>
            <a:ext cx="10681410" cy="5930900"/>
            <a:chOff x="1510587" y="927100"/>
            <a:chExt cx="10681410" cy="5930900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0587" y="927100"/>
              <a:ext cx="10681410" cy="5930900"/>
            </a:xfrm>
            <a:prstGeom prst="round1Rect">
              <a:avLst>
                <a:gd name="adj" fmla="val 8554"/>
              </a:avLst>
            </a:prstGeom>
            <a:solidFill>
              <a:srgbClr val="F7F6FC"/>
            </a:solidFill>
            <a:ln w="19050">
              <a:solidFill>
                <a:srgbClr val="142358"/>
              </a:solidFill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1401786-8C5E-4441-A80B-D9B5FF521FBD}"/>
                </a:ext>
              </a:extLst>
            </p:cNvPr>
            <p:cNvSpPr/>
            <p:nvPr/>
          </p:nvSpPr>
          <p:spPr>
            <a:xfrm>
              <a:off x="1984347" y="1630435"/>
              <a:ext cx="9542322" cy="4817091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모서리가 둥근 직사각형 122">
              <a:extLst>
                <a:ext uri="{FF2B5EF4-FFF2-40B4-BE49-F238E27FC236}">
                  <a16:creationId xmlns:a16="http://schemas.microsoft.com/office/drawing/2014/main" id="{DAD38557-1605-49BD-B452-3A1A1D57F054}"/>
                </a:ext>
              </a:extLst>
            </p:cNvPr>
            <p:cNvSpPr/>
            <p:nvPr/>
          </p:nvSpPr>
          <p:spPr>
            <a:xfrm>
              <a:off x="2259658" y="1282874"/>
              <a:ext cx="1818407" cy="494270"/>
            </a:xfrm>
            <a:prstGeom prst="roundRect">
              <a:avLst/>
            </a:prstGeom>
            <a:solidFill>
              <a:srgbClr val="213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Cody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DE07273-1EC3-4DF4-A3BF-C616E8F65E9C}"/>
                </a:ext>
              </a:extLst>
            </p:cNvPr>
            <p:cNvSpPr/>
            <p:nvPr/>
          </p:nvSpPr>
          <p:spPr>
            <a:xfrm>
              <a:off x="2032303" y="2241169"/>
              <a:ext cx="9512686" cy="1086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Clothes matching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1) Displaying registered clothes as a list by categories based on information about clothes.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2) Matching clothes on a user model.</a:t>
              </a: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0763BFAB-16A6-4244-8985-430DC7B4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607" y="3572694"/>
              <a:ext cx="5417369" cy="2765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9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9414" y="45132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3568029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BBC2DD">
              <a:alpha val="54000"/>
            </a:srgb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213991">
              <a:alpha val="54000"/>
            </a:srgb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4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71633" y="633846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1491742" y="379491"/>
            <a:ext cx="10680699" cy="6509492"/>
            <a:chOff x="1511299" y="348508"/>
            <a:chExt cx="10680699" cy="6509492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aphicFrame>
          <p:nvGraphicFramePr>
            <p:cNvPr id="90" name="차트 89"/>
            <p:cNvGraphicFramePr/>
            <p:nvPr>
              <p:extLst>
                <p:ext uri="{D42A27DB-BD31-4B8C-83A1-F6EECF244321}">
                  <p14:modId xmlns:p14="http://schemas.microsoft.com/office/powerpoint/2010/main" val="5642750"/>
                </p:ext>
              </p:extLst>
            </p:nvPr>
          </p:nvGraphicFramePr>
          <p:xfrm>
            <a:off x="1757338" y="1785827"/>
            <a:ext cx="4237755" cy="46591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1" name="직사각형 90"/>
            <p:cNvSpPr/>
            <p:nvPr/>
          </p:nvSpPr>
          <p:spPr>
            <a:xfrm>
              <a:off x="4255084" y="2334173"/>
              <a:ext cx="889000" cy="1951576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설명선 2(테두리 없음) 91"/>
            <p:cNvSpPr/>
            <p:nvPr/>
          </p:nvSpPr>
          <p:spPr>
            <a:xfrm>
              <a:off x="5420903" y="1427778"/>
              <a:ext cx="981943" cy="358049"/>
            </a:xfrm>
            <a:prstGeom prst="callout2">
              <a:avLst>
                <a:gd name="adj1" fmla="val 46417"/>
                <a:gd name="adj2" fmla="val -1123"/>
                <a:gd name="adj3" fmla="val 47347"/>
                <a:gd name="adj4" fmla="val -22898"/>
                <a:gd name="adj5" fmla="val 193637"/>
                <a:gd name="adj6" fmla="val -87892"/>
              </a:avLst>
            </a:prstGeom>
            <a:noFill/>
            <a:ln>
              <a:solidFill>
                <a:srgbClr val="FF6600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u="sng" kern="0" dirty="0">
                  <a:solidFill>
                    <a:srgbClr val="FF3300"/>
                  </a:solidFill>
                </a:rPr>
                <a:t>Check Point</a:t>
              </a:r>
            </a:p>
          </p:txBody>
        </p:sp>
        <p:sp>
          <p:nvSpPr>
            <p:cNvPr id="104" name="한쪽 모서리가 둥근 사각형 5">
              <a:extLst>
                <a:ext uri="{FF2B5EF4-FFF2-40B4-BE49-F238E27FC236}">
                  <a16:creationId xmlns:a16="http://schemas.microsoft.com/office/drawing/2014/main" id="{1EB8058D-6D72-40E4-B020-5F0C5EB9A976}"/>
                </a:ext>
              </a:extLst>
            </p:cNvPr>
            <p:cNvSpPr/>
            <p:nvPr/>
          </p:nvSpPr>
          <p:spPr>
            <a:xfrm flipH="1">
              <a:off x="1511299" y="348508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673661C-E50D-4CB6-9939-0EEF7A2E4C19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97" name="Freeform 95">
            <a:extLst>
              <a:ext uri="{FF2B5EF4-FFF2-40B4-BE49-F238E27FC236}">
                <a16:creationId xmlns:a16="http://schemas.microsoft.com/office/drawing/2014/main" id="{D93BC36A-23FB-4521-882B-88850DC87ABD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B8F25BC-86E8-4D6A-A4D3-02A9E202E1D2}"/>
              </a:ext>
            </a:extLst>
          </p:cNvPr>
          <p:cNvGrpSpPr/>
          <p:nvPr/>
        </p:nvGrpSpPr>
        <p:grpSpPr>
          <a:xfrm>
            <a:off x="1491618" y="1053776"/>
            <a:ext cx="4738445" cy="5198942"/>
            <a:chOff x="1491618" y="1053776"/>
            <a:chExt cx="4738445" cy="5198942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57F162F6-9F60-4448-BD8A-9D7F5B51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67" b="97176" l="10000" r="90000">
                          <a14:foregroundMark x1="21831" y1="11553" x2="28310" y2="2567"/>
                          <a14:foregroundMark x1="28310" y1="2567" x2="39718" y2="1412"/>
                          <a14:foregroundMark x1="39718" y1="1412" x2="75915" y2="4236"/>
                          <a14:foregroundMark x1="75915" y1="4236" x2="78732" y2="70218"/>
                          <a14:foregroundMark x1="78732" y1="70218" x2="78310" y2="92555"/>
                          <a14:foregroundMark x1="78310" y1="92555" x2="68310" y2="98973"/>
                          <a14:foregroundMark x1="68310" y1="98973" x2="32113" y2="98588"/>
                          <a14:foregroundMark x1="32113" y1="98588" x2="22535" y2="92811"/>
                          <a14:foregroundMark x1="22535" y1="92811" x2="21127" y2="9114"/>
                          <a14:foregroundMark x1="21831" y1="7959" x2="47606" y2="3466"/>
                          <a14:foregroundMark x1="47606" y1="3466" x2="60704" y2="3723"/>
                          <a14:foregroundMark x1="60704" y1="3723" x2="71831" y2="7060"/>
                          <a14:foregroundMark x1="71831" y1="7060" x2="77606" y2="39153"/>
                          <a14:foregroundMark x1="77606" y1="39153" x2="73380" y2="85109"/>
                          <a14:foregroundMark x1="73380" y1="85109" x2="66479" y2="93838"/>
                          <a14:foregroundMark x1="66479" y1="93838" x2="52958" y2="96021"/>
                          <a14:foregroundMark x1="52958" y1="96021" x2="40845" y2="94865"/>
                          <a14:foregroundMark x1="40845" y1="94865" x2="31972" y2="87933"/>
                          <a14:foregroundMark x1="31972" y1="87933" x2="25493" y2="65854"/>
                          <a14:foregroundMark x1="25493" y1="65854" x2="31268" y2="7189"/>
                          <a14:foregroundMark x1="23239" y1="96534" x2="41690" y2="97176"/>
                          <a14:foregroundMark x1="33944" y1="2824" x2="46901" y2="2567"/>
                          <a14:foregroundMark x1="46901" y1="2567" x2="57324" y2="2567"/>
                          <a14:foregroundMark x1="42113" y1="7189" x2="55352" y2="7189"/>
                          <a14:foregroundMark x1="55352" y1="7189" x2="56620" y2="6547"/>
                          <a14:foregroundMark x1="78873" y1="12067" x2="79155" y2="387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618" y="1053776"/>
              <a:ext cx="4738445" cy="5198942"/>
            </a:xfrm>
            <a:prstGeom prst="rect">
              <a:avLst/>
            </a:prstGeom>
          </p:spPr>
        </p:pic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D99145-3DA5-4EC9-82CD-4950D22B2A0B}"/>
                </a:ext>
              </a:extLst>
            </p:cNvPr>
            <p:cNvSpPr/>
            <p:nvPr/>
          </p:nvSpPr>
          <p:spPr>
            <a:xfrm>
              <a:off x="2562829" y="1650023"/>
              <a:ext cx="2624510" cy="44257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CloseT</a:t>
              </a:r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05B7A8A-5546-42B0-940A-C75540C54078}"/>
                </a:ext>
              </a:extLst>
            </p:cNvPr>
            <p:cNvSpPr/>
            <p:nvPr/>
          </p:nvSpPr>
          <p:spPr>
            <a:xfrm flipV="1">
              <a:off x="2655663" y="175722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2C3CBB9-2638-4538-A32B-C8132B46B7C1}"/>
                </a:ext>
              </a:extLst>
            </p:cNvPr>
            <p:cNvSpPr/>
            <p:nvPr/>
          </p:nvSpPr>
          <p:spPr>
            <a:xfrm flipV="1">
              <a:off x="2655663" y="193134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BB992C5-8DDB-4A01-970A-032135D525BB}"/>
                </a:ext>
              </a:extLst>
            </p:cNvPr>
            <p:cNvSpPr/>
            <p:nvPr/>
          </p:nvSpPr>
          <p:spPr>
            <a:xfrm flipV="1">
              <a:off x="2655663" y="184685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순서도: 수행의 시작/종료 113">
              <a:extLst>
                <a:ext uri="{FF2B5EF4-FFF2-40B4-BE49-F238E27FC236}">
                  <a16:creationId xmlns:a16="http://schemas.microsoft.com/office/drawing/2014/main" id="{B40B9E6C-7A4D-4624-80DF-942DC823E214}"/>
                </a:ext>
              </a:extLst>
            </p:cNvPr>
            <p:cNvSpPr/>
            <p:nvPr/>
          </p:nvSpPr>
          <p:spPr>
            <a:xfrm>
              <a:off x="2591371" y="2517648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상의</a:t>
              </a:r>
            </a:p>
          </p:txBody>
        </p:sp>
        <p:sp>
          <p:nvSpPr>
            <p:cNvPr id="115" name="순서도: 수행의 시작/종료 114">
              <a:extLst>
                <a:ext uri="{FF2B5EF4-FFF2-40B4-BE49-F238E27FC236}">
                  <a16:creationId xmlns:a16="http://schemas.microsoft.com/office/drawing/2014/main" id="{557E42EE-FECC-4473-B02C-4B9CB7782BB8}"/>
                </a:ext>
              </a:extLst>
            </p:cNvPr>
            <p:cNvSpPr/>
            <p:nvPr/>
          </p:nvSpPr>
          <p:spPr>
            <a:xfrm>
              <a:off x="4394812" y="2526687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신발</a:t>
              </a:r>
            </a:p>
          </p:txBody>
        </p:sp>
        <p:sp>
          <p:nvSpPr>
            <p:cNvPr id="116" name="순서도: 수행의 시작/종료 115">
              <a:extLst>
                <a:ext uri="{FF2B5EF4-FFF2-40B4-BE49-F238E27FC236}">
                  <a16:creationId xmlns:a16="http://schemas.microsoft.com/office/drawing/2014/main" id="{5045C7E4-A07A-4419-B5A1-4C69F7D97C0B}"/>
                </a:ext>
              </a:extLst>
            </p:cNvPr>
            <p:cNvSpPr/>
            <p:nvPr/>
          </p:nvSpPr>
          <p:spPr>
            <a:xfrm>
              <a:off x="3500705" y="2526687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하의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B2A9B0-F4B9-4F9E-8F6F-F0DEEBCE1138}"/>
                </a:ext>
              </a:extLst>
            </p:cNvPr>
            <p:cNvSpPr txBox="1"/>
            <p:nvPr/>
          </p:nvSpPr>
          <p:spPr>
            <a:xfrm>
              <a:off x="3000228" y="2102817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Category</a:t>
              </a:r>
              <a:endParaRPr lang="ko-KR" altLang="en-US" sz="14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8721DB-C907-40A2-AF7E-EA52A8690CC5}"/>
                </a:ext>
              </a:extLst>
            </p:cNvPr>
            <p:cNvSpPr/>
            <p:nvPr/>
          </p:nvSpPr>
          <p:spPr>
            <a:xfrm>
              <a:off x="3441818" y="2377316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8" name="순서도: 수행의 시작/종료 117">
              <a:extLst>
                <a:ext uri="{FF2B5EF4-FFF2-40B4-BE49-F238E27FC236}">
                  <a16:creationId xmlns:a16="http://schemas.microsoft.com/office/drawing/2014/main" id="{0C52146B-002F-4CE6-B907-9A6190CBF3DA}"/>
                </a:ext>
              </a:extLst>
            </p:cNvPr>
            <p:cNvSpPr/>
            <p:nvPr/>
          </p:nvSpPr>
          <p:spPr>
            <a:xfrm>
              <a:off x="2591371" y="338703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검정</a:t>
              </a:r>
            </a:p>
          </p:txBody>
        </p:sp>
        <p:sp>
          <p:nvSpPr>
            <p:cNvPr id="119" name="순서도: 수행의 시작/종료 118">
              <a:extLst>
                <a:ext uri="{FF2B5EF4-FFF2-40B4-BE49-F238E27FC236}">
                  <a16:creationId xmlns:a16="http://schemas.microsoft.com/office/drawing/2014/main" id="{6C0AFF87-A07D-481D-84AB-386451779286}"/>
                </a:ext>
              </a:extLst>
            </p:cNvPr>
            <p:cNvSpPr/>
            <p:nvPr/>
          </p:nvSpPr>
          <p:spPr>
            <a:xfrm>
              <a:off x="4394812" y="3396071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파랑</a:t>
              </a:r>
            </a:p>
          </p:txBody>
        </p:sp>
        <p:sp>
          <p:nvSpPr>
            <p:cNvPr id="120" name="순서도: 수행의 시작/종료 119">
              <a:extLst>
                <a:ext uri="{FF2B5EF4-FFF2-40B4-BE49-F238E27FC236}">
                  <a16:creationId xmlns:a16="http://schemas.microsoft.com/office/drawing/2014/main" id="{5E4E16C1-0EAD-49CE-BBD0-2907E4D4C75E}"/>
                </a:ext>
              </a:extLst>
            </p:cNvPr>
            <p:cNvSpPr/>
            <p:nvPr/>
          </p:nvSpPr>
          <p:spPr>
            <a:xfrm>
              <a:off x="2591371" y="380588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초록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78707D1-BF5B-4FC4-9FCE-DBF683D886AD}"/>
                </a:ext>
              </a:extLst>
            </p:cNvPr>
            <p:cNvSpPr txBox="1"/>
            <p:nvPr/>
          </p:nvSpPr>
          <p:spPr>
            <a:xfrm>
              <a:off x="3000228" y="2972201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Color</a:t>
              </a:r>
              <a:endParaRPr lang="ko-KR" altLang="en-US" sz="14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11657B2-EE8B-4157-B87E-28D46970AC6E}"/>
                </a:ext>
              </a:extLst>
            </p:cNvPr>
            <p:cNvSpPr/>
            <p:nvPr/>
          </p:nvSpPr>
          <p:spPr>
            <a:xfrm>
              <a:off x="3441818" y="3246700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23" name="순서도: 수행의 시작/종료 122">
              <a:extLst>
                <a:ext uri="{FF2B5EF4-FFF2-40B4-BE49-F238E27FC236}">
                  <a16:creationId xmlns:a16="http://schemas.microsoft.com/office/drawing/2014/main" id="{AC67CD06-D13C-4234-9DA5-717A4F824825}"/>
                </a:ext>
              </a:extLst>
            </p:cNvPr>
            <p:cNvSpPr/>
            <p:nvPr/>
          </p:nvSpPr>
          <p:spPr>
            <a:xfrm>
              <a:off x="3510543" y="3384153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흰색</a:t>
              </a:r>
            </a:p>
          </p:txBody>
        </p:sp>
        <p:sp>
          <p:nvSpPr>
            <p:cNvPr id="124" name="순서도: 수행의 시작/종료 123">
              <a:extLst>
                <a:ext uri="{FF2B5EF4-FFF2-40B4-BE49-F238E27FC236}">
                  <a16:creationId xmlns:a16="http://schemas.microsoft.com/office/drawing/2014/main" id="{AC275978-90F9-473D-A203-5271CDB2E8D7}"/>
                </a:ext>
              </a:extLst>
            </p:cNvPr>
            <p:cNvSpPr/>
            <p:nvPr/>
          </p:nvSpPr>
          <p:spPr>
            <a:xfrm>
              <a:off x="4394812" y="380588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빨강</a:t>
              </a:r>
            </a:p>
          </p:txBody>
        </p:sp>
        <p:sp>
          <p:nvSpPr>
            <p:cNvPr id="125" name="순서도: 수행의 시작/종료 124">
              <a:extLst>
                <a:ext uri="{FF2B5EF4-FFF2-40B4-BE49-F238E27FC236}">
                  <a16:creationId xmlns:a16="http://schemas.microsoft.com/office/drawing/2014/main" id="{02779BBB-3AF2-4517-B7A3-443DF2D6462C}"/>
                </a:ext>
              </a:extLst>
            </p:cNvPr>
            <p:cNvSpPr/>
            <p:nvPr/>
          </p:nvSpPr>
          <p:spPr>
            <a:xfrm>
              <a:off x="3500705" y="380588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노랑</a:t>
              </a:r>
            </a:p>
          </p:txBody>
        </p:sp>
        <p:sp>
          <p:nvSpPr>
            <p:cNvPr id="126" name="순서도: 수행의 시작/종료 125">
              <a:extLst>
                <a:ext uri="{FF2B5EF4-FFF2-40B4-BE49-F238E27FC236}">
                  <a16:creationId xmlns:a16="http://schemas.microsoft.com/office/drawing/2014/main" id="{51AD4DBB-DC94-4F99-BBB9-AC9ECE28707A}"/>
                </a:ext>
              </a:extLst>
            </p:cNvPr>
            <p:cNvSpPr/>
            <p:nvPr/>
          </p:nvSpPr>
          <p:spPr>
            <a:xfrm>
              <a:off x="2581533" y="4722714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격식</a:t>
              </a:r>
            </a:p>
          </p:txBody>
        </p:sp>
        <p:sp>
          <p:nvSpPr>
            <p:cNvPr id="127" name="순서도: 수행의 시작/종료 126">
              <a:extLst>
                <a:ext uri="{FF2B5EF4-FFF2-40B4-BE49-F238E27FC236}">
                  <a16:creationId xmlns:a16="http://schemas.microsoft.com/office/drawing/2014/main" id="{89D0073E-106F-49DA-8CA5-A3F4ACD8DF4D}"/>
                </a:ext>
              </a:extLst>
            </p:cNvPr>
            <p:cNvSpPr/>
            <p:nvPr/>
          </p:nvSpPr>
          <p:spPr>
            <a:xfrm>
              <a:off x="4384974" y="4731753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운동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B5A5B8C-0767-41FF-91A6-445D9C4A03E7}"/>
                </a:ext>
              </a:extLst>
            </p:cNvPr>
            <p:cNvSpPr txBox="1"/>
            <p:nvPr/>
          </p:nvSpPr>
          <p:spPr>
            <a:xfrm>
              <a:off x="2990390" y="4307883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Style</a:t>
              </a:r>
              <a:endParaRPr lang="ko-KR" altLang="en-US" sz="14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CA09534-2127-47C7-91DF-A39AB0B2B35E}"/>
                </a:ext>
              </a:extLst>
            </p:cNvPr>
            <p:cNvSpPr/>
            <p:nvPr/>
          </p:nvSpPr>
          <p:spPr>
            <a:xfrm>
              <a:off x="3431980" y="4582382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30" name="순서도: 수행의 시작/종료 129">
              <a:extLst>
                <a:ext uri="{FF2B5EF4-FFF2-40B4-BE49-F238E27FC236}">
                  <a16:creationId xmlns:a16="http://schemas.microsoft.com/office/drawing/2014/main" id="{E180357F-983E-44B2-BB2D-949C37137491}"/>
                </a:ext>
              </a:extLst>
            </p:cNvPr>
            <p:cNvSpPr/>
            <p:nvPr/>
          </p:nvSpPr>
          <p:spPr>
            <a:xfrm>
              <a:off x="3500705" y="4719835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일상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5339158-6250-46C9-85A5-CCEBF07A90C4}"/>
                </a:ext>
              </a:extLst>
            </p:cNvPr>
            <p:cNvSpPr/>
            <p:nvPr/>
          </p:nvSpPr>
          <p:spPr>
            <a:xfrm>
              <a:off x="2562829" y="5432632"/>
              <a:ext cx="1291995" cy="41382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완료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2D53B1D-4CB9-4F16-96DE-EF090D1BC2C8}"/>
                </a:ext>
              </a:extLst>
            </p:cNvPr>
            <p:cNvSpPr/>
            <p:nvPr/>
          </p:nvSpPr>
          <p:spPr>
            <a:xfrm>
              <a:off x="3895344" y="5434631"/>
              <a:ext cx="1291995" cy="40703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초기화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A56957A-356E-4995-A26E-216D49C03FD8}"/>
                </a:ext>
              </a:extLst>
            </p:cNvPr>
            <p:cNvSpPr/>
            <p:nvPr/>
          </p:nvSpPr>
          <p:spPr>
            <a:xfrm>
              <a:off x="3171267" y="5434631"/>
              <a:ext cx="1291995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353EE8B-8E7B-4064-8C49-3D3E01B44BB7}"/>
              </a:ext>
            </a:extLst>
          </p:cNvPr>
          <p:cNvGrpSpPr/>
          <p:nvPr/>
        </p:nvGrpSpPr>
        <p:grpSpPr>
          <a:xfrm>
            <a:off x="6477000" y="348508"/>
            <a:ext cx="5714998" cy="6509492"/>
            <a:chOff x="6477000" y="348508"/>
            <a:chExt cx="5714998" cy="6509492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348508"/>
              <a:ext cx="5714998" cy="6509492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C2F4BB7-2F2D-489F-A8F8-15B0F72ED41A}"/>
                </a:ext>
              </a:extLst>
            </p:cNvPr>
            <p:cNvSpPr/>
            <p:nvPr/>
          </p:nvSpPr>
          <p:spPr>
            <a:xfrm>
              <a:off x="7124173" y="2448165"/>
              <a:ext cx="4503296" cy="2256866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모서리가 둥근 직사각형 122">
              <a:extLst>
                <a:ext uri="{FF2B5EF4-FFF2-40B4-BE49-F238E27FC236}">
                  <a16:creationId xmlns:a16="http://schemas.microsoft.com/office/drawing/2014/main" id="{41B9564C-7EC4-4778-9D5F-D2EBB7F3DF83}"/>
                </a:ext>
              </a:extLst>
            </p:cNvPr>
            <p:cNvSpPr/>
            <p:nvPr/>
          </p:nvSpPr>
          <p:spPr>
            <a:xfrm>
              <a:off x="7351528" y="2100603"/>
              <a:ext cx="1818407" cy="494270"/>
            </a:xfrm>
            <a:prstGeom prst="roundRect">
              <a:avLst/>
            </a:prstGeom>
            <a:solidFill>
              <a:srgbClr val="213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Clothes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CF98AE3-AEDC-4655-906A-B46BA6AA642D}"/>
                </a:ext>
              </a:extLst>
            </p:cNvPr>
            <p:cNvSpPr/>
            <p:nvPr/>
          </p:nvSpPr>
          <p:spPr>
            <a:xfrm>
              <a:off x="7124173" y="3058898"/>
              <a:ext cx="4517033" cy="740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Displaying registered clothes as a list by categories based on information about clothes.</a:t>
              </a: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603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499" y="419100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3568029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BBC2DD">
              <a:alpha val="54000"/>
            </a:srgb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63488" y="2939882"/>
            <a:ext cx="54694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213991">
              <a:alpha val="54000"/>
            </a:srgb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82110" y="4072742"/>
            <a:ext cx="70243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8284" y="5205602"/>
            <a:ext cx="720070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71633" y="633846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Timeline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16948" y="1863696"/>
            <a:ext cx="861134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1505777" y="366650"/>
            <a:ext cx="10680699" cy="6509492"/>
            <a:chOff x="1511299" y="348508"/>
            <a:chExt cx="10680699" cy="6509492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aphicFrame>
          <p:nvGraphicFramePr>
            <p:cNvPr id="90" name="차트 89"/>
            <p:cNvGraphicFramePr/>
            <p:nvPr/>
          </p:nvGraphicFramePr>
          <p:xfrm>
            <a:off x="1757338" y="1785827"/>
            <a:ext cx="4237755" cy="46591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1" name="직사각형 90"/>
            <p:cNvSpPr/>
            <p:nvPr/>
          </p:nvSpPr>
          <p:spPr>
            <a:xfrm>
              <a:off x="4255084" y="2334173"/>
              <a:ext cx="889000" cy="1951576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설명선 2(테두리 없음) 91"/>
            <p:cNvSpPr/>
            <p:nvPr/>
          </p:nvSpPr>
          <p:spPr>
            <a:xfrm>
              <a:off x="5420903" y="1427778"/>
              <a:ext cx="981943" cy="358049"/>
            </a:xfrm>
            <a:prstGeom prst="callout2">
              <a:avLst>
                <a:gd name="adj1" fmla="val 46417"/>
                <a:gd name="adj2" fmla="val -1123"/>
                <a:gd name="adj3" fmla="val 47347"/>
                <a:gd name="adj4" fmla="val -22898"/>
                <a:gd name="adj5" fmla="val 193637"/>
                <a:gd name="adj6" fmla="val -87892"/>
              </a:avLst>
            </a:prstGeom>
            <a:noFill/>
            <a:ln>
              <a:solidFill>
                <a:srgbClr val="FF6600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u="sng" kern="0" dirty="0">
                  <a:solidFill>
                    <a:srgbClr val="FF3300"/>
                  </a:solidFill>
                </a:rPr>
                <a:t>Check Point</a:t>
              </a:r>
            </a:p>
          </p:txBody>
        </p:sp>
        <p:sp>
          <p:nvSpPr>
            <p:cNvPr id="104" name="한쪽 모서리가 둥근 사각형 5">
              <a:extLst>
                <a:ext uri="{FF2B5EF4-FFF2-40B4-BE49-F238E27FC236}">
                  <a16:creationId xmlns:a16="http://schemas.microsoft.com/office/drawing/2014/main" id="{1EB8058D-6D72-40E4-B020-5F0C5EB9A976}"/>
                </a:ext>
              </a:extLst>
            </p:cNvPr>
            <p:cNvSpPr/>
            <p:nvPr/>
          </p:nvSpPr>
          <p:spPr>
            <a:xfrm flipH="1">
              <a:off x="1511299" y="348508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673661C-E50D-4CB6-9939-0EEF7A2E4C19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97" name="Freeform 95">
            <a:extLst>
              <a:ext uri="{FF2B5EF4-FFF2-40B4-BE49-F238E27FC236}">
                <a16:creationId xmlns:a16="http://schemas.microsoft.com/office/drawing/2014/main" id="{D93BC36A-23FB-4521-882B-88850DC87ABD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21C7BA3-92A8-4D4D-97DD-C0E493612B5A}"/>
              </a:ext>
            </a:extLst>
          </p:cNvPr>
          <p:cNvGrpSpPr/>
          <p:nvPr/>
        </p:nvGrpSpPr>
        <p:grpSpPr>
          <a:xfrm>
            <a:off x="1491618" y="1053776"/>
            <a:ext cx="4738445" cy="5198942"/>
            <a:chOff x="1491618" y="1053776"/>
            <a:chExt cx="4738445" cy="5198942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57F162F6-9F60-4448-BD8A-9D7F5B51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67" b="97176" l="10000" r="90000">
                          <a14:foregroundMark x1="21831" y1="11553" x2="28310" y2="2567"/>
                          <a14:foregroundMark x1="28310" y1="2567" x2="39718" y2="1412"/>
                          <a14:foregroundMark x1="39718" y1="1412" x2="75915" y2="4236"/>
                          <a14:foregroundMark x1="75915" y1="4236" x2="78732" y2="70218"/>
                          <a14:foregroundMark x1="78732" y1="70218" x2="78310" y2="92555"/>
                          <a14:foregroundMark x1="78310" y1="92555" x2="68310" y2="98973"/>
                          <a14:foregroundMark x1="68310" y1="98973" x2="32113" y2="98588"/>
                          <a14:foregroundMark x1="32113" y1="98588" x2="22535" y2="92811"/>
                          <a14:foregroundMark x1="22535" y1="92811" x2="21127" y2="9114"/>
                          <a14:foregroundMark x1="21831" y1="7959" x2="47606" y2="3466"/>
                          <a14:foregroundMark x1="47606" y1="3466" x2="60704" y2="3723"/>
                          <a14:foregroundMark x1="60704" y1="3723" x2="71831" y2="7060"/>
                          <a14:foregroundMark x1="71831" y1="7060" x2="77606" y2="39153"/>
                          <a14:foregroundMark x1="77606" y1="39153" x2="73380" y2="85109"/>
                          <a14:foregroundMark x1="73380" y1="85109" x2="66479" y2="93838"/>
                          <a14:foregroundMark x1="66479" y1="93838" x2="52958" y2="96021"/>
                          <a14:foregroundMark x1="52958" y1="96021" x2="40845" y2="94865"/>
                          <a14:foregroundMark x1="40845" y1="94865" x2="31972" y2="87933"/>
                          <a14:foregroundMark x1="31972" y1="87933" x2="25493" y2="65854"/>
                          <a14:foregroundMark x1="25493" y1="65854" x2="31268" y2="7189"/>
                          <a14:foregroundMark x1="23239" y1="96534" x2="41690" y2="97176"/>
                          <a14:foregroundMark x1="33944" y1="2824" x2="46901" y2="2567"/>
                          <a14:foregroundMark x1="46901" y1="2567" x2="57324" y2="2567"/>
                          <a14:foregroundMark x1="42113" y1="7189" x2="55352" y2="7189"/>
                          <a14:foregroundMark x1="55352" y1="7189" x2="56620" y2="6547"/>
                          <a14:foregroundMark x1="78873" y1="12067" x2="79155" y2="387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618" y="1053776"/>
              <a:ext cx="4738445" cy="5198942"/>
            </a:xfrm>
            <a:prstGeom prst="rect">
              <a:avLst/>
            </a:prstGeom>
          </p:spPr>
        </p:pic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D99145-3DA5-4EC9-82CD-4950D22B2A0B}"/>
                </a:ext>
              </a:extLst>
            </p:cNvPr>
            <p:cNvSpPr/>
            <p:nvPr/>
          </p:nvSpPr>
          <p:spPr>
            <a:xfrm>
              <a:off x="2562829" y="1678773"/>
              <a:ext cx="2623104" cy="41382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CloseT</a:t>
              </a:r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05B7A8A-5546-42B0-940A-C75540C54078}"/>
                </a:ext>
              </a:extLst>
            </p:cNvPr>
            <p:cNvSpPr/>
            <p:nvPr/>
          </p:nvSpPr>
          <p:spPr>
            <a:xfrm flipV="1">
              <a:off x="2655663" y="175722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2C3CBB9-2638-4538-A32B-C8132B46B7C1}"/>
                </a:ext>
              </a:extLst>
            </p:cNvPr>
            <p:cNvSpPr/>
            <p:nvPr/>
          </p:nvSpPr>
          <p:spPr>
            <a:xfrm flipV="1">
              <a:off x="2655663" y="193134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BB992C5-8DDB-4A01-970A-032135D525BB}"/>
                </a:ext>
              </a:extLst>
            </p:cNvPr>
            <p:cNvSpPr/>
            <p:nvPr/>
          </p:nvSpPr>
          <p:spPr>
            <a:xfrm flipV="1">
              <a:off x="2655663" y="184685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순서도: 수행의 시작/종료 113">
              <a:extLst>
                <a:ext uri="{FF2B5EF4-FFF2-40B4-BE49-F238E27FC236}">
                  <a16:creationId xmlns:a16="http://schemas.microsoft.com/office/drawing/2014/main" id="{B40B9E6C-7A4D-4624-80DF-942DC823E214}"/>
                </a:ext>
              </a:extLst>
            </p:cNvPr>
            <p:cNvSpPr/>
            <p:nvPr/>
          </p:nvSpPr>
          <p:spPr>
            <a:xfrm>
              <a:off x="3615769" y="2150614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상의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B2A9B0-F4B9-4F9E-8F6F-F0DEEBCE1138}"/>
                </a:ext>
              </a:extLst>
            </p:cNvPr>
            <p:cNvSpPr txBox="1"/>
            <p:nvPr/>
          </p:nvSpPr>
          <p:spPr>
            <a:xfrm>
              <a:off x="2174258" y="2101050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Category :</a:t>
              </a:r>
              <a:endParaRPr lang="ko-KR" altLang="en-US" sz="14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8721DB-C907-40A2-AF7E-EA52A8690CC5}"/>
                </a:ext>
              </a:extLst>
            </p:cNvPr>
            <p:cNvSpPr/>
            <p:nvPr/>
          </p:nvSpPr>
          <p:spPr>
            <a:xfrm>
              <a:off x="2581206" y="2386270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78707D1-BF5B-4FC4-9FCE-DBF683D886AD}"/>
                </a:ext>
              </a:extLst>
            </p:cNvPr>
            <p:cNvSpPr txBox="1"/>
            <p:nvPr/>
          </p:nvSpPr>
          <p:spPr>
            <a:xfrm>
              <a:off x="2256311" y="2441616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Color   :</a:t>
              </a:r>
              <a:endParaRPr lang="ko-KR" altLang="en-US" sz="14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11657B2-EE8B-4157-B87E-28D46970AC6E}"/>
                </a:ext>
              </a:extLst>
            </p:cNvPr>
            <p:cNvSpPr/>
            <p:nvPr/>
          </p:nvSpPr>
          <p:spPr>
            <a:xfrm>
              <a:off x="2587190" y="2726534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23" name="순서도: 수행의 시작/종료 122">
              <a:extLst>
                <a:ext uri="{FF2B5EF4-FFF2-40B4-BE49-F238E27FC236}">
                  <a16:creationId xmlns:a16="http://schemas.microsoft.com/office/drawing/2014/main" id="{AC67CD06-D13C-4234-9DA5-717A4F824825}"/>
                </a:ext>
              </a:extLst>
            </p:cNvPr>
            <p:cNvSpPr/>
            <p:nvPr/>
          </p:nvSpPr>
          <p:spPr>
            <a:xfrm>
              <a:off x="3617500" y="2486914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흰색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B5A5B8C-0767-41FF-91A6-445D9C4A03E7}"/>
                </a:ext>
              </a:extLst>
            </p:cNvPr>
            <p:cNvSpPr txBox="1"/>
            <p:nvPr/>
          </p:nvSpPr>
          <p:spPr>
            <a:xfrm>
              <a:off x="2292578" y="2794146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Style   :</a:t>
              </a:r>
              <a:endParaRPr lang="ko-KR" altLang="en-US" sz="14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CA09534-2127-47C7-91DF-A39AB0B2B35E}"/>
                </a:ext>
              </a:extLst>
            </p:cNvPr>
            <p:cNvSpPr/>
            <p:nvPr/>
          </p:nvSpPr>
          <p:spPr>
            <a:xfrm>
              <a:off x="2587190" y="3060492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30" name="순서도: 수행의 시작/종료 129">
              <a:extLst>
                <a:ext uri="{FF2B5EF4-FFF2-40B4-BE49-F238E27FC236}">
                  <a16:creationId xmlns:a16="http://schemas.microsoft.com/office/drawing/2014/main" id="{E180357F-983E-44B2-BB2D-949C37137491}"/>
                </a:ext>
              </a:extLst>
            </p:cNvPr>
            <p:cNvSpPr/>
            <p:nvPr/>
          </p:nvSpPr>
          <p:spPr>
            <a:xfrm>
              <a:off x="3624856" y="2834898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일상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5339158-6250-46C9-85A5-CCEBF07A90C4}"/>
                </a:ext>
              </a:extLst>
            </p:cNvPr>
            <p:cNvSpPr/>
            <p:nvPr/>
          </p:nvSpPr>
          <p:spPr>
            <a:xfrm>
              <a:off x="2562829" y="5432632"/>
              <a:ext cx="1291995" cy="41382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완료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2D53B1D-4CB9-4F16-96DE-EF090D1BC2C8}"/>
                </a:ext>
              </a:extLst>
            </p:cNvPr>
            <p:cNvSpPr/>
            <p:nvPr/>
          </p:nvSpPr>
          <p:spPr>
            <a:xfrm>
              <a:off x="3895344" y="5434631"/>
              <a:ext cx="1291995" cy="40703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초기화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A56957A-356E-4995-A26E-216D49C03FD8}"/>
                </a:ext>
              </a:extLst>
            </p:cNvPr>
            <p:cNvSpPr/>
            <p:nvPr/>
          </p:nvSpPr>
          <p:spPr>
            <a:xfrm>
              <a:off x="3171267" y="5434631"/>
              <a:ext cx="1291995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764577A-D922-48A9-96D9-E32FA744B128}"/>
                </a:ext>
              </a:extLst>
            </p:cNvPr>
            <p:cNvSpPr/>
            <p:nvPr/>
          </p:nvSpPr>
          <p:spPr>
            <a:xfrm>
              <a:off x="2562827" y="3156648"/>
              <a:ext cx="2623105" cy="929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2" descr="솔리드 셔츠 하얀색셔츠 화이트 흰색셔츠 (주)레디코 남 - 티몬">
              <a:extLst>
                <a:ext uri="{FF2B5EF4-FFF2-40B4-BE49-F238E27FC236}">
                  <a16:creationId xmlns:a16="http://schemas.microsoft.com/office/drawing/2014/main" id="{48E6E5B3-66E8-472F-AA24-1691A8C74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568" y="3160430"/>
              <a:ext cx="836387" cy="92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4" descr="cimg.gabangpop.co.kr/images/goods_img/20110503/...">
              <a:extLst>
                <a:ext uri="{FF2B5EF4-FFF2-40B4-BE49-F238E27FC236}">
                  <a16:creationId xmlns:a16="http://schemas.microsoft.com/office/drawing/2014/main" id="{F67BBBA1-49A7-4852-814A-F9D30B045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079" y="3169859"/>
              <a:ext cx="880529" cy="92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6" descr="스투시(STUSSY) 베이직 스투시 후드티 화이트 - 109,000원 | 무신사 스토어">
              <a:extLst>
                <a:ext uri="{FF2B5EF4-FFF2-40B4-BE49-F238E27FC236}">
                  <a16:creationId xmlns:a16="http://schemas.microsoft.com/office/drawing/2014/main" id="{F6D0C674-713A-45B5-A56E-5663D21F4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736" y="3174508"/>
              <a:ext cx="817594" cy="92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59DB774A-F060-4F3B-8F4A-CFE734B47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8558" y="3101923"/>
              <a:ext cx="277824" cy="27782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74147DCE-71E6-40C6-89C0-62388A0C6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660" r="150"/>
            <a:stretch/>
          </p:blipFill>
          <p:spPr>
            <a:xfrm>
              <a:off x="3618298" y="4746786"/>
              <a:ext cx="518528" cy="669553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2723308E-578D-4281-8E07-C1271070B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-1" r="1238" b="8435"/>
            <a:stretch/>
          </p:blipFill>
          <p:spPr>
            <a:xfrm>
              <a:off x="3624856" y="4200864"/>
              <a:ext cx="545641" cy="669553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F69C081F-1C94-4732-8FFF-BDF14CFF0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01522" y="4054301"/>
              <a:ext cx="190107" cy="297836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277EF7-F973-4861-844C-3A3C33AC5D09}"/>
                </a:ext>
              </a:extLst>
            </p:cNvPr>
            <p:cNvSpPr txBox="1"/>
            <p:nvPr/>
          </p:nvSpPr>
          <p:spPr>
            <a:xfrm>
              <a:off x="2613184" y="4147371"/>
              <a:ext cx="8627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Abadi" panose="020B0604020104020204" pitchFamily="34" charset="0"/>
                </a:rPr>
                <a:t>&lt;</a:t>
              </a:r>
              <a:r>
                <a:rPr lang="ko-KR" altLang="en-US" sz="800" b="1" dirty="0">
                  <a:latin typeface="Abadi" panose="020B0604020104020204" pitchFamily="34" charset="0"/>
                </a:rPr>
                <a:t>예상 이미지</a:t>
              </a:r>
              <a:r>
                <a:rPr lang="en-US" altLang="ko-KR" sz="800" b="1" dirty="0">
                  <a:latin typeface="Abadi" panose="020B0604020104020204" pitchFamily="34" charset="0"/>
                </a:rPr>
                <a:t>&gt;</a:t>
              </a:r>
              <a:endParaRPr lang="ko-KR" altLang="en-US" sz="800" b="1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82C261F-6440-4144-9F33-8A623E609D88}"/>
              </a:ext>
            </a:extLst>
          </p:cNvPr>
          <p:cNvGrpSpPr/>
          <p:nvPr/>
        </p:nvGrpSpPr>
        <p:grpSpPr>
          <a:xfrm>
            <a:off x="6477000" y="348508"/>
            <a:ext cx="5714998" cy="6509492"/>
            <a:chOff x="6477000" y="348508"/>
            <a:chExt cx="5714998" cy="6509492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348508"/>
              <a:ext cx="5714998" cy="6509492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97D277E-B0B8-4D67-8F26-40F302F52ABD}"/>
                </a:ext>
              </a:extLst>
            </p:cNvPr>
            <p:cNvSpPr/>
            <p:nvPr/>
          </p:nvSpPr>
          <p:spPr>
            <a:xfrm>
              <a:off x="7124173" y="2448165"/>
              <a:ext cx="4503296" cy="2256866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모서리가 둥근 직사각형 122">
              <a:extLst>
                <a:ext uri="{FF2B5EF4-FFF2-40B4-BE49-F238E27FC236}">
                  <a16:creationId xmlns:a16="http://schemas.microsoft.com/office/drawing/2014/main" id="{5153ED9B-E697-431F-983A-E1744145A384}"/>
                </a:ext>
              </a:extLst>
            </p:cNvPr>
            <p:cNvSpPr/>
            <p:nvPr/>
          </p:nvSpPr>
          <p:spPr>
            <a:xfrm>
              <a:off x="7351528" y="2100603"/>
              <a:ext cx="1818407" cy="494270"/>
            </a:xfrm>
            <a:prstGeom prst="roundRect">
              <a:avLst/>
            </a:prstGeom>
            <a:solidFill>
              <a:srgbClr val="213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Cody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EC41271-EF9F-44C6-942E-743F52159A40}"/>
                </a:ext>
              </a:extLst>
            </p:cNvPr>
            <p:cNvSpPr/>
            <p:nvPr/>
          </p:nvSpPr>
          <p:spPr>
            <a:xfrm>
              <a:off x="7124173" y="3058898"/>
              <a:ext cx="4517033" cy="740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Finding the best dress code by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matching clothes on a user model.</a:t>
              </a: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846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679</Words>
  <Application>Microsoft Office PowerPoint</Application>
  <PresentationFormat>와이드스크린</PresentationFormat>
  <Paragraphs>365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</vt:lpstr>
      <vt:lpstr>맑은 고딕</vt:lpstr>
      <vt:lpstr>배달의민족 주아</vt:lpstr>
      <vt:lpstr>야놀자 야체 B</vt:lpstr>
      <vt:lpstr>야놀자 야체 R</vt:lpstr>
      <vt:lpstr>Abadi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준호</cp:lastModifiedBy>
  <cp:revision>39</cp:revision>
  <dcterms:created xsi:type="dcterms:W3CDTF">2019-10-22T03:45:32Z</dcterms:created>
  <dcterms:modified xsi:type="dcterms:W3CDTF">2020-04-24T02:47:58Z</dcterms:modified>
</cp:coreProperties>
</file>