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80" r:id="rId3"/>
    <p:sldId id="271" r:id="rId4"/>
    <p:sldId id="291" r:id="rId5"/>
    <p:sldId id="309" r:id="rId6"/>
    <p:sldId id="310" r:id="rId7"/>
    <p:sldId id="311" r:id="rId8"/>
    <p:sldId id="303" r:id="rId9"/>
    <p:sldId id="315" r:id="rId10"/>
    <p:sldId id="316" r:id="rId11"/>
    <p:sldId id="317" r:id="rId12"/>
    <p:sldId id="312" r:id="rId13"/>
    <p:sldId id="313" r:id="rId14"/>
    <p:sldId id="314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FFF"/>
    <a:srgbClr val="B9C6C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21" autoAdjust="0"/>
  </p:normalViewPr>
  <p:slideViewPr>
    <p:cSldViewPr>
      <p:cViewPr varScale="1">
        <p:scale>
          <a:sx n="52" d="100"/>
          <a:sy n="52" d="100"/>
        </p:scale>
        <p:origin x="8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721ED-F1C2-4347-A5A4-700250B0C0D2}" type="datetimeFigureOut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3F6BC-46EF-4285-BA0F-E8F0697C28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97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54F5-5C7F-4D2F-A3BA-1F4CC6F7C9ED}" type="datetimeFigureOut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14D22-2E72-413E-ADFA-87FB94EC26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6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14D22-2E72-413E-ADFA-87FB94EC265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9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5A31-3333-47F4-A44B-C3E71BD9087E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26BF-62D0-4035-8B9B-664D357ABF80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B05B-64E7-48A2-83AA-EFCFEBD6FBF1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27F-C097-4E51-B9BD-B05EFAC5CEAD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40DA-A83A-4EF0-9400-FCFF13087712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E909-28C8-4486-83D0-E76C8347B299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FA1-176A-4136-B127-45EED5962BD6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F093-96D6-4D82-887F-E2D0A91FF008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1A66-B880-4820-ADC5-958CE5EE8632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72AB-F88E-4F94-A51F-7D9382503343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0D00-EDE6-4876-A6DB-009FEA2790D6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046E-346F-41A5-8410-67AC747F336D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한이음 ▶ 기획수행계획서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F5A9-EF0A-4260-9EFA-C3E69B12BA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6"/>
          <p:cNvGrpSpPr/>
          <p:nvPr/>
        </p:nvGrpSpPr>
        <p:grpSpPr>
          <a:xfrm>
            <a:off x="683568" y="199273"/>
            <a:ext cx="1584176" cy="461665"/>
            <a:chOff x="683568" y="199273"/>
            <a:chExt cx="1584176" cy="46166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28966" y="206489"/>
              <a:ext cx="1538778" cy="0"/>
            </a:xfrm>
            <a:prstGeom prst="line">
              <a:avLst/>
            </a:prstGeom>
            <a:ln w="38100">
              <a:solidFill>
                <a:srgbClr val="3B5A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3568" y="199273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내가 기획한 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IT</a:t>
              </a:r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가</a:t>
              </a:r>
              <a:endParaRPr lang="en-US" altLang="ko-KR" sz="1200" b="1" dirty="0" smtClean="0">
                <a:solidFill>
                  <a:srgbClr val="3B5AA8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3B5AA8"/>
                  </a:solidFill>
                  <a:latin typeface="+mn-ea"/>
                </a:rPr>
                <a:t>세상을 바꾼다면</a:t>
              </a:r>
              <a:r>
                <a:rPr lang="en-US" altLang="ko-KR" sz="1200" b="1" dirty="0" smtClean="0">
                  <a:solidFill>
                    <a:srgbClr val="3B5AA8"/>
                  </a:solidFill>
                  <a:latin typeface="+mn-ea"/>
                </a:rPr>
                <a:t>?</a:t>
              </a:r>
              <a:endParaRPr lang="ko-KR" altLang="en-US" sz="1200" b="1" dirty="0">
                <a:solidFill>
                  <a:srgbClr val="3B5AA8"/>
                </a:solidFill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8680" y="4754468"/>
            <a:ext cx="752664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2018. 11. 13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4912" y="3847153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</a:t>
            </a:r>
            <a:r>
              <a:rPr lang="ko-KR" altLang="en-US" sz="2400" b="1" spc="-150" smtClean="0">
                <a:solidFill>
                  <a:srgbClr val="77787B"/>
                </a:solidFill>
              </a:rPr>
              <a:t>명 </a:t>
            </a:r>
            <a:r>
              <a:rPr lang="en-US" altLang="ko-KR" sz="2400" b="1" spc="-150" smtClean="0">
                <a:solidFill>
                  <a:srgbClr val="77787B"/>
                </a:solidFill>
              </a:rPr>
              <a:t>: </a:t>
            </a:r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Chatbot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기반 </a:t>
            </a:r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  <a:endParaRPr lang="ko-KR" altLang="en-US" sz="3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9139" y="1298858"/>
            <a:ext cx="3954096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spc="-150" dirty="0" err="1" smtClean="0">
                <a:solidFill>
                  <a:schemeClr val="accent5">
                    <a:lumMod val="75000"/>
                  </a:schemeClr>
                </a:solidFill>
              </a:rPr>
              <a:t>한이음</a:t>
            </a:r>
            <a:r>
              <a:rPr lang="ko-KR" altLang="en-US" sz="2500" b="1" spc="-15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500" b="1" spc="-150" dirty="0" smtClean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ko-KR" altLang="en-US" sz="2500" b="1" spc="-150" dirty="0" err="1" smtClean="0">
                <a:solidFill>
                  <a:schemeClr val="accent5">
                    <a:lumMod val="75000"/>
                  </a:schemeClr>
                </a:solidFill>
              </a:rPr>
              <a:t>멘토링</a:t>
            </a:r>
            <a:r>
              <a:rPr lang="ko-KR" altLang="en-US" sz="2500" b="1" spc="-150" dirty="0" smtClean="0">
                <a:solidFill>
                  <a:schemeClr val="accent5">
                    <a:lumMod val="75000"/>
                  </a:schemeClr>
                </a:solidFill>
              </a:rPr>
              <a:t> 프로젝트</a:t>
            </a:r>
            <a:endParaRPr lang="en-US" altLang="ko-KR" sz="2500" b="1" spc="-15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5000" b="1" spc="-150" dirty="0" smtClean="0">
                <a:solidFill>
                  <a:schemeClr val="accent5">
                    <a:lumMod val="75000"/>
                  </a:schemeClr>
                </a:solidFill>
              </a:rPr>
              <a:t>개발결과서</a:t>
            </a:r>
            <a:endParaRPr lang="ko-KR" altLang="en-US" sz="5000" b="1" spc="-15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1" y="176565"/>
            <a:ext cx="510555" cy="48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5631631"/>
            <a:ext cx="437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Mentee  </a:t>
            </a:r>
            <a:r>
              <a:rPr lang="ko-KR" altLang="en-US" smtClean="0"/>
              <a:t>김지혜</a:t>
            </a:r>
            <a:r>
              <a:rPr lang="en-US" altLang="ko-KR" smtClean="0"/>
              <a:t>, </a:t>
            </a:r>
            <a:r>
              <a:rPr lang="ko-KR" altLang="en-US" smtClean="0"/>
              <a:t>이예지</a:t>
            </a:r>
            <a:r>
              <a:rPr lang="en-US" altLang="ko-KR" smtClean="0"/>
              <a:t>, </a:t>
            </a:r>
            <a:r>
              <a:rPr lang="ko-KR" altLang="en-US" smtClean="0"/>
              <a:t>이혜지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결과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제목 12"/>
          <p:cNvSpPr txBox="1">
            <a:spLocks/>
          </p:cNvSpPr>
          <p:nvPr/>
        </p:nvSpPr>
        <p:spPr>
          <a:xfrm>
            <a:off x="436480" y="1196752"/>
            <a:ext cx="324036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4-1. </a:t>
            </a:r>
            <a:r>
              <a:rPr lang="ko-KR" altLang="en-US" sz="1700" b="1" dirty="0" smtClean="0">
                <a:latin typeface="+mn-ea"/>
                <a:cs typeface="+mj-cs"/>
              </a:rPr>
              <a:t>최종결과</a:t>
            </a:r>
            <a:endParaRPr lang="en-US" altLang="ko-KR" sz="1700" b="1" dirty="0" smtClean="0"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spc="-50" dirty="0" smtClean="0">
                <a:latin typeface="+mn-ea"/>
                <a:cs typeface="+mj-cs"/>
              </a:rPr>
              <a:t>last</a:t>
            </a:r>
            <a:r>
              <a:rPr lang="en-US" altLang="ko-KR" sz="1700" b="1" spc="-50" noProof="0" dirty="0" smtClean="0">
                <a:latin typeface="+mn-ea"/>
                <a:cs typeface="+mj-cs"/>
              </a:rPr>
              <a:t> page – </a:t>
            </a:r>
            <a:r>
              <a:rPr lang="ko-KR" altLang="en-US" sz="1700" b="1" spc="-50" dirty="0" smtClean="0">
                <a:latin typeface="+mn-ea"/>
                <a:cs typeface="+mj-cs"/>
              </a:rPr>
              <a:t>상세페이지</a:t>
            </a:r>
            <a:r>
              <a:rPr lang="en-US" altLang="ko-KR" sz="1700" b="1" spc="-50" dirty="0" smtClean="0">
                <a:latin typeface="+mn-ea"/>
                <a:cs typeface="+mj-cs"/>
              </a:rPr>
              <a:t>1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9716278">
            <a:off x="4143204" y="4425640"/>
            <a:ext cx="919522" cy="111949"/>
          </a:xfrm>
          <a:prstGeom prst="roundRect">
            <a:avLst>
              <a:gd name="adj" fmla="val 50000"/>
            </a:avLst>
          </a:prstGeom>
          <a:solidFill>
            <a:srgbClr val="E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" y="1876576"/>
            <a:ext cx="91440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결과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제목 12"/>
          <p:cNvSpPr txBox="1">
            <a:spLocks/>
          </p:cNvSpPr>
          <p:nvPr/>
        </p:nvSpPr>
        <p:spPr>
          <a:xfrm>
            <a:off x="436480" y="1196752"/>
            <a:ext cx="324036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4-1. </a:t>
            </a:r>
            <a:r>
              <a:rPr lang="ko-KR" altLang="en-US" sz="1700" b="1" dirty="0" smtClean="0">
                <a:latin typeface="+mn-ea"/>
                <a:cs typeface="+mj-cs"/>
              </a:rPr>
              <a:t>최종결과</a:t>
            </a:r>
            <a:endParaRPr lang="en-US" altLang="ko-KR" sz="1700" b="1" dirty="0" smtClean="0"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spc="-50" dirty="0" smtClean="0">
                <a:latin typeface="+mn-ea"/>
                <a:cs typeface="+mj-cs"/>
              </a:rPr>
              <a:t>last</a:t>
            </a:r>
            <a:r>
              <a:rPr lang="en-US" altLang="ko-KR" sz="1700" b="1" spc="-50" noProof="0" dirty="0" smtClean="0">
                <a:latin typeface="+mn-ea"/>
                <a:cs typeface="+mj-cs"/>
              </a:rPr>
              <a:t> page – </a:t>
            </a:r>
            <a:r>
              <a:rPr lang="ko-KR" altLang="en-US" sz="1700" b="1" spc="-50" dirty="0" smtClean="0">
                <a:latin typeface="+mn-ea"/>
                <a:cs typeface="+mj-cs"/>
              </a:rPr>
              <a:t>상세페이지</a:t>
            </a:r>
            <a:r>
              <a:rPr lang="en-US" altLang="ko-KR" sz="1700" b="1" spc="-50" dirty="0">
                <a:latin typeface="+mn-ea"/>
                <a:cs typeface="+mj-cs"/>
              </a:rPr>
              <a:t>2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9716278">
            <a:off x="4143204" y="4425640"/>
            <a:ext cx="919522" cy="111949"/>
          </a:xfrm>
          <a:prstGeom prst="roundRect">
            <a:avLst>
              <a:gd name="adj" fmla="val 50000"/>
            </a:avLst>
          </a:prstGeom>
          <a:solidFill>
            <a:srgbClr val="E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2" y="1988840"/>
            <a:ext cx="9144000" cy="457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결과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제목 12"/>
          <p:cNvSpPr txBox="1">
            <a:spLocks/>
          </p:cNvSpPr>
          <p:nvPr/>
        </p:nvSpPr>
        <p:spPr>
          <a:xfrm>
            <a:off x="436480" y="1196752"/>
            <a:ext cx="324036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4-2. SW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81737"/>
              </p:ext>
            </p:extLst>
          </p:nvPr>
        </p:nvGraphicFramePr>
        <p:xfrm>
          <a:off x="611560" y="2348880"/>
          <a:ext cx="8153400" cy="2016920"/>
        </p:xfrm>
        <a:graphic>
          <a:graphicData uri="http://schemas.openxmlformats.org/drawingml/2006/table">
            <a:tbl>
              <a:tblPr/>
              <a:tblGrid>
                <a:gridCol w="120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0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화면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기능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소스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설명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화면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53975" algn="l"/>
                          <a:tab pos="190500" algn="l"/>
                        </a:tabLst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챗봇과의 대화 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Client.java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Index.jsp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챗봇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챗봇에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대화 정보를 등록하는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top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파일 수정하여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대화 가능함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챗봇과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웹페이지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연결후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결과 도출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음식점 페이지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맛집 상세 정보 출력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53975" algn="l"/>
                          <a:tab pos="190500" algn="l"/>
                        </a:tabLst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RestaurantInfo.jsp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챗봇과의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 검색으로 도출된 맛집의 상세 정보를 출력함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 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117475" algn="l"/>
                          <a:tab pos="296863" algn="l"/>
                        </a:tabLst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네이버 지도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API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사용함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charset="0"/>
                        </a:rPr>
                        <a:t>.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팀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소개 </a:t>
            </a:r>
            <a:r>
              <a:rPr kumimoji="0" lang="en-US" altLang="ko-KR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– 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조직 및 역할</a:t>
            </a:r>
            <a:r>
              <a:rPr kumimoji="0" lang="en-US" altLang="ko-KR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575555" y="3969061"/>
            <a:ext cx="453650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043608" y="2420889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89738" y="3356993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115616" y="4365105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74926" y="1854117"/>
            <a:ext cx="6976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팀 명</a:t>
            </a:r>
            <a:endParaRPr lang="ko-KR" altLang="en-US" sz="1700" b="1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648" y="2564905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프로젝트</a:t>
            </a:r>
            <a:endParaRPr lang="en-US" altLang="ko-KR" sz="1700" b="1" dirty="0" smtClean="0">
              <a:latin typeface="+mn-ea"/>
            </a:endParaRPr>
          </a:p>
          <a:p>
            <a:pPr algn="ctr"/>
            <a:r>
              <a:rPr lang="ko-KR" altLang="en-US" sz="1700" b="1" dirty="0" smtClean="0">
                <a:latin typeface="+mn-ea"/>
              </a:rPr>
              <a:t>멘토</a:t>
            </a:r>
            <a:endParaRPr lang="ko-KR" altLang="en-US" sz="170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96450" y="2699629"/>
            <a:ext cx="8386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err="1" smtClean="0">
                <a:latin typeface="+mn-ea"/>
              </a:rPr>
              <a:t>성희</a:t>
            </a:r>
            <a:r>
              <a:rPr lang="ko-KR" altLang="en-US" sz="1700" dirty="0" err="1">
                <a:latin typeface="+mn-ea"/>
              </a:rPr>
              <a:t>모</a:t>
            </a:r>
            <a:endParaRPr lang="ko-KR" altLang="en-US" sz="17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3574758"/>
            <a:ext cx="17368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 smtClean="0">
                <a:latin typeface="+mn-ea"/>
              </a:rPr>
              <a:t>프로젝트</a:t>
            </a:r>
            <a:endParaRPr lang="en-US" altLang="ko-KR" sz="1700" b="1" dirty="0" smtClean="0">
              <a:latin typeface="+mn-ea"/>
            </a:endParaRPr>
          </a:p>
          <a:p>
            <a:pPr algn="ctr"/>
            <a:r>
              <a:rPr lang="ko-KR" altLang="en-US" sz="1700" b="1" dirty="0" smtClean="0">
                <a:latin typeface="+mn-ea"/>
              </a:rPr>
              <a:t>리더</a:t>
            </a:r>
            <a:endParaRPr lang="ko-KR" altLang="en-US" sz="1700" b="1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51148" y="4582870"/>
            <a:ext cx="10855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b="1" smtClean="0">
                <a:latin typeface="+mn-ea"/>
              </a:rPr>
              <a:t>HW </a:t>
            </a:r>
            <a:r>
              <a:rPr lang="ko-KR" altLang="en-US" sz="1700" b="1" dirty="0" smtClean="0">
                <a:latin typeface="+mn-ea"/>
              </a:rPr>
              <a:t>파트</a:t>
            </a:r>
            <a:endParaRPr lang="en-US" altLang="ko-KR" sz="1700" b="1" dirty="0" smtClean="0">
              <a:latin typeface="+mn-ea"/>
            </a:endParaRPr>
          </a:p>
          <a:p>
            <a:pPr algn="ctr"/>
            <a:r>
              <a:rPr lang="ko-KR" altLang="en-US" sz="1700" b="1" dirty="0" smtClean="0">
                <a:latin typeface="+mn-ea"/>
              </a:rPr>
              <a:t>멤버</a:t>
            </a:r>
            <a:endParaRPr lang="en-US" altLang="ko-KR" sz="1700" b="1" dirty="0" smtClean="0"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32868" y="5445225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76416" y="5500702"/>
            <a:ext cx="1040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700" b="1" smtClean="0">
                <a:latin typeface="+mn-ea"/>
              </a:rPr>
              <a:t>SW </a:t>
            </a:r>
            <a:r>
              <a:rPr lang="ko-KR" altLang="en-US" sz="1700" b="1" dirty="0" smtClean="0">
                <a:latin typeface="+mn-ea"/>
              </a:rPr>
              <a:t>파트</a:t>
            </a:r>
            <a:endParaRPr lang="en-US" altLang="ko-KR" sz="1700" b="1" dirty="0" smtClean="0">
              <a:latin typeface="+mn-ea"/>
            </a:endParaRPr>
          </a:p>
          <a:p>
            <a:pPr algn="ctr"/>
            <a:r>
              <a:rPr lang="ko-KR" altLang="en-US" sz="1700" b="1" dirty="0" smtClean="0">
                <a:latin typeface="+mn-ea"/>
              </a:rPr>
              <a:t>멤버</a:t>
            </a:r>
            <a:endParaRPr lang="en-US" altLang="ko-KR" sz="1700" b="1" dirty="0" smtClean="0">
              <a:latin typeface="+mn-ea"/>
            </a:endParaRPr>
          </a:p>
        </p:txBody>
      </p:sp>
      <p:pic>
        <p:nvPicPr>
          <p:cNvPr id="71" name="Picture 2" descr="C:\Users\luminara\AppData\Local\Microsoft\Windows\Temporary Internet Files\Content.IE5\2AO2SG76\MC90043164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0166" y="2553279"/>
            <a:ext cx="706388" cy="706388"/>
          </a:xfrm>
          <a:prstGeom prst="rect">
            <a:avLst/>
          </a:prstGeom>
          <a:noFill/>
        </p:spPr>
      </p:pic>
      <p:pic>
        <p:nvPicPr>
          <p:cNvPr id="72" name="Picture 3" descr="C:\Users\luminara\AppData\Local\Microsoft\Windows\Temporary Internet Files\Content.IE5\5Y252NOX\MC90043394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5445225"/>
            <a:ext cx="857250" cy="857250"/>
          </a:xfrm>
          <a:prstGeom prst="rect">
            <a:avLst/>
          </a:prstGeom>
          <a:noFill/>
        </p:spPr>
      </p:pic>
      <p:pic>
        <p:nvPicPr>
          <p:cNvPr id="73" name="Picture 4" descr="C:\Users\luminara\AppData\Local\Microsoft\Windows\Temporary Internet Files\Content.IE5\3EVWPVS5\MC900432583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4509121"/>
            <a:ext cx="914286" cy="914286"/>
          </a:xfrm>
          <a:prstGeom prst="rect">
            <a:avLst/>
          </a:prstGeom>
          <a:noFill/>
        </p:spPr>
      </p:pic>
      <p:pic>
        <p:nvPicPr>
          <p:cNvPr id="74" name="Picture 5" descr="C:\Users\luminara\AppData\Local\Microsoft\Windows\Temporary Internet Files\Content.IE5\2AO2SG76\MC900433925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280" y="3429001"/>
            <a:ext cx="922412" cy="922412"/>
          </a:xfrm>
          <a:prstGeom prst="rect">
            <a:avLst/>
          </a:prstGeom>
          <a:noFill/>
        </p:spPr>
      </p:pic>
      <p:pic>
        <p:nvPicPr>
          <p:cNvPr id="75" name="Picture 6" descr="C:\Users\luminara\AppData\Local\Microsoft\Windows\Temporary Internet Files\Content.IE5\2KYPCVYQ\MC900432646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6296" y="1755401"/>
            <a:ext cx="629530" cy="629530"/>
          </a:xfrm>
          <a:prstGeom prst="rect">
            <a:avLst/>
          </a:prstGeom>
          <a:noFill/>
        </p:spPr>
      </p:pic>
      <p:cxnSp>
        <p:nvCxnSpPr>
          <p:cNvPr id="76" name="직선 연결선 75"/>
          <p:cNvCxnSpPr/>
          <p:nvPr/>
        </p:nvCxnSpPr>
        <p:spPr>
          <a:xfrm>
            <a:off x="1043608" y="1700809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187624" y="6237313"/>
            <a:ext cx="705678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9832" y="3645024"/>
            <a:ext cx="8386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smtClean="0">
                <a:latin typeface="+mn-ea"/>
              </a:rPr>
              <a:t>김지혜</a:t>
            </a:r>
            <a:endParaRPr lang="ko-KR" altLang="en-US" sz="17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5661248"/>
            <a:ext cx="25202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>
                <a:latin typeface="+mn-ea"/>
              </a:rPr>
              <a:t>이혜지</a:t>
            </a:r>
            <a:r>
              <a:rPr lang="en-US" altLang="ko-KR" sz="1700" smtClean="0">
                <a:latin typeface="+mn-ea"/>
              </a:rPr>
              <a:t>, </a:t>
            </a:r>
            <a:r>
              <a:rPr lang="ko-KR" altLang="en-US" sz="1700" smtClean="0">
                <a:latin typeface="+mn-ea"/>
              </a:rPr>
              <a:t>이예지</a:t>
            </a:r>
            <a:endParaRPr lang="ko-KR" altLang="en-US" sz="17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8448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팀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소개 </a:t>
            </a:r>
            <a:r>
              <a:rPr kumimoji="0" lang="en-US" altLang="ko-KR" sz="17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–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  <a:cs typeface="+mj-cs"/>
              </a:rPr>
              <a:t>조직 및 역할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424357" y="1484784"/>
          <a:ext cx="4003628" cy="2235167"/>
        </p:xfrm>
        <a:graphic>
          <a:graphicData uri="http://schemas.openxmlformats.org/drawingml/2006/table">
            <a:tbl>
              <a:tblPr firstRow="1" bandRow="1"/>
              <a:tblGrid>
                <a:gridCol w="1267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274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전화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010-8060-5389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eoeogudgud@naver.com</a:t>
                      </a:r>
                      <a:endParaRPr lang="ko-KR" altLang="en-US" sz="1200" b="0" kern="120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  <a:p>
                      <a:pPr algn="ctr" latinLnBrk="1"/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SW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웹 페이지 서버 기능 구현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소프트웨어공학과</a:t>
                      </a:r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/</a:t>
                      </a:r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김지혜</a:t>
                      </a:r>
                      <a:endParaRPr lang="en-US" altLang="ko-KR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24357" y="4077072"/>
          <a:ext cx="4003628" cy="2160241"/>
        </p:xfrm>
        <a:graphic>
          <a:graphicData uri="http://schemas.openxmlformats.org/drawingml/2006/table">
            <a:tbl>
              <a:tblPr firstRow="1" bandRow="1"/>
              <a:tblGrid>
                <a:gridCol w="1267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274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전화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010-5559-3406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lwiiiiii@naver.com </a:t>
                      </a:r>
                      <a:endParaRPr lang="ko-KR" altLang="en-US" sz="1200" b="0" kern="120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SW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챗봇 기능 구현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소프트웨어공학과</a:t>
                      </a:r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/</a:t>
                      </a:r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이혜지</a:t>
                      </a:r>
                      <a:endParaRPr lang="en-US" altLang="ko-KR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723464" y="1488178"/>
          <a:ext cx="4003628" cy="2160241"/>
        </p:xfrm>
        <a:graphic>
          <a:graphicData uri="http://schemas.openxmlformats.org/drawingml/2006/table">
            <a:tbl>
              <a:tblPr firstRow="1" bandRow="1"/>
              <a:tblGrid>
                <a:gridCol w="1267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274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전화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010-8796-8562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Yjll_1019@naver.com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SW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웹 페이지 프론트 기능</a:t>
                      </a:r>
                      <a:r>
                        <a:rPr lang="ko-KR" altLang="en-US" sz="1200" b="0" kern="1200" baseline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구현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소프트웨어공학과</a:t>
                      </a:r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이예지</a:t>
                      </a:r>
                      <a:endParaRPr lang="en-US" altLang="ko-KR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723464" y="4077071"/>
          <a:ext cx="4003628" cy="2235167"/>
        </p:xfrm>
        <a:graphic>
          <a:graphicData uri="http://schemas.openxmlformats.org/drawingml/2006/table">
            <a:tbl>
              <a:tblPr firstRow="1" bandRow="1"/>
              <a:tblGrid>
                <a:gridCol w="1267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274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전화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나눔고딕"/>
                          <a:cs typeface="+mn-cs"/>
                        </a:rPr>
                        <a:t> </a:t>
                      </a:r>
                      <a:endParaRPr lang="ko-KR" altLang="en-US" sz="1200" b="0" kern="120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나눔고딕"/>
                        <a:cs typeface="+mn-cs"/>
                      </a:endParaRPr>
                    </a:p>
                    <a:p>
                      <a:pPr algn="ctr" latinLnBrk="1"/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역할설명</a:t>
                      </a:r>
                      <a:endParaRPr lang="ko-KR" altLang="en-US" sz="1200" b="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학부</a:t>
                      </a:r>
                      <a:r>
                        <a:rPr lang="en-US" altLang="ko-KR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200" b="0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764B0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1484784"/>
            <a:ext cx="1296143" cy="15121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77073"/>
            <a:ext cx="1296144" cy="15121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129614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79512" y="116632"/>
            <a:ext cx="8964488" cy="6724932"/>
            <a:chOff x="179512" y="116632"/>
            <a:chExt cx="8964488" cy="672493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549" y="116632"/>
              <a:ext cx="936104" cy="489971"/>
            </a:xfrm>
            <a:prstGeom prst="rect">
              <a:avLst/>
            </a:prstGeom>
          </p:spPr>
        </p:pic>
        <p:pic>
          <p:nvPicPr>
            <p:cNvPr id="10" name="Picture 1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6"/>
            <a:stretch/>
          </p:blipFill>
          <p:spPr bwMode="auto">
            <a:xfrm rot="10800000">
              <a:off x="4306022" y="3226032"/>
              <a:ext cx="4837978" cy="361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179512" y="179931"/>
              <a:ext cx="2088232" cy="493770"/>
              <a:chOff x="179512" y="179931"/>
              <a:chExt cx="2088232" cy="493770"/>
            </a:xfrm>
          </p:grpSpPr>
          <p:grpSp>
            <p:nvGrpSpPr>
              <p:cNvPr id="2" name="그룹 6"/>
              <p:cNvGrpSpPr/>
              <p:nvPr/>
            </p:nvGrpSpPr>
            <p:grpSpPr>
              <a:xfrm>
                <a:off x="683568" y="199273"/>
                <a:ext cx="1584176" cy="461665"/>
                <a:chOff x="683568" y="199273"/>
                <a:chExt cx="1584176" cy="461665"/>
              </a:xfrm>
            </p:grpSpPr>
            <p:cxnSp>
              <p:nvCxnSpPr>
                <p:cNvPr id="4" name="직선 연결선 3"/>
                <p:cNvCxnSpPr/>
                <p:nvPr/>
              </p:nvCxnSpPr>
              <p:spPr>
                <a:xfrm>
                  <a:off x="728966" y="206489"/>
                  <a:ext cx="1538778" cy="0"/>
                </a:xfrm>
                <a:prstGeom prst="line">
                  <a:avLst/>
                </a:prstGeom>
                <a:ln w="38100">
                  <a:solidFill>
                    <a:srgbClr val="3B5A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683568" y="199273"/>
                  <a:ext cx="13869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smtClean="0">
                      <a:solidFill>
                        <a:srgbClr val="3B5AA8"/>
                      </a:solidFill>
                      <a:latin typeface="+mn-ea"/>
                    </a:rPr>
                    <a:t>내가 기획한 </a:t>
                  </a:r>
                  <a:r>
                    <a:rPr lang="en-US" altLang="ko-KR" sz="1200" b="1" dirty="0" smtClean="0">
                      <a:solidFill>
                        <a:srgbClr val="3B5AA8"/>
                      </a:solidFill>
                      <a:latin typeface="+mn-ea"/>
                    </a:rPr>
                    <a:t>IT</a:t>
                  </a:r>
                  <a:r>
                    <a:rPr lang="ko-KR" altLang="en-US" sz="1200" b="1" dirty="0" smtClean="0">
                      <a:solidFill>
                        <a:srgbClr val="3B5AA8"/>
                      </a:solidFill>
                      <a:latin typeface="+mn-ea"/>
                    </a:rPr>
                    <a:t>가</a:t>
                  </a:r>
                  <a:endParaRPr lang="en-US" altLang="ko-KR" sz="1200" b="1" dirty="0" smtClean="0">
                    <a:solidFill>
                      <a:srgbClr val="3B5AA8"/>
                    </a:solidFill>
                    <a:latin typeface="+mn-ea"/>
                  </a:endParaRPr>
                </a:p>
                <a:p>
                  <a:r>
                    <a:rPr lang="ko-KR" altLang="en-US" sz="1200" b="1" dirty="0" smtClean="0">
                      <a:solidFill>
                        <a:srgbClr val="3B5AA8"/>
                      </a:solidFill>
                      <a:latin typeface="+mn-ea"/>
                    </a:rPr>
                    <a:t>세상을 바꾼다면</a:t>
                  </a:r>
                  <a:r>
                    <a:rPr lang="en-US" altLang="ko-KR" sz="1200" b="1" dirty="0" smtClean="0">
                      <a:solidFill>
                        <a:srgbClr val="3B5AA8"/>
                      </a:solidFill>
                      <a:latin typeface="+mn-ea"/>
                    </a:rPr>
                    <a:t>?</a:t>
                  </a:r>
                  <a:endParaRPr lang="ko-KR" altLang="en-US" sz="1200" b="1" dirty="0">
                    <a:solidFill>
                      <a:srgbClr val="3B5AA8"/>
                    </a:solidFill>
                    <a:latin typeface="+mn-ea"/>
                  </a:endParaRPr>
                </a:p>
              </p:txBody>
            </p:sp>
          </p:grpSp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9512" y="179931"/>
                <a:ext cx="504056" cy="4937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1" y="182923"/>
            <a:ext cx="510555" cy="48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03848" y="1844824"/>
            <a:ext cx="3924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개요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업무 범위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일정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결과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프로젝트 팀 소개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개요 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790887" y="1272117"/>
            <a:ext cx="7577394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84" name="TextBox 4"/>
          <p:cNvSpPr txBox="1">
            <a:spLocks noChangeArrowheads="1"/>
          </p:cNvSpPr>
          <p:nvPr/>
        </p:nvSpPr>
        <p:spPr bwMode="auto">
          <a:xfrm rot="362665">
            <a:off x="1019226" y="1283207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1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85" name="TextBox 5"/>
          <p:cNvSpPr txBox="1">
            <a:spLocks noChangeArrowheads="1"/>
          </p:cNvSpPr>
          <p:nvPr/>
        </p:nvSpPr>
        <p:spPr bwMode="auto">
          <a:xfrm>
            <a:off x="1502112" y="1305463"/>
            <a:ext cx="173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목적 및 필요성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424356" y="1848180"/>
            <a:ext cx="843270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배경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웹페이지에서 </a:t>
            </a:r>
            <a:r>
              <a:rPr lang="ko-KR" altLang="en-US" sz="1600" dirty="0" smtClean="0"/>
              <a:t>여행지 또는 맛집을 </a:t>
            </a:r>
            <a:r>
              <a:rPr lang="ko-KR" altLang="en-US" sz="1600" dirty="0"/>
              <a:t>검색하면 나오는 곳은 많지만 어떤 곳이 정말 추천 받는 </a:t>
            </a:r>
            <a:r>
              <a:rPr lang="ko-KR" altLang="en-US" sz="1600" dirty="0" smtClean="0"/>
              <a:t>여행지인지 맛집인지 </a:t>
            </a:r>
            <a:r>
              <a:rPr lang="ko-KR" altLang="en-US" sz="1600" dirty="0"/>
              <a:t>구분하기 쉽지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내가 </a:t>
            </a:r>
            <a:r>
              <a:rPr lang="ko-KR" altLang="en-US" sz="1600" dirty="0" smtClean="0"/>
              <a:t>떠나고 싶은 여행지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먹고 </a:t>
            </a:r>
            <a:r>
              <a:rPr lang="ko-KR" altLang="en-US" sz="1600" dirty="0"/>
              <a:t>싶은 음식의 맛집에 대한 정보와 다른 사용자의 리뷰를 함께 볼 수 있다면 좋겠다는 생각으로 제안하게 되었습니다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/>
              <a:t>필요성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	1)  </a:t>
            </a:r>
            <a:r>
              <a:rPr lang="ko-KR" altLang="en-US" sz="1600" dirty="0"/>
              <a:t>전용 앱을 다운로드 받을 필요 없이 웹에서 검색함으로써 접근성이 높다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	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  </a:t>
            </a:r>
            <a:r>
              <a:rPr lang="ko-KR" altLang="en-US" sz="1600" dirty="0"/>
              <a:t>대화 형식의 검색을 통해서 사용자는 프로그램을 손쉽게 사용할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	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)  </a:t>
            </a:r>
            <a:r>
              <a:rPr lang="ko-KR" altLang="en-US" sz="1600" dirty="0"/>
              <a:t>일대일 대화형식으로 진행하는 서비스를 통해서 사용자를 위한 </a:t>
            </a:r>
            <a:endParaRPr lang="en-US" altLang="ko-KR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맞춤형 정보를 </a:t>
            </a:r>
            <a:r>
              <a:rPr lang="ko-KR" altLang="en-US" sz="1600" dirty="0"/>
              <a:t>얻을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	</a:t>
            </a:r>
            <a:r>
              <a:rPr lang="en-US" altLang="ko-KR" sz="1600" dirty="0"/>
              <a:t>4</a:t>
            </a:r>
            <a:r>
              <a:rPr lang="en-US" altLang="ko-KR" sz="1600" dirty="0" smtClean="0"/>
              <a:t>)  </a:t>
            </a:r>
            <a:r>
              <a:rPr lang="ko-KR" altLang="en-US" sz="1600" dirty="0"/>
              <a:t>사용자가 </a:t>
            </a:r>
            <a:r>
              <a:rPr lang="ko-KR" altLang="en-US" sz="1600" dirty="0" smtClean="0"/>
              <a:t>여행지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맛집에 </a:t>
            </a:r>
            <a:r>
              <a:rPr lang="ko-KR" altLang="en-US" sz="1600" dirty="0"/>
              <a:t>대한 </a:t>
            </a:r>
            <a:r>
              <a:rPr lang="ko-KR" altLang="en-US" sz="1600" dirty="0" err="1"/>
              <a:t>별점을</a:t>
            </a:r>
            <a:r>
              <a:rPr lang="ko-KR" altLang="en-US" sz="1600" dirty="0"/>
              <a:t> 주는 시스템을 통해서 </a:t>
            </a:r>
            <a:endParaRPr lang="en-US" altLang="ko-KR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사용자 </a:t>
            </a:r>
            <a:r>
              <a:rPr lang="ko-KR" altLang="en-US" sz="1600" dirty="0"/>
              <a:t>간의 </a:t>
            </a:r>
            <a:r>
              <a:rPr lang="ko-KR" altLang="en-US" sz="1600" dirty="0" smtClean="0"/>
              <a:t>정보를 </a:t>
            </a:r>
            <a:r>
              <a:rPr lang="ko-KR" altLang="en-US" sz="1600" dirty="0"/>
              <a:t>공유하며 진실성 있는 정보를 얻을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	</a:t>
            </a:r>
            <a:r>
              <a:rPr lang="en-US" altLang="ko-KR" sz="1600" dirty="0"/>
              <a:t>5</a:t>
            </a:r>
            <a:r>
              <a:rPr lang="en-US" altLang="ko-KR" sz="1600" dirty="0" smtClean="0"/>
              <a:t>)  </a:t>
            </a:r>
            <a:r>
              <a:rPr lang="ko-KR" altLang="en-US" sz="1600" dirty="0"/>
              <a:t>사용자는 </a:t>
            </a:r>
            <a:r>
              <a:rPr lang="ko-KR" altLang="en-US" sz="1600" dirty="0" err="1"/>
              <a:t>즐겨찾기</a:t>
            </a:r>
            <a:r>
              <a:rPr lang="ko-KR" altLang="en-US" sz="1600" dirty="0"/>
              <a:t> 기능을 통해서 </a:t>
            </a:r>
            <a:r>
              <a:rPr lang="ko-KR" altLang="en-US" sz="1600" dirty="0" smtClean="0"/>
              <a:t>여행지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맛집에 </a:t>
            </a:r>
            <a:r>
              <a:rPr lang="ko-KR" altLang="en-US" sz="1600" dirty="0"/>
              <a:t>대한 정보를 </a:t>
            </a:r>
            <a:endParaRPr lang="en-US" altLang="ko-KR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err="1" smtClean="0"/>
              <a:t>저장하므로써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지속성있는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정보를 얻을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모서리가 둥근 직사각형 85"/>
          <p:cNvSpPr/>
          <p:nvPr/>
        </p:nvSpPr>
        <p:spPr bwMode="auto">
          <a:xfrm>
            <a:off x="811030" y="1411038"/>
            <a:ext cx="7577394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 rot="362665">
            <a:off x="1039369" y="1421700"/>
            <a:ext cx="354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3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1522255" y="1445543"/>
            <a:ext cx="16514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프로젝트 소개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개요 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935595" y="1987101"/>
            <a:ext cx="7668853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 smtClean="0"/>
              <a:t>작품 소개</a:t>
            </a:r>
            <a:endParaRPr lang="en-US" altLang="ko-KR" sz="1600" b="1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챗봇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Chatbot</a:t>
            </a:r>
            <a:r>
              <a:rPr lang="en-US" altLang="ko-KR" sz="1600" dirty="0"/>
              <a:t>)</a:t>
            </a:r>
            <a:r>
              <a:rPr lang="ko-KR" altLang="en-US" sz="1600" dirty="0"/>
              <a:t>은 채팅</a:t>
            </a:r>
            <a:r>
              <a:rPr lang="en-US" altLang="ko-KR" sz="1600" dirty="0"/>
              <a:t>(Chatting)</a:t>
            </a:r>
            <a:r>
              <a:rPr lang="ko-KR" altLang="en-US" sz="1600" dirty="0"/>
              <a:t>과 로봇</a:t>
            </a:r>
            <a:r>
              <a:rPr lang="en-US" altLang="ko-KR" sz="1600" dirty="0"/>
              <a:t>(Robot)</a:t>
            </a:r>
            <a:r>
              <a:rPr lang="ko-KR" altLang="en-US" sz="1600" dirty="0"/>
              <a:t>의 합성어입니다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챗봇과의</a:t>
            </a:r>
            <a:r>
              <a:rPr lang="ko-KR" altLang="en-US" sz="1600" dirty="0"/>
              <a:t> 대화를 통해 사용자는 원하는 정보를 얻을 수 있습니다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인공지능형 </a:t>
            </a:r>
            <a:r>
              <a:rPr lang="ko-KR" altLang="en-US" sz="1600" dirty="0"/>
              <a:t>소프트웨어인 </a:t>
            </a:r>
            <a:r>
              <a:rPr lang="ko-KR" altLang="en-US" sz="1600" dirty="0" err="1"/>
              <a:t>챗봇은</a:t>
            </a:r>
            <a:r>
              <a:rPr lang="ko-KR" altLang="en-US" sz="1600" dirty="0"/>
              <a:t> 대화를 통해 사용자</a:t>
            </a:r>
            <a:r>
              <a:rPr lang="en-US" altLang="ko-KR" sz="1600" dirty="0"/>
              <a:t>(</a:t>
            </a:r>
            <a:r>
              <a:rPr lang="ko-KR" altLang="en-US" sz="1600" dirty="0"/>
              <a:t>인간</a:t>
            </a:r>
            <a:r>
              <a:rPr lang="en-US" altLang="ko-KR" sz="1600" dirty="0"/>
              <a:t>)</a:t>
            </a:r>
            <a:r>
              <a:rPr lang="ko-KR" altLang="en-US" sz="1600" dirty="0"/>
              <a:t>가 원하는 정보를 파악하고 </a:t>
            </a:r>
            <a:r>
              <a:rPr lang="ko-KR" altLang="en-US" sz="1600" dirty="0" smtClean="0"/>
              <a:t>여행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맛집에 </a:t>
            </a:r>
            <a:r>
              <a:rPr lang="ko-KR" altLang="en-US" sz="1600" dirty="0"/>
              <a:t>대한 데이터를 이용해 사용자에게 정보를 </a:t>
            </a:r>
            <a:r>
              <a:rPr lang="ko-KR" altLang="en-US" sz="1600" dirty="0" smtClean="0"/>
              <a:t>제공합니다</a:t>
            </a:r>
            <a:r>
              <a:rPr lang="en-US" altLang="ko-KR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사용자는 여행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맛집과 </a:t>
            </a:r>
            <a:r>
              <a:rPr lang="ko-KR" altLang="en-US" sz="1600" dirty="0"/>
              <a:t>관련해 원하는 키워드를 검색하면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군자 맛집</a:t>
            </a:r>
            <a:r>
              <a:rPr lang="en-US" altLang="ko-KR" sz="1600" dirty="0"/>
              <a:t>, </a:t>
            </a:r>
            <a:r>
              <a:rPr lang="ko-KR" altLang="en-US" sz="1600" dirty="0"/>
              <a:t>봄 여행지</a:t>
            </a:r>
            <a:r>
              <a:rPr lang="en-US" altLang="ko-KR" sz="1600" dirty="0"/>
              <a:t>, </a:t>
            </a:r>
            <a:r>
              <a:rPr lang="ko-KR" altLang="en-US" sz="1600" dirty="0"/>
              <a:t>여수 여행</a:t>
            </a:r>
            <a:r>
              <a:rPr lang="en-US" altLang="ko-KR" sz="1600" dirty="0"/>
              <a:t>) </a:t>
            </a:r>
            <a:r>
              <a:rPr lang="ko-KR" altLang="en-US" sz="1600" dirty="0"/>
              <a:t>원하는 정보에 얻을 수 있습니다</a:t>
            </a:r>
            <a:r>
              <a:rPr lang="en-US" altLang="ko-KR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기반으로 </a:t>
            </a:r>
            <a:r>
              <a:rPr lang="ko-KR" altLang="en-US" sz="1600" dirty="0" err="1"/>
              <a:t>챗봇에</a:t>
            </a:r>
            <a:r>
              <a:rPr lang="ko-KR" altLang="en-US" sz="1600" dirty="0"/>
              <a:t> 대해 기획</a:t>
            </a:r>
            <a:r>
              <a:rPr lang="en-US" altLang="ko-KR" sz="1600" dirty="0"/>
              <a:t>, </a:t>
            </a:r>
            <a:r>
              <a:rPr lang="ko-KR" altLang="en-US" sz="1600" dirty="0"/>
              <a:t>분석</a:t>
            </a:r>
            <a:r>
              <a:rPr lang="en-US" altLang="ko-KR" sz="1600" dirty="0"/>
              <a:t>, </a:t>
            </a:r>
            <a:r>
              <a:rPr lang="ko-KR" altLang="en-US" sz="1600" dirty="0"/>
              <a:t>설계 과정을 거쳐 실용화될 수 있도록 개발하는 것이 목표입니다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pPr fontAlgn="base">
              <a:lnSpc>
                <a:spcPct val="150000"/>
              </a:lnSpc>
            </a:pPr>
            <a:endParaRPr lang="ko-KR" altLang="en-US" sz="500" dirty="0"/>
          </a:p>
          <a:p>
            <a:pPr fontAlgn="base">
              <a:lnSpc>
                <a:spcPct val="150000"/>
              </a:lnSpc>
            </a:pPr>
            <a:r>
              <a:rPr lang="ko-KR" altLang="en-US" sz="1600" b="1" dirty="0"/>
              <a:t>작품의 기대효과 및 </a:t>
            </a:r>
            <a:r>
              <a:rPr lang="ko-KR" altLang="en-US" sz="1600" b="1" dirty="0" smtClean="0"/>
              <a:t>활용분야</a:t>
            </a:r>
            <a:endParaRPr lang="en-US" altLang="ko-KR" sz="16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/>
              <a:t>직접 검색하여 정보를 거르고 수집할 필요 없이 </a:t>
            </a:r>
            <a:r>
              <a:rPr lang="ko-KR" altLang="en-US" sz="1600" dirty="0" err="1"/>
              <a:t>챗봇에게</a:t>
            </a:r>
            <a:r>
              <a:rPr lang="ko-KR" altLang="en-US" sz="1600" dirty="0"/>
              <a:t> 보다 자세한 정보를 입력하는 것으로 쉽게 정보를 얻을 수 있습니다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ko-KR" altLang="en-US" sz="1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/>
              <a:t>정보에 점수를 매길 수 있도록 하여 높은 점수를 가진 정보가 먼저 게시되어 짧은 시간에 얻을 수 있는 정보의 질이 높아집니다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업무범위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(2/3)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제목 12"/>
          <p:cNvSpPr txBox="1">
            <a:spLocks/>
          </p:cNvSpPr>
          <p:nvPr/>
        </p:nvSpPr>
        <p:spPr>
          <a:xfrm>
            <a:off x="436480" y="1196752"/>
            <a:ext cx="324036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2-2.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업무 상세범위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4997"/>
              </p:ext>
            </p:extLst>
          </p:nvPr>
        </p:nvGraphicFramePr>
        <p:xfrm>
          <a:off x="523056" y="2060848"/>
          <a:ext cx="8153400" cy="3983095"/>
        </p:xfrm>
        <a:graphic>
          <a:graphicData uri="http://schemas.openxmlformats.org/drawingml/2006/table">
            <a:tbl>
              <a:tblPr/>
              <a:tblGrid>
                <a:gridCol w="106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2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영역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업무 범위</a:t>
                      </a: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상세내용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92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챗봇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  <a:defRPr/>
                      </a:pP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대화를 진행하여 정보를 수집하고 수집한 정보를 토대로 사용자에게 적합한 정보를 추천해줌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3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게시판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  <a:defRPr/>
                      </a:pP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여행지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맛집을 이미지와 함께 보여줌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스크랩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  <a:defRPr/>
                      </a:pP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된 사용자가 저장하고 싶은 정보를 따로 저장하여 원할 때 사용자 페이지에서 확인 할 수 있음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06982"/>
                  </a:ext>
                </a:extLst>
              </a:tr>
              <a:tr h="665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리뷰 등록</a:t>
                      </a:r>
                      <a:endParaRPr lang="ko-KR" altLang="en-US" sz="1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  <a:defRPr/>
                      </a:pP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된 사용자는 게시된 정보에 점수를 매기고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리뷰를 남길 수 있음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69700"/>
                  </a:ext>
                </a:extLst>
              </a:tr>
              <a:tr h="535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  <a:defRPr/>
                      </a:pP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절차 없이 구글 계정으로 로그인을 할 수 있음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28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7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업무범위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(3/3)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제목 12"/>
          <p:cNvSpPr txBox="1">
            <a:spLocks/>
          </p:cNvSpPr>
          <p:nvPr/>
        </p:nvSpPr>
        <p:spPr>
          <a:xfrm>
            <a:off x="436480" y="1196752"/>
            <a:ext cx="324036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2-3.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기술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아키텍</a:t>
            </a:r>
            <a:r>
              <a:rPr lang="ko-KR" altLang="en-US" sz="1700" b="1" dirty="0">
                <a:latin typeface="+mn-ea"/>
                <a:cs typeface="+mj-cs"/>
              </a:rPr>
              <a:t>쳐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1658600" cy="20882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16831"/>
            <a:ext cx="1580841" cy="20882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509744"/>
            <a:ext cx="3347864" cy="1726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t="19734" r="68899" b="35472"/>
          <a:stretch/>
        </p:blipFill>
        <p:spPr>
          <a:xfrm>
            <a:off x="5652120" y="2682841"/>
            <a:ext cx="2664296" cy="2664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6581" y="5111604"/>
            <a:ext cx="21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Bold ITC" panose="020B0907030504020204" pitchFamily="34" charset="0"/>
              </a:rPr>
              <a:t>ChatScript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일정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Group 49"/>
          <p:cNvGraphicFramePr>
            <a:graphicFrameLocks/>
          </p:cNvGraphicFramePr>
          <p:nvPr>
            <p:extLst/>
          </p:nvPr>
        </p:nvGraphicFramePr>
        <p:xfrm>
          <a:off x="179512" y="1196753"/>
          <a:ext cx="8659686" cy="5244313"/>
        </p:xfrm>
        <a:graphic>
          <a:graphicData uri="http://schemas.openxmlformats.org/drawingml/2006/table">
            <a:tbl>
              <a:tblPr/>
              <a:tblGrid>
                <a:gridCol w="95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611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33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Task</a:t>
                      </a: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Activity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상세기간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</a:p>
                  </a:txBody>
                  <a:tcPr marL="0" marR="0"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착수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계획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수행계획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04.01-06.30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5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분석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사전조사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04.01-05.15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동향분석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04.15-05.31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기능정의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06.01-07.15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6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화면설계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07.16-8.16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88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SW</a:t>
                      </a: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디자인</a:t>
                      </a:r>
                      <a:endParaRPr kumimoji="0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09.01-09.30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99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기획 종료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테스트 및 디버깅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09.01-10.31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456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수행결과서 작성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11.01-11.13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5" name="직사각형 9"/>
          <p:cNvSpPr>
            <a:spLocks noChangeArrowheads="1"/>
          </p:cNvSpPr>
          <p:nvPr/>
        </p:nvSpPr>
        <p:spPr bwMode="auto">
          <a:xfrm>
            <a:off x="4211960" y="1772816"/>
            <a:ext cx="1296144" cy="1440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6" name="직사각형 9"/>
          <p:cNvSpPr>
            <a:spLocks noChangeArrowheads="1"/>
          </p:cNvSpPr>
          <p:nvPr/>
        </p:nvSpPr>
        <p:spPr bwMode="auto">
          <a:xfrm>
            <a:off x="4211960" y="2132856"/>
            <a:ext cx="648072" cy="1440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" name="직사각형 9"/>
          <p:cNvSpPr>
            <a:spLocks noChangeArrowheads="1"/>
          </p:cNvSpPr>
          <p:nvPr/>
        </p:nvSpPr>
        <p:spPr bwMode="auto">
          <a:xfrm>
            <a:off x="4355976" y="2420888"/>
            <a:ext cx="720080" cy="1440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" name="직사각형 9"/>
          <p:cNvSpPr>
            <a:spLocks noChangeArrowheads="1"/>
          </p:cNvSpPr>
          <p:nvPr/>
        </p:nvSpPr>
        <p:spPr bwMode="auto">
          <a:xfrm>
            <a:off x="5076056" y="2852936"/>
            <a:ext cx="720080" cy="1440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" name="직사각형 9"/>
          <p:cNvSpPr>
            <a:spLocks noChangeArrowheads="1"/>
          </p:cNvSpPr>
          <p:nvPr/>
        </p:nvSpPr>
        <p:spPr bwMode="auto">
          <a:xfrm>
            <a:off x="6372200" y="4941168"/>
            <a:ext cx="864096" cy="1440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" name="직사각형 9"/>
          <p:cNvSpPr>
            <a:spLocks noChangeArrowheads="1"/>
          </p:cNvSpPr>
          <p:nvPr/>
        </p:nvSpPr>
        <p:spPr bwMode="auto">
          <a:xfrm>
            <a:off x="5724128" y="3429000"/>
            <a:ext cx="432048" cy="1440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4" name="직사각형 9"/>
          <p:cNvSpPr>
            <a:spLocks noChangeArrowheads="1"/>
          </p:cNvSpPr>
          <p:nvPr/>
        </p:nvSpPr>
        <p:spPr bwMode="auto">
          <a:xfrm>
            <a:off x="6372200" y="4077072"/>
            <a:ext cx="432048" cy="1440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" name="직사각형 9"/>
          <p:cNvSpPr>
            <a:spLocks noChangeArrowheads="1"/>
          </p:cNvSpPr>
          <p:nvPr/>
        </p:nvSpPr>
        <p:spPr bwMode="auto">
          <a:xfrm>
            <a:off x="7236296" y="5949280"/>
            <a:ext cx="432048" cy="1440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6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결과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제목 12"/>
          <p:cNvSpPr txBox="1">
            <a:spLocks/>
          </p:cNvSpPr>
          <p:nvPr/>
        </p:nvSpPr>
        <p:spPr>
          <a:xfrm>
            <a:off x="436480" y="1196752"/>
            <a:ext cx="324036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4-1. </a:t>
            </a:r>
            <a:r>
              <a:rPr lang="ko-KR" altLang="en-US" sz="1700" b="1" dirty="0" smtClean="0">
                <a:latin typeface="+mn-ea"/>
                <a:cs typeface="+mj-cs"/>
              </a:rPr>
              <a:t>최종결과</a:t>
            </a:r>
            <a:endParaRPr lang="en-US" altLang="ko-KR" sz="1700" b="1" dirty="0" smtClean="0"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spc="-50" dirty="0" smtClean="0">
                <a:latin typeface="+mn-ea"/>
                <a:cs typeface="+mj-cs"/>
              </a:rPr>
              <a:t> - </a:t>
            </a:r>
            <a:r>
              <a:rPr lang="en-US" altLang="ko-KR" sz="1700" b="1" spc="-50" dirty="0" err="1" smtClean="0">
                <a:latin typeface="+mn-ea"/>
                <a:cs typeface="+mj-cs"/>
              </a:rPr>
              <a:t>chatscript</a:t>
            </a:r>
            <a:r>
              <a:rPr lang="en-US" altLang="ko-KR" sz="1700" b="1" spc="-50" dirty="0" smtClean="0">
                <a:latin typeface="+mn-ea"/>
                <a:cs typeface="+mj-cs"/>
              </a:rPr>
              <a:t> </a:t>
            </a:r>
            <a:r>
              <a:rPr lang="en-US" altLang="ko-KR" sz="1700" b="1" spc="-50" dirty="0" err="1" smtClean="0">
                <a:latin typeface="+mn-ea"/>
                <a:cs typeface="+mj-cs"/>
              </a:rPr>
              <a:t>webInterface</a:t>
            </a:r>
            <a:endParaRPr lang="en-US" altLang="ko-KR" sz="1700" b="1" spc="-50" dirty="0" smtClean="0"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9716278">
            <a:off x="4143204" y="4425640"/>
            <a:ext cx="919522" cy="111949"/>
          </a:xfrm>
          <a:prstGeom prst="roundRect">
            <a:avLst>
              <a:gd name="adj" fmla="val 50000"/>
            </a:avLst>
          </a:prstGeom>
          <a:solidFill>
            <a:srgbClr val="E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1" y="2060848"/>
            <a:ext cx="9144000" cy="38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7504" y="0"/>
            <a:ext cx="3672408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4356" y="541195"/>
            <a:ext cx="3211540" cy="7485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51920" y="548680"/>
            <a:ext cx="4752528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제목 12"/>
          <p:cNvSpPr txBox="1">
            <a:spLocks/>
          </p:cNvSpPr>
          <p:nvPr/>
        </p:nvSpPr>
        <p:spPr>
          <a:xfrm>
            <a:off x="323528" y="69269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프로젝트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결과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막힌 원호 6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제목 12"/>
          <p:cNvSpPr txBox="1">
            <a:spLocks/>
          </p:cNvSpPr>
          <p:nvPr/>
        </p:nvSpPr>
        <p:spPr>
          <a:xfrm>
            <a:off x="436480" y="1196752"/>
            <a:ext cx="324036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4-1. </a:t>
            </a:r>
            <a:r>
              <a:rPr lang="ko-KR" altLang="en-US" sz="1700" b="1" dirty="0" smtClean="0">
                <a:latin typeface="+mn-ea"/>
                <a:cs typeface="+mj-cs"/>
              </a:rPr>
              <a:t>최종결과</a:t>
            </a:r>
            <a:endParaRPr lang="en-US" altLang="ko-KR" sz="1700" b="1" dirty="0" smtClean="0">
              <a:latin typeface="+mn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spc="-50" noProof="0" dirty="0" smtClean="0">
                <a:latin typeface="+mn-ea"/>
                <a:cs typeface="+mj-cs"/>
              </a:rPr>
              <a:t>First page - </a:t>
            </a:r>
            <a:r>
              <a:rPr kumimoji="0" lang="en-US" altLang="ko-KR" sz="1700" b="1" i="0" u="none" strike="noStrike" kern="1200" cap="none" spc="-50" normalizeH="0" baseline="0" dirty="0" err="1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Chatbot</a:t>
            </a:r>
            <a:r>
              <a:rPr kumimoji="0" lang="en-US" altLang="ko-KR" sz="1700" b="1" i="0" u="none" strike="noStrike" kern="1200" cap="none" spc="-50" normalizeH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9716278">
            <a:off x="4143204" y="4425640"/>
            <a:ext cx="919522" cy="111949"/>
          </a:xfrm>
          <a:prstGeom prst="roundRect">
            <a:avLst>
              <a:gd name="adj" fmla="val 50000"/>
            </a:avLst>
          </a:prstGeom>
          <a:solidFill>
            <a:srgbClr val="E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" y="1845136"/>
            <a:ext cx="9144000" cy="50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625</Words>
  <Application>Microsoft Office PowerPoint</Application>
  <PresentationFormat>화면 슬라이드 쇼(4:3)</PresentationFormat>
  <Paragraphs>180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HY울릉도B</vt:lpstr>
      <vt:lpstr>굴림</vt:lpstr>
      <vt:lpstr>나눔고딕</vt:lpstr>
      <vt:lpstr>맑은 고딕</vt:lpstr>
      <vt:lpstr>Arial</vt:lpstr>
      <vt:lpstr>Eras Bold ITC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kjy</dc:creator>
  <cp:lastModifiedBy>jihye</cp:lastModifiedBy>
  <cp:revision>136</cp:revision>
  <dcterms:created xsi:type="dcterms:W3CDTF">2014-06-12T04:14:12Z</dcterms:created>
  <dcterms:modified xsi:type="dcterms:W3CDTF">2018-11-13T09:19:15Z</dcterms:modified>
</cp:coreProperties>
</file>