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2" r:id="rId3"/>
    <p:sldId id="272" r:id="rId4"/>
    <p:sldId id="258" r:id="rId5"/>
    <p:sldId id="275" r:id="rId6"/>
    <p:sldId id="274" r:id="rId7"/>
    <p:sldId id="276" r:id="rId8"/>
    <p:sldId id="273" r:id="rId9"/>
    <p:sldId id="270" r:id="rId10"/>
    <p:sldId id="268" r:id="rId11"/>
    <p:sldId id="269" r:id="rId12"/>
  </p:sldIdLst>
  <p:sldSz cx="12192000" cy="6858000"/>
  <p:notesSz cx="6858000" cy="9144000"/>
  <p:embeddedFontLst>
    <p:embeddedFont>
      <p:font typeface="나눔스퀘어 ExtraBold" pitchFamily="50" charset="-127"/>
      <p:bold r:id="rId14"/>
    </p:embeddedFont>
    <p:embeddedFont>
      <p:font typeface="나눔스퀘어 Bold" pitchFamily="50" charset="-127"/>
      <p:bold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DBABD"/>
    <a:srgbClr val="D0CECE"/>
    <a:srgbClr val="00002F"/>
    <a:srgbClr val="634EEA"/>
    <a:srgbClr val="BDBDFF"/>
    <a:srgbClr val="523B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5" autoAdjust="0"/>
    <p:restoredTop sz="87875" autoAdjust="0"/>
  </p:normalViewPr>
  <p:slideViewPr>
    <p:cSldViewPr snapToGrid="0">
      <p:cViewPr>
        <p:scale>
          <a:sx n="70" d="100"/>
          <a:sy n="70" d="100"/>
        </p:scale>
        <p:origin x="-186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Ui</a:t>
            </a:r>
            <a:r>
              <a:rPr lang="en-US" altLang="ko-KR" baseline="0" dirty="0" smtClean="0"/>
              <a:t> = </a:t>
            </a:r>
          </a:p>
          <a:p>
            <a:r>
              <a:rPr lang="en-US" altLang="ko-KR" baseline="0" dirty="0" err="1" smtClean="0"/>
              <a:t>Ux</a:t>
            </a:r>
            <a:r>
              <a:rPr lang="en-US" altLang="ko-KR" baseline="0" dirty="0" smtClean="0"/>
              <a:t> = </a:t>
            </a:r>
          </a:p>
          <a:p>
            <a:r>
              <a:rPr lang="ko-KR" altLang="en-US" baseline="0" dirty="0" smtClean="0"/>
              <a:t>아직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인공지능을 활용한 </a:t>
            </a:r>
            <a:r>
              <a:rPr lang="ko-KR" altLang="en-US" baseline="0" dirty="0" err="1" smtClean="0"/>
              <a:t>챗봇</a:t>
            </a:r>
            <a:r>
              <a:rPr lang="ko-KR" altLang="en-US" baseline="0" dirty="0" smtClean="0"/>
              <a:t> 보다는 키워드를 통한 검색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500" y="2258281"/>
            <a:ext cx="5987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ko-KR" altLang="en-US" sz="7200" spc="-3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기획안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28752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한이음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기획안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1ED7DC-6362-4D4D-8B6E-0AF0559075F4}"/>
              </a:ext>
            </a:extLst>
          </p:cNvPr>
          <p:cNvSpPr txBox="1"/>
          <p:nvPr/>
        </p:nvSpPr>
        <p:spPr>
          <a:xfrm>
            <a:off x="4736782" y="4673834"/>
            <a:ext cx="2718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성공회대학교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김지혜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성공회대학교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이예지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성공회대학교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이혜지</a:t>
            </a:r>
          </a:p>
        </p:txBody>
      </p:sp>
    </p:spTree>
    <p:extLst>
      <p:ext uri="{BB962C8B-B14F-4D97-AF65-F5344CB8AC3E}">
        <p14:creationId xmlns:p14="http://schemas.microsoft.com/office/powerpoint/2010/main" xmlns="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00AB57E-DD98-4E72-80AD-1D05C381B1C9}"/>
              </a:ext>
            </a:extLst>
          </p:cNvPr>
          <p:cNvSpPr txBox="1"/>
          <p:nvPr/>
        </p:nvSpPr>
        <p:spPr>
          <a:xfrm>
            <a:off x="4635504" y="2231766"/>
            <a:ext cx="29209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&amp; A</a:t>
            </a:r>
            <a:endParaRPr lang="ko-KR" altLang="en-US" sz="88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73A3E77-0F6E-4BFD-AF9B-8356B621B666}"/>
              </a:ext>
            </a:extLst>
          </p:cNvPr>
          <p:cNvSpPr/>
          <p:nvPr/>
        </p:nvSpPr>
        <p:spPr>
          <a:xfrm>
            <a:off x="4635504" y="3647803"/>
            <a:ext cx="2920992" cy="26928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9918" y="2447473"/>
            <a:ext cx="4192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00499" y="3647802"/>
            <a:ext cx="4200071" cy="2816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9708" y="4345208"/>
            <a:ext cx="12330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6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289703" y="5600566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543" y="5599774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38192" y="3143134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기술트렌드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68153" y="4344813"/>
            <a:ext cx="12330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6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7741" y="4331561"/>
            <a:ext cx="12330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6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91709" y="5599775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예상결과물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6792" y="1888173"/>
            <a:ext cx="12330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6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45967" y="3143135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추진 일정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9887" y="1902217"/>
            <a:ext cx="12330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6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5369" y="1901822"/>
            <a:ext cx="12330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6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3757" y="1888570"/>
            <a:ext cx="12330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6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16234" y="3143927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49741" y="3143136"/>
            <a:ext cx="1944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82639"/>
            <a:ext cx="1948690" cy="6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575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</a:t>
            </a:r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트렌드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7229" y="1965278"/>
            <a:ext cx="46129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사용자들은 </a:t>
            </a:r>
            <a:r>
              <a:rPr lang="ko-KR" altLang="en-US" sz="2000" dirty="0" err="1" smtClean="0">
                <a:latin typeface="나눔스퀘어 Bold" pitchFamily="50" charset="-127"/>
                <a:ea typeface="나눔스퀘어 Bold" pitchFamily="50" charset="-127"/>
              </a:rPr>
              <a:t>챗봇의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AI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가 발전하여 더 </a:t>
            </a:r>
            <a:endParaRPr lang="en-US" altLang="ko-KR" sz="20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자연스러운 대화를 나누게 되는 것을 </a:t>
            </a:r>
            <a:endParaRPr lang="en-US" altLang="ko-KR" sz="20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기대하지만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기업은 기대 수준에 미치지 </a:t>
            </a:r>
            <a:endParaRPr lang="en-US" altLang="ko-KR" sz="20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못하는 자연어 처리에 힘을 쏟기 보다는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UI/ UX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로 사용자의 만족도를 향상시키는 것이 더 효과적일 것이라고 여긴다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dirty="0" smtClean="0">
                <a:latin typeface="나눔스퀘어 Bold" pitchFamily="50" charset="-127"/>
                <a:ea typeface="나눔스퀘어 Bold" pitchFamily="50" charset="-127"/>
              </a:rPr>
              <a:t>https://brunch.co.kr/@gentlepie/25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373497" y="1978925"/>
            <a:ext cx="4640239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개인 비서 역할을 하는 </a:t>
            </a:r>
            <a:r>
              <a:rPr lang="ko-KR" altLang="en-US" sz="2000" dirty="0" err="1" smtClean="0">
                <a:latin typeface="나눔스퀘어 Bold" pitchFamily="50" charset="-127"/>
                <a:ea typeface="나눔스퀘어 Bold" pitchFamily="50" charset="-127"/>
              </a:rPr>
              <a:t>챗봇을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 넘어서 쇼핑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피트니스 등 사용자 개인의 체험과 관련된 다양한 분야에 </a:t>
            </a:r>
            <a:r>
              <a:rPr lang="ko-KR" altLang="en-US" sz="2000" dirty="0" err="1" smtClean="0">
                <a:latin typeface="나눔스퀘어 Bold" pitchFamily="50" charset="-127"/>
                <a:ea typeface="나눔스퀘어 Bold" pitchFamily="50" charset="-127"/>
              </a:rPr>
              <a:t>챗봇이</a:t>
            </a:r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 활용될 전망이다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pic>
        <p:nvPicPr>
          <p:cNvPr id="31" name="그림 30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437888" y="3740614"/>
            <a:ext cx="3743335" cy="74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/>
          <p:nvPr/>
        </p:nvPicPr>
        <p:blipFill>
          <a:blip r:embed="rId4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302400" y="4838145"/>
            <a:ext cx="4882710" cy="5800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107975" y="1009934"/>
            <a:ext cx="555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여행에 대한 </a:t>
            </a:r>
            <a:r>
              <a:rPr lang="ko-KR" altLang="en-US" dirty="0" err="1" smtClean="0">
                <a:solidFill>
                  <a:srgbClr val="FF0000"/>
                </a:solidFill>
              </a:rPr>
              <a:t>트렌드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기술 </a:t>
            </a:r>
            <a:r>
              <a:rPr lang="ko-KR" altLang="en-US" dirty="0" err="1" smtClean="0">
                <a:solidFill>
                  <a:srgbClr val="FF0000"/>
                </a:solidFill>
              </a:rPr>
              <a:t>트렌드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79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82639"/>
            <a:ext cx="2453657" cy="6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7476" y="421627"/>
            <a:ext cx="2476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522" y="105422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이름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43E158-9407-4303-AF04-815F7321C151}"/>
              </a:ext>
            </a:extLst>
          </p:cNvPr>
          <p:cNvSpPr txBox="1"/>
          <p:nvPr/>
        </p:nvSpPr>
        <p:spPr>
          <a:xfrm>
            <a:off x="3207223" y="2007409"/>
            <a:ext cx="575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  <a:r>
              <a:rPr lang="en-US" altLang="ko-KR" sz="66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ravel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8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  <a:r>
              <a:rPr lang="en-US" altLang="ko-KR" sz="66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asty</a:t>
            </a:r>
            <a:r>
              <a:rPr lang="en-US" altLang="ko-KR" sz="6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522775E-6E88-4CB0-95D3-EA9C0983FDA1}"/>
              </a:ext>
            </a:extLst>
          </p:cNvPr>
          <p:cNvSpPr txBox="1"/>
          <p:nvPr/>
        </p:nvSpPr>
        <p:spPr>
          <a:xfrm>
            <a:off x="2493097" y="4177618"/>
            <a:ext cx="7314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ChatBot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과의 대화를 통해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여행과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맛집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정보를 얻는 웹 </a:t>
            </a:r>
            <a:r>
              <a:rPr lang="ko-KR" alt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</a:t>
            </a:r>
            <a:r>
              <a:rPr lang="ko-KR" alt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</a:t>
            </a:r>
            <a:endParaRPr lang="en-US" altLang="ko-KR" sz="2400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82639"/>
            <a:ext cx="2453657" cy="6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7476" y="421627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522" y="105422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  <a:endParaRPr lang="ko-KR" altLang="en-US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8387" y="2333765"/>
            <a:ext cx="7679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사용자의 간단한 키워드 검색을 통해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맞춤형 정보를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추천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제공하는 웹 서비스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7C8F48C6-CAF6-4AE3-B70F-87F145E51901}"/>
              </a:ext>
            </a:extLst>
          </p:cNvPr>
          <p:cNvSpPr/>
          <p:nvPr/>
        </p:nvSpPr>
        <p:spPr>
          <a:xfrm>
            <a:off x="1562816" y="2006220"/>
            <a:ext cx="1690705" cy="1690705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8807" y="2524835"/>
            <a:ext cx="136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목적</a:t>
            </a:r>
            <a:endParaRPr lang="ko-KR" altLang="en-US" sz="40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C8F48C6-CAF6-4AE3-B70F-87F145E51901}"/>
              </a:ext>
            </a:extLst>
          </p:cNvPr>
          <p:cNvSpPr/>
          <p:nvPr/>
        </p:nvSpPr>
        <p:spPr>
          <a:xfrm>
            <a:off x="1578737" y="4164840"/>
            <a:ext cx="1690705" cy="1690705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72025" y="4669805"/>
            <a:ext cx="136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배경</a:t>
            </a:r>
            <a:endParaRPr lang="ko-KR" altLang="en-US" sz="40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8300" y="4435519"/>
            <a:ext cx="7724626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많은 자료로 인해 구분하기 어려운 정보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05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경험자의 솔직한 의견으로 확실한 정보 구분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921394" cy="7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575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C:\Users\01055\Desktop\예상결과물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5601" y="2210928"/>
            <a:ext cx="3919780" cy="2920621"/>
          </a:xfrm>
          <a:prstGeom prst="rect">
            <a:avLst/>
          </a:prstGeom>
          <a:noFill/>
        </p:spPr>
      </p:pic>
      <p:pic>
        <p:nvPicPr>
          <p:cNvPr id="2051" name="Picture 3" descr="C:\Users\01055\Desktop\예상결과물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226" y="2231965"/>
            <a:ext cx="3873230" cy="28859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61815" y="1119116"/>
            <a:ext cx="52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내용 짧게 적</a:t>
            </a:r>
            <a:r>
              <a:rPr lang="ko-KR" altLang="en-US" dirty="0" smtClean="0">
                <a:solidFill>
                  <a:srgbClr val="FF0000"/>
                </a:solidFill>
              </a:rPr>
              <a:t>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8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82639"/>
            <a:ext cx="1552905" cy="65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7476" y="421627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9450" y="2306467"/>
            <a:ext cx="78565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정보를 수집하는데 있어서 불필요한 정보를 </a:t>
            </a:r>
            <a:endParaRPr lang="en-US" altLang="ko-KR" sz="2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 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최소화하고</a:t>
            </a:r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자세한 정보를 입력하는 것으로 질 좋은 정보를</a:t>
            </a:r>
            <a:endParaRPr lang="en-US" altLang="ko-KR" sz="2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  얻을 수 있음</a:t>
            </a:r>
            <a:endParaRPr lang="en-US" altLang="ko-KR" sz="2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05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사용자가 정보에 점수를 매기고</a:t>
            </a:r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의견을 남길 수 있도록 </a:t>
            </a:r>
            <a:endParaRPr lang="en-US" altLang="ko-KR" sz="2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 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하여</a:t>
            </a:r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정보의 신뢰성을 높임</a:t>
            </a:r>
            <a:endParaRPr lang="en-US" altLang="ko-KR" sz="2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05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여행지와 곳곳의 </a:t>
            </a:r>
            <a:r>
              <a:rPr lang="ko-KR" altLang="en-US" sz="2400" dirty="0" err="1" smtClean="0">
                <a:latin typeface="나눔스퀘어 Bold" pitchFamily="50" charset="-127"/>
                <a:ea typeface="나눔스퀘어 Bold" pitchFamily="50" charset="-127"/>
              </a:rPr>
              <a:t>맛집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 정보를 제공함으로써 지역 시장 경제와</a:t>
            </a:r>
            <a:endParaRPr lang="en-US" altLang="ko-KR" sz="2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 관광</a:t>
            </a:r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산업의 활성화</a:t>
            </a:r>
            <a:endParaRPr lang="en-US" altLang="ko-KR" sz="24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7C8F48C6-CAF6-4AE3-B70F-87F145E51901}"/>
              </a:ext>
            </a:extLst>
          </p:cNvPr>
          <p:cNvSpPr/>
          <p:nvPr/>
        </p:nvSpPr>
        <p:spPr>
          <a:xfrm>
            <a:off x="839472" y="2374716"/>
            <a:ext cx="2647667" cy="2647667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60305" y="2920627"/>
            <a:ext cx="136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기대효과</a:t>
            </a:r>
            <a:endParaRPr lang="ko-KR" altLang="en-US" sz="48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276236" cy="76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075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799" y="1478649"/>
            <a:ext cx="7584745" cy="459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457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82639"/>
            <a:ext cx="1539257" cy="6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9406" y="42162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일정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37438CD-1B6C-4C05-9CEE-F16C1A6CE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5215790"/>
              </p:ext>
            </p:extLst>
          </p:nvPr>
        </p:nvGraphicFramePr>
        <p:xfrm>
          <a:off x="1253974" y="2038148"/>
          <a:ext cx="9716130" cy="348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90">
                  <a:extLst>
                    <a:ext uri="{9D8B030D-6E8A-4147-A177-3AD203B41FA5}">
                      <a16:colId xmlns:a16="http://schemas.microsoft.com/office/drawing/2014/main" xmlns="" val="3254296999"/>
                    </a:ext>
                  </a:extLst>
                </a:gridCol>
                <a:gridCol w="1619334">
                  <a:extLst>
                    <a:ext uri="{9D8B030D-6E8A-4147-A177-3AD203B41FA5}">
                      <a16:colId xmlns:a16="http://schemas.microsoft.com/office/drawing/2014/main" xmlns="" val="434846126"/>
                    </a:ext>
                  </a:extLst>
                </a:gridCol>
                <a:gridCol w="1042958">
                  <a:extLst>
                    <a:ext uri="{9D8B030D-6E8A-4147-A177-3AD203B41FA5}">
                      <a16:colId xmlns:a16="http://schemas.microsoft.com/office/drawing/2014/main" xmlns="" val="2093218650"/>
                    </a:ext>
                  </a:extLst>
                </a:gridCol>
                <a:gridCol w="1042958"/>
                <a:gridCol w="1042958"/>
                <a:gridCol w="1042958"/>
                <a:gridCol w="1042958"/>
                <a:gridCol w="1042958"/>
                <a:gridCol w="1042958"/>
              </a:tblGrid>
              <a:tr h="9949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0577070"/>
                  </a:ext>
                </a:extLst>
              </a:tr>
              <a:tr h="49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설계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96041"/>
                  </a:ext>
                </a:extLst>
              </a:tr>
              <a:tr h="4974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진행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9722368"/>
                  </a:ext>
                </a:extLst>
              </a:tr>
              <a:tr h="4974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기능구현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725568"/>
                  </a:ext>
                </a:extLst>
              </a:tr>
              <a:tr h="49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챗봇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기능구현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53722"/>
                  </a:ext>
                </a:extLst>
              </a:tr>
              <a:tr h="49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63302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18AB6F2-C90B-48B0-9448-BA89ADE48AE6}"/>
              </a:ext>
            </a:extLst>
          </p:cNvPr>
          <p:cNvCxnSpPr/>
          <p:nvPr/>
        </p:nvCxnSpPr>
        <p:spPr>
          <a:xfrm flipV="1">
            <a:off x="3684896" y="3289108"/>
            <a:ext cx="1023582" cy="2"/>
          </a:xfrm>
          <a:prstGeom prst="line">
            <a:avLst/>
          </a:prstGeom>
          <a:ln w="101600">
            <a:solidFill>
              <a:srgbClr val="8DBA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B266F33-F515-495D-B662-E042863D7A6D}"/>
              </a:ext>
            </a:extLst>
          </p:cNvPr>
          <p:cNvCxnSpPr>
            <a:cxnSpLocks/>
          </p:cNvCxnSpPr>
          <p:nvPr/>
        </p:nvCxnSpPr>
        <p:spPr>
          <a:xfrm>
            <a:off x="4709532" y="3778483"/>
            <a:ext cx="2073405" cy="1944"/>
          </a:xfrm>
          <a:prstGeom prst="line">
            <a:avLst/>
          </a:prstGeom>
          <a:ln w="101600">
            <a:solidFill>
              <a:srgbClr val="8DBA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425A318-B8F3-42A8-A7E8-0A9A4A89FEC5}"/>
              </a:ext>
            </a:extLst>
          </p:cNvPr>
          <p:cNvCxnSpPr>
            <a:cxnSpLocks/>
          </p:cNvCxnSpPr>
          <p:nvPr/>
        </p:nvCxnSpPr>
        <p:spPr>
          <a:xfrm>
            <a:off x="5767830" y="4281415"/>
            <a:ext cx="2065984" cy="3979"/>
          </a:xfrm>
          <a:prstGeom prst="line">
            <a:avLst/>
          </a:prstGeom>
          <a:ln w="101600">
            <a:solidFill>
              <a:srgbClr val="8DBA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5BCEF617-13FC-4554-B70E-D25C112621BC}"/>
              </a:ext>
            </a:extLst>
          </p:cNvPr>
          <p:cNvCxnSpPr>
            <a:cxnSpLocks/>
          </p:cNvCxnSpPr>
          <p:nvPr/>
        </p:nvCxnSpPr>
        <p:spPr>
          <a:xfrm flipV="1">
            <a:off x="7846116" y="4776713"/>
            <a:ext cx="2075806" cy="3305"/>
          </a:xfrm>
          <a:prstGeom prst="line">
            <a:avLst/>
          </a:prstGeom>
          <a:ln w="101600">
            <a:solidFill>
              <a:srgbClr val="8DBA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335404B-CAC5-4194-9F5A-A7DC49234F81}"/>
              </a:ext>
            </a:extLst>
          </p:cNvPr>
          <p:cNvCxnSpPr>
            <a:cxnSpLocks/>
          </p:cNvCxnSpPr>
          <p:nvPr/>
        </p:nvCxnSpPr>
        <p:spPr>
          <a:xfrm flipV="1">
            <a:off x="8897938" y="5268032"/>
            <a:ext cx="2061214" cy="2367"/>
          </a:xfrm>
          <a:prstGeom prst="line">
            <a:avLst/>
          </a:prstGeom>
          <a:ln w="101600">
            <a:solidFill>
              <a:srgbClr val="8DBAB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83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270</Words>
  <Application>Microsoft Office PowerPoint</Application>
  <PresentationFormat>사용자 지정</PresentationFormat>
  <Paragraphs>89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나눔스퀘어 ExtraBold</vt:lpstr>
      <vt:lpstr>나눔스퀘어 Bold</vt:lpstr>
      <vt:lpstr>맑은 고딕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HYEJI</cp:lastModifiedBy>
  <cp:revision>86</cp:revision>
  <dcterms:created xsi:type="dcterms:W3CDTF">2017-05-29T09:12:16Z</dcterms:created>
  <dcterms:modified xsi:type="dcterms:W3CDTF">2018-05-07T07:27:07Z</dcterms:modified>
</cp:coreProperties>
</file>