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roxima Nova"/>
      <p:regular r:id="rId21"/>
      <p:bold r:id="rId22"/>
      <p:italic r:id="rId23"/>
      <p:boldItalic r:id="rId24"/>
    </p:embeddedFont>
    <p:embeddedFont>
      <p:font typeface="Roboto"/>
      <p:regular r:id="rId25"/>
      <p:bold r:id="rId26"/>
      <p:italic r:id="rId27"/>
      <p:boldItalic r:id="rId28"/>
    </p:embeddedFont>
    <p:embeddedFont>
      <p:font typeface="Lobster"/>
      <p:regular r:id="rId29"/>
    </p:embeddedFont>
    <p:embeddedFont>
      <p:font typeface="Montserrat"/>
      <p:regular r:id="rId30"/>
      <p:bold r:id="rId31"/>
      <p:italic r:id="rId32"/>
      <p:boldItalic r:id="rId33"/>
    </p:embeddedFont>
    <p:embeddedFont>
      <p:font typeface="Pacifico"/>
      <p:regular r:id="rId34"/>
    </p:embeddedFont>
    <p:embeddedFont>
      <p:font typeface="Alfa Slab One"/>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obster-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AlfaSlabOne-regular.fntdata"/><Relationship Id="rId12" Type="http://schemas.openxmlformats.org/officeDocument/2006/relationships/slide" Target="slides/slide7.xml"/><Relationship Id="rId34" Type="http://schemas.openxmlformats.org/officeDocument/2006/relationships/font" Target="fonts/Pacifico-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f3dfc4bc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f3dfc4bc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b0420cc18_0_3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b0420cc18_0_3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b0420cc18_0_3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1b0420cc18_0_3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23cd0022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23cd0022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1b0420cc18_0_3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1b0420cc18_0_3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23cd0022d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23cd0022d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23cd0022d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23cd0022d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1b0420cc18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1b0420cc18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b0420cc18_0_2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b0420cc18_0_2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b0420cc1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b0420cc1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b0420cc18_0_2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b0420cc18_0_2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b0420cc18_0_29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b0420cc18_0_29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b0420cc18_0_29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b0420cc18_0_29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b0420cc18_0_30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b0420cc18_0_30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b0420cc18_0_3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1b0420cc18_0_3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0F3"/>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1426350"/>
            <a:ext cx="8520600" cy="112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5640">
                <a:solidFill>
                  <a:srgbClr val="CD342E"/>
                </a:solidFill>
                <a:latin typeface="Lobster"/>
                <a:ea typeface="Lobster"/>
                <a:cs typeface="Lobster"/>
                <a:sym typeface="Lobster"/>
              </a:rPr>
              <a:t>Video Summarization</a:t>
            </a:r>
            <a:endParaRPr sz="5640">
              <a:solidFill>
                <a:srgbClr val="CD342E"/>
              </a:solidFill>
              <a:latin typeface="Lobster"/>
              <a:ea typeface="Lobster"/>
              <a:cs typeface="Lobster"/>
              <a:sym typeface="Lobster"/>
            </a:endParaRPr>
          </a:p>
        </p:txBody>
      </p:sp>
      <p:sp>
        <p:nvSpPr>
          <p:cNvPr id="57" name="Google Shape;57;p13"/>
          <p:cNvSpPr txBox="1"/>
          <p:nvPr>
            <p:ph idx="1" type="subTitle"/>
          </p:nvPr>
        </p:nvSpPr>
        <p:spPr>
          <a:xfrm>
            <a:off x="1560150" y="499800"/>
            <a:ext cx="6023700" cy="7530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1400">
                <a:solidFill>
                  <a:srgbClr val="0C343D"/>
                </a:solidFill>
                <a:latin typeface="Arial"/>
                <a:ea typeface="Arial"/>
                <a:cs typeface="Arial"/>
                <a:sym typeface="Arial"/>
              </a:rPr>
              <a:t>T</a:t>
            </a:r>
            <a:r>
              <a:rPr b="1" lang="en" sz="1400">
                <a:solidFill>
                  <a:srgbClr val="0C343D"/>
                </a:solidFill>
                <a:latin typeface="Montserrat"/>
                <a:ea typeface="Montserrat"/>
                <a:cs typeface="Montserrat"/>
                <a:sym typeface="Montserrat"/>
              </a:rPr>
              <a:t>rường Đại học Khoa học tự nhiên, ĐHQG TpHCM</a:t>
            </a:r>
            <a:endParaRPr b="1" sz="1400">
              <a:solidFill>
                <a:srgbClr val="0C343D"/>
              </a:solidFill>
              <a:latin typeface="Montserrat"/>
              <a:ea typeface="Montserrat"/>
              <a:cs typeface="Montserrat"/>
              <a:sym typeface="Montserrat"/>
            </a:endParaRPr>
          </a:p>
          <a:p>
            <a:pPr indent="0" lvl="0" marL="0" rtl="0" algn="ctr">
              <a:lnSpc>
                <a:spcPct val="150000"/>
              </a:lnSpc>
              <a:spcBef>
                <a:spcPts val="0"/>
              </a:spcBef>
              <a:spcAft>
                <a:spcPts val="0"/>
              </a:spcAft>
              <a:buNone/>
            </a:pPr>
            <a:r>
              <a:rPr lang="en" sz="1400">
                <a:solidFill>
                  <a:srgbClr val="0C343D"/>
                </a:solidFill>
                <a:latin typeface="Montserrat"/>
                <a:ea typeface="Montserrat"/>
                <a:cs typeface="Montserrat"/>
                <a:sym typeface="Montserrat"/>
              </a:rPr>
              <a:t>Khoa Công nghệ thông tin - Chuyên ngành Thị giác máy tính</a:t>
            </a:r>
            <a:endParaRPr sz="1400">
              <a:solidFill>
                <a:srgbClr val="0C343D"/>
              </a:solidFill>
              <a:latin typeface="Montserrat"/>
              <a:ea typeface="Montserrat"/>
              <a:cs typeface="Montserrat"/>
              <a:sym typeface="Montserrat"/>
            </a:endParaRPr>
          </a:p>
        </p:txBody>
      </p:sp>
      <p:sp>
        <p:nvSpPr>
          <p:cNvPr id="58" name="Google Shape;58;p13"/>
          <p:cNvSpPr txBox="1"/>
          <p:nvPr>
            <p:ph idx="1" type="subTitle"/>
          </p:nvPr>
        </p:nvSpPr>
        <p:spPr>
          <a:xfrm>
            <a:off x="2236200" y="3246250"/>
            <a:ext cx="4671600" cy="12597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500">
                <a:solidFill>
                  <a:srgbClr val="0C343D"/>
                </a:solidFill>
                <a:latin typeface="Pacifico"/>
                <a:ea typeface="Pacifico"/>
                <a:cs typeface="Pacifico"/>
                <a:sym typeface="Pacifico"/>
              </a:rPr>
              <a:t>Nhóm 2</a:t>
            </a:r>
            <a:endParaRPr sz="1500">
              <a:solidFill>
                <a:srgbClr val="0C343D"/>
              </a:solidFill>
              <a:latin typeface="Pacifico"/>
              <a:ea typeface="Pacifico"/>
              <a:cs typeface="Pacifico"/>
              <a:sym typeface="Pacifico"/>
            </a:endParaRPr>
          </a:p>
          <a:p>
            <a:pPr indent="0" lvl="0" marL="0" rtl="0" algn="ctr">
              <a:lnSpc>
                <a:spcPct val="150000"/>
              </a:lnSpc>
              <a:spcBef>
                <a:spcPts val="0"/>
              </a:spcBef>
              <a:spcAft>
                <a:spcPts val="0"/>
              </a:spcAft>
              <a:buNone/>
            </a:pPr>
            <a:r>
              <a:rPr b="1" lang="en" sz="1500">
                <a:solidFill>
                  <a:srgbClr val="0C343D"/>
                </a:solidFill>
                <a:latin typeface="Montserrat"/>
                <a:ea typeface="Montserrat"/>
                <a:cs typeface="Montserrat"/>
                <a:sym typeface="Montserrat"/>
              </a:rPr>
              <a:t>Chung Kim Khánh</a:t>
            </a:r>
            <a:r>
              <a:rPr lang="en" sz="1500">
                <a:solidFill>
                  <a:srgbClr val="0C343D"/>
                </a:solidFill>
                <a:latin typeface="Montserrat"/>
                <a:ea typeface="Montserrat"/>
                <a:cs typeface="Montserrat"/>
                <a:sym typeface="Montserrat"/>
              </a:rPr>
              <a:t> (19127644)</a:t>
            </a:r>
            <a:endParaRPr sz="1500">
              <a:solidFill>
                <a:srgbClr val="0C343D"/>
              </a:solidFill>
              <a:latin typeface="Montserrat"/>
              <a:ea typeface="Montserrat"/>
              <a:cs typeface="Montserrat"/>
              <a:sym typeface="Montserrat"/>
            </a:endParaRPr>
          </a:p>
          <a:p>
            <a:pPr indent="0" lvl="0" marL="0" rtl="0" algn="ctr">
              <a:lnSpc>
                <a:spcPct val="150000"/>
              </a:lnSpc>
              <a:spcBef>
                <a:spcPts val="0"/>
              </a:spcBef>
              <a:spcAft>
                <a:spcPts val="0"/>
              </a:spcAft>
              <a:buNone/>
            </a:pPr>
            <a:r>
              <a:rPr b="1" lang="en" sz="1500">
                <a:solidFill>
                  <a:srgbClr val="0C343D"/>
                </a:solidFill>
                <a:latin typeface="Montserrat"/>
                <a:ea typeface="Montserrat"/>
                <a:cs typeface="Montserrat"/>
                <a:sym typeface="Montserrat"/>
              </a:rPr>
              <a:t>Phạm Nguyễn Anh Quốc</a:t>
            </a:r>
            <a:r>
              <a:rPr lang="en" sz="1500">
                <a:solidFill>
                  <a:srgbClr val="0C343D"/>
                </a:solidFill>
                <a:latin typeface="Montserrat"/>
                <a:ea typeface="Montserrat"/>
                <a:cs typeface="Montserrat"/>
                <a:sym typeface="Montserrat"/>
              </a:rPr>
              <a:t> (19127534)</a:t>
            </a:r>
            <a:endParaRPr i="1" sz="1300">
              <a:solidFill>
                <a:srgbClr val="0C343D"/>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990"/>
              <a:buNone/>
            </a:pPr>
            <a:r>
              <a:rPr lang="en" sz="3600">
                <a:solidFill>
                  <a:srgbClr val="434343"/>
                </a:solidFill>
                <a:latin typeface="Pacifico"/>
                <a:ea typeface="Pacifico"/>
                <a:cs typeface="Pacifico"/>
                <a:sym typeface="Pacifico"/>
              </a:rPr>
              <a:t>Liên quan đến loại dữ liệu được sử dụng</a:t>
            </a:r>
            <a:endParaRPr sz="3600">
              <a:solidFill>
                <a:srgbClr val="434343"/>
              </a:solidFill>
              <a:latin typeface="Pacifico"/>
              <a:ea typeface="Pacifico"/>
              <a:cs typeface="Pacifico"/>
              <a:sym typeface="Pacifico"/>
            </a:endParaRPr>
          </a:p>
          <a:p>
            <a:pPr indent="0" lvl="0" marL="0" rtl="0" algn="ctr">
              <a:lnSpc>
                <a:spcPct val="115000"/>
              </a:lnSpc>
              <a:spcBef>
                <a:spcPts val="0"/>
              </a:spcBef>
              <a:spcAft>
                <a:spcPts val="0"/>
              </a:spcAft>
              <a:buSzPts val="990"/>
              <a:buNone/>
            </a:pPr>
            <a:r>
              <a:rPr b="1" i="1" lang="en" sz="2400">
                <a:solidFill>
                  <a:srgbClr val="434343"/>
                </a:solidFill>
                <a:latin typeface="Proxima Nova"/>
                <a:ea typeface="Proxima Nova"/>
                <a:cs typeface="Proxima Nova"/>
                <a:sym typeface="Proxima Nova"/>
              </a:rPr>
              <a:t>Video summarization được chia thành hai phương pháp</a:t>
            </a:r>
            <a:endParaRPr b="1" i="1" sz="2400">
              <a:solidFill>
                <a:srgbClr val="434343"/>
              </a:solidFill>
              <a:latin typeface="Proxima Nova"/>
              <a:ea typeface="Proxima Nova"/>
              <a:cs typeface="Proxima Nova"/>
              <a:sym typeface="Proxima Nova"/>
            </a:endParaRPr>
          </a:p>
        </p:txBody>
      </p:sp>
      <p:grpSp>
        <p:nvGrpSpPr>
          <p:cNvPr id="192" name="Google Shape;192;p22"/>
          <p:cNvGrpSpPr/>
          <p:nvPr/>
        </p:nvGrpSpPr>
        <p:grpSpPr>
          <a:xfrm>
            <a:off x="900771" y="3178886"/>
            <a:ext cx="7342469" cy="1331659"/>
            <a:chOff x="2283025" y="2322568"/>
            <a:chExt cx="5267950" cy="643500"/>
          </a:xfrm>
        </p:grpSpPr>
        <p:sp>
          <p:nvSpPr>
            <p:cNvPr id="193" name="Google Shape;193;p22"/>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p:nvPr/>
          </p:nvSpPr>
          <p:spPr>
            <a:xfrm flipH="1">
              <a:off x="2283025" y="2322575"/>
              <a:ext cx="1844400" cy="642600"/>
            </a:xfrm>
            <a:prstGeom prst="rect">
              <a:avLst/>
            </a:prstGeom>
            <a:solidFill>
              <a:srgbClr val="E2DF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63626"/>
                </a:solidFill>
              </a:endParaRPr>
            </a:p>
          </p:txBody>
        </p:sp>
        <p:sp>
          <p:nvSpPr>
            <p:cNvPr id="195" name="Google Shape;195;p22"/>
            <p:cNvSpPr/>
            <p:nvPr/>
          </p:nvSpPr>
          <p:spPr>
            <a:xfrm rot="-5400000">
              <a:off x="3501574" y="1934671"/>
              <a:ext cx="643356" cy="1419149"/>
            </a:xfrm>
            <a:prstGeom prst="flowChartOffpageConnector">
              <a:avLst/>
            </a:prstGeom>
            <a:solidFill>
              <a:srgbClr val="E2DF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763626"/>
                </a:solidFill>
              </a:endParaRPr>
            </a:p>
          </p:txBody>
        </p:sp>
        <p:sp>
          <p:nvSpPr>
            <p:cNvPr id="196" name="Google Shape;196;p22"/>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600">
                  <a:solidFill>
                    <a:srgbClr val="231B12"/>
                  </a:solidFill>
                  <a:latin typeface="Lobster"/>
                  <a:ea typeface="Lobster"/>
                  <a:cs typeface="Lobster"/>
                  <a:sym typeface="Lobster"/>
                </a:rPr>
                <a:t>Đa phương</a:t>
              </a:r>
              <a:endParaRPr b="1" sz="3600">
                <a:solidFill>
                  <a:srgbClr val="231B12"/>
                </a:solidFill>
                <a:latin typeface="Lobster"/>
                <a:ea typeface="Lobster"/>
                <a:cs typeface="Lobster"/>
                <a:sym typeface="Lobster"/>
              </a:endParaRPr>
            </a:p>
          </p:txBody>
        </p:sp>
        <p:sp>
          <p:nvSpPr>
            <p:cNvPr id="197" name="Google Shape;197;p22"/>
            <p:cNvSpPr/>
            <p:nvPr/>
          </p:nvSpPr>
          <p:spPr>
            <a:xfrm>
              <a:off x="4283323" y="2323753"/>
              <a:ext cx="3267600" cy="642300"/>
            </a:xfrm>
            <a:prstGeom prst="rect">
              <a:avLst/>
            </a:prstGeom>
            <a:noFill/>
            <a:ln>
              <a:noFill/>
            </a:ln>
          </p:spPr>
          <p:txBody>
            <a:bodyPr anchorCtr="0" anchor="ctr" bIns="91425" lIns="91425" spcFirstLastPara="1" rIns="91425" wrap="square" tIns="91425">
              <a:noAutofit/>
            </a:bodyPr>
            <a:lstStyle/>
            <a:p>
              <a:pPr indent="0" lvl="0" marL="457200" rtl="0" algn="just">
                <a:lnSpc>
                  <a:spcPct val="115000"/>
                </a:lnSpc>
                <a:spcBef>
                  <a:spcPts val="0"/>
                </a:spcBef>
                <a:spcAft>
                  <a:spcPts val="0"/>
                </a:spcAft>
                <a:buNone/>
              </a:pPr>
              <a:r>
                <a:rPr i="1" lang="en">
                  <a:solidFill>
                    <a:srgbClr val="231B12"/>
                  </a:solidFill>
                  <a:latin typeface="Roboto"/>
                  <a:ea typeface="Roboto"/>
                  <a:cs typeface="Roboto"/>
                  <a:sym typeface="Roboto"/>
                </a:rPr>
                <a:t>Khai thác metadata văn bản có sẵn và tóm tắt theo ngữ nghĩa/danh mục theo cách được giám sát bằng cách tăng mức độ liên quan giữa ngữ nghĩa của bản tóm tắt và ngữ nghĩa của metadata hoặc danh mục video liên kết</a:t>
              </a:r>
              <a:endParaRPr i="1">
                <a:solidFill>
                  <a:srgbClr val="231B12"/>
                </a:solidFill>
                <a:latin typeface="Roboto"/>
                <a:ea typeface="Roboto"/>
                <a:cs typeface="Roboto"/>
                <a:sym typeface="Roboto"/>
              </a:endParaRPr>
            </a:p>
          </p:txBody>
        </p:sp>
      </p:grpSp>
      <p:grpSp>
        <p:nvGrpSpPr>
          <p:cNvPr id="198" name="Google Shape;198;p22"/>
          <p:cNvGrpSpPr/>
          <p:nvPr/>
        </p:nvGrpSpPr>
        <p:grpSpPr>
          <a:xfrm>
            <a:off x="900771" y="1823137"/>
            <a:ext cx="7342469" cy="1331659"/>
            <a:chOff x="2283025" y="2322568"/>
            <a:chExt cx="5267950" cy="643500"/>
          </a:xfrm>
        </p:grpSpPr>
        <p:sp>
          <p:nvSpPr>
            <p:cNvPr id="199" name="Google Shape;199;p22"/>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flipH="1">
              <a:off x="2283025" y="2322575"/>
              <a:ext cx="1844400" cy="642600"/>
            </a:xfrm>
            <a:prstGeom prst="rect">
              <a:avLst/>
            </a:prstGeom>
            <a:solidFill>
              <a:srgbClr val="A1BE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A3132"/>
                </a:solidFill>
              </a:endParaRPr>
            </a:p>
          </p:txBody>
        </p:sp>
        <p:sp>
          <p:nvSpPr>
            <p:cNvPr id="201" name="Google Shape;201;p22"/>
            <p:cNvSpPr/>
            <p:nvPr/>
          </p:nvSpPr>
          <p:spPr>
            <a:xfrm rot="-5400000">
              <a:off x="3501574" y="1934671"/>
              <a:ext cx="643356" cy="1419149"/>
            </a:xfrm>
            <a:prstGeom prst="flowChartOffpageConnector">
              <a:avLst/>
            </a:prstGeom>
            <a:solidFill>
              <a:srgbClr val="A1BE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A3132"/>
                </a:solidFill>
              </a:endParaRPr>
            </a:p>
          </p:txBody>
        </p:sp>
        <p:sp>
          <p:nvSpPr>
            <p:cNvPr id="202" name="Google Shape;202;p22"/>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600">
                  <a:solidFill>
                    <a:srgbClr val="231B12"/>
                  </a:solidFill>
                  <a:latin typeface="Lobster"/>
                  <a:ea typeface="Lobster"/>
                  <a:cs typeface="Lobster"/>
                  <a:sym typeface="Lobster"/>
                </a:rPr>
                <a:t>Đơn phương</a:t>
              </a:r>
              <a:endParaRPr b="1" sz="3600">
                <a:solidFill>
                  <a:srgbClr val="231B12"/>
                </a:solidFill>
                <a:latin typeface="Lobster"/>
                <a:ea typeface="Lobster"/>
                <a:cs typeface="Lobster"/>
                <a:sym typeface="Lobster"/>
              </a:endParaRPr>
            </a:p>
          </p:txBody>
        </p:sp>
        <p:sp>
          <p:nvSpPr>
            <p:cNvPr id="203" name="Google Shape;203;p22"/>
            <p:cNvSpPr/>
            <p:nvPr/>
          </p:nvSpPr>
          <p:spPr>
            <a:xfrm>
              <a:off x="4283323" y="2323755"/>
              <a:ext cx="3267600" cy="642300"/>
            </a:xfrm>
            <a:prstGeom prst="rect">
              <a:avLst/>
            </a:prstGeom>
            <a:noFill/>
            <a:ln>
              <a:noFill/>
            </a:ln>
          </p:spPr>
          <p:txBody>
            <a:bodyPr anchorCtr="0" anchor="ctr" bIns="91425" lIns="91425" spcFirstLastPara="1" rIns="91425" wrap="square" tIns="91425">
              <a:noAutofit/>
            </a:bodyPr>
            <a:lstStyle/>
            <a:p>
              <a:pPr indent="0" lvl="0" marL="457200" rtl="0" algn="just">
                <a:lnSpc>
                  <a:spcPct val="115000"/>
                </a:lnSpc>
                <a:spcBef>
                  <a:spcPts val="0"/>
                </a:spcBef>
                <a:spcAft>
                  <a:spcPts val="0"/>
                </a:spcAft>
                <a:buNone/>
              </a:pPr>
              <a:r>
                <a:rPr i="1" lang="en">
                  <a:solidFill>
                    <a:srgbClr val="231B12"/>
                  </a:solidFill>
                  <a:latin typeface="Roboto"/>
                  <a:ea typeface="Roboto"/>
                  <a:cs typeface="Roboto"/>
                  <a:sym typeface="Roboto"/>
                </a:rPr>
                <a:t>Chỉ sử dụng phương thức trực quan của video để trích xuất đặc trưng và tìm hiểu tóm tắt theo cách có giám sát (nhưng yếu) hoặc không giám sát.</a:t>
              </a:r>
              <a:endParaRPr i="1">
                <a:solidFill>
                  <a:srgbClr val="231B12"/>
                </a:solidFill>
                <a:latin typeface="Roboto"/>
                <a:ea typeface="Roboto"/>
                <a:cs typeface="Roboto"/>
                <a:sym typeface="Robo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990"/>
              <a:buNone/>
            </a:pPr>
            <a:r>
              <a:rPr lang="en" sz="3600">
                <a:solidFill>
                  <a:srgbClr val="434343"/>
                </a:solidFill>
                <a:latin typeface="Pacifico"/>
                <a:ea typeface="Pacifico"/>
                <a:cs typeface="Pacifico"/>
                <a:sym typeface="Pacifico"/>
              </a:rPr>
              <a:t>Liên quan đến chiến lược training</a:t>
            </a:r>
            <a:endParaRPr sz="3600">
              <a:solidFill>
                <a:srgbClr val="434343"/>
              </a:solidFill>
              <a:latin typeface="Pacifico"/>
              <a:ea typeface="Pacifico"/>
              <a:cs typeface="Pacifico"/>
              <a:sym typeface="Pacifico"/>
            </a:endParaRPr>
          </a:p>
          <a:p>
            <a:pPr indent="0" lvl="0" marL="0" rtl="0" algn="ctr">
              <a:lnSpc>
                <a:spcPct val="115000"/>
              </a:lnSpc>
              <a:spcBef>
                <a:spcPts val="0"/>
              </a:spcBef>
              <a:spcAft>
                <a:spcPts val="0"/>
              </a:spcAft>
              <a:buSzPts val="990"/>
              <a:buNone/>
            </a:pPr>
            <a:r>
              <a:rPr b="1" i="1" lang="en" sz="2400">
                <a:solidFill>
                  <a:srgbClr val="434343"/>
                </a:solidFill>
                <a:latin typeface="Proxima Nova"/>
                <a:ea typeface="Proxima Nova"/>
                <a:cs typeface="Proxima Nova"/>
                <a:sym typeface="Proxima Nova"/>
              </a:rPr>
              <a:t>Video summarization được chia thành hai loại</a:t>
            </a:r>
            <a:endParaRPr b="1" i="1" sz="2400">
              <a:solidFill>
                <a:srgbClr val="434343"/>
              </a:solidFill>
              <a:latin typeface="Proxima Nova"/>
              <a:ea typeface="Proxima Nova"/>
              <a:cs typeface="Proxima Nova"/>
              <a:sym typeface="Proxima Nova"/>
            </a:endParaRPr>
          </a:p>
        </p:txBody>
      </p:sp>
      <p:grpSp>
        <p:nvGrpSpPr>
          <p:cNvPr id="209" name="Google Shape;209;p23"/>
          <p:cNvGrpSpPr/>
          <p:nvPr/>
        </p:nvGrpSpPr>
        <p:grpSpPr>
          <a:xfrm>
            <a:off x="900772" y="2900375"/>
            <a:ext cx="7342469" cy="1058043"/>
            <a:chOff x="2283025" y="2322568"/>
            <a:chExt cx="5267950" cy="643500"/>
          </a:xfrm>
        </p:grpSpPr>
        <p:sp>
          <p:nvSpPr>
            <p:cNvPr id="210" name="Google Shape;210;p23"/>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flipH="1">
              <a:off x="2283025" y="2322575"/>
              <a:ext cx="1844400" cy="642600"/>
            </a:xfrm>
            <a:prstGeom prst="rect">
              <a:avLst/>
            </a:prstGeom>
            <a:solidFill>
              <a:srgbClr val="D5C3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8D230F"/>
                </a:solidFill>
              </a:endParaRPr>
            </a:p>
          </p:txBody>
        </p:sp>
        <p:sp>
          <p:nvSpPr>
            <p:cNvPr id="212" name="Google Shape;212;p23"/>
            <p:cNvSpPr/>
            <p:nvPr/>
          </p:nvSpPr>
          <p:spPr>
            <a:xfrm rot="-5400000">
              <a:off x="3501574" y="1934671"/>
              <a:ext cx="643356" cy="1419149"/>
            </a:xfrm>
            <a:prstGeom prst="flowChartOffpageConnector">
              <a:avLst/>
            </a:prstGeom>
            <a:solidFill>
              <a:srgbClr val="D5C3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8D230F"/>
                </a:solidFill>
              </a:endParaRPr>
            </a:p>
          </p:txBody>
        </p:sp>
        <p:sp>
          <p:nvSpPr>
            <p:cNvPr id="213" name="Google Shape;213;p2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200">
                  <a:solidFill>
                    <a:srgbClr val="231B12"/>
                  </a:solidFill>
                  <a:latin typeface="Lobster"/>
                  <a:ea typeface="Lobster"/>
                  <a:cs typeface="Lobster"/>
                  <a:sym typeface="Lobster"/>
                </a:rPr>
                <a:t>Không giám sát</a:t>
              </a:r>
              <a:endParaRPr b="1" sz="3200">
                <a:solidFill>
                  <a:srgbClr val="231B12"/>
                </a:solidFill>
                <a:latin typeface="Lobster"/>
                <a:ea typeface="Lobster"/>
                <a:cs typeface="Lobster"/>
                <a:sym typeface="Lobster"/>
              </a:endParaRPr>
            </a:p>
          </p:txBody>
        </p:sp>
        <p:sp>
          <p:nvSpPr>
            <p:cNvPr id="214" name="Google Shape;214;p23"/>
            <p:cNvSpPr/>
            <p:nvPr/>
          </p:nvSpPr>
          <p:spPr>
            <a:xfrm>
              <a:off x="4283323" y="2323753"/>
              <a:ext cx="3267600" cy="642300"/>
            </a:xfrm>
            <a:prstGeom prst="rect">
              <a:avLst/>
            </a:prstGeom>
            <a:noFill/>
            <a:ln>
              <a:noFill/>
            </a:ln>
          </p:spPr>
          <p:txBody>
            <a:bodyPr anchorCtr="0" anchor="ctr" bIns="91425" lIns="91425" spcFirstLastPara="1" rIns="91425" wrap="square" tIns="91425">
              <a:noAutofit/>
            </a:bodyPr>
            <a:lstStyle/>
            <a:p>
              <a:pPr indent="0" lvl="0" marL="457200" rtl="0" algn="just">
                <a:lnSpc>
                  <a:spcPct val="115000"/>
                </a:lnSpc>
                <a:spcBef>
                  <a:spcPts val="0"/>
                </a:spcBef>
                <a:spcAft>
                  <a:spcPts val="0"/>
                </a:spcAft>
                <a:buNone/>
              </a:pPr>
              <a:r>
                <a:rPr i="1" lang="en">
                  <a:solidFill>
                    <a:srgbClr val="231B12"/>
                  </a:solidFill>
                  <a:latin typeface="Roboto"/>
                  <a:ea typeface="Roboto"/>
                  <a:cs typeface="Roboto"/>
                  <a:sym typeface="Roboto"/>
                </a:rPr>
                <a:t>Khắc phục được nhu cầu về dữ liệu chân thực, dựa trên cơ chế học hỏi chỉ yêu cầu một bộ sưu tập đủ lớn các video gốc cho quá trình training của họ.</a:t>
              </a:r>
              <a:endParaRPr i="1">
                <a:solidFill>
                  <a:srgbClr val="231B12"/>
                </a:solidFill>
                <a:latin typeface="Roboto"/>
                <a:ea typeface="Roboto"/>
                <a:cs typeface="Roboto"/>
                <a:sym typeface="Roboto"/>
              </a:endParaRPr>
            </a:p>
          </p:txBody>
        </p:sp>
      </p:grpSp>
      <p:grpSp>
        <p:nvGrpSpPr>
          <p:cNvPr id="215" name="Google Shape;215;p23"/>
          <p:cNvGrpSpPr/>
          <p:nvPr/>
        </p:nvGrpSpPr>
        <p:grpSpPr>
          <a:xfrm>
            <a:off x="900772" y="1823218"/>
            <a:ext cx="7342469" cy="1058043"/>
            <a:chOff x="2283025" y="2322568"/>
            <a:chExt cx="5267950" cy="643500"/>
          </a:xfrm>
        </p:grpSpPr>
        <p:sp>
          <p:nvSpPr>
            <p:cNvPr id="216" name="Google Shape;216;p23"/>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p:nvPr/>
          </p:nvSpPr>
          <p:spPr>
            <a:xfrm flipH="1">
              <a:off x="2283025" y="2322575"/>
              <a:ext cx="1844400" cy="642600"/>
            </a:xfrm>
            <a:prstGeom prst="rect">
              <a:avLst/>
            </a:prstGeom>
            <a:solidFill>
              <a:srgbClr val="EAE2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56C57"/>
                </a:solidFill>
              </a:endParaRPr>
            </a:p>
          </p:txBody>
        </p:sp>
        <p:sp>
          <p:nvSpPr>
            <p:cNvPr id="218" name="Google Shape;218;p23"/>
            <p:cNvSpPr/>
            <p:nvPr/>
          </p:nvSpPr>
          <p:spPr>
            <a:xfrm rot="-5400000">
              <a:off x="3501574" y="1934671"/>
              <a:ext cx="643356" cy="1419149"/>
            </a:xfrm>
            <a:prstGeom prst="flowChartOffpageConnector">
              <a:avLst/>
            </a:prstGeom>
            <a:solidFill>
              <a:srgbClr val="EAE2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56C57"/>
                </a:solidFill>
              </a:endParaRPr>
            </a:p>
          </p:txBody>
        </p:sp>
        <p:sp>
          <p:nvSpPr>
            <p:cNvPr id="219" name="Google Shape;219;p2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200">
                  <a:solidFill>
                    <a:srgbClr val="231B12"/>
                  </a:solidFill>
                  <a:latin typeface="Lobster"/>
                  <a:ea typeface="Lobster"/>
                  <a:cs typeface="Lobster"/>
                  <a:sym typeface="Lobster"/>
                </a:rPr>
                <a:t>Có giám sát</a:t>
              </a:r>
              <a:endParaRPr b="1" sz="3200">
                <a:solidFill>
                  <a:srgbClr val="231B12"/>
                </a:solidFill>
                <a:latin typeface="Lobster"/>
                <a:ea typeface="Lobster"/>
                <a:cs typeface="Lobster"/>
                <a:sym typeface="Lobster"/>
              </a:endParaRPr>
            </a:p>
          </p:txBody>
        </p:sp>
        <p:sp>
          <p:nvSpPr>
            <p:cNvPr id="220" name="Google Shape;220;p23"/>
            <p:cNvSpPr/>
            <p:nvPr/>
          </p:nvSpPr>
          <p:spPr>
            <a:xfrm>
              <a:off x="4283323" y="2323755"/>
              <a:ext cx="3267600" cy="642300"/>
            </a:xfrm>
            <a:prstGeom prst="rect">
              <a:avLst/>
            </a:prstGeom>
            <a:noFill/>
            <a:ln>
              <a:noFill/>
            </a:ln>
          </p:spPr>
          <p:txBody>
            <a:bodyPr anchorCtr="0" anchor="ctr" bIns="91425" lIns="91425" spcFirstLastPara="1" rIns="91425" wrap="square" tIns="91425">
              <a:noAutofit/>
            </a:bodyPr>
            <a:lstStyle/>
            <a:p>
              <a:pPr indent="0" lvl="0" marL="457200" rtl="0" algn="just">
                <a:lnSpc>
                  <a:spcPct val="115000"/>
                </a:lnSpc>
                <a:spcBef>
                  <a:spcPts val="0"/>
                </a:spcBef>
                <a:spcAft>
                  <a:spcPts val="0"/>
                </a:spcAft>
                <a:buNone/>
              </a:pPr>
              <a:r>
                <a:rPr i="1" lang="en">
                  <a:solidFill>
                    <a:srgbClr val="231B12"/>
                  </a:solidFill>
                  <a:latin typeface="Roboto"/>
                  <a:ea typeface="Roboto"/>
                  <a:cs typeface="Roboto"/>
                  <a:sym typeface="Roboto"/>
                </a:rPr>
                <a:t>Dựa trên tập dữ liệu có chú thích sự thật cơ bản do con người gắn nhãn (dưới dạng video tóm tắt), dựa vào đó họ cố gắng khám phá tiêu chí cơ bản cho việc lựa chọn frame/fragment và tóm tắt.</a:t>
              </a:r>
              <a:endParaRPr i="1">
                <a:solidFill>
                  <a:srgbClr val="231B12"/>
                </a:solidFill>
                <a:latin typeface="Roboto"/>
                <a:ea typeface="Roboto"/>
                <a:cs typeface="Roboto"/>
                <a:sym typeface="Roboto"/>
              </a:endParaRPr>
            </a:p>
          </p:txBody>
        </p:sp>
      </p:grpSp>
      <p:grpSp>
        <p:nvGrpSpPr>
          <p:cNvPr id="221" name="Google Shape;221;p23"/>
          <p:cNvGrpSpPr/>
          <p:nvPr/>
        </p:nvGrpSpPr>
        <p:grpSpPr>
          <a:xfrm>
            <a:off x="900772" y="3977550"/>
            <a:ext cx="7342469" cy="1058043"/>
            <a:chOff x="2283025" y="2322568"/>
            <a:chExt cx="5267950" cy="643500"/>
          </a:xfrm>
        </p:grpSpPr>
        <p:sp>
          <p:nvSpPr>
            <p:cNvPr id="222" name="Google Shape;222;p23"/>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3"/>
            <p:cNvSpPr/>
            <p:nvPr/>
          </p:nvSpPr>
          <p:spPr>
            <a:xfrm flipH="1">
              <a:off x="2283025" y="2322575"/>
              <a:ext cx="1844400" cy="642600"/>
            </a:xfrm>
            <a:prstGeom prst="rect">
              <a:avLst/>
            </a:prstGeom>
            <a:solidFill>
              <a:srgbClr val="867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8D230F"/>
                </a:solidFill>
              </a:endParaRPr>
            </a:p>
          </p:txBody>
        </p:sp>
        <p:sp>
          <p:nvSpPr>
            <p:cNvPr id="224" name="Google Shape;224;p23"/>
            <p:cNvSpPr/>
            <p:nvPr/>
          </p:nvSpPr>
          <p:spPr>
            <a:xfrm rot="-5400000">
              <a:off x="3501574" y="1934671"/>
              <a:ext cx="643356" cy="1419149"/>
            </a:xfrm>
            <a:prstGeom prst="flowChartOffpageConnector">
              <a:avLst/>
            </a:prstGeom>
            <a:solidFill>
              <a:srgbClr val="867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8D230F"/>
                </a:solidFill>
              </a:endParaRPr>
            </a:p>
          </p:txBody>
        </p:sp>
        <p:sp>
          <p:nvSpPr>
            <p:cNvPr id="225" name="Google Shape;225;p2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200">
                  <a:solidFill>
                    <a:srgbClr val="231B12"/>
                  </a:solidFill>
                  <a:latin typeface="Lobster"/>
                  <a:ea typeface="Lobster"/>
                  <a:cs typeface="Lobster"/>
                  <a:sym typeface="Lobster"/>
                </a:rPr>
                <a:t>Bán</a:t>
              </a:r>
              <a:r>
                <a:rPr b="1" lang="en" sz="3200">
                  <a:solidFill>
                    <a:srgbClr val="231B12"/>
                  </a:solidFill>
                  <a:latin typeface="Lobster"/>
                  <a:ea typeface="Lobster"/>
                  <a:cs typeface="Lobster"/>
                  <a:sym typeface="Lobster"/>
                </a:rPr>
                <a:t> giám sát</a:t>
              </a:r>
              <a:endParaRPr b="1" sz="3200">
                <a:solidFill>
                  <a:srgbClr val="231B12"/>
                </a:solidFill>
                <a:latin typeface="Lobster"/>
                <a:ea typeface="Lobster"/>
                <a:cs typeface="Lobster"/>
                <a:sym typeface="Lobster"/>
              </a:endParaRPr>
            </a:p>
          </p:txBody>
        </p:sp>
        <p:sp>
          <p:nvSpPr>
            <p:cNvPr id="226" name="Google Shape;226;p23"/>
            <p:cNvSpPr/>
            <p:nvPr/>
          </p:nvSpPr>
          <p:spPr>
            <a:xfrm>
              <a:off x="4283323" y="2323753"/>
              <a:ext cx="3267600" cy="642300"/>
            </a:xfrm>
            <a:prstGeom prst="rect">
              <a:avLst/>
            </a:prstGeom>
            <a:noFill/>
            <a:ln>
              <a:noFill/>
            </a:ln>
          </p:spPr>
          <p:txBody>
            <a:bodyPr anchorCtr="0" anchor="ctr" bIns="91425" lIns="91425" spcFirstLastPara="1" rIns="91425" wrap="square" tIns="91425">
              <a:noAutofit/>
            </a:bodyPr>
            <a:lstStyle/>
            <a:p>
              <a:pPr indent="0" lvl="0" marL="457200" rtl="0" algn="just">
                <a:lnSpc>
                  <a:spcPct val="115000"/>
                </a:lnSpc>
                <a:spcBef>
                  <a:spcPts val="0"/>
                </a:spcBef>
                <a:spcAft>
                  <a:spcPts val="0"/>
                </a:spcAft>
                <a:buNone/>
              </a:pPr>
              <a:r>
                <a:rPr i="1" lang="en">
                  <a:solidFill>
                    <a:srgbClr val="231B12"/>
                  </a:solidFill>
                  <a:latin typeface="Roboto"/>
                  <a:ea typeface="Roboto"/>
                  <a:cs typeface="Roboto"/>
                  <a:sym typeface="Roboto"/>
                </a:rPr>
                <a:t>Các nhãn yếu ít tốn kém hơn được sử dụng, chúng không hoàn hảo so với toàn bộ các chú thích của con người, nhưng vẫn có thể được sử dụng để tạo ra các mô hình dự đoán mạnh mẽ.</a:t>
              </a:r>
              <a:endParaRPr i="1">
                <a:solidFill>
                  <a:srgbClr val="231B12"/>
                </a:solidFill>
                <a:latin typeface="Roboto"/>
                <a:ea typeface="Roboto"/>
                <a:cs typeface="Roboto"/>
                <a:sym typeface="Roboto"/>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4"/>
          <p:cNvSpPr txBox="1"/>
          <p:nvPr>
            <p:ph type="title"/>
          </p:nvPr>
        </p:nvSpPr>
        <p:spPr>
          <a:xfrm>
            <a:off x="311700" y="326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Pacifico"/>
                <a:ea typeface="Pacifico"/>
                <a:cs typeface="Pacifico"/>
                <a:sym typeface="Pacifico"/>
              </a:rPr>
              <a:t>Thực nghiệm</a:t>
            </a:r>
            <a:endParaRPr>
              <a:latin typeface="Pacifico"/>
              <a:ea typeface="Pacifico"/>
              <a:cs typeface="Pacifico"/>
              <a:sym typeface="Pacifico"/>
            </a:endParaRPr>
          </a:p>
        </p:txBody>
      </p:sp>
      <p:sp>
        <p:nvSpPr>
          <p:cNvPr id="232" name="Google Shape;232;p24"/>
          <p:cNvSpPr txBox="1"/>
          <p:nvPr>
            <p:ph idx="1" type="body"/>
          </p:nvPr>
        </p:nvSpPr>
        <p:spPr>
          <a:xfrm>
            <a:off x="311700" y="898850"/>
            <a:ext cx="8520600" cy="3942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solidFill>
                  <a:srgbClr val="000000"/>
                </a:solidFill>
                <a:latin typeface="Roboto"/>
                <a:ea typeface="Roboto"/>
                <a:cs typeface="Roboto"/>
                <a:sym typeface="Roboto"/>
              </a:rPr>
              <a:t>Framework được sử dụng để Tóm tắt video ở đây là </a:t>
            </a:r>
            <a:r>
              <a:rPr b="1" lang="en" sz="1400">
                <a:solidFill>
                  <a:srgbClr val="000000"/>
                </a:solidFill>
                <a:latin typeface="Roboto"/>
                <a:ea typeface="Roboto"/>
                <a:cs typeface="Roboto"/>
                <a:sym typeface="Roboto"/>
              </a:rPr>
              <a:t>Caffe</a:t>
            </a:r>
            <a:r>
              <a:rPr lang="en" sz="1400">
                <a:solidFill>
                  <a:srgbClr val="000000"/>
                </a:solidFill>
                <a:latin typeface="Roboto"/>
                <a:ea typeface="Roboto"/>
                <a:cs typeface="Roboto"/>
                <a:sym typeface="Roboto"/>
              </a:rPr>
              <a:t>.</a:t>
            </a:r>
            <a:endParaRPr sz="1400">
              <a:solidFill>
                <a:srgbClr val="000000"/>
              </a:solidFill>
              <a:latin typeface="Roboto"/>
              <a:ea typeface="Roboto"/>
              <a:cs typeface="Roboto"/>
              <a:sym typeface="Roboto"/>
            </a:endParaRPr>
          </a:p>
          <a:p>
            <a:pPr indent="-317500" lvl="0" marL="457200" rtl="0" algn="just">
              <a:spcBef>
                <a:spcPts val="600"/>
              </a:spcBef>
              <a:spcAft>
                <a:spcPts val="0"/>
              </a:spcAft>
              <a:buClr>
                <a:srgbClr val="000000"/>
              </a:buClr>
              <a:buSzPts val="1400"/>
              <a:buFont typeface="Roboto"/>
              <a:buChar char="●"/>
            </a:pPr>
            <a:r>
              <a:rPr b="1" lang="en" sz="1400">
                <a:solidFill>
                  <a:srgbClr val="000000"/>
                </a:solidFill>
                <a:latin typeface="Roboto"/>
                <a:ea typeface="Roboto"/>
                <a:cs typeface="Roboto"/>
                <a:sym typeface="Roboto"/>
              </a:rPr>
              <a:t>Bước 1: </a:t>
            </a:r>
            <a:r>
              <a:rPr lang="en" sz="1400">
                <a:solidFill>
                  <a:srgbClr val="000000"/>
                </a:solidFill>
                <a:latin typeface="Roboto"/>
                <a:ea typeface="Roboto"/>
                <a:cs typeface="Roboto"/>
                <a:sym typeface="Roboto"/>
              </a:rPr>
              <a:t>Training Classify</a:t>
            </a:r>
            <a:endParaRPr sz="1400">
              <a:solidFill>
                <a:srgbClr val="000000"/>
              </a:solidFill>
              <a:latin typeface="Roboto"/>
              <a:ea typeface="Roboto"/>
              <a:cs typeface="Roboto"/>
              <a:sym typeface="Roboto"/>
            </a:endParaRPr>
          </a:p>
          <a:p>
            <a:pPr indent="0" lvl="0" marL="0" rtl="0" algn="just">
              <a:spcBef>
                <a:spcPts val="600"/>
              </a:spcBef>
              <a:spcAft>
                <a:spcPts val="0"/>
              </a:spcAft>
              <a:buNone/>
            </a:pPr>
            <a:r>
              <a:rPr lang="en" sz="1400">
                <a:solidFill>
                  <a:srgbClr val="000000"/>
                </a:solidFill>
                <a:latin typeface="Roboto"/>
                <a:ea typeface="Roboto"/>
                <a:cs typeface="Roboto"/>
                <a:sym typeface="Roboto"/>
              </a:rPr>
              <a:t>Training mô hình Mạng học sâu (Deep Neural Network) bằng những tập dữ liệu đã được gắn nhãn trước.</a:t>
            </a:r>
            <a:endParaRPr sz="1400">
              <a:solidFill>
                <a:srgbClr val="000000"/>
              </a:solidFill>
              <a:latin typeface="Roboto"/>
              <a:ea typeface="Roboto"/>
              <a:cs typeface="Roboto"/>
              <a:sym typeface="Roboto"/>
            </a:endParaRPr>
          </a:p>
          <a:p>
            <a:pPr indent="0" lvl="0" marL="0" rtl="0" algn="just">
              <a:spcBef>
                <a:spcPts val="600"/>
              </a:spcBef>
              <a:spcAft>
                <a:spcPts val="0"/>
              </a:spcAft>
              <a:buNone/>
            </a:pPr>
            <a:r>
              <a:rPr lang="en" sz="1400">
                <a:solidFill>
                  <a:srgbClr val="000000"/>
                </a:solidFill>
                <a:latin typeface="Roboto"/>
                <a:ea typeface="Roboto"/>
                <a:cs typeface="Roboto"/>
                <a:sym typeface="Roboto"/>
              </a:rPr>
              <a:t>Dữ liệu được tham khảo và lấy trên Kaggle.</a:t>
            </a:r>
            <a:endParaRPr sz="1400">
              <a:solidFill>
                <a:srgbClr val="000000"/>
              </a:solidFill>
              <a:latin typeface="Roboto"/>
              <a:ea typeface="Roboto"/>
              <a:cs typeface="Roboto"/>
              <a:sym typeface="Roboto"/>
            </a:endParaRPr>
          </a:p>
          <a:p>
            <a:pPr indent="-317500" lvl="0" marL="457200" rtl="0" algn="just">
              <a:spcBef>
                <a:spcPts val="600"/>
              </a:spcBef>
              <a:spcAft>
                <a:spcPts val="0"/>
              </a:spcAft>
              <a:buClr>
                <a:srgbClr val="000000"/>
              </a:buClr>
              <a:buSzPts val="1400"/>
              <a:buFont typeface="Roboto"/>
              <a:buChar char="●"/>
            </a:pPr>
            <a:r>
              <a:rPr b="1" lang="en" sz="1400">
                <a:solidFill>
                  <a:srgbClr val="000000"/>
                </a:solidFill>
                <a:latin typeface="Roboto"/>
                <a:ea typeface="Roboto"/>
                <a:cs typeface="Roboto"/>
                <a:sym typeface="Roboto"/>
              </a:rPr>
              <a:t>Bước 2:</a:t>
            </a:r>
            <a:r>
              <a:rPr lang="en" sz="1400">
                <a:solidFill>
                  <a:srgbClr val="000000"/>
                </a:solidFill>
                <a:latin typeface="Roboto"/>
                <a:ea typeface="Roboto"/>
                <a:cs typeface="Roboto"/>
                <a:sym typeface="Roboto"/>
              </a:rPr>
              <a:t> Object Detection</a:t>
            </a:r>
            <a:endParaRPr sz="1400">
              <a:solidFill>
                <a:srgbClr val="000000"/>
              </a:solidFill>
              <a:latin typeface="Roboto"/>
              <a:ea typeface="Roboto"/>
              <a:cs typeface="Roboto"/>
              <a:sym typeface="Roboto"/>
            </a:endParaRPr>
          </a:p>
          <a:p>
            <a:pPr indent="0" lvl="0" marL="0" rtl="0" algn="just">
              <a:spcBef>
                <a:spcPts val="600"/>
              </a:spcBef>
              <a:spcAft>
                <a:spcPts val="0"/>
              </a:spcAft>
              <a:buNone/>
            </a:pPr>
            <a:r>
              <a:rPr lang="en" sz="1400">
                <a:solidFill>
                  <a:srgbClr val="000000"/>
                </a:solidFill>
                <a:latin typeface="Roboto"/>
                <a:ea typeface="Roboto"/>
                <a:cs typeface="Roboto"/>
                <a:sym typeface="Roboto"/>
              </a:rPr>
              <a:t>Sử dụng mô hình SSD (Single Shot MultiBox Detector)</a:t>
            </a:r>
            <a:endParaRPr sz="1400">
              <a:solidFill>
                <a:srgbClr val="000000"/>
              </a:solidFill>
              <a:latin typeface="Roboto"/>
              <a:ea typeface="Roboto"/>
              <a:cs typeface="Roboto"/>
              <a:sym typeface="Roboto"/>
            </a:endParaRPr>
          </a:p>
          <a:p>
            <a:pPr indent="0" lvl="0" marL="0" rtl="0" algn="just">
              <a:spcBef>
                <a:spcPts val="600"/>
              </a:spcBef>
              <a:spcAft>
                <a:spcPts val="0"/>
              </a:spcAft>
              <a:buNone/>
            </a:pPr>
            <a:r>
              <a:rPr lang="en" sz="1400">
                <a:solidFill>
                  <a:srgbClr val="000000"/>
                </a:solidFill>
                <a:latin typeface="Roboto"/>
                <a:ea typeface="Roboto"/>
                <a:cs typeface="Roboto"/>
                <a:sym typeface="Roboto"/>
              </a:rPr>
              <a:t>Để hiểu được ý tưởng mà mô hình sử dụng, đầu tiên ta hãy tìm hiểu xem tên của mô hình có ý nghĩa gì:</a:t>
            </a:r>
            <a:endParaRPr sz="1400">
              <a:solidFill>
                <a:srgbClr val="000000"/>
              </a:solidFill>
              <a:latin typeface="Roboto"/>
              <a:ea typeface="Roboto"/>
              <a:cs typeface="Roboto"/>
              <a:sym typeface="Roboto"/>
            </a:endParaRPr>
          </a:p>
          <a:p>
            <a:pPr indent="0" lvl="0" marL="0" rtl="0" algn="just">
              <a:spcBef>
                <a:spcPts val="600"/>
              </a:spcBef>
              <a:spcAft>
                <a:spcPts val="0"/>
              </a:spcAft>
              <a:buNone/>
            </a:pPr>
            <a:r>
              <a:rPr b="1" lang="en" sz="1400">
                <a:solidFill>
                  <a:srgbClr val="000000"/>
                </a:solidFill>
                <a:latin typeface="Roboto"/>
                <a:ea typeface="Roboto"/>
                <a:cs typeface="Roboto"/>
                <a:sym typeface="Roboto"/>
              </a:rPr>
              <a:t>_ Single Shot:</a:t>
            </a:r>
            <a:r>
              <a:rPr lang="en" sz="1400">
                <a:solidFill>
                  <a:srgbClr val="000000"/>
                </a:solidFill>
                <a:latin typeface="Roboto"/>
                <a:ea typeface="Roboto"/>
                <a:cs typeface="Roboto"/>
                <a:sym typeface="Roboto"/>
              </a:rPr>
              <a:t> Có nghĩa là việc định vị và phân loại đối tượng được thực hiện trên 1 phase duy nhất từ đầu đến cuối.</a:t>
            </a:r>
            <a:endParaRPr sz="1400">
              <a:solidFill>
                <a:srgbClr val="000000"/>
              </a:solidFill>
              <a:latin typeface="Roboto"/>
              <a:ea typeface="Roboto"/>
              <a:cs typeface="Roboto"/>
              <a:sym typeface="Roboto"/>
            </a:endParaRPr>
          </a:p>
          <a:p>
            <a:pPr indent="0" lvl="0" marL="0" rtl="0" algn="just">
              <a:spcBef>
                <a:spcPts val="600"/>
              </a:spcBef>
              <a:spcAft>
                <a:spcPts val="0"/>
              </a:spcAft>
              <a:buNone/>
            </a:pPr>
            <a:r>
              <a:rPr b="1" lang="en" sz="1400">
                <a:solidFill>
                  <a:srgbClr val="000000"/>
                </a:solidFill>
                <a:latin typeface="Roboto"/>
                <a:ea typeface="Roboto"/>
                <a:cs typeface="Roboto"/>
                <a:sym typeface="Roboto"/>
              </a:rPr>
              <a:t>_ MultiBox:</a:t>
            </a:r>
            <a:r>
              <a:rPr lang="en" sz="1400">
                <a:solidFill>
                  <a:srgbClr val="000000"/>
                </a:solidFill>
                <a:latin typeface="Roboto"/>
                <a:ea typeface="Roboto"/>
                <a:cs typeface="Roboto"/>
                <a:sym typeface="Roboto"/>
              </a:rPr>
              <a:t> Tên của kỹ thuật về bounding box được sử dụng bởi Szegedy và cộng sự.</a:t>
            </a:r>
            <a:endParaRPr sz="1400">
              <a:solidFill>
                <a:srgbClr val="000000"/>
              </a:solidFill>
              <a:latin typeface="Roboto"/>
              <a:ea typeface="Roboto"/>
              <a:cs typeface="Roboto"/>
              <a:sym typeface="Roboto"/>
            </a:endParaRPr>
          </a:p>
          <a:p>
            <a:pPr indent="0" lvl="0" marL="0" rtl="0" algn="just">
              <a:spcBef>
                <a:spcPts val="600"/>
              </a:spcBef>
              <a:spcAft>
                <a:spcPts val="0"/>
              </a:spcAft>
              <a:buNone/>
            </a:pPr>
            <a:r>
              <a:rPr b="1" lang="en" sz="1400">
                <a:solidFill>
                  <a:srgbClr val="000000"/>
                </a:solidFill>
                <a:latin typeface="Roboto"/>
                <a:ea typeface="Roboto"/>
                <a:cs typeface="Roboto"/>
                <a:sym typeface="Roboto"/>
              </a:rPr>
              <a:t>_ Detector:</a:t>
            </a:r>
            <a:r>
              <a:rPr lang="en" sz="1400">
                <a:solidFill>
                  <a:srgbClr val="000000"/>
                </a:solidFill>
                <a:latin typeface="Roboto"/>
                <a:ea typeface="Roboto"/>
                <a:cs typeface="Roboto"/>
                <a:sym typeface="Roboto"/>
              </a:rPr>
              <a:t> Mạng này có khả năng nhận biết và phân loại được đối tượng.</a:t>
            </a:r>
            <a:endParaRPr sz="1400">
              <a:solidFill>
                <a:srgbClr val="000000"/>
              </a:solidFill>
              <a:latin typeface="Roboto"/>
              <a:ea typeface="Roboto"/>
              <a:cs typeface="Roboto"/>
              <a:sym typeface="Roboto"/>
            </a:endParaRPr>
          </a:p>
          <a:p>
            <a:pPr indent="-317500" lvl="0" marL="457200" rtl="0" algn="just">
              <a:spcBef>
                <a:spcPts val="600"/>
              </a:spcBef>
              <a:spcAft>
                <a:spcPts val="0"/>
              </a:spcAft>
              <a:buClr>
                <a:srgbClr val="000000"/>
              </a:buClr>
              <a:buSzPts val="1400"/>
              <a:buFont typeface="Roboto"/>
              <a:buChar char="●"/>
            </a:pPr>
            <a:r>
              <a:rPr b="1" lang="en" sz="1400">
                <a:solidFill>
                  <a:srgbClr val="000000"/>
                </a:solidFill>
                <a:latin typeface="Roboto"/>
                <a:ea typeface="Roboto"/>
                <a:cs typeface="Roboto"/>
                <a:sym typeface="Roboto"/>
              </a:rPr>
              <a:t>Bước 3:</a:t>
            </a:r>
            <a:r>
              <a:rPr lang="en" sz="1400">
                <a:solidFill>
                  <a:srgbClr val="000000"/>
                </a:solidFill>
                <a:latin typeface="Roboto"/>
                <a:ea typeface="Roboto"/>
                <a:cs typeface="Roboto"/>
                <a:sym typeface="Roboto"/>
              </a:rPr>
              <a:t> Loại bỏ những frames không có object hoặc không thoả giá trị “threshold”</a:t>
            </a:r>
            <a:endParaRPr>
              <a:solidFill>
                <a:srgbClr val="000000"/>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600">
                <a:solidFill>
                  <a:srgbClr val="434343"/>
                </a:solidFill>
                <a:latin typeface="Pacifico"/>
                <a:ea typeface="Pacifico"/>
                <a:cs typeface="Pacifico"/>
                <a:sym typeface="Pacifico"/>
              </a:rPr>
              <a:t>Thực nghiệm</a:t>
            </a:r>
            <a:endParaRPr sz="3600">
              <a:solidFill>
                <a:srgbClr val="434343"/>
              </a:solidFill>
              <a:latin typeface="Pacifico"/>
              <a:ea typeface="Pacifico"/>
              <a:cs typeface="Pacifico"/>
              <a:sym typeface="Pacifico"/>
            </a:endParaRPr>
          </a:p>
        </p:txBody>
      </p:sp>
      <p:sp>
        <p:nvSpPr>
          <p:cNvPr id="238" name="Google Shape;238;p25"/>
          <p:cNvSpPr/>
          <p:nvPr/>
        </p:nvSpPr>
        <p:spPr>
          <a:xfrm>
            <a:off x="2760180" y="1745527"/>
            <a:ext cx="788100" cy="48900"/>
          </a:xfrm>
          <a:prstGeom prst="roundRect">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 name="Google Shape;239;p25"/>
          <p:cNvGrpSpPr/>
          <p:nvPr/>
        </p:nvGrpSpPr>
        <p:grpSpPr>
          <a:xfrm>
            <a:off x="646800" y="1359638"/>
            <a:ext cx="2389727" cy="2517276"/>
            <a:chOff x="571518" y="1957150"/>
            <a:chExt cx="1801800" cy="1897969"/>
          </a:xfrm>
        </p:grpSpPr>
        <p:sp>
          <p:nvSpPr>
            <p:cNvPr id="240" name="Google Shape;240;p25"/>
            <p:cNvSpPr/>
            <p:nvPr/>
          </p:nvSpPr>
          <p:spPr>
            <a:xfrm>
              <a:off x="1151886" y="1957150"/>
              <a:ext cx="594300" cy="594300"/>
            </a:xfrm>
            <a:prstGeom prst="ellipse">
              <a:avLst/>
            </a:prstGeom>
            <a:noFill/>
            <a:ln cap="flat" cmpd="sng" w="38100">
              <a:solidFill>
                <a:srgbClr val="3F6C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
            <p:cNvSpPr txBox="1"/>
            <p:nvPr/>
          </p:nvSpPr>
          <p:spPr>
            <a:xfrm>
              <a:off x="1230626" y="1957197"/>
              <a:ext cx="436800" cy="594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3600">
                  <a:solidFill>
                    <a:srgbClr val="3F6C45"/>
                  </a:solidFill>
                  <a:latin typeface="Pacifico"/>
                  <a:ea typeface="Pacifico"/>
                  <a:cs typeface="Pacifico"/>
                  <a:sym typeface="Pacifico"/>
                </a:rPr>
                <a:t>1</a:t>
              </a:r>
              <a:endParaRPr b="1" sz="3600">
                <a:solidFill>
                  <a:srgbClr val="3F6C45"/>
                </a:solidFill>
                <a:latin typeface="Pacifico"/>
                <a:ea typeface="Pacifico"/>
                <a:cs typeface="Pacifico"/>
                <a:sym typeface="Pacifico"/>
              </a:endParaRPr>
            </a:p>
          </p:txBody>
        </p:sp>
        <p:sp>
          <p:nvSpPr>
            <p:cNvPr id="242" name="Google Shape;242;p25"/>
            <p:cNvSpPr txBox="1"/>
            <p:nvPr/>
          </p:nvSpPr>
          <p:spPr>
            <a:xfrm>
              <a:off x="594488" y="2660925"/>
              <a:ext cx="1709100" cy="446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000">
                  <a:solidFill>
                    <a:srgbClr val="3F6C45"/>
                  </a:solidFill>
                  <a:latin typeface="Lobster"/>
                  <a:ea typeface="Lobster"/>
                  <a:cs typeface="Lobster"/>
                  <a:sym typeface="Lobster"/>
                </a:rPr>
                <a:t>Training Classify</a:t>
              </a:r>
              <a:endParaRPr b="1" sz="2000">
                <a:solidFill>
                  <a:srgbClr val="3F6C45"/>
                </a:solidFill>
                <a:latin typeface="Lobster"/>
                <a:ea typeface="Lobster"/>
                <a:cs typeface="Lobster"/>
                <a:sym typeface="Lobster"/>
              </a:endParaRPr>
            </a:p>
          </p:txBody>
        </p:sp>
        <p:sp>
          <p:nvSpPr>
            <p:cNvPr id="243" name="Google Shape;243;p25"/>
            <p:cNvSpPr txBox="1"/>
            <p:nvPr/>
          </p:nvSpPr>
          <p:spPr>
            <a:xfrm>
              <a:off x="571518" y="3117719"/>
              <a:ext cx="18018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i="1" lang="en">
                  <a:solidFill>
                    <a:srgbClr val="274E13"/>
                  </a:solidFill>
                  <a:latin typeface="Proxima Nova"/>
                  <a:ea typeface="Proxima Nova"/>
                  <a:cs typeface="Proxima Nova"/>
                  <a:sym typeface="Proxima Nova"/>
                </a:rPr>
                <a:t>Huấn luyện mô hình Mạng học sâu bằng tập dữ liệu được gắn nhãn trước.</a:t>
              </a:r>
              <a:endParaRPr b="1" i="1">
                <a:solidFill>
                  <a:srgbClr val="274E13"/>
                </a:solidFill>
                <a:latin typeface="Proxima Nova"/>
                <a:ea typeface="Proxima Nova"/>
                <a:cs typeface="Proxima Nova"/>
                <a:sym typeface="Proxima Nova"/>
              </a:endParaRPr>
            </a:p>
            <a:p>
              <a:pPr indent="0" lvl="0" marL="0" rtl="0" algn="ctr">
                <a:lnSpc>
                  <a:spcPct val="115000"/>
                </a:lnSpc>
                <a:spcBef>
                  <a:spcPts val="1000"/>
                </a:spcBef>
                <a:spcAft>
                  <a:spcPts val="0"/>
                </a:spcAft>
                <a:buNone/>
              </a:pPr>
              <a:r>
                <a:rPr b="1" i="1" lang="en">
                  <a:solidFill>
                    <a:srgbClr val="274E13"/>
                  </a:solidFill>
                  <a:latin typeface="Proxima Nova"/>
                  <a:ea typeface="Proxima Nova"/>
                  <a:cs typeface="Proxima Nova"/>
                  <a:sym typeface="Proxima Nova"/>
                </a:rPr>
                <a:t>Dữ liệu được tham khảo và lấy trên Kaggle.</a:t>
              </a:r>
              <a:endParaRPr b="1" i="1">
                <a:solidFill>
                  <a:srgbClr val="274E13"/>
                </a:solidFill>
                <a:latin typeface="Proxima Nova"/>
                <a:ea typeface="Proxima Nova"/>
                <a:cs typeface="Proxima Nova"/>
                <a:sym typeface="Proxima Nova"/>
              </a:endParaRPr>
            </a:p>
            <a:p>
              <a:pPr indent="0" lvl="0" marL="0" rtl="0" algn="ctr">
                <a:lnSpc>
                  <a:spcPct val="115000"/>
                </a:lnSpc>
                <a:spcBef>
                  <a:spcPts val="1000"/>
                </a:spcBef>
                <a:spcAft>
                  <a:spcPts val="0"/>
                </a:spcAft>
                <a:buNone/>
              </a:pPr>
              <a:r>
                <a:t/>
              </a:r>
              <a:endParaRPr b="1" i="1" sz="600">
                <a:solidFill>
                  <a:srgbClr val="274E13"/>
                </a:solidFill>
                <a:latin typeface="Roboto"/>
                <a:ea typeface="Roboto"/>
                <a:cs typeface="Roboto"/>
                <a:sym typeface="Roboto"/>
              </a:endParaRPr>
            </a:p>
          </p:txBody>
        </p:sp>
      </p:grpSp>
      <p:grpSp>
        <p:nvGrpSpPr>
          <p:cNvPr id="244" name="Google Shape;244;p25"/>
          <p:cNvGrpSpPr/>
          <p:nvPr/>
        </p:nvGrpSpPr>
        <p:grpSpPr>
          <a:xfrm>
            <a:off x="3407062" y="1359638"/>
            <a:ext cx="2389727" cy="2517276"/>
            <a:chOff x="2652693" y="1957150"/>
            <a:chExt cx="1801800" cy="1897969"/>
          </a:xfrm>
        </p:grpSpPr>
        <p:sp>
          <p:nvSpPr>
            <p:cNvPr id="245" name="Google Shape;245;p25"/>
            <p:cNvSpPr/>
            <p:nvPr/>
          </p:nvSpPr>
          <p:spPr>
            <a:xfrm>
              <a:off x="3256823" y="1957150"/>
              <a:ext cx="594300" cy="594300"/>
            </a:xfrm>
            <a:prstGeom prst="ellipse">
              <a:avLst/>
            </a:prstGeom>
            <a:noFill/>
            <a:ln cap="flat" cmpd="sng" w="38100">
              <a:solidFill>
                <a:srgbClr val="336B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5"/>
            <p:cNvSpPr txBox="1"/>
            <p:nvPr/>
          </p:nvSpPr>
          <p:spPr>
            <a:xfrm>
              <a:off x="2699425"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2000">
                  <a:solidFill>
                    <a:srgbClr val="336B87"/>
                  </a:solidFill>
                  <a:latin typeface="Lobster"/>
                  <a:ea typeface="Lobster"/>
                  <a:cs typeface="Lobster"/>
                  <a:sym typeface="Lobster"/>
                </a:rPr>
                <a:t>Object Detection</a:t>
              </a:r>
              <a:endParaRPr b="1" sz="1000">
                <a:solidFill>
                  <a:srgbClr val="336B87"/>
                </a:solidFill>
                <a:latin typeface="Roboto"/>
                <a:ea typeface="Roboto"/>
                <a:cs typeface="Roboto"/>
                <a:sym typeface="Roboto"/>
              </a:endParaRPr>
            </a:p>
          </p:txBody>
        </p:sp>
        <p:sp>
          <p:nvSpPr>
            <p:cNvPr id="247" name="Google Shape;247;p25"/>
            <p:cNvSpPr txBox="1"/>
            <p:nvPr/>
          </p:nvSpPr>
          <p:spPr>
            <a:xfrm>
              <a:off x="2652693" y="3117719"/>
              <a:ext cx="18018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i="1" lang="en">
                  <a:solidFill>
                    <a:srgbClr val="1C4587"/>
                  </a:solidFill>
                  <a:latin typeface="Proxima Nova"/>
                  <a:ea typeface="Proxima Nova"/>
                  <a:cs typeface="Proxima Nova"/>
                  <a:sym typeface="Proxima Nova"/>
                </a:rPr>
                <a:t>Sử dụng mô hình Single Shot MultiBox Detector .</a:t>
              </a:r>
              <a:endParaRPr b="1" i="1">
                <a:solidFill>
                  <a:srgbClr val="1C4587"/>
                </a:solidFill>
                <a:latin typeface="Proxima Nova"/>
                <a:ea typeface="Proxima Nova"/>
                <a:cs typeface="Proxima Nova"/>
                <a:sym typeface="Proxima Nova"/>
              </a:endParaRPr>
            </a:p>
            <a:p>
              <a:pPr indent="0" lvl="0" marL="0" rtl="0" algn="ctr">
                <a:lnSpc>
                  <a:spcPct val="115000"/>
                </a:lnSpc>
                <a:spcBef>
                  <a:spcPts val="1000"/>
                </a:spcBef>
                <a:spcAft>
                  <a:spcPts val="0"/>
                </a:spcAft>
                <a:buNone/>
              </a:pPr>
              <a:r>
                <a:rPr b="1" i="1" lang="en">
                  <a:solidFill>
                    <a:srgbClr val="1C4587"/>
                  </a:solidFill>
                  <a:latin typeface="Proxima Nova"/>
                  <a:ea typeface="Proxima Nova"/>
                  <a:cs typeface="Proxima Nova"/>
                  <a:sym typeface="Proxima Nova"/>
                </a:rPr>
                <a:t>Để hiểu được ý tưởng </a:t>
              </a:r>
              <a:r>
                <a:rPr b="1" i="1" lang="en">
                  <a:solidFill>
                    <a:srgbClr val="1C4587"/>
                  </a:solidFill>
                  <a:latin typeface="Proxima Nova"/>
                  <a:ea typeface="Proxima Nova"/>
                  <a:cs typeface="Proxima Nova"/>
                  <a:sym typeface="Proxima Nova"/>
                </a:rPr>
                <a:t>mà </a:t>
              </a:r>
              <a:r>
                <a:rPr b="1" i="1" lang="en">
                  <a:solidFill>
                    <a:srgbClr val="1C4587"/>
                  </a:solidFill>
                  <a:latin typeface="Proxima Nova"/>
                  <a:ea typeface="Proxima Nova"/>
                  <a:cs typeface="Proxima Nova"/>
                  <a:sym typeface="Proxima Nova"/>
                </a:rPr>
                <a:t>mô hình sử dụng, ta hãy tìm hiểu xem tên của mô hình có ý nghĩa gì.</a:t>
              </a:r>
              <a:endParaRPr b="1" i="1">
                <a:solidFill>
                  <a:srgbClr val="1C4587"/>
                </a:solidFill>
                <a:latin typeface="Proxima Nova"/>
                <a:ea typeface="Proxima Nova"/>
                <a:cs typeface="Proxima Nova"/>
                <a:sym typeface="Proxima Nova"/>
              </a:endParaRPr>
            </a:p>
            <a:p>
              <a:pPr indent="0" lvl="0" marL="0" rtl="0" algn="ctr">
                <a:lnSpc>
                  <a:spcPct val="115000"/>
                </a:lnSpc>
                <a:spcBef>
                  <a:spcPts val="1000"/>
                </a:spcBef>
                <a:spcAft>
                  <a:spcPts val="1000"/>
                </a:spcAft>
                <a:buNone/>
              </a:pPr>
              <a:r>
                <a:t/>
              </a:r>
              <a:endParaRPr b="1">
                <a:solidFill>
                  <a:srgbClr val="1C4587"/>
                </a:solidFill>
                <a:latin typeface="Proxima Nova"/>
                <a:ea typeface="Proxima Nova"/>
                <a:cs typeface="Proxima Nova"/>
                <a:sym typeface="Proxima Nova"/>
              </a:endParaRPr>
            </a:p>
          </p:txBody>
        </p:sp>
        <p:sp>
          <p:nvSpPr>
            <p:cNvPr id="248" name="Google Shape;248;p25"/>
            <p:cNvSpPr txBox="1"/>
            <p:nvPr/>
          </p:nvSpPr>
          <p:spPr>
            <a:xfrm>
              <a:off x="3335580" y="1957159"/>
              <a:ext cx="436800" cy="594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3600">
                  <a:solidFill>
                    <a:srgbClr val="336B87"/>
                  </a:solidFill>
                  <a:latin typeface="Pacifico"/>
                  <a:ea typeface="Pacifico"/>
                  <a:cs typeface="Pacifico"/>
                  <a:sym typeface="Pacifico"/>
                </a:rPr>
                <a:t>2</a:t>
              </a:r>
              <a:endParaRPr b="1" sz="800">
                <a:solidFill>
                  <a:srgbClr val="336B87"/>
                </a:solidFill>
                <a:latin typeface="Roboto"/>
                <a:ea typeface="Roboto"/>
                <a:cs typeface="Roboto"/>
                <a:sym typeface="Roboto"/>
              </a:endParaRPr>
            </a:p>
          </p:txBody>
        </p:sp>
      </p:grpSp>
      <p:grpSp>
        <p:nvGrpSpPr>
          <p:cNvPr id="249" name="Google Shape;249;p25"/>
          <p:cNvGrpSpPr/>
          <p:nvPr/>
        </p:nvGrpSpPr>
        <p:grpSpPr>
          <a:xfrm>
            <a:off x="6167325" y="1359638"/>
            <a:ext cx="2329838" cy="2517276"/>
            <a:chOff x="4733868" y="1957150"/>
            <a:chExt cx="1756645" cy="1897969"/>
          </a:xfrm>
        </p:grpSpPr>
        <p:sp>
          <p:nvSpPr>
            <p:cNvPr id="250" name="Google Shape;250;p25"/>
            <p:cNvSpPr/>
            <p:nvPr/>
          </p:nvSpPr>
          <p:spPr>
            <a:xfrm>
              <a:off x="5338808" y="1957150"/>
              <a:ext cx="594300" cy="594300"/>
            </a:xfrm>
            <a:prstGeom prst="ellipse">
              <a:avLst/>
            </a:prstGeom>
            <a:noFill/>
            <a:ln cap="flat" cmpd="sng" w="38100">
              <a:solidFill>
                <a:srgbClr val="D97B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7B3F"/>
                </a:solidFill>
              </a:endParaRPr>
            </a:p>
          </p:txBody>
        </p:sp>
        <p:sp>
          <p:nvSpPr>
            <p:cNvPr id="251" name="Google Shape;251;p25"/>
            <p:cNvSpPr txBox="1"/>
            <p:nvPr/>
          </p:nvSpPr>
          <p:spPr>
            <a:xfrm>
              <a:off x="4781413"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2000">
                  <a:solidFill>
                    <a:srgbClr val="D97B3F"/>
                  </a:solidFill>
                  <a:latin typeface="Lobster"/>
                  <a:ea typeface="Lobster"/>
                  <a:cs typeface="Lobster"/>
                  <a:sym typeface="Lobster"/>
                </a:rPr>
                <a:t>Loại bỏ frames</a:t>
              </a:r>
              <a:endParaRPr b="1" sz="1000">
                <a:solidFill>
                  <a:srgbClr val="D97B3F"/>
                </a:solidFill>
                <a:latin typeface="Roboto"/>
                <a:ea typeface="Roboto"/>
                <a:cs typeface="Roboto"/>
                <a:sym typeface="Roboto"/>
              </a:endParaRPr>
            </a:p>
          </p:txBody>
        </p:sp>
        <p:sp>
          <p:nvSpPr>
            <p:cNvPr id="252" name="Google Shape;252;p25"/>
            <p:cNvSpPr txBox="1"/>
            <p:nvPr/>
          </p:nvSpPr>
          <p:spPr>
            <a:xfrm>
              <a:off x="4733868" y="3117719"/>
              <a:ext cx="17565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i="1" lang="en">
                  <a:solidFill>
                    <a:srgbClr val="783F04"/>
                  </a:solidFill>
                  <a:latin typeface="Proxima Nova"/>
                  <a:ea typeface="Proxima Nova"/>
                  <a:cs typeface="Proxima Nova"/>
                  <a:sym typeface="Proxima Nova"/>
                </a:rPr>
                <a:t>Loại bỏ những frames không có object hoặc không thoả giá trị “threshold”</a:t>
              </a:r>
              <a:endParaRPr b="1" i="1">
                <a:solidFill>
                  <a:srgbClr val="783F04"/>
                </a:solidFill>
                <a:latin typeface="Proxima Nova"/>
                <a:ea typeface="Proxima Nova"/>
                <a:cs typeface="Proxima Nova"/>
                <a:sym typeface="Proxima Nova"/>
              </a:endParaRPr>
            </a:p>
          </p:txBody>
        </p:sp>
        <p:sp>
          <p:nvSpPr>
            <p:cNvPr id="253" name="Google Shape;253;p25"/>
            <p:cNvSpPr txBox="1"/>
            <p:nvPr/>
          </p:nvSpPr>
          <p:spPr>
            <a:xfrm>
              <a:off x="5417556" y="1957159"/>
              <a:ext cx="436800" cy="594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3600">
                  <a:solidFill>
                    <a:srgbClr val="D97B3F"/>
                  </a:solidFill>
                  <a:latin typeface="Pacifico"/>
                  <a:ea typeface="Pacifico"/>
                  <a:cs typeface="Pacifico"/>
                  <a:sym typeface="Pacifico"/>
                </a:rPr>
                <a:t>3</a:t>
              </a:r>
              <a:endParaRPr b="1" sz="800">
                <a:solidFill>
                  <a:srgbClr val="D97B3F"/>
                </a:solidFill>
                <a:latin typeface="Roboto"/>
                <a:ea typeface="Roboto"/>
                <a:cs typeface="Roboto"/>
                <a:sym typeface="Roboto"/>
              </a:endParaRPr>
            </a:p>
          </p:txBody>
        </p:sp>
      </p:grpSp>
      <p:sp>
        <p:nvSpPr>
          <p:cNvPr id="254" name="Google Shape;254;p25"/>
          <p:cNvSpPr/>
          <p:nvPr/>
        </p:nvSpPr>
        <p:spPr>
          <a:xfrm>
            <a:off x="5641180" y="1745527"/>
            <a:ext cx="788100" cy="48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6"/>
          <p:cNvSpPr txBox="1"/>
          <p:nvPr>
            <p:ph idx="1" type="body"/>
          </p:nvPr>
        </p:nvSpPr>
        <p:spPr>
          <a:xfrm>
            <a:off x="311700" y="3576675"/>
            <a:ext cx="8520600" cy="1469700"/>
          </a:xfrm>
          <a:prstGeom prst="rect">
            <a:avLst/>
          </a:prstGeom>
        </p:spPr>
        <p:txBody>
          <a:bodyPr anchorCtr="0" anchor="t" bIns="91425" lIns="91425" spcFirstLastPara="1" rIns="91425" wrap="square" tIns="91425">
            <a:noAutofit/>
          </a:bodyPr>
          <a:lstStyle/>
          <a:p>
            <a:pPr indent="177800" lvl="0" marL="0" rtl="0" algn="just">
              <a:spcBef>
                <a:spcPts val="0"/>
              </a:spcBef>
              <a:spcAft>
                <a:spcPts val="0"/>
              </a:spcAft>
              <a:buNone/>
            </a:pPr>
            <a:r>
              <a:rPr lang="en" sz="1400">
                <a:solidFill>
                  <a:srgbClr val="000000"/>
                </a:solidFill>
                <a:latin typeface="Roboto"/>
                <a:ea typeface="Roboto"/>
                <a:cs typeface="Roboto"/>
                <a:sym typeface="Roboto"/>
              </a:rPr>
              <a:t>Ta có thể thấy trên lưu đồ, kiến trúc của SSD được xây dựng trên VGG-16 được loại bỏ tầng fully-connected. Lý do mà VGG-16 được sử dụng như tầng cơ sở là vì sự hiệu quả của nó trong bài toán phân loại ảnh với các ảnh có độ phân giải cao. Thay vì sử dụng tầng fully-connected của VGG, một tập các tầng convolution phụ trợ (cụ thể là 6 trong lưu đồ) được thêm vào, vì vậy ta có thể trích xuất được các features với nhiều tỉ lệ khác nhau, và giảm gần kích thước của đầu vào trong từng tầng mạng.</a:t>
            </a:r>
            <a:endParaRPr sz="2200">
              <a:latin typeface="Roboto"/>
              <a:ea typeface="Roboto"/>
              <a:cs typeface="Roboto"/>
              <a:sym typeface="Roboto"/>
            </a:endParaRPr>
          </a:p>
        </p:txBody>
      </p:sp>
      <p:pic>
        <p:nvPicPr>
          <p:cNvPr id="260" name="Google Shape;260;p26"/>
          <p:cNvPicPr preferRelativeResize="0"/>
          <p:nvPr/>
        </p:nvPicPr>
        <p:blipFill>
          <a:blip r:embed="rId3">
            <a:alphaModFix/>
          </a:blip>
          <a:stretch>
            <a:fillRect/>
          </a:stretch>
        </p:blipFill>
        <p:spPr>
          <a:xfrm>
            <a:off x="2247900" y="166725"/>
            <a:ext cx="4648200" cy="3409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Kết quả thực nghiệm</a:t>
            </a:r>
            <a:endParaRPr/>
          </a:p>
        </p:txBody>
      </p:sp>
      <p:pic>
        <p:nvPicPr>
          <p:cNvPr id="266" name="Google Shape;266;p27"/>
          <p:cNvPicPr preferRelativeResize="0"/>
          <p:nvPr/>
        </p:nvPicPr>
        <p:blipFill>
          <a:blip r:embed="rId3">
            <a:alphaModFix/>
          </a:blip>
          <a:stretch>
            <a:fillRect/>
          </a:stretch>
        </p:blipFill>
        <p:spPr>
          <a:xfrm>
            <a:off x="289650" y="1170125"/>
            <a:ext cx="8564703" cy="382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600">
                <a:solidFill>
                  <a:srgbClr val="434343"/>
                </a:solidFill>
                <a:latin typeface="Pacifico"/>
                <a:ea typeface="Pacifico"/>
                <a:cs typeface="Pacifico"/>
                <a:sym typeface="Pacifico"/>
              </a:rPr>
              <a:t>Tại sao cần tóm tắt video ?</a:t>
            </a:r>
            <a:endParaRPr sz="3600">
              <a:solidFill>
                <a:srgbClr val="434343"/>
              </a:solidFill>
              <a:latin typeface="Pacifico"/>
              <a:ea typeface="Pacifico"/>
              <a:cs typeface="Pacifico"/>
              <a:sym typeface="Pacifico"/>
            </a:endParaRPr>
          </a:p>
        </p:txBody>
      </p:sp>
      <p:pic>
        <p:nvPicPr>
          <p:cNvPr id="64" name="Google Shape;64;p14"/>
          <p:cNvPicPr preferRelativeResize="0"/>
          <p:nvPr/>
        </p:nvPicPr>
        <p:blipFill>
          <a:blip r:embed="rId3">
            <a:alphaModFix/>
          </a:blip>
          <a:stretch>
            <a:fillRect/>
          </a:stretch>
        </p:blipFill>
        <p:spPr>
          <a:xfrm>
            <a:off x="483375" y="1576975"/>
            <a:ext cx="2951100" cy="2493000"/>
          </a:xfrm>
          <a:prstGeom prst="ellipse">
            <a:avLst/>
          </a:prstGeom>
          <a:noFill/>
          <a:ln>
            <a:noFill/>
          </a:ln>
        </p:spPr>
      </p:pic>
      <p:grpSp>
        <p:nvGrpSpPr>
          <p:cNvPr id="65" name="Google Shape;65;p14"/>
          <p:cNvGrpSpPr/>
          <p:nvPr/>
        </p:nvGrpSpPr>
        <p:grpSpPr>
          <a:xfrm>
            <a:off x="1276050" y="2508625"/>
            <a:ext cx="7416468" cy="629700"/>
            <a:chOff x="7" y="2257725"/>
            <a:chExt cx="7287480" cy="629700"/>
          </a:xfrm>
        </p:grpSpPr>
        <p:sp>
          <p:nvSpPr>
            <p:cNvPr id="66" name="Google Shape;66;p14"/>
            <p:cNvSpPr txBox="1"/>
            <p:nvPr/>
          </p:nvSpPr>
          <p:spPr>
            <a:xfrm>
              <a:off x="7" y="2257725"/>
              <a:ext cx="27153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3200">
                  <a:solidFill>
                    <a:srgbClr val="BD4917"/>
                  </a:solidFill>
                  <a:latin typeface="Pacifico"/>
                  <a:ea typeface="Pacifico"/>
                  <a:cs typeface="Pacifico"/>
                  <a:sym typeface="Pacifico"/>
                </a:rPr>
                <a:t>2</a:t>
              </a:r>
              <a:endParaRPr sz="3200">
                <a:solidFill>
                  <a:srgbClr val="BD4917"/>
                </a:solidFill>
                <a:latin typeface="Pacifico"/>
                <a:ea typeface="Pacifico"/>
                <a:cs typeface="Pacifico"/>
                <a:sym typeface="Pacifico"/>
              </a:endParaRPr>
            </a:p>
          </p:txBody>
        </p:sp>
        <p:sp>
          <p:nvSpPr>
            <p:cNvPr id="67" name="Google Shape;67;p14"/>
            <p:cNvSpPr txBox="1"/>
            <p:nvPr/>
          </p:nvSpPr>
          <p:spPr>
            <a:xfrm>
              <a:off x="2914387" y="2414096"/>
              <a:ext cx="43731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b="1" i="1" lang="en" sz="2200">
                  <a:solidFill>
                    <a:srgbClr val="BD4917"/>
                  </a:solidFill>
                  <a:latin typeface="Proxima Nova"/>
                  <a:ea typeface="Proxima Nova"/>
                  <a:cs typeface="Proxima Nova"/>
                  <a:sym typeface="Proxima Nova"/>
                </a:rPr>
                <a:t>T</a:t>
              </a:r>
              <a:r>
                <a:rPr b="1" i="1" lang="en" sz="2200">
                  <a:solidFill>
                    <a:srgbClr val="BD4917"/>
                  </a:solidFill>
                  <a:latin typeface="Proxima Nova"/>
                  <a:ea typeface="Proxima Nova"/>
                  <a:cs typeface="Proxima Nova"/>
                  <a:sym typeface="Proxima Nova"/>
                </a:rPr>
                <a:t>rình bày ngắn gọn nội dung (trong các buổi hội thảo…)</a:t>
              </a:r>
              <a:endParaRPr b="1" i="1" sz="2200">
                <a:solidFill>
                  <a:srgbClr val="BD4917"/>
                </a:solidFill>
                <a:latin typeface="Proxima Nova"/>
                <a:ea typeface="Proxima Nova"/>
                <a:cs typeface="Proxima Nova"/>
                <a:sym typeface="Proxima Nova"/>
              </a:endParaRPr>
            </a:p>
          </p:txBody>
        </p:sp>
      </p:grpSp>
      <p:grpSp>
        <p:nvGrpSpPr>
          <p:cNvPr id="68" name="Google Shape;68;p14"/>
          <p:cNvGrpSpPr/>
          <p:nvPr/>
        </p:nvGrpSpPr>
        <p:grpSpPr>
          <a:xfrm>
            <a:off x="1986689" y="3393000"/>
            <a:ext cx="6206209" cy="629700"/>
            <a:chOff x="755105" y="3138825"/>
            <a:chExt cx="5981888" cy="629700"/>
          </a:xfrm>
        </p:grpSpPr>
        <p:sp>
          <p:nvSpPr>
            <p:cNvPr id="69" name="Google Shape;69;p14"/>
            <p:cNvSpPr txBox="1"/>
            <p:nvPr/>
          </p:nvSpPr>
          <p:spPr>
            <a:xfrm>
              <a:off x="755105" y="3138825"/>
              <a:ext cx="19599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3200">
                  <a:solidFill>
                    <a:srgbClr val="432524"/>
                  </a:solidFill>
                  <a:latin typeface="Pacifico"/>
                  <a:ea typeface="Pacifico"/>
                  <a:cs typeface="Pacifico"/>
                  <a:sym typeface="Pacifico"/>
                </a:rPr>
                <a:t>3</a:t>
              </a:r>
              <a:endParaRPr sz="3200">
                <a:solidFill>
                  <a:srgbClr val="432524"/>
                </a:solidFill>
                <a:latin typeface="Pacifico"/>
                <a:ea typeface="Pacifico"/>
                <a:cs typeface="Pacifico"/>
                <a:sym typeface="Pacifico"/>
              </a:endParaRPr>
            </a:p>
          </p:txBody>
        </p:sp>
        <p:sp>
          <p:nvSpPr>
            <p:cNvPr id="70" name="Google Shape;70;p14"/>
            <p:cNvSpPr txBox="1"/>
            <p:nvPr/>
          </p:nvSpPr>
          <p:spPr>
            <a:xfrm>
              <a:off x="2914393" y="3295175"/>
              <a:ext cx="38226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b="1" i="1" lang="en" sz="2200">
                  <a:solidFill>
                    <a:srgbClr val="432524"/>
                  </a:solidFill>
                  <a:latin typeface="Proxima Nova"/>
                  <a:ea typeface="Proxima Nova"/>
                  <a:cs typeface="Proxima Nova"/>
                  <a:sym typeface="Proxima Nova"/>
                </a:rPr>
                <a:t>Người xem quá bận để xem toàn bộ nội dung video</a:t>
              </a:r>
              <a:endParaRPr b="1" i="1" sz="2200">
                <a:solidFill>
                  <a:srgbClr val="432524"/>
                </a:solidFill>
                <a:latin typeface="Proxima Nova"/>
                <a:ea typeface="Proxima Nova"/>
                <a:cs typeface="Proxima Nova"/>
                <a:sym typeface="Proxima Nova"/>
              </a:endParaRPr>
            </a:p>
          </p:txBody>
        </p:sp>
      </p:grpSp>
      <p:grpSp>
        <p:nvGrpSpPr>
          <p:cNvPr id="71" name="Google Shape;71;p14"/>
          <p:cNvGrpSpPr/>
          <p:nvPr/>
        </p:nvGrpSpPr>
        <p:grpSpPr>
          <a:xfrm>
            <a:off x="1986712" y="1624250"/>
            <a:ext cx="6969514" cy="629700"/>
            <a:chOff x="710674" y="1373350"/>
            <a:chExt cx="6969514" cy="629700"/>
          </a:xfrm>
        </p:grpSpPr>
        <p:sp>
          <p:nvSpPr>
            <p:cNvPr id="72" name="Google Shape;72;p14"/>
            <p:cNvSpPr txBox="1"/>
            <p:nvPr/>
          </p:nvSpPr>
          <p:spPr>
            <a:xfrm>
              <a:off x="710674" y="1373350"/>
              <a:ext cx="2004300" cy="6297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 sz="3700">
                  <a:solidFill>
                    <a:srgbClr val="817821"/>
                  </a:solidFill>
                  <a:latin typeface="Pacifico"/>
                  <a:ea typeface="Pacifico"/>
                  <a:cs typeface="Pacifico"/>
                  <a:sym typeface="Pacifico"/>
                </a:rPr>
                <a:t>1</a:t>
              </a:r>
              <a:r>
                <a:rPr lang="en" sz="3700">
                  <a:solidFill>
                    <a:srgbClr val="085631"/>
                  </a:solidFill>
                  <a:latin typeface="Pacifico"/>
                  <a:ea typeface="Pacifico"/>
                  <a:cs typeface="Pacifico"/>
                  <a:sym typeface="Pacifico"/>
                </a:rPr>
                <a:t> </a:t>
              </a:r>
              <a:endParaRPr sz="3700">
                <a:solidFill>
                  <a:srgbClr val="085631"/>
                </a:solidFill>
                <a:latin typeface="Pacifico"/>
                <a:ea typeface="Pacifico"/>
                <a:cs typeface="Pacifico"/>
                <a:sym typeface="Pacifico"/>
              </a:endParaRPr>
            </a:p>
          </p:txBody>
        </p:sp>
        <p:sp>
          <p:nvSpPr>
            <p:cNvPr id="73" name="Google Shape;73;p14"/>
            <p:cNvSpPr txBox="1"/>
            <p:nvPr/>
          </p:nvSpPr>
          <p:spPr>
            <a:xfrm>
              <a:off x="2914389" y="1407440"/>
              <a:ext cx="4765800" cy="575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b="1" i="1" lang="en" sz="2200">
                  <a:solidFill>
                    <a:srgbClr val="817821"/>
                  </a:solidFill>
                  <a:latin typeface="Proxima Nova"/>
                  <a:ea typeface="Proxima Nova"/>
                  <a:cs typeface="Proxima Nova"/>
                  <a:sym typeface="Proxima Nova"/>
                </a:rPr>
                <a:t>Cho biết thông tin chính và nội dung quan trọng trong video</a:t>
              </a:r>
              <a:endParaRPr b="1" i="1" sz="2200">
                <a:solidFill>
                  <a:srgbClr val="817821"/>
                </a:solidFill>
                <a:latin typeface="Proxima Nova"/>
                <a:ea typeface="Proxima Nova"/>
                <a:cs typeface="Proxima Nova"/>
                <a:sym typeface="Proxima Nova"/>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600">
                <a:solidFill>
                  <a:srgbClr val="434343"/>
                </a:solidFill>
                <a:latin typeface="Pacifico"/>
                <a:ea typeface="Pacifico"/>
                <a:cs typeface="Pacifico"/>
                <a:sym typeface="Pacifico"/>
              </a:rPr>
              <a:t>Một số ứng dụng rộng hơn</a:t>
            </a:r>
            <a:endParaRPr sz="3600">
              <a:solidFill>
                <a:srgbClr val="434343"/>
              </a:solidFill>
              <a:latin typeface="Pacifico"/>
              <a:ea typeface="Pacifico"/>
              <a:cs typeface="Pacifico"/>
              <a:sym typeface="Pacifico"/>
            </a:endParaRPr>
          </a:p>
        </p:txBody>
      </p:sp>
      <p:grpSp>
        <p:nvGrpSpPr>
          <p:cNvPr id="79" name="Google Shape;79;p15"/>
          <p:cNvGrpSpPr/>
          <p:nvPr/>
        </p:nvGrpSpPr>
        <p:grpSpPr>
          <a:xfrm>
            <a:off x="6254516" y="1318143"/>
            <a:ext cx="2911909" cy="2607232"/>
            <a:chOff x="6254516" y="1318143"/>
            <a:chExt cx="2911909" cy="2607232"/>
          </a:xfrm>
        </p:grpSpPr>
        <p:sp>
          <p:nvSpPr>
            <p:cNvPr id="80" name="Google Shape;80;p15"/>
            <p:cNvSpPr/>
            <p:nvPr/>
          </p:nvSpPr>
          <p:spPr>
            <a:xfrm rot="2700000">
              <a:off x="7239866" y="1053398"/>
              <a:ext cx="489601" cy="2989789"/>
            </a:xfrm>
            <a:prstGeom prst="roundRect">
              <a:avLst>
                <a:gd fmla="val 50000" name="adj"/>
              </a:avLst>
            </a:prstGeom>
            <a:solidFill>
              <a:srgbClr val="6D1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6443962"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307BF3"/>
                  </a:solidFill>
                  <a:latin typeface="Roboto"/>
                  <a:ea typeface="Roboto"/>
                  <a:cs typeface="Roboto"/>
                  <a:sym typeface="Roboto"/>
                </a:rPr>
                <a:t>5</a:t>
              </a:r>
              <a:endParaRPr b="1" sz="900">
                <a:solidFill>
                  <a:srgbClr val="307BF3"/>
                </a:solidFill>
                <a:latin typeface="Roboto"/>
                <a:ea typeface="Roboto"/>
                <a:cs typeface="Roboto"/>
                <a:sym typeface="Roboto"/>
              </a:endParaRPr>
            </a:p>
          </p:txBody>
        </p:sp>
        <p:sp>
          <p:nvSpPr>
            <p:cNvPr id="82" name="Google Shape;82;p15"/>
            <p:cNvSpPr txBox="1"/>
            <p:nvPr/>
          </p:nvSpPr>
          <p:spPr>
            <a:xfrm rot="-2700000">
              <a:off x="6375763" y="2297099"/>
              <a:ext cx="2378424"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Roboto"/>
                  <a:ea typeface="Roboto"/>
                  <a:cs typeface="Roboto"/>
                  <a:sym typeface="Roboto"/>
                </a:rPr>
                <a:t>Vestibulum congue tempus</a:t>
              </a:r>
              <a:endParaRPr b="1" sz="1100">
                <a:solidFill>
                  <a:srgbClr val="FFFFFF"/>
                </a:solidFill>
                <a:latin typeface="Roboto"/>
                <a:ea typeface="Roboto"/>
                <a:cs typeface="Roboto"/>
                <a:sym typeface="Roboto"/>
              </a:endParaRPr>
            </a:p>
          </p:txBody>
        </p:sp>
        <p:sp>
          <p:nvSpPr>
            <p:cNvPr id="83" name="Google Shape;83;p15"/>
            <p:cNvSpPr txBox="1"/>
            <p:nvPr/>
          </p:nvSpPr>
          <p:spPr>
            <a:xfrm rot="-2700000">
              <a:off x="6502935" y="2509221"/>
              <a:ext cx="2937180" cy="4425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Roboto"/>
                  <a:ea typeface="Roboto"/>
                  <a:cs typeface="Roboto"/>
                  <a:sym typeface="Roboto"/>
                </a:rPr>
                <a:t>Tóm tắt lại nội dung chính đã diễn ra trong ngày giúp cho việc giám sát và bảo mật hiệu quả hơn về mặt thời gian</a:t>
              </a:r>
              <a:endParaRPr b="1" sz="1200">
                <a:latin typeface="Roboto"/>
                <a:ea typeface="Roboto"/>
                <a:cs typeface="Roboto"/>
                <a:sym typeface="Roboto"/>
              </a:endParaRPr>
            </a:p>
          </p:txBody>
        </p:sp>
      </p:grpSp>
      <p:grpSp>
        <p:nvGrpSpPr>
          <p:cNvPr id="84" name="Google Shape;84;p15"/>
          <p:cNvGrpSpPr/>
          <p:nvPr/>
        </p:nvGrpSpPr>
        <p:grpSpPr>
          <a:xfrm>
            <a:off x="4761418" y="1318143"/>
            <a:ext cx="2856857" cy="2613382"/>
            <a:chOff x="4761418" y="1318143"/>
            <a:chExt cx="2856857" cy="2613382"/>
          </a:xfrm>
        </p:grpSpPr>
        <p:sp>
          <p:nvSpPr>
            <p:cNvPr id="85" name="Google Shape;85;p15"/>
            <p:cNvSpPr/>
            <p:nvPr/>
          </p:nvSpPr>
          <p:spPr>
            <a:xfrm rot="2700000">
              <a:off x="5746767" y="1053398"/>
              <a:ext cx="489601" cy="2989789"/>
            </a:xfrm>
            <a:prstGeom prst="roundRect">
              <a:avLst>
                <a:gd fmla="val 50000" name="adj"/>
              </a:avLst>
            </a:prstGeom>
            <a:solidFill>
              <a:srgbClr val="4325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4950863"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0E65F0"/>
                  </a:solidFill>
                  <a:latin typeface="Roboto"/>
                  <a:ea typeface="Roboto"/>
                  <a:cs typeface="Roboto"/>
                  <a:sym typeface="Roboto"/>
                </a:rPr>
                <a:t>4</a:t>
              </a:r>
              <a:endParaRPr b="1" sz="900">
                <a:solidFill>
                  <a:srgbClr val="0E65F0"/>
                </a:solidFill>
                <a:latin typeface="Roboto"/>
                <a:ea typeface="Roboto"/>
                <a:cs typeface="Roboto"/>
                <a:sym typeface="Roboto"/>
              </a:endParaRPr>
            </a:p>
          </p:txBody>
        </p:sp>
        <p:sp>
          <p:nvSpPr>
            <p:cNvPr id="87" name="Google Shape;87;p15"/>
            <p:cNvSpPr txBox="1"/>
            <p:nvPr/>
          </p:nvSpPr>
          <p:spPr>
            <a:xfrm rot="-2700000">
              <a:off x="4896424" y="2302799"/>
              <a:ext cx="2362302"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FFFFFF"/>
                  </a:solidFill>
                  <a:latin typeface="Roboto"/>
                  <a:ea typeface="Roboto"/>
                  <a:cs typeface="Roboto"/>
                  <a:sym typeface="Roboto"/>
                </a:rPr>
                <a:t>Truyền thông</a:t>
              </a:r>
              <a:endParaRPr b="1">
                <a:solidFill>
                  <a:srgbClr val="FFFFFF"/>
                </a:solidFill>
                <a:latin typeface="Roboto"/>
                <a:ea typeface="Roboto"/>
                <a:cs typeface="Roboto"/>
                <a:sym typeface="Roboto"/>
              </a:endParaRPr>
            </a:p>
          </p:txBody>
        </p:sp>
        <p:sp>
          <p:nvSpPr>
            <p:cNvPr id="88" name="Google Shape;88;p15"/>
            <p:cNvSpPr txBox="1"/>
            <p:nvPr/>
          </p:nvSpPr>
          <p:spPr>
            <a:xfrm rot="-2700000">
              <a:off x="5013812" y="2539821"/>
              <a:ext cx="2868025" cy="4425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Roboto"/>
                  <a:ea typeface="Roboto"/>
                  <a:cs typeface="Roboto"/>
                  <a:sym typeface="Roboto"/>
                </a:rPr>
                <a:t>Hỗ trợ trong việc tạo ra trailers và các tập ngắn của phim truyền hình dài tập</a:t>
              </a:r>
              <a:endParaRPr b="1" sz="1200">
                <a:latin typeface="Roboto"/>
                <a:ea typeface="Roboto"/>
                <a:cs typeface="Roboto"/>
                <a:sym typeface="Roboto"/>
              </a:endParaRPr>
            </a:p>
          </p:txBody>
        </p:sp>
      </p:grpSp>
      <p:grpSp>
        <p:nvGrpSpPr>
          <p:cNvPr id="89" name="Google Shape;89;p15"/>
          <p:cNvGrpSpPr/>
          <p:nvPr/>
        </p:nvGrpSpPr>
        <p:grpSpPr>
          <a:xfrm>
            <a:off x="3269751" y="1318143"/>
            <a:ext cx="2989524" cy="2766632"/>
            <a:chOff x="3269751" y="1318143"/>
            <a:chExt cx="2989524" cy="2766632"/>
          </a:xfrm>
        </p:grpSpPr>
        <p:sp>
          <p:nvSpPr>
            <p:cNvPr id="90" name="Google Shape;90;p15"/>
            <p:cNvSpPr/>
            <p:nvPr/>
          </p:nvSpPr>
          <p:spPr>
            <a:xfrm rot="2700000">
              <a:off x="4255100" y="1053398"/>
              <a:ext cx="489601" cy="2989789"/>
            </a:xfrm>
            <a:prstGeom prst="roundRect">
              <a:avLst>
                <a:gd fmla="val 50000" name="adj"/>
              </a:avLst>
            </a:prstGeom>
            <a:solidFill>
              <a:srgbClr val="DEB1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3459197"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0D5DDF"/>
                  </a:solidFill>
                  <a:latin typeface="Roboto"/>
                  <a:ea typeface="Roboto"/>
                  <a:cs typeface="Roboto"/>
                  <a:sym typeface="Roboto"/>
                </a:rPr>
                <a:t>3</a:t>
              </a:r>
              <a:endParaRPr b="1" sz="900">
                <a:solidFill>
                  <a:srgbClr val="0D5DDF"/>
                </a:solidFill>
                <a:latin typeface="Roboto"/>
                <a:ea typeface="Roboto"/>
                <a:cs typeface="Roboto"/>
                <a:sym typeface="Roboto"/>
              </a:endParaRPr>
            </a:p>
          </p:txBody>
        </p:sp>
        <p:sp>
          <p:nvSpPr>
            <p:cNvPr id="92" name="Google Shape;92;p15"/>
            <p:cNvSpPr txBox="1"/>
            <p:nvPr/>
          </p:nvSpPr>
          <p:spPr>
            <a:xfrm rot="-2700000">
              <a:off x="3404724" y="2302799"/>
              <a:ext cx="2362302"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FFFFFF"/>
                  </a:solidFill>
                  <a:latin typeface="Roboto"/>
                  <a:ea typeface="Roboto"/>
                  <a:cs typeface="Roboto"/>
                  <a:sym typeface="Roboto"/>
                </a:rPr>
                <a:t>Phân loại, phê duyệt</a:t>
              </a:r>
              <a:endParaRPr b="1">
                <a:solidFill>
                  <a:srgbClr val="FFFFFF"/>
                </a:solidFill>
                <a:latin typeface="Roboto"/>
                <a:ea typeface="Roboto"/>
                <a:cs typeface="Roboto"/>
                <a:sym typeface="Roboto"/>
              </a:endParaRPr>
            </a:p>
          </p:txBody>
        </p:sp>
        <p:sp>
          <p:nvSpPr>
            <p:cNvPr id="93" name="Google Shape;93;p15"/>
            <p:cNvSpPr txBox="1"/>
            <p:nvPr/>
          </p:nvSpPr>
          <p:spPr>
            <a:xfrm rot="-2700000">
              <a:off x="3309701" y="2550121"/>
              <a:ext cx="3272349" cy="4425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Roboto"/>
                  <a:ea typeface="Roboto"/>
                  <a:cs typeface="Roboto"/>
                  <a:sym typeface="Roboto"/>
                </a:rPr>
                <a:t>Tạo điều kiện thuận lợi cho người phê duyệt và đưa video vào đúng nhóm nội dung của nó</a:t>
              </a:r>
              <a:endParaRPr b="1" sz="1200">
                <a:latin typeface="Roboto"/>
                <a:ea typeface="Roboto"/>
                <a:cs typeface="Roboto"/>
                <a:sym typeface="Roboto"/>
              </a:endParaRPr>
            </a:p>
          </p:txBody>
        </p:sp>
      </p:grpSp>
      <p:grpSp>
        <p:nvGrpSpPr>
          <p:cNvPr id="94" name="Google Shape;94;p15"/>
          <p:cNvGrpSpPr/>
          <p:nvPr/>
        </p:nvGrpSpPr>
        <p:grpSpPr>
          <a:xfrm>
            <a:off x="1776626" y="1318143"/>
            <a:ext cx="2990300" cy="2619435"/>
            <a:chOff x="1776626" y="1318143"/>
            <a:chExt cx="2990300" cy="2619435"/>
          </a:xfrm>
        </p:grpSpPr>
        <p:grpSp>
          <p:nvGrpSpPr>
            <p:cNvPr id="95" name="Google Shape;95;p15"/>
            <p:cNvGrpSpPr/>
            <p:nvPr/>
          </p:nvGrpSpPr>
          <p:grpSpPr>
            <a:xfrm>
              <a:off x="1776626" y="1318143"/>
              <a:ext cx="2990300" cy="2619435"/>
              <a:chOff x="1776626" y="1318143"/>
              <a:chExt cx="2990300" cy="2619435"/>
            </a:xfrm>
          </p:grpSpPr>
          <p:sp>
            <p:nvSpPr>
              <p:cNvPr id="96" name="Google Shape;96;p15"/>
              <p:cNvSpPr/>
              <p:nvPr/>
            </p:nvSpPr>
            <p:spPr>
              <a:xfrm rot="2700000">
                <a:off x="2761975" y="1053398"/>
                <a:ext cx="489601" cy="2989789"/>
              </a:xfrm>
              <a:prstGeom prst="roundRect">
                <a:avLst>
                  <a:gd fmla="val 50000" name="adj"/>
                </a:avLst>
              </a:prstGeom>
              <a:solidFill>
                <a:srgbClr val="D97B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txBox="1"/>
              <p:nvPr/>
            </p:nvSpPr>
            <p:spPr>
              <a:xfrm rot="-2700000">
                <a:off x="1899549" y="2297849"/>
                <a:ext cx="2376303"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FFFFFF"/>
                    </a:solidFill>
                    <a:latin typeface="Roboto"/>
                    <a:ea typeface="Roboto"/>
                    <a:cs typeface="Roboto"/>
                    <a:sym typeface="Roboto"/>
                  </a:rPr>
                  <a:t>Ngắn gọn hơn</a:t>
                </a:r>
                <a:endParaRPr b="1">
                  <a:solidFill>
                    <a:srgbClr val="FFFFFF"/>
                  </a:solidFill>
                  <a:latin typeface="Roboto"/>
                  <a:ea typeface="Roboto"/>
                  <a:cs typeface="Roboto"/>
                  <a:sym typeface="Roboto"/>
                </a:endParaRPr>
              </a:p>
            </p:txBody>
          </p:sp>
          <p:sp>
            <p:nvSpPr>
              <p:cNvPr id="98" name="Google Shape;98;p15"/>
              <p:cNvSpPr txBox="1"/>
              <p:nvPr/>
            </p:nvSpPr>
            <p:spPr>
              <a:xfrm rot="-2700000">
                <a:off x="1994072" y="2476124"/>
                <a:ext cx="3065308" cy="4425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Roboto"/>
                    <a:ea typeface="Roboto"/>
                    <a:cs typeface="Roboto"/>
                    <a:sym typeface="Roboto"/>
                  </a:rPr>
                  <a:t>Thông tin được ngắn gọn hơn nhưng mang nội dung trọng tâm toàn bộ video</a:t>
                </a:r>
                <a:endParaRPr b="1" sz="1200">
                  <a:latin typeface="Roboto"/>
                  <a:ea typeface="Roboto"/>
                  <a:cs typeface="Roboto"/>
                  <a:sym typeface="Roboto"/>
                </a:endParaRPr>
              </a:p>
            </p:txBody>
          </p:sp>
        </p:grpSp>
        <p:sp>
          <p:nvSpPr>
            <p:cNvPr id="99" name="Google Shape;99;p15"/>
            <p:cNvSpPr/>
            <p:nvPr/>
          </p:nvSpPr>
          <p:spPr>
            <a:xfrm>
              <a:off x="1966072"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0C58D3"/>
                  </a:solidFill>
                  <a:latin typeface="Roboto"/>
                  <a:ea typeface="Roboto"/>
                  <a:cs typeface="Roboto"/>
                  <a:sym typeface="Roboto"/>
                </a:rPr>
                <a:t>2</a:t>
              </a:r>
              <a:endParaRPr b="1" sz="900">
                <a:solidFill>
                  <a:srgbClr val="0C58D3"/>
                </a:solidFill>
                <a:latin typeface="Roboto"/>
                <a:ea typeface="Roboto"/>
                <a:cs typeface="Roboto"/>
                <a:sym typeface="Roboto"/>
              </a:endParaRPr>
            </a:p>
          </p:txBody>
        </p:sp>
      </p:grpSp>
      <p:grpSp>
        <p:nvGrpSpPr>
          <p:cNvPr id="100" name="Google Shape;100;p15"/>
          <p:cNvGrpSpPr/>
          <p:nvPr/>
        </p:nvGrpSpPr>
        <p:grpSpPr>
          <a:xfrm>
            <a:off x="284959" y="1318143"/>
            <a:ext cx="2990392" cy="2619335"/>
            <a:chOff x="284959" y="1318143"/>
            <a:chExt cx="2990392" cy="2619335"/>
          </a:xfrm>
        </p:grpSpPr>
        <p:sp>
          <p:nvSpPr>
            <p:cNvPr id="101" name="Google Shape;101;p15"/>
            <p:cNvSpPr/>
            <p:nvPr/>
          </p:nvSpPr>
          <p:spPr>
            <a:xfrm rot="2700000">
              <a:off x="1270309" y="1053398"/>
              <a:ext cx="489601" cy="2989789"/>
            </a:xfrm>
            <a:prstGeom prst="roundRect">
              <a:avLst>
                <a:gd fmla="val 50000" name="adj"/>
              </a:avLst>
            </a:prstGeom>
            <a:solidFill>
              <a:srgbClr val="1474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a:off x="472955"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0944A1"/>
                  </a:solidFill>
                  <a:latin typeface="Roboto"/>
                  <a:ea typeface="Roboto"/>
                  <a:cs typeface="Roboto"/>
                  <a:sym typeface="Roboto"/>
                </a:rPr>
                <a:t>1</a:t>
              </a:r>
              <a:endParaRPr b="1" sz="900">
                <a:solidFill>
                  <a:srgbClr val="0944A1"/>
                </a:solidFill>
                <a:latin typeface="Roboto"/>
                <a:ea typeface="Roboto"/>
                <a:cs typeface="Roboto"/>
                <a:sym typeface="Roboto"/>
              </a:endParaRPr>
            </a:p>
          </p:txBody>
        </p:sp>
        <p:sp>
          <p:nvSpPr>
            <p:cNvPr id="103" name="Google Shape;103;p15"/>
            <p:cNvSpPr txBox="1"/>
            <p:nvPr/>
          </p:nvSpPr>
          <p:spPr>
            <a:xfrm rot="-2700000">
              <a:off x="414317" y="2300549"/>
              <a:ext cx="2368666"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FFFFFF"/>
                  </a:solidFill>
                  <a:latin typeface="Roboto"/>
                  <a:ea typeface="Roboto"/>
                  <a:cs typeface="Roboto"/>
                  <a:sym typeface="Roboto"/>
                </a:rPr>
                <a:t>Tìm kiếm thông tin</a:t>
              </a:r>
              <a:endParaRPr b="1">
                <a:solidFill>
                  <a:srgbClr val="FFFFFF"/>
                </a:solidFill>
                <a:latin typeface="Roboto"/>
                <a:ea typeface="Roboto"/>
                <a:cs typeface="Roboto"/>
                <a:sym typeface="Roboto"/>
              </a:endParaRPr>
            </a:p>
          </p:txBody>
        </p:sp>
        <p:sp>
          <p:nvSpPr>
            <p:cNvPr id="104" name="Google Shape;104;p15"/>
            <p:cNvSpPr txBox="1"/>
            <p:nvPr/>
          </p:nvSpPr>
          <p:spPr>
            <a:xfrm rot="-2700000">
              <a:off x="502497" y="2476024"/>
              <a:ext cx="3065308" cy="4425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100">
                  <a:latin typeface="Roboto"/>
                  <a:ea typeface="Roboto"/>
                  <a:cs typeface="Roboto"/>
                  <a:sym typeface="Roboto"/>
                </a:rPr>
                <a:t>Tìm kiếm thông tin một cách nhanh chóng, hiệu quả  và chính xác giữa vô vàn thông tin</a:t>
              </a:r>
              <a:endParaRPr b="1" sz="1100">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600">
                <a:solidFill>
                  <a:srgbClr val="434343"/>
                </a:solidFill>
                <a:latin typeface="Pacifico"/>
                <a:ea typeface="Pacifico"/>
                <a:cs typeface="Pacifico"/>
                <a:sym typeface="Pacifico"/>
              </a:rPr>
              <a:t>Làm sao để tóm tắt một văn bản ?</a:t>
            </a:r>
            <a:endParaRPr sz="3600">
              <a:solidFill>
                <a:srgbClr val="434343"/>
              </a:solidFill>
              <a:latin typeface="Pacifico"/>
              <a:ea typeface="Pacifico"/>
              <a:cs typeface="Pacifico"/>
              <a:sym typeface="Pacifico"/>
            </a:endParaRPr>
          </a:p>
        </p:txBody>
      </p:sp>
      <p:grpSp>
        <p:nvGrpSpPr>
          <p:cNvPr id="110" name="Google Shape;110;p16"/>
          <p:cNvGrpSpPr/>
          <p:nvPr/>
        </p:nvGrpSpPr>
        <p:grpSpPr>
          <a:xfrm>
            <a:off x="311603" y="1542901"/>
            <a:ext cx="2243226" cy="2346205"/>
            <a:chOff x="1083025" y="2306625"/>
            <a:chExt cx="1834800" cy="1582600"/>
          </a:xfrm>
        </p:grpSpPr>
        <p:sp>
          <p:nvSpPr>
            <p:cNvPr id="111" name="Google Shape;111;p16"/>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E2972A"/>
                  </a:solidFill>
                  <a:latin typeface="Pacifico"/>
                  <a:ea typeface="Pacifico"/>
                  <a:cs typeface="Pacifico"/>
                  <a:sym typeface="Pacifico"/>
                </a:rPr>
                <a:t>Đọc và hiểu</a:t>
              </a:r>
              <a:endParaRPr sz="2200">
                <a:solidFill>
                  <a:srgbClr val="E2972A"/>
                </a:solidFill>
                <a:latin typeface="Pacifico"/>
                <a:ea typeface="Pacifico"/>
                <a:cs typeface="Pacifico"/>
                <a:sym typeface="Pacifico"/>
              </a:endParaRPr>
            </a:p>
          </p:txBody>
        </p:sp>
        <p:sp>
          <p:nvSpPr>
            <p:cNvPr id="112" name="Google Shape;112;p16"/>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b="1" i="1" lang="en">
                  <a:solidFill>
                    <a:srgbClr val="434343"/>
                  </a:solidFill>
                  <a:latin typeface="Proxima Nova"/>
                  <a:ea typeface="Proxima Nova"/>
                  <a:cs typeface="Proxima Nova"/>
                  <a:sym typeface="Proxima Nova"/>
                </a:rPr>
                <a:t>Trước tiên hãy đọc và đảm bảo rằng bạn hiểu nó</a:t>
              </a:r>
              <a:endParaRPr b="1" i="1">
                <a:solidFill>
                  <a:srgbClr val="434343"/>
                </a:solidFill>
                <a:latin typeface="Proxima Nova"/>
                <a:ea typeface="Proxima Nova"/>
                <a:cs typeface="Proxima Nova"/>
                <a:sym typeface="Proxima Nova"/>
              </a:endParaRPr>
            </a:p>
          </p:txBody>
        </p:sp>
        <p:sp>
          <p:nvSpPr>
            <p:cNvPr id="113" name="Google Shape;113;p16"/>
            <p:cNvSpPr/>
            <p:nvPr/>
          </p:nvSpPr>
          <p:spPr>
            <a:xfrm flipH="1">
              <a:off x="1083025" y="2306625"/>
              <a:ext cx="1834800" cy="143400"/>
            </a:xfrm>
            <a:prstGeom prst="parallelogram">
              <a:avLst>
                <a:gd fmla="val 96952" name="adj"/>
              </a:avLst>
            </a:prstGeom>
            <a:solidFill>
              <a:srgbClr val="E29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3E4E7"/>
                  </a:solidFill>
                </a:rPr>
                <a:t>  </a:t>
              </a:r>
              <a:endParaRPr>
                <a:solidFill>
                  <a:srgbClr val="E3E4E7"/>
                </a:solidFill>
              </a:endParaRPr>
            </a:p>
          </p:txBody>
        </p:sp>
      </p:grpSp>
      <p:grpSp>
        <p:nvGrpSpPr>
          <p:cNvPr id="114" name="Google Shape;114;p16"/>
          <p:cNvGrpSpPr/>
          <p:nvPr/>
        </p:nvGrpSpPr>
        <p:grpSpPr>
          <a:xfrm>
            <a:off x="2401058" y="1542901"/>
            <a:ext cx="2243226" cy="2346205"/>
            <a:chOff x="1083025" y="2306625"/>
            <a:chExt cx="1834800" cy="1582600"/>
          </a:xfrm>
        </p:grpSpPr>
        <p:sp>
          <p:nvSpPr>
            <p:cNvPr id="115" name="Google Shape;115;p16"/>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7F2F2E"/>
                  </a:solidFill>
                  <a:latin typeface="Pacifico"/>
                  <a:ea typeface="Pacifico"/>
                  <a:cs typeface="Pacifico"/>
                  <a:sym typeface="Pacifico"/>
                </a:rPr>
                <a:t>Lập bản thảo</a:t>
              </a:r>
              <a:endParaRPr sz="2200">
                <a:solidFill>
                  <a:srgbClr val="7F2F2E"/>
                </a:solidFill>
                <a:latin typeface="Pacifico"/>
                <a:ea typeface="Pacifico"/>
                <a:cs typeface="Pacifico"/>
                <a:sym typeface="Pacifico"/>
              </a:endParaRPr>
            </a:p>
          </p:txBody>
        </p:sp>
        <p:sp>
          <p:nvSpPr>
            <p:cNvPr id="116" name="Google Shape;116;p16"/>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b="1" i="1" lang="en">
                  <a:solidFill>
                    <a:srgbClr val="434343"/>
                  </a:solidFill>
                  <a:latin typeface="Proxima Nova"/>
                  <a:ea typeface="Proxima Nova"/>
                  <a:cs typeface="Proxima Nova"/>
                  <a:sym typeface="Proxima Nova"/>
                </a:rPr>
                <a:t>L</a:t>
              </a:r>
              <a:r>
                <a:rPr b="1" i="1" lang="en">
                  <a:solidFill>
                    <a:srgbClr val="434343"/>
                  </a:solidFill>
                  <a:latin typeface="Proxima Nova"/>
                  <a:ea typeface="Proxima Nova"/>
                  <a:cs typeface="Proxima Nova"/>
                  <a:sym typeface="Proxima Nova"/>
                </a:rPr>
                <a:t>ập dàn ý cho bài viết liệt kê các điểm chính</a:t>
              </a:r>
              <a:endParaRPr b="1" i="1">
                <a:solidFill>
                  <a:srgbClr val="434343"/>
                </a:solidFill>
                <a:latin typeface="Proxima Nova"/>
                <a:ea typeface="Proxima Nova"/>
                <a:cs typeface="Proxima Nova"/>
                <a:sym typeface="Proxima Nova"/>
              </a:endParaRPr>
            </a:p>
          </p:txBody>
        </p:sp>
        <p:sp>
          <p:nvSpPr>
            <p:cNvPr id="117" name="Google Shape;117;p16"/>
            <p:cNvSpPr/>
            <p:nvPr/>
          </p:nvSpPr>
          <p:spPr>
            <a:xfrm flipH="1">
              <a:off x="1083025" y="2306625"/>
              <a:ext cx="1834800" cy="143400"/>
            </a:xfrm>
            <a:prstGeom prst="parallelogram">
              <a:avLst>
                <a:gd fmla="val 96952" name="adj"/>
              </a:avLst>
            </a:prstGeom>
            <a:solidFill>
              <a:srgbClr val="7F2F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434343"/>
                  </a:solidFill>
                </a:rPr>
                <a:t>  </a:t>
              </a:r>
              <a:endParaRPr>
                <a:solidFill>
                  <a:srgbClr val="434343"/>
                </a:solidFill>
              </a:endParaRPr>
            </a:p>
          </p:txBody>
        </p:sp>
      </p:grpSp>
      <p:grpSp>
        <p:nvGrpSpPr>
          <p:cNvPr id="118" name="Google Shape;118;p16"/>
          <p:cNvGrpSpPr/>
          <p:nvPr/>
        </p:nvGrpSpPr>
        <p:grpSpPr>
          <a:xfrm>
            <a:off x="6588784" y="1541831"/>
            <a:ext cx="2243226" cy="2346204"/>
            <a:chOff x="1083025" y="2306625"/>
            <a:chExt cx="1834800" cy="1582600"/>
          </a:xfrm>
        </p:grpSpPr>
        <p:sp>
          <p:nvSpPr>
            <p:cNvPr id="119" name="Google Shape;119;p16"/>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1D1B16"/>
                  </a:solidFill>
                  <a:latin typeface="Pacifico"/>
                  <a:ea typeface="Pacifico"/>
                  <a:cs typeface="Pacifico"/>
                  <a:sym typeface="Pacifico"/>
                </a:rPr>
                <a:t>Diễn giải</a:t>
              </a:r>
              <a:endParaRPr sz="2200">
                <a:solidFill>
                  <a:srgbClr val="1D1B16"/>
                </a:solidFill>
                <a:latin typeface="Pacifico"/>
                <a:ea typeface="Pacifico"/>
                <a:cs typeface="Pacifico"/>
                <a:sym typeface="Pacifico"/>
              </a:endParaRPr>
            </a:p>
          </p:txBody>
        </p:sp>
        <p:sp>
          <p:nvSpPr>
            <p:cNvPr id="120" name="Google Shape;120;p16"/>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b="1" i="1" lang="en">
                  <a:solidFill>
                    <a:srgbClr val="434343"/>
                  </a:solidFill>
                  <a:latin typeface="Proxima Nova"/>
                  <a:ea typeface="Proxima Nova"/>
                  <a:cs typeface="Proxima Nova"/>
                  <a:sym typeface="Proxima Nova"/>
                </a:rPr>
                <a:t>Sử dụng các từ / cấu trúc ngôn ngữ khác nhau để viết thành các câu hoàn chỉnh trong đoạn văn</a:t>
              </a:r>
              <a:endParaRPr b="1" i="1">
                <a:solidFill>
                  <a:srgbClr val="434343"/>
                </a:solidFill>
                <a:latin typeface="Proxima Nova"/>
                <a:ea typeface="Proxima Nova"/>
                <a:cs typeface="Proxima Nova"/>
                <a:sym typeface="Proxima Nova"/>
              </a:endParaRPr>
            </a:p>
          </p:txBody>
        </p:sp>
        <p:sp>
          <p:nvSpPr>
            <p:cNvPr id="121" name="Google Shape;121;p16"/>
            <p:cNvSpPr/>
            <p:nvPr/>
          </p:nvSpPr>
          <p:spPr>
            <a:xfrm flipH="1">
              <a:off x="1083025" y="2306625"/>
              <a:ext cx="1834800" cy="143400"/>
            </a:xfrm>
            <a:prstGeom prst="parallelogram">
              <a:avLst>
                <a:gd fmla="val 96952" name="adj"/>
              </a:avLst>
            </a:prstGeom>
            <a:solidFill>
              <a:srgbClr val="1D1B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434343"/>
                  </a:solidFill>
                </a:rPr>
                <a:t>  </a:t>
              </a:r>
              <a:endParaRPr>
                <a:solidFill>
                  <a:srgbClr val="434343"/>
                </a:solidFill>
              </a:endParaRPr>
            </a:p>
          </p:txBody>
        </p:sp>
      </p:grpSp>
      <p:grpSp>
        <p:nvGrpSpPr>
          <p:cNvPr id="122" name="Google Shape;122;p16"/>
          <p:cNvGrpSpPr/>
          <p:nvPr/>
        </p:nvGrpSpPr>
        <p:grpSpPr>
          <a:xfrm>
            <a:off x="4494054" y="1541847"/>
            <a:ext cx="2243226" cy="2346205"/>
            <a:chOff x="1083025" y="2306625"/>
            <a:chExt cx="1834800" cy="1582600"/>
          </a:xfrm>
        </p:grpSpPr>
        <p:sp>
          <p:nvSpPr>
            <p:cNvPr id="123" name="Google Shape;123;p16"/>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4B3A27"/>
                  </a:solidFill>
                  <a:latin typeface="Pacifico"/>
                  <a:ea typeface="Pacifico"/>
                  <a:cs typeface="Pacifico"/>
                  <a:sym typeface="Pacifico"/>
                </a:rPr>
                <a:t>Cô đọng</a:t>
              </a:r>
              <a:endParaRPr sz="2200">
                <a:solidFill>
                  <a:srgbClr val="4B3A27"/>
                </a:solidFill>
                <a:latin typeface="Pacifico"/>
                <a:ea typeface="Pacifico"/>
                <a:cs typeface="Pacifico"/>
                <a:sym typeface="Pacifico"/>
              </a:endParaRPr>
            </a:p>
          </p:txBody>
        </p:sp>
        <p:sp>
          <p:nvSpPr>
            <p:cNvPr id="124" name="Google Shape;124;p16"/>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b="1" i="1" lang="en">
                  <a:solidFill>
                    <a:srgbClr val="434343"/>
                  </a:solidFill>
                  <a:latin typeface="Proxima Nova"/>
                  <a:ea typeface="Proxima Nova"/>
                  <a:cs typeface="Proxima Nova"/>
                  <a:sym typeface="Proxima Nova"/>
                </a:rPr>
                <a:t>Cô đọng các điểm chính, bản tóm tắt phải xấp xỉ 1/4 bản gốc</a:t>
              </a:r>
              <a:endParaRPr b="1" i="1">
                <a:solidFill>
                  <a:srgbClr val="434343"/>
                </a:solidFill>
                <a:latin typeface="Proxima Nova"/>
                <a:ea typeface="Proxima Nova"/>
                <a:cs typeface="Proxima Nova"/>
                <a:sym typeface="Proxima Nova"/>
              </a:endParaRPr>
            </a:p>
          </p:txBody>
        </p:sp>
        <p:sp>
          <p:nvSpPr>
            <p:cNvPr id="125" name="Google Shape;125;p16"/>
            <p:cNvSpPr/>
            <p:nvPr/>
          </p:nvSpPr>
          <p:spPr>
            <a:xfrm flipH="1">
              <a:off x="1083025" y="2306625"/>
              <a:ext cx="1834800" cy="143400"/>
            </a:xfrm>
            <a:prstGeom prst="parallelogram">
              <a:avLst>
                <a:gd fmla="val 96952" name="adj"/>
              </a:avLst>
            </a:prstGeom>
            <a:solidFill>
              <a:srgbClr val="4B3A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434343"/>
                  </a:solidFill>
                </a:rPr>
                <a:t>  </a:t>
              </a:r>
              <a:endParaRPr>
                <a:solidFill>
                  <a:srgbClr val="434343"/>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600">
                <a:solidFill>
                  <a:srgbClr val="434343"/>
                </a:solidFill>
                <a:latin typeface="Pacifico"/>
                <a:ea typeface="Pacifico"/>
                <a:cs typeface="Pacifico"/>
                <a:sym typeface="Pacifico"/>
              </a:rPr>
              <a:t>Phân loại tóm tắt video</a:t>
            </a:r>
            <a:endParaRPr sz="3600">
              <a:solidFill>
                <a:srgbClr val="434343"/>
              </a:solidFill>
              <a:latin typeface="Pacifico"/>
              <a:ea typeface="Pacifico"/>
              <a:cs typeface="Pacifico"/>
              <a:sym typeface="Pacifico"/>
            </a:endParaRPr>
          </a:p>
        </p:txBody>
      </p:sp>
      <p:sp>
        <p:nvSpPr>
          <p:cNvPr id="131" name="Google Shape;131;p17"/>
          <p:cNvSpPr/>
          <p:nvPr/>
        </p:nvSpPr>
        <p:spPr>
          <a:xfrm>
            <a:off x="4303290" y="1644762"/>
            <a:ext cx="1854000" cy="1854000"/>
          </a:xfrm>
          <a:prstGeom prst="ellipse">
            <a:avLst/>
          </a:prstGeom>
          <a:solidFill>
            <a:srgbClr val="4A4C4C"/>
          </a:solidFill>
          <a:ln cap="flat" cmpd="sng" w="28575">
            <a:solidFill>
              <a:srgbClr val="AAAA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17"/>
          <p:cNvGrpSpPr/>
          <p:nvPr/>
        </p:nvGrpSpPr>
        <p:grpSpPr>
          <a:xfrm>
            <a:off x="2986712" y="1644762"/>
            <a:ext cx="1854000" cy="1854000"/>
            <a:chOff x="2986712" y="1676962"/>
            <a:chExt cx="1854000" cy="1854000"/>
          </a:xfrm>
        </p:grpSpPr>
        <p:sp>
          <p:nvSpPr>
            <p:cNvPr id="133" name="Google Shape;133;p17"/>
            <p:cNvSpPr/>
            <p:nvPr/>
          </p:nvSpPr>
          <p:spPr>
            <a:xfrm>
              <a:off x="2986712" y="1676962"/>
              <a:ext cx="1854000" cy="1854000"/>
            </a:xfrm>
            <a:prstGeom prst="ellipse">
              <a:avLst/>
            </a:prstGeom>
            <a:solidFill>
              <a:srgbClr val="00496A"/>
            </a:solidFill>
            <a:ln cap="flat" cmpd="sng" w="28575">
              <a:solidFill>
                <a:srgbClr val="AAAA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7"/>
            <p:cNvSpPr txBox="1"/>
            <p:nvPr/>
          </p:nvSpPr>
          <p:spPr>
            <a:xfrm>
              <a:off x="3127706" y="2311050"/>
              <a:ext cx="1572000" cy="521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400">
                  <a:solidFill>
                    <a:schemeClr val="lt1"/>
                  </a:solidFill>
                  <a:latin typeface="Pacifico"/>
                  <a:ea typeface="Pacifico"/>
                  <a:cs typeface="Pacifico"/>
                  <a:sym typeface="Pacifico"/>
                </a:rPr>
                <a:t>Video storyboard</a:t>
              </a:r>
              <a:endParaRPr sz="2400">
                <a:solidFill>
                  <a:schemeClr val="lt1"/>
                </a:solidFill>
                <a:latin typeface="Pacifico"/>
                <a:ea typeface="Pacifico"/>
                <a:cs typeface="Pacifico"/>
                <a:sym typeface="Pacifico"/>
              </a:endParaRPr>
            </a:p>
          </p:txBody>
        </p:sp>
      </p:grpSp>
      <p:sp>
        <p:nvSpPr>
          <p:cNvPr id="135" name="Google Shape;135;p17"/>
          <p:cNvSpPr txBox="1"/>
          <p:nvPr/>
        </p:nvSpPr>
        <p:spPr>
          <a:xfrm>
            <a:off x="311700" y="1740600"/>
            <a:ext cx="2675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800">
                <a:latin typeface="Proxima Nova"/>
                <a:ea typeface="Proxima Nova"/>
                <a:cs typeface="Proxima Nova"/>
                <a:sym typeface="Proxima Nova"/>
              </a:rPr>
              <a:t>Bao gồm các </a:t>
            </a:r>
            <a:r>
              <a:rPr b="1" i="1" lang="en" sz="1800">
                <a:solidFill>
                  <a:srgbClr val="980000"/>
                </a:solidFill>
                <a:latin typeface="Proxima Nova"/>
                <a:ea typeface="Proxima Nova"/>
                <a:cs typeface="Proxima Nova"/>
                <a:sym typeface="Proxima Nova"/>
              </a:rPr>
              <a:t>yếu tố âm thanh</a:t>
            </a:r>
            <a:r>
              <a:rPr i="1" lang="en" sz="1800">
                <a:latin typeface="Proxima Nova"/>
                <a:ea typeface="Proxima Nova"/>
                <a:cs typeface="Proxima Nova"/>
                <a:sym typeface="Proxima Nova"/>
              </a:rPr>
              <a:t> và </a:t>
            </a:r>
            <a:r>
              <a:rPr b="1" i="1" lang="en" sz="1800">
                <a:solidFill>
                  <a:srgbClr val="980000"/>
                </a:solidFill>
                <a:latin typeface="Proxima Nova"/>
                <a:ea typeface="Proxima Nova"/>
                <a:cs typeface="Proxima Nova"/>
                <a:sym typeface="Proxima Nova"/>
              </a:rPr>
              <a:t>chuyển động</a:t>
            </a:r>
            <a:r>
              <a:rPr i="1" lang="en" sz="1800">
                <a:latin typeface="Proxima Nova"/>
                <a:ea typeface="Proxima Nova"/>
                <a:cs typeface="Proxima Nova"/>
                <a:sym typeface="Proxima Nova"/>
              </a:rPr>
              <a:t> mang lại khả năng </a:t>
            </a:r>
            <a:r>
              <a:rPr i="1" lang="en" sz="1800" u="sng">
                <a:latin typeface="Proxima Nova"/>
                <a:ea typeface="Proxima Nova"/>
                <a:cs typeface="Proxima Nova"/>
                <a:sym typeface="Proxima Nova"/>
              </a:rPr>
              <a:t>tường thuật và biểu cảm</a:t>
            </a:r>
            <a:r>
              <a:rPr i="1" lang="en" sz="1800">
                <a:latin typeface="Proxima Nova"/>
                <a:ea typeface="Proxima Nova"/>
                <a:cs typeface="Proxima Nova"/>
                <a:sym typeface="Proxima Nova"/>
              </a:rPr>
              <a:t>, cũng như lượng thông tin được truyền tải cao hơn.</a:t>
            </a:r>
            <a:endParaRPr i="1" sz="1800">
              <a:latin typeface="Proxima Nova"/>
              <a:ea typeface="Proxima Nova"/>
              <a:cs typeface="Proxima Nova"/>
              <a:sym typeface="Proxima Nova"/>
            </a:endParaRPr>
          </a:p>
        </p:txBody>
      </p:sp>
      <p:sp>
        <p:nvSpPr>
          <p:cNvPr id="136" name="Google Shape;136;p17"/>
          <p:cNvSpPr txBox="1"/>
          <p:nvPr/>
        </p:nvSpPr>
        <p:spPr>
          <a:xfrm>
            <a:off x="4840700" y="2311050"/>
            <a:ext cx="1142700" cy="5214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sz="2700">
                <a:solidFill>
                  <a:schemeClr val="lt1"/>
                </a:solidFill>
                <a:latin typeface="Pacifico"/>
                <a:ea typeface="Pacifico"/>
                <a:cs typeface="Pacifico"/>
                <a:sym typeface="Pacifico"/>
              </a:rPr>
              <a:t>Video skim</a:t>
            </a:r>
            <a:endParaRPr sz="2700">
              <a:solidFill>
                <a:schemeClr val="lt1"/>
              </a:solidFill>
              <a:latin typeface="Pacifico"/>
              <a:ea typeface="Pacifico"/>
              <a:cs typeface="Pacifico"/>
              <a:sym typeface="Pacifico"/>
            </a:endParaRPr>
          </a:p>
        </p:txBody>
      </p:sp>
      <p:sp>
        <p:nvSpPr>
          <p:cNvPr id="137" name="Google Shape;137;p17"/>
          <p:cNvSpPr txBox="1"/>
          <p:nvPr/>
        </p:nvSpPr>
        <p:spPr>
          <a:xfrm>
            <a:off x="6157300" y="1740600"/>
            <a:ext cx="2675100" cy="1847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1800">
                <a:latin typeface="Proxima Nova"/>
                <a:ea typeface="Proxima Nova"/>
                <a:cs typeface="Proxima Nova"/>
                <a:sym typeface="Proxima Nova"/>
              </a:rPr>
              <a:t>Storyboard </a:t>
            </a:r>
            <a:r>
              <a:rPr b="1" i="1" lang="en" sz="1800">
                <a:solidFill>
                  <a:srgbClr val="980000"/>
                </a:solidFill>
                <a:latin typeface="Proxima Nova"/>
                <a:ea typeface="Proxima Nova"/>
                <a:cs typeface="Proxima Nova"/>
                <a:sym typeface="Proxima Nova"/>
              </a:rPr>
              <a:t>không bị giới hạn</a:t>
            </a:r>
            <a:r>
              <a:rPr i="1" lang="en" sz="1800">
                <a:latin typeface="Proxima Nova"/>
                <a:ea typeface="Proxima Nova"/>
                <a:cs typeface="Proxima Nova"/>
                <a:sym typeface="Proxima Nova"/>
              </a:rPr>
              <a:t> về </a:t>
            </a:r>
            <a:r>
              <a:rPr i="1" lang="en" sz="1800" u="sng">
                <a:latin typeface="Proxima Nova"/>
                <a:ea typeface="Proxima Nova"/>
                <a:cs typeface="Proxima Nova"/>
                <a:sym typeface="Proxima Nova"/>
              </a:rPr>
              <a:t>thời gian</a:t>
            </a:r>
            <a:r>
              <a:rPr i="1" lang="en" sz="1800">
                <a:latin typeface="Proxima Nova"/>
                <a:ea typeface="Proxima Nova"/>
                <a:cs typeface="Proxima Nova"/>
                <a:sym typeface="Proxima Nova"/>
              </a:rPr>
              <a:t> hoặc </a:t>
            </a:r>
            <a:r>
              <a:rPr i="1" lang="en" sz="1800" u="sng">
                <a:latin typeface="Proxima Nova"/>
                <a:ea typeface="Proxima Nova"/>
                <a:cs typeface="Proxima Nova"/>
                <a:sym typeface="Proxima Nova"/>
              </a:rPr>
              <a:t>đồng bộ hóa</a:t>
            </a:r>
            <a:r>
              <a:rPr i="1" lang="en" sz="1800">
                <a:latin typeface="Proxima Nova"/>
                <a:ea typeface="Proxima Nova"/>
                <a:cs typeface="Proxima Nova"/>
                <a:sym typeface="Proxima Nova"/>
              </a:rPr>
              <a:t>, và do đó, chúng </a:t>
            </a:r>
            <a:r>
              <a:rPr b="1" i="1" lang="en" sz="1800">
                <a:solidFill>
                  <a:srgbClr val="980000"/>
                </a:solidFill>
                <a:latin typeface="Proxima Nova"/>
                <a:ea typeface="Proxima Nova"/>
                <a:cs typeface="Proxima Nova"/>
                <a:sym typeface="Proxima Nova"/>
              </a:rPr>
              <a:t>mang lại sự linh hoạt</a:t>
            </a:r>
            <a:r>
              <a:rPr i="1" lang="en" sz="1800">
                <a:latin typeface="Proxima Nova"/>
                <a:ea typeface="Proxima Nova"/>
                <a:cs typeface="Proxima Nova"/>
                <a:sym typeface="Proxima Nova"/>
              </a:rPr>
              <a:t> hơn</a:t>
            </a:r>
            <a:r>
              <a:rPr i="1" lang="en" sz="1800">
                <a:latin typeface="Proxima Nova"/>
                <a:ea typeface="Proxima Nova"/>
                <a:cs typeface="Proxima Nova"/>
                <a:sym typeface="Proxima Nova"/>
              </a:rPr>
              <a:t> về mặt tổ chức dữ liệu</a:t>
            </a:r>
            <a:endParaRPr i="1" sz="1800">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600">
                <a:solidFill>
                  <a:srgbClr val="434343"/>
                </a:solidFill>
                <a:latin typeface="Pacifico"/>
                <a:ea typeface="Pacifico"/>
                <a:cs typeface="Pacifico"/>
                <a:sym typeface="Pacifico"/>
              </a:rPr>
              <a:t>Tóm tắt dựa trên deep-learning</a:t>
            </a:r>
            <a:endParaRPr sz="3600">
              <a:solidFill>
                <a:srgbClr val="434343"/>
              </a:solidFill>
              <a:latin typeface="Pacifico"/>
              <a:ea typeface="Pacifico"/>
              <a:cs typeface="Pacifico"/>
              <a:sym typeface="Pacifico"/>
            </a:endParaRPr>
          </a:p>
        </p:txBody>
      </p:sp>
      <p:pic>
        <p:nvPicPr>
          <p:cNvPr id="143" name="Google Shape;143;p18"/>
          <p:cNvPicPr preferRelativeResize="0"/>
          <p:nvPr/>
        </p:nvPicPr>
        <p:blipFill>
          <a:blip r:embed="rId3">
            <a:alphaModFix/>
          </a:blip>
          <a:stretch>
            <a:fillRect/>
          </a:stretch>
        </p:blipFill>
        <p:spPr>
          <a:xfrm>
            <a:off x="1429925" y="1308225"/>
            <a:ext cx="6284150" cy="35246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nvSpPr>
        <p:spPr>
          <a:xfrm>
            <a:off x="1121838" y="694350"/>
            <a:ext cx="6900300" cy="1243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3200">
                <a:latin typeface="Pacifico"/>
                <a:ea typeface="Pacifico"/>
                <a:cs typeface="Pacifico"/>
                <a:sym typeface="Pacifico"/>
              </a:rPr>
              <a:t>T</a:t>
            </a:r>
            <a:r>
              <a:rPr lang="en" sz="3200">
                <a:latin typeface="Pacifico"/>
                <a:ea typeface="Pacifico"/>
                <a:cs typeface="Pacifico"/>
                <a:sym typeface="Pacifico"/>
              </a:rPr>
              <a:t>rình bày </a:t>
            </a:r>
            <a:r>
              <a:rPr lang="en" sz="3200">
                <a:solidFill>
                  <a:srgbClr val="147482"/>
                </a:solidFill>
                <a:latin typeface="Pacifico"/>
                <a:ea typeface="Pacifico"/>
                <a:cs typeface="Pacifico"/>
                <a:sym typeface="Pacifico"/>
              </a:rPr>
              <a:t>nội dung trực quan</a:t>
            </a:r>
            <a:r>
              <a:rPr lang="en" sz="3200">
                <a:latin typeface="Pacifico"/>
                <a:ea typeface="Pacifico"/>
                <a:cs typeface="Pacifico"/>
                <a:sym typeface="Pacifico"/>
              </a:rPr>
              <a:t> của video</a:t>
            </a:r>
            <a:endParaRPr sz="3200">
              <a:latin typeface="Pacifico"/>
              <a:ea typeface="Pacifico"/>
              <a:cs typeface="Pacifico"/>
              <a:sym typeface="Pacifico"/>
            </a:endParaRPr>
          </a:p>
          <a:p>
            <a:pPr indent="0" lvl="0" marL="0" rtl="0" algn="ctr">
              <a:lnSpc>
                <a:spcPct val="115000"/>
              </a:lnSpc>
              <a:spcBef>
                <a:spcPts val="0"/>
              </a:spcBef>
              <a:spcAft>
                <a:spcPts val="0"/>
              </a:spcAft>
              <a:buNone/>
            </a:pPr>
            <a:r>
              <a:rPr lang="en" sz="3200">
                <a:latin typeface="Pacifico"/>
                <a:ea typeface="Pacifico"/>
                <a:cs typeface="Pacifico"/>
                <a:sym typeface="Pacifico"/>
              </a:rPr>
              <a:t>với sự trợ giúp của </a:t>
            </a:r>
            <a:r>
              <a:rPr lang="en" sz="3200">
                <a:solidFill>
                  <a:schemeClr val="accent3"/>
                </a:solidFill>
                <a:latin typeface="Pacifico"/>
                <a:ea typeface="Pacifico"/>
                <a:cs typeface="Pacifico"/>
                <a:sym typeface="Pacifico"/>
              </a:rPr>
              <a:t>vectơ đặc trưng</a:t>
            </a:r>
            <a:endParaRPr sz="3200">
              <a:solidFill>
                <a:schemeClr val="accent3"/>
              </a:solidFill>
              <a:latin typeface="Pacifico"/>
              <a:ea typeface="Pacifico"/>
              <a:cs typeface="Pacifico"/>
              <a:sym typeface="Pacifico"/>
            </a:endParaRPr>
          </a:p>
        </p:txBody>
      </p:sp>
      <p:grpSp>
        <p:nvGrpSpPr>
          <p:cNvPr id="149" name="Google Shape;149;p19"/>
          <p:cNvGrpSpPr/>
          <p:nvPr/>
        </p:nvGrpSpPr>
        <p:grpSpPr>
          <a:xfrm>
            <a:off x="2829114" y="2180905"/>
            <a:ext cx="2258653" cy="2268229"/>
            <a:chOff x="3071457" y="2013875"/>
            <a:chExt cx="1944600" cy="1569600"/>
          </a:xfrm>
        </p:grpSpPr>
        <p:sp>
          <p:nvSpPr>
            <p:cNvPr id="150" name="Google Shape;150;p19"/>
            <p:cNvSpPr/>
            <p:nvPr/>
          </p:nvSpPr>
          <p:spPr>
            <a:xfrm flipH="1" rot="10800000">
              <a:off x="3071457" y="2013875"/>
              <a:ext cx="1944600" cy="1569600"/>
            </a:xfrm>
            <a:prstGeom prst="round2DiagRect">
              <a:avLst>
                <a:gd fmla="val 0" name="adj1"/>
                <a:gd fmla="val 17764" name="adj2"/>
              </a:avLst>
            </a:prstGeom>
            <a:solidFill>
              <a:srgbClr val="0049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txBox="1"/>
            <p:nvPr/>
          </p:nvSpPr>
          <p:spPr>
            <a:xfrm>
              <a:off x="3139056" y="2180250"/>
              <a:ext cx="1809300" cy="459900"/>
            </a:xfrm>
            <a:prstGeom prst="rect">
              <a:avLst/>
            </a:prstGeom>
            <a:solidFill>
              <a:srgbClr val="00496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Roboto"/>
                  <a:ea typeface="Roboto"/>
                  <a:cs typeface="Roboto"/>
                  <a:sym typeface="Roboto"/>
                </a:rPr>
                <a:t>Chiến lược lấy mẫu frames</a:t>
              </a:r>
              <a:endParaRPr sz="1800">
                <a:solidFill>
                  <a:srgbClr val="FFFFFF"/>
                </a:solidFill>
                <a:latin typeface="Roboto"/>
                <a:ea typeface="Roboto"/>
                <a:cs typeface="Roboto"/>
                <a:sym typeface="Roboto"/>
              </a:endParaRPr>
            </a:p>
          </p:txBody>
        </p:sp>
        <p:sp>
          <p:nvSpPr>
            <p:cNvPr id="152" name="Google Shape;152;p19"/>
            <p:cNvSpPr txBox="1"/>
            <p:nvPr/>
          </p:nvSpPr>
          <p:spPr>
            <a:xfrm>
              <a:off x="3139056" y="2755825"/>
              <a:ext cx="1744200" cy="459900"/>
            </a:xfrm>
            <a:prstGeom prst="rect">
              <a:avLst/>
            </a:prstGeom>
            <a:solidFill>
              <a:srgbClr val="00496A"/>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rgbClr val="FFFFFF"/>
                  </a:solidFill>
                  <a:latin typeface="Roboto"/>
                  <a:ea typeface="Roboto"/>
                  <a:cs typeface="Roboto"/>
                  <a:sym typeface="Roboto"/>
                </a:rPr>
                <a:t>vd: xử lý 2 khung hình mỗi giây</a:t>
              </a:r>
              <a:endParaRPr>
                <a:solidFill>
                  <a:srgbClr val="FFFFFF"/>
                </a:solidFill>
                <a:latin typeface="Roboto"/>
                <a:ea typeface="Roboto"/>
                <a:cs typeface="Roboto"/>
                <a:sym typeface="Roboto"/>
              </a:endParaRPr>
            </a:p>
          </p:txBody>
        </p:sp>
      </p:grpSp>
      <p:grpSp>
        <p:nvGrpSpPr>
          <p:cNvPr id="153" name="Google Shape;153;p19"/>
          <p:cNvGrpSpPr/>
          <p:nvPr/>
        </p:nvGrpSpPr>
        <p:grpSpPr>
          <a:xfrm>
            <a:off x="5084862" y="2180905"/>
            <a:ext cx="3485894" cy="2268229"/>
            <a:chOff x="5015938" y="2013875"/>
            <a:chExt cx="3001200" cy="1569600"/>
          </a:xfrm>
        </p:grpSpPr>
        <p:sp>
          <p:nvSpPr>
            <p:cNvPr id="154" name="Google Shape;154;p19"/>
            <p:cNvSpPr/>
            <p:nvPr/>
          </p:nvSpPr>
          <p:spPr>
            <a:xfrm>
              <a:off x="5015938" y="2013875"/>
              <a:ext cx="3001200" cy="1569600"/>
            </a:xfrm>
            <a:prstGeom prst="round2DiagRect">
              <a:avLst>
                <a:gd fmla="val 0" name="adj1"/>
                <a:gd fmla="val 17764" name="adj2"/>
              </a:avLst>
            </a:prstGeom>
            <a:solidFill>
              <a:srgbClr val="4A4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5" name="Google Shape;155;p19"/>
            <p:cNvSpPr txBox="1"/>
            <p:nvPr/>
          </p:nvSpPr>
          <p:spPr>
            <a:xfrm>
              <a:off x="5360201" y="2155062"/>
              <a:ext cx="2417100" cy="459900"/>
            </a:xfrm>
            <a:prstGeom prst="rect">
              <a:avLst/>
            </a:prstGeom>
            <a:solidFill>
              <a:srgbClr val="4A4C4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Roboto"/>
                  <a:ea typeface="Roboto"/>
                  <a:cs typeface="Roboto"/>
                  <a:sym typeface="Roboto"/>
                </a:rPr>
                <a:t>Các vectơ đặc trưng được trích xuất</a:t>
              </a:r>
              <a:endParaRPr sz="1800">
                <a:solidFill>
                  <a:srgbClr val="FFFFFF"/>
                </a:solidFill>
                <a:latin typeface="Roboto"/>
                <a:ea typeface="Roboto"/>
                <a:cs typeface="Roboto"/>
                <a:sym typeface="Roboto"/>
              </a:endParaRPr>
            </a:p>
          </p:txBody>
        </p:sp>
        <p:sp>
          <p:nvSpPr>
            <p:cNvPr id="156" name="Google Shape;156;p19"/>
            <p:cNvSpPr txBox="1"/>
            <p:nvPr/>
          </p:nvSpPr>
          <p:spPr>
            <a:xfrm>
              <a:off x="5360225" y="2716353"/>
              <a:ext cx="2417100" cy="512400"/>
            </a:xfrm>
            <a:prstGeom prst="rect">
              <a:avLst/>
            </a:prstGeom>
            <a:solidFill>
              <a:srgbClr val="4A4C4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rgbClr val="FFFFFF"/>
                  </a:solidFill>
                  <a:latin typeface="Roboto"/>
                  <a:ea typeface="Roboto"/>
                  <a:cs typeface="Roboto"/>
                  <a:sym typeface="Roboto"/>
                </a:rPr>
                <a:t>lưu trữ thông tin ở mức chi tiết và nắm động lực của nội dung trực quan</a:t>
              </a:r>
              <a:endParaRPr>
                <a:solidFill>
                  <a:srgbClr val="FFFFFF"/>
                </a:solidFill>
                <a:latin typeface="Roboto"/>
                <a:ea typeface="Roboto"/>
                <a:cs typeface="Roboto"/>
                <a:sym typeface="Roboto"/>
              </a:endParaRPr>
            </a:p>
          </p:txBody>
        </p:sp>
      </p:grpSp>
      <p:grpSp>
        <p:nvGrpSpPr>
          <p:cNvPr id="157" name="Google Shape;157;p19"/>
          <p:cNvGrpSpPr/>
          <p:nvPr/>
        </p:nvGrpSpPr>
        <p:grpSpPr>
          <a:xfrm>
            <a:off x="4932833" y="3174506"/>
            <a:ext cx="303784" cy="376299"/>
            <a:chOff x="4858109" y="2631368"/>
            <a:chExt cx="316442" cy="315000"/>
          </a:xfrm>
        </p:grpSpPr>
        <p:sp>
          <p:nvSpPr>
            <p:cNvPr id="158" name="Google Shape;158;p19"/>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p:nvPr/>
          </p:nvSpPr>
          <p:spPr>
            <a:xfrm>
              <a:off x="4858109" y="2739300"/>
              <a:ext cx="239100" cy="99000"/>
            </a:xfrm>
            <a:prstGeom prst="rightArrow">
              <a:avLst>
                <a:gd fmla="val 32020" name="adj1"/>
                <a:gd fmla="val 66970" name="adj2"/>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n"/>
              </a:br>
              <a:endParaRPr/>
            </a:p>
          </p:txBody>
        </p:sp>
      </p:grpSp>
      <p:grpSp>
        <p:nvGrpSpPr>
          <p:cNvPr id="160" name="Google Shape;160;p19"/>
          <p:cNvGrpSpPr/>
          <p:nvPr/>
        </p:nvGrpSpPr>
        <p:grpSpPr>
          <a:xfrm>
            <a:off x="573233" y="2180905"/>
            <a:ext cx="2258667" cy="2268229"/>
            <a:chOff x="1126863" y="2013875"/>
            <a:chExt cx="1944613" cy="1569600"/>
          </a:xfrm>
        </p:grpSpPr>
        <p:sp>
          <p:nvSpPr>
            <p:cNvPr id="161" name="Google Shape;161;p19"/>
            <p:cNvSpPr/>
            <p:nvPr/>
          </p:nvSpPr>
          <p:spPr>
            <a:xfrm>
              <a:off x="1126863" y="2013875"/>
              <a:ext cx="1944600" cy="1569600"/>
            </a:xfrm>
            <a:prstGeom prst="round2DiagRect">
              <a:avLst>
                <a:gd fmla="val 0" name="adj1"/>
                <a:gd fmla="val 17764" name="adj2"/>
              </a:avLst>
            </a:prstGeom>
            <a:solidFill>
              <a:srgbClr val="0135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txBox="1"/>
            <p:nvPr/>
          </p:nvSpPr>
          <p:spPr>
            <a:xfrm>
              <a:off x="1126875" y="2180175"/>
              <a:ext cx="1944600" cy="459900"/>
            </a:xfrm>
            <a:prstGeom prst="rect">
              <a:avLst/>
            </a:prstGeom>
            <a:solidFill>
              <a:srgbClr val="01355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Roboto"/>
                  <a:ea typeface="Roboto"/>
                  <a:cs typeface="Roboto"/>
                  <a:sym typeface="Roboto"/>
                </a:rPr>
                <a:t>Trích xuất vector đặc trưng</a:t>
              </a:r>
              <a:endParaRPr sz="1800">
                <a:solidFill>
                  <a:srgbClr val="FFFFFF"/>
                </a:solidFill>
                <a:latin typeface="Roboto"/>
                <a:ea typeface="Roboto"/>
                <a:cs typeface="Roboto"/>
                <a:sym typeface="Roboto"/>
              </a:endParaRPr>
            </a:p>
          </p:txBody>
        </p:sp>
        <p:sp>
          <p:nvSpPr>
            <p:cNvPr id="163" name="Google Shape;163;p19"/>
            <p:cNvSpPr txBox="1"/>
            <p:nvPr/>
          </p:nvSpPr>
          <p:spPr>
            <a:xfrm>
              <a:off x="1126875" y="2751650"/>
              <a:ext cx="1944600" cy="512400"/>
            </a:xfrm>
            <a:prstGeom prst="rect">
              <a:avLst/>
            </a:prstGeom>
            <a:solidFill>
              <a:srgbClr val="013554"/>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rgbClr val="FFFFFF"/>
                  </a:solidFill>
                  <a:latin typeface="Roboto"/>
                  <a:ea typeface="Roboto"/>
                  <a:cs typeface="Roboto"/>
                  <a:sym typeface="Roboto"/>
                </a:rPr>
                <a:t>ở frame-level, cho tất cả các frame hoặc cho một tập hợp con của chúng</a:t>
              </a:r>
              <a:endParaRPr>
                <a:solidFill>
                  <a:srgbClr val="FFFFFF"/>
                </a:solidFill>
                <a:latin typeface="Roboto"/>
                <a:ea typeface="Roboto"/>
                <a:cs typeface="Roboto"/>
                <a:sym typeface="Roboto"/>
              </a:endParaRPr>
            </a:p>
          </p:txBody>
        </p:sp>
      </p:grpSp>
      <p:grpSp>
        <p:nvGrpSpPr>
          <p:cNvPr id="164" name="Google Shape;164;p19"/>
          <p:cNvGrpSpPr/>
          <p:nvPr/>
        </p:nvGrpSpPr>
        <p:grpSpPr>
          <a:xfrm>
            <a:off x="2683249" y="3174441"/>
            <a:ext cx="302420" cy="376273"/>
            <a:chOff x="3157188" y="909150"/>
            <a:chExt cx="470400" cy="470400"/>
          </a:xfrm>
        </p:grpSpPr>
        <p:sp>
          <p:nvSpPr>
            <p:cNvPr id="165" name="Google Shape;165;p19"/>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
            <p:cNvSpPr/>
            <p:nvPr/>
          </p:nvSpPr>
          <p:spPr>
            <a:xfrm>
              <a:off x="3243138" y="995100"/>
              <a:ext cx="298500" cy="298500"/>
            </a:xfrm>
            <a:prstGeom prst="mathPlus">
              <a:avLst>
                <a:gd fmla="val 9900" name="adj1"/>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990"/>
              <a:buNone/>
            </a:pPr>
            <a:r>
              <a:rPr lang="en" sz="3600">
                <a:solidFill>
                  <a:srgbClr val="434343"/>
                </a:solidFill>
                <a:latin typeface="Pacifico"/>
                <a:ea typeface="Pacifico"/>
                <a:cs typeface="Pacifico"/>
                <a:sym typeface="Pacifico"/>
              </a:rPr>
              <a:t>Mạng nơ-ron huấn luyện trước</a:t>
            </a:r>
            <a:endParaRPr sz="3600">
              <a:solidFill>
                <a:srgbClr val="434343"/>
              </a:solidFill>
              <a:latin typeface="Pacifico"/>
              <a:ea typeface="Pacifico"/>
              <a:cs typeface="Pacifico"/>
              <a:sym typeface="Pacifico"/>
            </a:endParaRPr>
          </a:p>
          <a:p>
            <a:pPr indent="0" lvl="0" marL="0" rtl="0" algn="ctr">
              <a:lnSpc>
                <a:spcPct val="115000"/>
              </a:lnSpc>
              <a:spcBef>
                <a:spcPts val="0"/>
              </a:spcBef>
              <a:spcAft>
                <a:spcPts val="0"/>
              </a:spcAft>
              <a:buSzPts val="990"/>
              <a:buNone/>
            </a:pPr>
            <a:r>
              <a:rPr lang="en" sz="2400">
                <a:solidFill>
                  <a:srgbClr val="598163"/>
                </a:solidFill>
                <a:latin typeface="Lobster"/>
                <a:ea typeface="Lobster"/>
                <a:cs typeface="Lobster"/>
                <a:sym typeface="Lobster"/>
              </a:rPr>
              <a:t>(</a:t>
            </a:r>
            <a:r>
              <a:rPr lang="en" sz="2400">
                <a:solidFill>
                  <a:srgbClr val="598163"/>
                </a:solidFill>
                <a:latin typeface="Pacifico"/>
                <a:ea typeface="Pacifico"/>
                <a:cs typeface="Pacifico"/>
                <a:sym typeface="Pacifico"/>
              </a:rPr>
              <a:t>pre-trained neural networks</a:t>
            </a:r>
            <a:r>
              <a:rPr lang="en" sz="2400">
                <a:solidFill>
                  <a:srgbClr val="598163"/>
                </a:solidFill>
                <a:latin typeface="Lobster"/>
                <a:ea typeface="Lobster"/>
                <a:cs typeface="Lobster"/>
                <a:sym typeface="Lobster"/>
              </a:rPr>
              <a:t>)</a:t>
            </a:r>
            <a:endParaRPr sz="4000">
              <a:solidFill>
                <a:srgbClr val="598163"/>
              </a:solidFill>
              <a:latin typeface="Pacifico"/>
              <a:ea typeface="Pacifico"/>
              <a:cs typeface="Pacifico"/>
              <a:sym typeface="Pacifico"/>
            </a:endParaRPr>
          </a:p>
        </p:txBody>
      </p:sp>
      <p:grpSp>
        <p:nvGrpSpPr>
          <p:cNvPr id="172" name="Google Shape;172;p20"/>
          <p:cNvGrpSpPr/>
          <p:nvPr/>
        </p:nvGrpSpPr>
        <p:grpSpPr>
          <a:xfrm>
            <a:off x="0" y="1881422"/>
            <a:ext cx="4865283" cy="3482703"/>
            <a:chOff x="13" y="1189997"/>
            <a:chExt cx="3546900" cy="3482703"/>
          </a:xfrm>
        </p:grpSpPr>
        <p:sp>
          <p:nvSpPr>
            <p:cNvPr id="173" name="Google Shape;173;p20"/>
            <p:cNvSpPr/>
            <p:nvPr/>
          </p:nvSpPr>
          <p:spPr>
            <a:xfrm>
              <a:off x="13" y="1189997"/>
              <a:ext cx="3546900" cy="454800"/>
            </a:xfrm>
            <a:prstGeom prst="homePlate">
              <a:avLst>
                <a:gd fmla="val 50000" name="adj"/>
              </a:avLst>
            </a:prstGeom>
            <a:solidFill>
              <a:srgbClr val="EAC87C"/>
            </a:solidFill>
            <a:ln cap="flat" cmpd="sng" w="9525">
              <a:solidFill>
                <a:srgbClr val="EAC87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1</a:t>
              </a:r>
              <a:endParaRPr>
                <a:solidFill>
                  <a:srgbClr val="FFFFFF"/>
                </a:solidFill>
                <a:latin typeface="Roboto"/>
                <a:ea typeface="Roboto"/>
                <a:cs typeface="Roboto"/>
                <a:sym typeface="Roboto"/>
              </a:endParaRPr>
            </a:p>
          </p:txBody>
        </p:sp>
        <p:sp>
          <p:nvSpPr>
            <p:cNvPr id="174" name="Google Shape;174;p20"/>
            <p:cNvSpPr txBox="1"/>
            <p:nvPr/>
          </p:nvSpPr>
          <p:spPr>
            <a:xfrm>
              <a:off x="655363" y="1644800"/>
              <a:ext cx="2236200" cy="3027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latin typeface="Roboto"/>
                  <a:ea typeface="Roboto"/>
                  <a:cs typeface="Roboto"/>
                  <a:sym typeface="Roboto"/>
                </a:rPr>
                <a:t>Trong kỹ thuật tóm tắt dựa trên deep-learning, </a:t>
              </a:r>
              <a:r>
                <a:rPr b="1" lang="en">
                  <a:latin typeface="Roboto"/>
                  <a:ea typeface="Roboto"/>
                  <a:cs typeface="Roboto"/>
                  <a:sym typeface="Roboto"/>
                </a:rPr>
                <a:t>nội dung trực quan</a:t>
              </a:r>
              <a:r>
                <a:rPr lang="en">
                  <a:latin typeface="Roboto"/>
                  <a:ea typeface="Roboto"/>
                  <a:cs typeface="Roboto"/>
                  <a:sym typeface="Roboto"/>
                </a:rPr>
                <a:t> của </a:t>
              </a:r>
              <a:r>
                <a:rPr b="1" lang="en">
                  <a:latin typeface="Roboto"/>
                  <a:ea typeface="Roboto"/>
                  <a:cs typeface="Roboto"/>
                  <a:sym typeface="Roboto"/>
                </a:rPr>
                <a:t>frames </a:t>
              </a:r>
              <a:r>
                <a:rPr lang="en">
                  <a:latin typeface="Roboto"/>
                  <a:ea typeface="Roboto"/>
                  <a:cs typeface="Roboto"/>
                  <a:sym typeface="Roboto"/>
                </a:rPr>
                <a:t>được thể hiện bằng các </a:t>
              </a:r>
              <a:r>
                <a:rPr b="1" lang="en">
                  <a:latin typeface="Roboto"/>
                  <a:ea typeface="Roboto"/>
                  <a:cs typeface="Roboto"/>
                  <a:sym typeface="Roboto"/>
                </a:rPr>
                <a:t>vector đặc trưng</a:t>
              </a:r>
              <a:r>
                <a:rPr lang="en">
                  <a:latin typeface="Roboto"/>
                  <a:ea typeface="Roboto"/>
                  <a:cs typeface="Roboto"/>
                  <a:sym typeface="Roboto"/>
                </a:rPr>
                <a:t> sâu - được trích xuất với sự trợ giúp của </a:t>
              </a:r>
              <a:r>
                <a:rPr b="1" lang="en">
                  <a:latin typeface="Roboto"/>
                  <a:ea typeface="Roboto"/>
                  <a:cs typeface="Roboto"/>
                  <a:sym typeface="Roboto"/>
                </a:rPr>
                <a:t>mạng nơ-ron huấn luyện trước</a:t>
              </a:r>
              <a:endParaRPr b="1">
                <a:latin typeface="Roboto"/>
                <a:ea typeface="Roboto"/>
                <a:cs typeface="Roboto"/>
                <a:sym typeface="Roboto"/>
              </a:endParaRPr>
            </a:p>
          </p:txBody>
        </p:sp>
      </p:grpSp>
      <p:grpSp>
        <p:nvGrpSpPr>
          <p:cNvPr id="175" name="Google Shape;175;p20"/>
          <p:cNvGrpSpPr/>
          <p:nvPr/>
        </p:nvGrpSpPr>
        <p:grpSpPr>
          <a:xfrm>
            <a:off x="4038559" y="1881200"/>
            <a:ext cx="4534429" cy="3483000"/>
            <a:chOff x="2944213" y="1189775"/>
            <a:chExt cx="3305700" cy="3483000"/>
          </a:xfrm>
        </p:grpSpPr>
        <p:sp>
          <p:nvSpPr>
            <p:cNvPr id="176" name="Google Shape;176;p20"/>
            <p:cNvSpPr/>
            <p:nvPr/>
          </p:nvSpPr>
          <p:spPr>
            <a:xfrm>
              <a:off x="2944213" y="1189775"/>
              <a:ext cx="3305700" cy="455100"/>
            </a:xfrm>
            <a:prstGeom prst="chevron">
              <a:avLst>
                <a:gd fmla="val 50000" name="adj"/>
              </a:avLst>
            </a:prstGeom>
            <a:solidFill>
              <a:srgbClr val="CD98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2</a:t>
              </a:r>
              <a:endParaRPr>
                <a:solidFill>
                  <a:srgbClr val="FFFFFF"/>
                </a:solidFill>
                <a:latin typeface="Roboto"/>
                <a:ea typeface="Roboto"/>
                <a:cs typeface="Roboto"/>
                <a:sym typeface="Roboto"/>
              </a:endParaRPr>
            </a:p>
          </p:txBody>
        </p:sp>
        <p:sp>
          <p:nvSpPr>
            <p:cNvPr id="177" name="Google Shape;177;p20"/>
            <p:cNvSpPr txBox="1"/>
            <p:nvPr/>
          </p:nvSpPr>
          <p:spPr>
            <a:xfrm>
              <a:off x="3478938" y="1644875"/>
              <a:ext cx="2236200" cy="3027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latin typeface="Roboto"/>
                  <a:ea typeface="Roboto"/>
                  <a:cs typeface="Roboto"/>
                  <a:sym typeface="Roboto"/>
                </a:rPr>
                <a:t>Sau đó, các đặc trưng sẽ được sử dụng bởi một </a:t>
              </a:r>
              <a:r>
                <a:rPr b="1" lang="en">
                  <a:latin typeface="Roboto"/>
                  <a:ea typeface="Roboto"/>
                  <a:cs typeface="Roboto"/>
                  <a:sym typeface="Roboto"/>
                </a:rPr>
                <a:t>mạng tóm tắt sâu</a:t>
              </a:r>
              <a:r>
                <a:rPr lang="en">
                  <a:latin typeface="Roboto"/>
                  <a:ea typeface="Roboto"/>
                  <a:cs typeface="Roboto"/>
                  <a:sym typeface="Roboto"/>
                </a:rPr>
                <a:t> - được train bằng cách cố gắng giảm thiểu một </a:t>
              </a:r>
              <a:r>
                <a:rPr b="1" lang="en">
                  <a:latin typeface="Roboto"/>
                  <a:ea typeface="Roboto"/>
                  <a:cs typeface="Roboto"/>
                  <a:sym typeface="Roboto"/>
                </a:rPr>
                <a:t>objective function</a:t>
              </a:r>
              <a:r>
                <a:rPr lang="en">
                  <a:latin typeface="Roboto"/>
                  <a:ea typeface="Roboto"/>
                  <a:cs typeface="Roboto"/>
                  <a:sym typeface="Roboto"/>
                </a:rPr>
                <a:t> hoặc </a:t>
              </a:r>
              <a:r>
                <a:rPr b="1" lang="en">
                  <a:latin typeface="Roboto"/>
                  <a:ea typeface="Roboto"/>
                  <a:cs typeface="Roboto"/>
                  <a:sym typeface="Roboto"/>
                </a:rPr>
                <a:t>một tập hợp các objective function</a:t>
              </a:r>
              <a:r>
                <a:rPr lang="en">
                  <a:latin typeface="Roboto"/>
                  <a:ea typeface="Roboto"/>
                  <a:cs typeface="Roboto"/>
                  <a:sym typeface="Roboto"/>
                </a:rPr>
                <a:t>.</a:t>
              </a:r>
              <a:endParaRPr>
                <a:latin typeface="Roboto"/>
                <a:ea typeface="Roboto"/>
                <a:cs typeface="Roboto"/>
                <a:sym typeface="Robot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cxnSp>
        <p:nvCxnSpPr>
          <p:cNvPr id="182" name="Google Shape;182;p21"/>
          <p:cNvCxnSpPr>
            <a:stCxn id="183" idx="2"/>
            <a:endCxn id="184" idx="0"/>
          </p:cNvCxnSpPr>
          <p:nvPr/>
        </p:nvCxnSpPr>
        <p:spPr>
          <a:xfrm flipH="1" rot="-5400000">
            <a:off x="5442225" y="498900"/>
            <a:ext cx="719700" cy="2228100"/>
          </a:xfrm>
          <a:prstGeom prst="bentConnector3">
            <a:avLst>
              <a:gd fmla="val 50000" name="adj1"/>
            </a:avLst>
          </a:prstGeom>
          <a:noFill/>
          <a:ln cap="flat" cmpd="sng" w="9525">
            <a:solidFill>
              <a:srgbClr val="551561"/>
            </a:solidFill>
            <a:prstDash val="solid"/>
            <a:round/>
            <a:headEnd len="med" w="med" type="diamond"/>
            <a:tailEnd len="med" w="med" type="diamond"/>
          </a:ln>
        </p:spPr>
      </p:cxnSp>
      <p:cxnSp>
        <p:nvCxnSpPr>
          <p:cNvPr id="185" name="Google Shape;185;p21"/>
          <p:cNvCxnSpPr>
            <a:stCxn id="186" idx="0"/>
            <a:endCxn id="183" idx="2"/>
          </p:cNvCxnSpPr>
          <p:nvPr/>
        </p:nvCxnSpPr>
        <p:spPr>
          <a:xfrm rot="-5400000">
            <a:off x="3190725" y="406300"/>
            <a:ext cx="650700" cy="2344200"/>
          </a:xfrm>
          <a:prstGeom prst="bentConnector3">
            <a:avLst>
              <a:gd fmla="val 49996" name="adj1"/>
            </a:avLst>
          </a:prstGeom>
          <a:noFill/>
          <a:ln cap="flat" cmpd="sng" w="9525">
            <a:solidFill>
              <a:srgbClr val="551561"/>
            </a:solidFill>
            <a:prstDash val="solid"/>
            <a:round/>
            <a:headEnd len="med" w="med" type="diamond"/>
            <a:tailEnd len="med" w="med" type="diamond"/>
          </a:ln>
        </p:spPr>
      </p:cxnSp>
      <p:sp>
        <p:nvSpPr>
          <p:cNvPr id="183" name="Google Shape;183;p21"/>
          <p:cNvSpPr txBox="1"/>
          <p:nvPr/>
        </p:nvSpPr>
        <p:spPr>
          <a:xfrm>
            <a:off x="2032575" y="668700"/>
            <a:ext cx="5310900" cy="58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434343"/>
                </a:solidFill>
                <a:latin typeface="Pacifico"/>
                <a:ea typeface="Pacifico"/>
                <a:cs typeface="Pacifico"/>
                <a:sym typeface="Pacifico"/>
              </a:rPr>
              <a:t>Đầu ra</a:t>
            </a:r>
            <a:r>
              <a:rPr lang="en" sz="3600">
                <a:solidFill>
                  <a:srgbClr val="434343"/>
                </a:solidFill>
                <a:latin typeface="Pacifico"/>
                <a:ea typeface="Pacifico"/>
                <a:cs typeface="Pacifico"/>
                <a:sym typeface="Pacifico"/>
              </a:rPr>
              <a:t> </a:t>
            </a:r>
            <a:r>
              <a:rPr lang="en" sz="3600">
                <a:solidFill>
                  <a:srgbClr val="434343"/>
                </a:solidFill>
                <a:latin typeface="Pacifico"/>
                <a:ea typeface="Pacifico"/>
                <a:cs typeface="Pacifico"/>
                <a:sym typeface="Pacifico"/>
              </a:rPr>
              <a:t>sau khi huấn luyện</a:t>
            </a:r>
            <a:endParaRPr sz="3600">
              <a:solidFill>
                <a:srgbClr val="434343"/>
              </a:solidFill>
              <a:latin typeface="Pacifico"/>
              <a:ea typeface="Pacifico"/>
              <a:cs typeface="Pacifico"/>
              <a:sym typeface="Pacifico"/>
            </a:endParaRPr>
          </a:p>
        </p:txBody>
      </p:sp>
      <p:sp>
        <p:nvSpPr>
          <p:cNvPr id="186" name="Google Shape;186;p21"/>
          <p:cNvSpPr txBox="1"/>
          <p:nvPr/>
        </p:nvSpPr>
        <p:spPr>
          <a:xfrm>
            <a:off x="-75" y="1903750"/>
            <a:ext cx="4688100" cy="257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i="1" lang="en" sz="2000">
                <a:solidFill>
                  <a:srgbClr val="016748"/>
                </a:solidFill>
                <a:latin typeface="Roboto"/>
                <a:ea typeface="Roboto"/>
                <a:cs typeface="Roboto"/>
                <a:sym typeface="Roboto"/>
              </a:rPr>
              <a:t>tập hợp các key-frame</a:t>
            </a:r>
            <a:endParaRPr b="1" i="1" sz="2000">
              <a:solidFill>
                <a:srgbClr val="016748"/>
              </a:solidFill>
              <a:latin typeface="Roboto"/>
              <a:ea typeface="Roboto"/>
              <a:cs typeface="Roboto"/>
              <a:sym typeface="Roboto"/>
            </a:endParaRPr>
          </a:p>
          <a:p>
            <a:pPr indent="0" lvl="0" marL="0" rtl="0" algn="ctr">
              <a:lnSpc>
                <a:spcPct val="115000"/>
              </a:lnSpc>
              <a:spcBef>
                <a:spcPts val="0"/>
              </a:spcBef>
              <a:spcAft>
                <a:spcPts val="0"/>
              </a:spcAft>
              <a:buNone/>
            </a:pPr>
            <a:r>
              <a:rPr b="1" i="1" lang="en" sz="2000">
                <a:solidFill>
                  <a:srgbClr val="016748"/>
                </a:solidFill>
                <a:latin typeface="Roboto"/>
                <a:ea typeface="Roboto"/>
                <a:cs typeface="Roboto"/>
                <a:sym typeface="Roboto"/>
              </a:rPr>
              <a:t>tạo thành video storyboard tĩnh</a:t>
            </a:r>
            <a:endParaRPr b="1" i="1" sz="2000">
              <a:solidFill>
                <a:srgbClr val="016748"/>
              </a:solidFill>
              <a:latin typeface="Roboto"/>
              <a:ea typeface="Roboto"/>
              <a:cs typeface="Roboto"/>
              <a:sym typeface="Roboto"/>
            </a:endParaRPr>
          </a:p>
          <a:p>
            <a:pPr indent="0" lvl="0" marL="0" rtl="0" algn="ctr">
              <a:lnSpc>
                <a:spcPct val="115000"/>
              </a:lnSpc>
              <a:spcBef>
                <a:spcPts val="1000"/>
              </a:spcBef>
              <a:spcAft>
                <a:spcPts val="0"/>
              </a:spcAft>
              <a:buNone/>
            </a:pPr>
            <a:r>
              <a:rPr i="1" lang="en">
                <a:solidFill>
                  <a:srgbClr val="016748"/>
                </a:solidFill>
                <a:latin typeface="Roboto"/>
                <a:ea typeface="Roboto"/>
                <a:cs typeface="Roboto"/>
                <a:sym typeface="Roboto"/>
              </a:rPr>
              <a:t>Đối với video storyboard, phải tương tự với bộ key-frames do con người chọn và thể hiện sự dư hình ảnh tối thiểu.</a:t>
            </a:r>
            <a:endParaRPr i="1">
              <a:solidFill>
                <a:srgbClr val="016748"/>
              </a:solidFill>
              <a:latin typeface="Roboto"/>
              <a:ea typeface="Roboto"/>
              <a:cs typeface="Roboto"/>
              <a:sym typeface="Roboto"/>
            </a:endParaRPr>
          </a:p>
          <a:p>
            <a:pPr indent="0" lvl="0" marL="0" rtl="0" algn="ctr">
              <a:lnSpc>
                <a:spcPct val="115000"/>
              </a:lnSpc>
              <a:spcBef>
                <a:spcPts val="0"/>
              </a:spcBef>
              <a:spcAft>
                <a:spcPts val="0"/>
              </a:spcAft>
              <a:buNone/>
            </a:pPr>
            <a:r>
              <a:rPr i="1" lang="en" sz="2200">
                <a:solidFill>
                  <a:srgbClr val="016748"/>
                </a:solidFill>
                <a:latin typeface="Roboto"/>
                <a:ea typeface="Roboto"/>
                <a:cs typeface="Roboto"/>
                <a:sym typeface="Roboto"/>
              </a:rPr>
              <a:t>L = p · T</a:t>
            </a:r>
            <a:endParaRPr i="1" sz="2200">
              <a:solidFill>
                <a:srgbClr val="016748"/>
              </a:solidFill>
              <a:latin typeface="Roboto"/>
              <a:ea typeface="Roboto"/>
              <a:cs typeface="Roboto"/>
              <a:sym typeface="Roboto"/>
            </a:endParaRPr>
          </a:p>
          <a:p>
            <a:pPr indent="0" lvl="0" marL="0" rtl="0" algn="ctr">
              <a:lnSpc>
                <a:spcPct val="115000"/>
              </a:lnSpc>
              <a:spcBef>
                <a:spcPts val="0"/>
              </a:spcBef>
              <a:spcAft>
                <a:spcPts val="0"/>
              </a:spcAft>
              <a:buNone/>
            </a:pPr>
            <a:r>
              <a:rPr i="1" lang="en">
                <a:solidFill>
                  <a:srgbClr val="016748"/>
                </a:solidFill>
                <a:latin typeface="Roboto"/>
                <a:ea typeface="Roboto"/>
                <a:cs typeface="Roboto"/>
                <a:sym typeface="Roboto"/>
              </a:rPr>
              <a:t>trong đó, T là thời lượng video gốc, p là tỷ lệ "phần tóm tắt"/"thời lượng video gốc" (p = 0.15 là giá trị điển hình, nghĩa là phần tóm tắt không quá 15% video gốc)</a:t>
            </a:r>
            <a:endParaRPr i="1">
              <a:solidFill>
                <a:srgbClr val="016748"/>
              </a:solidFill>
              <a:latin typeface="Roboto"/>
              <a:ea typeface="Roboto"/>
              <a:cs typeface="Roboto"/>
              <a:sym typeface="Roboto"/>
            </a:endParaRPr>
          </a:p>
        </p:txBody>
      </p:sp>
      <p:sp>
        <p:nvSpPr>
          <p:cNvPr id="184" name="Google Shape;184;p21"/>
          <p:cNvSpPr txBox="1"/>
          <p:nvPr/>
        </p:nvSpPr>
        <p:spPr>
          <a:xfrm>
            <a:off x="4688175" y="1972800"/>
            <a:ext cx="4455900" cy="250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2000">
                <a:solidFill>
                  <a:srgbClr val="E65415"/>
                </a:solidFill>
                <a:latin typeface="Roboto"/>
                <a:ea typeface="Roboto"/>
                <a:cs typeface="Roboto"/>
                <a:sym typeface="Roboto"/>
              </a:rPr>
              <a:t>tập hợp các video key-fragments</a:t>
            </a:r>
            <a:endParaRPr b="1" i="1" sz="2000">
              <a:solidFill>
                <a:srgbClr val="E65415"/>
              </a:solidFill>
              <a:latin typeface="Roboto"/>
              <a:ea typeface="Roboto"/>
              <a:cs typeface="Roboto"/>
              <a:sym typeface="Roboto"/>
            </a:endParaRPr>
          </a:p>
          <a:p>
            <a:pPr indent="0" lvl="0" marL="0" rtl="0" algn="ctr">
              <a:lnSpc>
                <a:spcPct val="115000"/>
              </a:lnSpc>
              <a:spcBef>
                <a:spcPts val="0"/>
              </a:spcBef>
              <a:spcAft>
                <a:spcPts val="0"/>
              </a:spcAft>
              <a:buNone/>
            </a:pPr>
            <a:r>
              <a:rPr b="1" i="1" lang="en" sz="2000">
                <a:solidFill>
                  <a:srgbClr val="E65415"/>
                </a:solidFill>
                <a:latin typeface="Roboto"/>
                <a:ea typeface="Roboto"/>
                <a:cs typeface="Roboto"/>
                <a:sym typeface="Roboto"/>
              </a:rPr>
              <a:t>tạo thành một video skim</a:t>
            </a:r>
            <a:endParaRPr b="1" i="1" sz="2000">
              <a:solidFill>
                <a:srgbClr val="E65415"/>
              </a:solidFill>
              <a:latin typeface="Roboto"/>
              <a:ea typeface="Roboto"/>
              <a:cs typeface="Roboto"/>
              <a:sym typeface="Roboto"/>
            </a:endParaRPr>
          </a:p>
          <a:p>
            <a:pPr indent="0" lvl="0" marL="0" rtl="0" algn="ctr">
              <a:spcBef>
                <a:spcPts val="1000"/>
              </a:spcBef>
              <a:spcAft>
                <a:spcPts val="0"/>
              </a:spcAft>
              <a:buNone/>
            </a:pPr>
            <a:r>
              <a:rPr i="1" lang="en">
                <a:solidFill>
                  <a:srgbClr val="E65415"/>
                </a:solidFill>
                <a:latin typeface="Roboto"/>
                <a:ea typeface="Roboto"/>
                <a:cs typeface="Roboto"/>
                <a:sym typeface="Roboto"/>
              </a:rPr>
              <a:t>Đối với phần video skim, thường phải bằng hoặc nhỏ hơn độ dài L được xác định trước.</a:t>
            </a:r>
            <a:endParaRPr i="1">
              <a:solidFill>
                <a:srgbClr val="E65415"/>
              </a:solidFill>
              <a:latin typeface="Roboto"/>
              <a:ea typeface="Roboto"/>
              <a:cs typeface="Roboto"/>
              <a:sym typeface="Roboto"/>
            </a:endParaRPr>
          </a:p>
          <a:p>
            <a:pPr indent="0" lvl="0" marL="0" rtl="0" algn="ctr">
              <a:spcBef>
                <a:spcPts val="1000"/>
              </a:spcBef>
              <a:spcAft>
                <a:spcPts val="0"/>
              </a:spcAft>
              <a:buNone/>
            </a:pPr>
            <a:r>
              <a:rPr i="1" lang="en">
                <a:solidFill>
                  <a:srgbClr val="E65415"/>
                </a:solidFill>
                <a:latin typeface="Roboto"/>
                <a:ea typeface="Roboto"/>
                <a:cs typeface="Roboto"/>
                <a:sym typeface="Roboto"/>
              </a:rPr>
              <a:t>một video skim yêu cầu các segmentation phải liên tục và không chồng chéo, thống nhất về mặt hình ảnh và thời gian  cung cấp một bản trình bày liền mạch của một phần câu chuyện.</a:t>
            </a:r>
            <a:endParaRPr i="1">
              <a:solidFill>
                <a:srgbClr val="E65415"/>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