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320" r:id="rId5"/>
    <p:sldId id="322" r:id="rId6"/>
    <p:sldId id="321" r:id="rId7"/>
    <p:sldId id="323" r:id="rId8"/>
    <p:sldId id="318" r:id="rId9"/>
    <p:sldId id="319" r:id="rId10"/>
    <p:sldId id="324" r:id="rId11"/>
    <p:sldId id="325" r:id="rId12"/>
    <p:sldId id="326" r:id="rId13"/>
    <p:sldId id="327" r:id="rId14"/>
    <p:sldId id="328" r:id="rId15"/>
    <p:sldId id="329" r:id="rId16"/>
    <p:sldId id="259" r:id="rId17"/>
  </p:sldIdLst>
  <p:sldSz cx="12192000" cy="6858000"/>
  <p:notesSz cx="6858000" cy="9144000"/>
  <p:embeddedFontLst>
    <p:embeddedFont>
      <p:font typeface="Open Sans SemiBold" panose="020B060402020202020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iJQCihD1uH3wZ9TmDDanAnYqJ2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42" d="100"/>
          <a:sy n="42" d="100"/>
        </p:scale>
        <p:origin x="60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6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6691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232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708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53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391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263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98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29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177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0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74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19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68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 rot="5400000">
            <a:off x="7481547" y="2304710"/>
            <a:ext cx="5115606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 rot="5400000">
            <a:off x="2147547" y="-247990"/>
            <a:ext cx="5115606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3567529" y="-1609307"/>
            <a:ext cx="5056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SemiBold"/>
              <a:buNone/>
              <a:defRPr sz="4000" b="1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4"/>
          <p:cNvCxnSpPr/>
          <p:nvPr/>
        </p:nvCxnSpPr>
        <p:spPr>
          <a:xfrm rot="10800000">
            <a:off x="838202" y="893620"/>
            <a:ext cx="10386389" cy="0"/>
          </a:xfrm>
          <a:prstGeom prst="straightConnector1">
            <a:avLst/>
          </a:prstGeom>
          <a:noFill/>
          <a:ln w="25400" cap="flat" cmpd="sng">
            <a:solidFill>
              <a:srgbClr val="27278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415645" y="139074"/>
            <a:ext cx="657087" cy="657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800793" y="1138989"/>
            <a:ext cx="10590414" cy="229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lang="en-US"/>
              <a:t/>
            </a:r>
            <a:br>
              <a:rPr lang="en-US"/>
            </a:br>
            <a:r>
              <a:rPr lang="en-US" err="1"/>
              <a:t>Bài</a:t>
            </a:r>
            <a:r>
              <a:rPr lang="en-US"/>
              <a:t> </a:t>
            </a:r>
            <a:r>
              <a:rPr lang="en-US" smtClean="0"/>
              <a:t>3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Thao tác dữ liệu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: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mtClean="0"/>
              <a:t>Thêm cột mới theo điều kiện</a:t>
            </a:r>
            <a:endParaRPr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8" y="987687"/>
            <a:ext cx="115214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Điều kiện đơn: ví dụ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hêm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cột new có giá trị True nếu join_year = 2021 và False trong trường hợp còn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lại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.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df['new'] = df['join_year'] == 2021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Điều kiện có 2 lựa chọn – sử dụng np.where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    Ví dụ t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hêm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cột rate có giá trị good nếu rating_good &gt;= 50000,  bad trong trường hợp còn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lại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</a:rPr>
              <a:t>	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</a:rPr>
              <a:t>import numpy as np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</a:rPr>
              <a:t>	df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</a:rPr>
              <a:t>['rate'] = np.where(df['rating_good'] &gt;= 50000,'good','bad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</a:rPr>
              <a:t>'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</a:rPr>
              <a:t>)</a:t>
            </a:r>
            <a:endParaRPr lang="en-US" sz="200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mtClean="0"/>
              <a:t>Thêm cột mới theo điều kiện</a:t>
            </a:r>
            <a:endParaRPr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9" y="987687"/>
            <a:ext cx="110900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Điều kiện có nhiều lựa chọn: sử dụng np.select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    Ví dụ: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Thêm cột flag tặng cờ cho các cửa hàng, flag nhận các giá trị như sau:</a:t>
            </a: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blue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khi rating_good &gt;= 30000 và rating_bad &lt;= 100</a:t>
            </a: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yellow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khi 10000 &lt;= rating_good &lt; 30000 và 100 &lt; rating_bad &lt;= 1000</a:t>
            </a: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red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khi rating_good &lt; 10000</a:t>
            </a:r>
          </a:p>
          <a:p>
            <a:pPr lvl="1"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black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đối với các trường hợp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còn 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lại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conditions = [(df['rating_good'] &gt;= 30000) &amp; (df['rating_bad'] &lt;= 100),</a:t>
            </a:r>
          </a:p>
          <a:p>
            <a:pPr lvl="1"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           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         (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df['rating_good'] &gt;= 10000) &amp; (df['rating_good'] &lt; 30000) &amp; (df['rating_bad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']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&lt;=</a:t>
            </a:r>
          </a:p>
          <a:p>
            <a:pPr lvl="1"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                     1000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) &amp; (df['rating_bad'] &gt;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100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),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(df['rating_good'] &lt; 10000)]</a:t>
            </a:r>
          </a:p>
          <a:p>
            <a:pPr lvl="1"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choices = ['blue', 'yellow','red']</a:t>
            </a:r>
          </a:p>
          <a:p>
            <a:pPr lvl="1"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df['flag'] = np.select(conditions, choices, default='black')</a:t>
            </a:r>
            <a:endParaRPr lang="en-US" sz="200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86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Tách dữ liệu của một cột thành nhiều cột</a:t>
            </a:r>
            <a:endParaRPr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9" y="987687"/>
            <a:ext cx="10683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Trong quá trình thu thập và xử lý dữ liệu, chúng ta thường phải thực hiện thao tác bóc tách dữ liệu từ 1 cột thành 2 hay nhiều cột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để 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dễ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dàng theo dõi và quản lý dữ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liệu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.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Dữ liệu được tách thường ở dạng chuỗi và thời gian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612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Tách cột dữ liệu có kiểu chuỗi</a:t>
            </a:r>
            <a:endParaRPr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9" y="987687"/>
            <a:ext cx="106832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Sử dụng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h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àm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str.split('Ký tự phân cách') có tác dụng tách chuỗi ban đầu str thành các chuỗi con được ngăn cách nhau bởi ký tự phân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cách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.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Các chuỗi con được lưu vào mảng str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Ví dụ: Tách cột Địa_chỉ có dạng ‘Chùa Bộc, Đống Đa’ thành hai cột Phường, Quận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df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[‘Phường']=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df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['Địa_chỉ'].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str.split(',').str[0]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df[‘Quận']=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df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['Địa_chỉ'].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str.split(',').str[1]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005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Tách cột dữ liệu có </a:t>
            </a:r>
            <a:r>
              <a:rPr lang="en-US"/>
              <a:t>kiểu </a:t>
            </a:r>
            <a:r>
              <a:rPr lang="en-US" smtClean="0"/>
              <a:t>Date</a:t>
            </a:r>
            <a:endParaRPr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9" y="987687"/>
            <a:ext cx="10683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Sử dụng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h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àm 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to_datetime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()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chuyển một 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chuỗi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về dạng ngày tháng theo định dạng format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.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Ví dụ: Tách cột Ngày_mua có dạng ’15/08/2021’ thành ba cột Ngày, Tháng, Năm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df[‘Ngày']=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pd.to_datetime(df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[‘Ngày_mua'],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format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='%d/%m-%Y').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dt.day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df[‘Tháng']=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pd.to_datetime(df[‘Ngày_mua'],format='%d/%m-%Y')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.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dt.month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df[‘Năm']=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pd.to_datetime(df[‘Ngày_mua'],format='%d/%m-%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Y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').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dt.year</a:t>
            </a:r>
          </a:p>
        </p:txBody>
      </p:sp>
    </p:spTree>
    <p:extLst>
      <p:ext uri="{BB962C8B-B14F-4D97-AF65-F5344CB8AC3E}">
        <p14:creationId xmlns:p14="http://schemas.microsoft.com/office/powerpoint/2010/main" val="41065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Tách cột dữ liệu có </a:t>
            </a:r>
            <a:r>
              <a:rPr lang="en-US"/>
              <a:t>kiểu </a:t>
            </a:r>
            <a:r>
              <a:rPr lang="en-US" smtClean="0"/>
              <a:t>Time</a:t>
            </a:r>
            <a:endParaRPr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9" y="987687"/>
            <a:ext cx="10683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Sử dụng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h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àm 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to_datetime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()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chuyển một 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chuỗi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về dạng thời gian theo định dạng format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.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Ví dụ: Tách cột Thời_gian có dạng ’20:45:32’ thành ba cột Giờ, Phút, Giây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df[‘Giờ']=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pd.to_datetime(df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[‘Thời_gian'],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format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=‘%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H:%M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:%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S’).dt.hour</a:t>
            </a:r>
            <a:endParaRPr lang="en-US" sz="200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df[‘Phút']=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pd.to_datetime(df[‘Thời_gian'],format=‘%H:%M:%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S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’).dt.minute</a:t>
            </a:r>
            <a:endParaRPr lang="en-US" sz="200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df[‘Giây]=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pd.to_datetime(df[‘Thời_gian'],format=‘%H:%M:%S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’).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dt.second</a:t>
            </a:r>
            <a:endParaRPr lang="en-US" sz="200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33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Tóm tắt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vi-VN" sz="2400"/>
              <a:t>Qua bài học này chúng ta </a:t>
            </a:r>
            <a:r>
              <a:rPr lang="vi-VN" sz="2400"/>
              <a:t>đã </a:t>
            </a:r>
            <a:r>
              <a:rPr lang="vi-VN" sz="2400" smtClean="0"/>
              <a:t>biết:</a:t>
            </a:r>
            <a:endParaRPr lang="vi-VN" sz="2000"/>
          </a:p>
          <a:p>
            <a:pPr marL="342900" algn="just">
              <a:lnSpc>
                <a:spcPct val="130000"/>
              </a:lnSpc>
            </a:pPr>
            <a:r>
              <a:rPr lang="en-US" sz="2000" smtClean="0"/>
              <a:t>Cách </a:t>
            </a:r>
            <a:r>
              <a:rPr lang="en-US" sz="2000"/>
              <a:t>lọc các cột/dòng dữ liệu theo chỉ số, điều kiện, truy vấn (</a:t>
            </a:r>
            <a:r>
              <a:rPr lang="en-US" sz="2000"/>
              <a:t>query</a:t>
            </a:r>
            <a:r>
              <a:rPr lang="en-US" sz="2000" smtClean="0"/>
              <a:t>)</a:t>
            </a:r>
          </a:p>
          <a:p>
            <a:pPr marL="342900" algn="just">
              <a:lnSpc>
                <a:spcPct val="130000"/>
              </a:lnSpc>
            </a:pPr>
            <a:r>
              <a:rPr lang="en-US" sz="2000" smtClean="0"/>
              <a:t>Cách tổng hợp dữ liệu theo nhóm</a:t>
            </a:r>
            <a:endParaRPr lang="en-US" sz="2000"/>
          </a:p>
          <a:p>
            <a:pPr marL="342900" algn="just">
              <a:lnSpc>
                <a:spcPct val="130000"/>
              </a:lnSpc>
            </a:pPr>
            <a:r>
              <a:rPr lang="en-US" sz="2000" smtClean="0"/>
              <a:t>C</a:t>
            </a:r>
            <a:r>
              <a:rPr lang="vi-VN" sz="2000" smtClean="0"/>
              <a:t>ách </a:t>
            </a:r>
            <a:r>
              <a:rPr lang="vi-VN" sz="2000"/>
              <a:t>tạo một cột dữ liệu mới từ các cột dữ liệu đã </a:t>
            </a:r>
            <a:r>
              <a:rPr lang="vi-VN" sz="2000"/>
              <a:t>có </a:t>
            </a:r>
            <a:r>
              <a:rPr lang="en-US" sz="2000"/>
              <a:t>s</a:t>
            </a:r>
            <a:r>
              <a:rPr lang="vi-VN" sz="2000" smtClean="0"/>
              <a:t>ử </a:t>
            </a:r>
            <a:r>
              <a:rPr lang="vi-VN" sz="2000"/>
              <a:t>dụng các phép toán </a:t>
            </a:r>
            <a:r>
              <a:rPr lang="vi-VN" sz="2000"/>
              <a:t>số </a:t>
            </a:r>
            <a:r>
              <a:rPr lang="vi-VN" sz="2000" smtClean="0"/>
              <a:t>học</a:t>
            </a:r>
            <a:r>
              <a:rPr lang="en-US" sz="2000" smtClean="0"/>
              <a:t>, </a:t>
            </a:r>
            <a:r>
              <a:rPr lang="vi-VN" sz="2000" smtClean="0"/>
              <a:t>phép </a:t>
            </a:r>
            <a:r>
              <a:rPr lang="vi-VN" sz="2000"/>
              <a:t>toán </a:t>
            </a:r>
            <a:r>
              <a:rPr lang="vi-VN" sz="2000"/>
              <a:t>nối </a:t>
            </a:r>
            <a:r>
              <a:rPr lang="vi-VN" sz="2000" smtClean="0"/>
              <a:t>chuỗi</a:t>
            </a:r>
            <a:r>
              <a:rPr lang="en-US" sz="2000" smtClean="0"/>
              <a:t>, phép</a:t>
            </a:r>
            <a:r>
              <a:rPr lang="vi-VN" sz="2000" smtClean="0"/>
              <a:t> toán</a:t>
            </a:r>
            <a:r>
              <a:rPr lang="en-US" sz="2000" smtClean="0"/>
              <a:t> logic…</a:t>
            </a:r>
          </a:p>
          <a:p>
            <a:pPr marL="342900" algn="just">
              <a:lnSpc>
                <a:spcPct val="130000"/>
              </a:lnSpc>
            </a:pPr>
            <a:r>
              <a:rPr lang="en-US" sz="2000" smtClean="0"/>
              <a:t>Cách </a:t>
            </a:r>
            <a:r>
              <a:rPr lang="en-US" sz="2000"/>
              <a:t>phân tách dữ liệu có kiểu chuỗi, kiểu ngày tháng, kiểu </a:t>
            </a:r>
            <a:r>
              <a:rPr lang="en-US" sz="2000"/>
              <a:t>thời </a:t>
            </a:r>
            <a:r>
              <a:rPr lang="en-US" sz="2000" smtClean="0"/>
              <a:t>gian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851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mtClean="0"/>
              <a:t>Lọc dữ liệu</a:t>
            </a:r>
            <a:endParaRPr lang="en-US"/>
          </a:p>
          <a:p>
            <a:pPr marL="514350" lvl="0" indent="-51435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mtClean="0"/>
              <a:t>Gom nhóm dữ liệu </a:t>
            </a:r>
          </a:p>
          <a:p>
            <a:pPr marL="514350" lvl="0" indent="-51435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mtClean="0"/>
              <a:t>Sinh dữ liệu từ các cột dữ liệu đã có</a:t>
            </a:r>
            <a:endParaRPr lang="en-US"/>
          </a:p>
          <a:p>
            <a:pPr marL="0" lvl="0" indent="0">
              <a:buNone/>
            </a:pPr>
            <a:r>
              <a:rPr lang="en-V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mtClean="0"/>
              <a:t>1. </a:t>
            </a:r>
            <a:r>
              <a:rPr lang="en-US"/>
              <a:t>Lọc dữ </a:t>
            </a:r>
            <a:r>
              <a:rPr lang="en-US" smtClean="0"/>
              <a:t>liệu</a:t>
            </a:r>
            <a:endParaRPr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9" y="987687"/>
            <a:ext cx="110900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Q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uy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mô dữ liệu của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doanh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nghiệp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ngày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càng tăng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do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xu hướng số hóa doanh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nghiệp</a:t>
            </a: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:</a:t>
            </a:r>
            <a:endParaRPr lang="en-US" sz="24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làm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gia tăng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quy mô dữ liệu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sự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thiếu nhất 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quán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nhiều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thông tin 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nhiễu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dữ liệu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trả về bộ dữ liệu phù hợp với nhu cầu người dùng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.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Các phương pháp lọc dữ liệu: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trực tiếp bởi chỉ số dòng và tên cột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bằng phương thức filter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dữ liệu có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điều kiện 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có điều kiện bằng phương thức query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211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Lọc trực tiếp bởi chỉ số dòng và tên cột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9" y="987687"/>
            <a:ext cx="11090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các cột dữ liệu từ tập dữ liệu df:	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         df[[‘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Tên_cột_1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', …,‘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Tên_cột_n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']]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một dòng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dữ liệu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có chỉ số cs: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         df[cs]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nhiều dòng dữ liệu liên tiếp nhau:       df[chỉ_số_dòng_đầu : chỉ_số_dòng_cuối]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dữ liệu theo cột và dòng: 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df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[[‘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Tên_cột_1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', …,‘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Tên_cột_n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']]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[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chỉ_số_dòng_đầu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: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chỉ_số_dòng_cuối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]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702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/>
              <a:t>Lọc bằng phương thức filter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8" y="987687"/>
            <a:ext cx="115214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các cột dữ liệu từ tập dữ liệu df:	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   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df.filter([‘Tên_cột_1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', …,‘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Tên_cột_n'])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các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dòng dữ liệu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rời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rạc:      	      df.filter([chỉ_số_dòng_1,… ,chỉ_số_dòng_2], axis=0)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dữ liệu theo cột và dòng: 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df.filter([‘Tên_cột_1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', …,‘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Tên_cột_n'])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[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chỉ_số_dòng_đầu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: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chỉ_số_dòng_cuối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]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40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/>
              <a:t>Lọc </a:t>
            </a:r>
            <a:r>
              <a:rPr lang="en-US" smtClean="0"/>
              <a:t>dữ liệu </a:t>
            </a:r>
            <a:r>
              <a:rPr lang="vi-VN" smtClean="0"/>
              <a:t>có </a:t>
            </a:r>
            <a:r>
              <a:rPr lang="vi-VN"/>
              <a:t>điều </a:t>
            </a:r>
            <a:r>
              <a:rPr lang="vi-VN" smtClean="0"/>
              <a:t>kiện</a:t>
            </a:r>
            <a:endParaRPr lang="vi-V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8" y="987687"/>
            <a:ext cx="115214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các bản ghi theo điều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kiện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đơn: 		df[df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[‘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Tên_cột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’]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PTSS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giá_trị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   Trong đó phép toán so sánh PTSS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sử dụng các phép toán so sánh gồm: ==, &lt;, &lt;=, &gt;, &gt;=, !=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    (giá_trị cần so sánh được để trong cặp dấu nháy đơn nếu có kiểu chuỗi ký tự) 	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các bản ghi theo điều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kiện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phức: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lvl="2" algn="just">
              <a:lnSpc>
                <a:spcPct val="150000"/>
              </a:lnSpc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df[(df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[‘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Tên_cột_1’]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PTSS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giá_trị) PTLG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(df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[‘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Tên_cột_n’]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PTSS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giá_trị_n)]</a:t>
            </a:r>
          </a:p>
          <a:p>
            <a:pPr lvl="2"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     Các điều kiện được nối với nhau bởi phép toán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logic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PTLG gồm: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&amp; (và), | (hoặc), ~ (phủ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định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)</a:t>
            </a:r>
            <a:endParaRPr lang="en-US" sz="200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Lọc các cột và các bản ghi theo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điều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kiện:</a:t>
            </a:r>
          </a:p>
          <a:p>
            <a:pPr lvl="2" algn="just">
              <a:lnSpc>
                <a:spcPct val="150000"/>
              </a:lnSpc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	df[df[‘Tên_cột’] PTSS giá_trị].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filter([‘Tên_cột_1', …,‘Tên_cột_n'])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lvl="2" algn="just">
              <a:lnSpc>
                <a:spcPct val="150000"/>
              </a:lnSpc>
            </a:pPr>
            <a:endParaRPr lang="en-US" sz="200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/>
              <a:t>Lọc có điều kiện bằng phương </a:t>
            </a:r>
            <a:r>
              <a:rPr lang="vi-VN"/>
              <a:t>thức </a:t>
            </a:r>
            <a:r>
              <a:rPr lang="vi-VN" smtClean="0"/>
              <a:t>query</a:t>
            </a:r>
            <a:endParaRPr lang="vi-V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9" y="987687"/>
            <a:ext cx="11090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Phương thức truy vấn query giúp câu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lệnh </a:t>
            </a: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truy vấn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chạy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nhanh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hơn</a:t>
            </a:r>
            <a:endParaRPr lang="en-US" sz="24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ác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điều kiện được nối với nhau bởi các phép toán logic như: and (và), or (hoặc), not (phủ định) và được để trong một cặp dấu nháy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kép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.</a:t>
            </a:r>
            <a:endParaRPr lang="en-US" sz="24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Cú pháp: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df.query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("(Tên_cột_1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PTSS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giá_trị_1) PTLG (Tên_cột_n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PTSS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giá_trị_n)")</a:t>
            </a: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98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mtClean="0"/>
              <a:t>2. </a:t>
            </a:r>
            <a:r>
              <a:rPr lang="en-US"/>
              <a:t>Gom nhóm dữ liệu </a:t>
            </a:r>
            <a:endParaRPr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9" y="987687"/>
            <a:ext cx="1132549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Nhóm – groupby là một hình thức tổng hợp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dữ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liệu</a:t>
            </a: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theo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chiến lược tách-áp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dụng-kết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hợp</a:t>
            </a: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. Đầu tiên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dữ liệu được chia thành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các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nhóm</a:t>
            </a: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giống nhau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rồi áp dụng các phép toán tổng hợp</a:t>
            </a: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như mean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,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min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,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max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,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count</a:t>
            </a: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,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sum</a:t>
            </a: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…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trên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mỗi nhóm và kết hợp các kết quả từ </a:t>
            </a: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mỗi </a:t>
            </a:r>
            <a:r>
              <a:rPr lang="vi-VN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nhóm</a:t>
            </a: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Cú pháp cơ bản của groupby: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      </a:t>
            </a:r>
            <a:r>
              <a:rPr lang="vi-VN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dataFrame.groupby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(‘Thuộc tính cần phân nhóm’)[‘Thuộc tính cần tính giá trị’].phép toán()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Ví dụ: Tính trung bình cộng ngày công theo từng phòng ban.</a:t>
            </a:r>
            <a:endParaRPr lang="en-US" sz="2400" smtClean="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093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3</a:t>
            </a:r>
            <a:r>
              <a:rPr lang="en-US" smtClean="0"/>
              <a:t>. </a:t>
            </a:r>
            <a:r>
              <a:rPr lang="en-US"/>
              <a:t>Sinh dữ liệu từ các cột dữ liệu đã </a:t>
            </a:r>
            <a:r>
              <a:rPr lang="en-US" smtClean="0"/>
              <a:t>có</a:t>
            </a:r>
            <a:endParaRPr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9" y="987687"/>
            <a:ext cx="11090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Trong </a:t>
            </a: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Python </a:t>
            </a: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ta có thể dễ </a:t>
            </a: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dàng </a:t>
            </a: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tạo </a:t>
            </a: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cột dữ liệu mới từ các cột dữ liệu đã có trong dataframe thông </a:t>
            </a: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qua </a:t>
            </a: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việc kết nối các cột dữ liệu thông các </a:t>
            </a: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phép toán số học</a:t>
            </a: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, </a:t>
            </a: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logic, ghép chuỗi….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Ví dụ: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df[‘Thành_tiền’] = df[‘Số_lượng’] + df[‘Đơn_giá’]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Trong phép toán ghép chuỗi nếu một cột chứa giá trị không có kiểu chuỗi thì sử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dụng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</a:rPr>
              <a:t>hàm astype(str) để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</a:rPr>
              <a:t>đổi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</a:rPr>
              <a:t>về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</a:rPr>
              <a:t>kiểu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</a:rPr>
              <a:t>chuỗi.</a:t>
            </a:r>
            <a:endParaRPr lang="en-US" sz="200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Open Sans" panose="020B0606030504020204" pitchFamily="34" charset="0"/>
              <a:ea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284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Theme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840</Words>
  <Application>Microsoft Office PowerPoint</Application>
  <PresentationFormat>Widescreen</PresentationFormat>
  <Paragraphs>113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Open Sans SemiBold</vt:lpstr>
      <vt:lpstr>Open Sans</vt:lpstr>
      <vt:lpstr>Arial</vt:lpstr>
      <vt:lpstr>Wingdings</vt:lpstr>
      <vt:lpstr>Calibri</vt:lpstr>
      <vt:lpstr>SlideTheme2</vt:lpstr>
      <vt:lpstr> Bài 3 Thao tác dữ liệu</vt:lpstr>
      <vt:lpstr>Nội dung</vt:lpstr>
      <vt:lpstr>1. Lọc dữ liệu</vt:lpstr>
      <vt:lpstr>Lọc trực tiếp bởi chỉ số dòng và tên cột</vt:lpstr>
      <vt:lpstr>Lọc bằng phương thức filter</vt:lpstr>
      <vt:lpstr>Lọc dữ liệu có điều kiện</vt:lpstr>
      <vt:lpstr>Lọc có điều kiện bằng phương thức query</vt:lpstr>
      <vt:lpstr>2. Gom nhóm dữ liệu </vt:lpstr>
      <vt:lpstr>3. Sinh dữ liệu từ các cột dữ liệu đã có</vt:lpstr>
      <vt:lpstr>Thêm cột mới theo điều kiện</vt:lpstr>
      <vt:lpstr>Thêm cột mới theo điều kiện</vt:lpstr>
      <vt:lpstr>Tách dữ liệu của một cột thành nhiều cột</vt:lpstr>
      <vt:lpstr>Tách cột dữ liệu có kiểu chuỗi</vt:lpstr>
      <vt:lpstr>Tách cột dữ liệu có kiểu Date</vt:lpstr>
      <vt:lpstr>Tách cột dữ liệu có kiểu Time</vt:lpstr>
      <vt:lpstr>Tóm tắt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Bài 4 Tiền xử lý dữ liệu</dc:title>
  <cp:lastModifiedBy>Admin</cp:lastModifiedBy>
  <cp:revision>395</cp:revision>
  <dcterms:modified xsi:type="dcterms:W3CDTF">2021-09-06T13:38:41Z</dcterms:modified>
</cp:coreProperties>
</file>