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3" r:id="rId6"/>
    <p:sldId id="262" r:id="rId7"/>
    <p:sldId id="271" r:id="rId8"/>
    <p:sldId id="272" r:id="rId9"/>
    <p:sldId id="275" r:id="rId10"/>
    <p:sldId id="273" r:id="rId11"/>
    <p:sldId id="276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64"/>
    <a:srgbClr val="53F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2256411263010772E-2"/>
          <c:w val="0.96688435992410193"/>
          <c:h val="0.920517947610688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00D6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36</c:v>
                </c:pt>
                <c:pt idx="5">
                  <c:v>55</c:v>
                </c:pt>
                <c:pt idx="6">
                  <c:v>50</c:v>
                </c:pt>
                <c:pt idx="7">
                  <c:v>65</c:v>
                </c:pt>
                <c:pt idx="8">
                  <c:v>60</c:v>
                </c:pt>
                <c:pt idx="9">
                  <c:v>85</c:v>
                </c:pt>
                <c:pt idx="10">
                  <c:v>80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35B-455E-A0A2-F7F2583A5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0155952"/>
        <c:axId val="-150177168"/>
      </c:lineChart>
      <c:catAx>
        <c:axId val="-150155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50177168"/>
        <c:crosses val="autoZero"/>
        <c:auto val="1"/>
        <c:lblAlgn val="ctr"/>
        <c:lblOffset val="100"/>
        <c:noMultiLvlLbl val="0"/>
      </c:catAx>
      <c:valAx>
        <c:axId val="-150177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5015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q06Z44eVrLw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>
            <a:off x="7008971" y="2424148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D6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prstClr val="white"/>
                </a:solidFill>
              </a:rPr>
              <a:t>● </a:t>
            </a:r>
            <a:r>
              <a:rPr lang="ko-KR" altLang="en-US" sz="1200" dirty="0">
                <a:solidFill>
                  <a:prstClr val="white"/>
                </a:solidFill>
              </a:rPr>
              <a:t>서울</a:t>
            </a:r>
            <a:r>
              <a:rPr lang="en-US" altLang="ko-KR" sz="1200" dirty="0">
                <a:solidFill>
                  <a:prstClr val="white"/>
                </a:solidFill>
              </a:rPr>
              <a:t>13</a:t>
            </a:r>
            <a:r>
              <a:rPr lang="ko-KR" altLang="en-US" sz="1200" dirty="0">
                <a:solidFill>
                  <a:prstClr val="white"/>
                </a:solidFill>
              </a:rPr>
              <a:t>반 김기헌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204550" y="2660722"/>
            <a:ext cx="91780" cy="107742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 w="19050"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7008971" y="2975398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>
                <a:solidFill>
                  <a:srgbClr val="264259"/>
                </a:solidFill>
              </a:rPr>
              <a:t>서울</a:t>
            </a:r>
            <a:r>
              <a:rPr lang="en-US" altLang="ko-KR" sz="1200" dirty="0">
                <a:solidFill>
                  <a:srgbClr val="264259"/>
                </a:solidFill>
              </a:rPr>
              <a:t>13</a:t>
            </a:r>
            <a:r>
              <a:rPr lang="ko-KR" altLang="en-US" sz="1200" dirty="0">
                <a:solidFill>
                  <a:srgbClr val="264259"/>
                </a:solidFill>
              </a:rPr>
              <a:t>반 </a:t>
            </a:r>
            <a:r>
              <a:rPr lang="ko-KR" altLang="en-US" sz="1200" dirty="0" err="1">
                <a:solidFill>
                  <a:srgbClr val="264259"/>
                </a:solidFill>
              </a:rPr>
              <a:t>백아현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everywhere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2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양쪽 모서리가 둥근 사각형 74"/>
          <p:cNvSpPr/>
          <p:nvPr/>
        </p:nvSpPr>
        <p:spPr>
          <a:xfrm>
            <a:off x="7008971" y="3526648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7008971" y="4077899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670191" y="2324896"/>
            <a:ext cx="223119" cy="223119"/>
          </a:xfrm>
          <a:prstGeom prst="ellipse">
            <a:avLst/>
          </a:prstGeom>
          <a:solidFill>
            <a:schemeClr val="bg1"/>
          </a:solidFill>
          <a:ln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rgbClr val="00D65E"/>
                </a:solidFill>
              </a:rPr>
              <a:t>팀장</a:t>
            </a: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여행 계획 웹사이트</a:t>
            </a:r>
            <a:r>
              <a:rPr lang="en-US" altLang="ko-KR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800" b="1" i="1" dirty="0">
              <a:solidFill>
                <a:srgbClr val="00D65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00D65E"/>
                </a:solidFill>
              </a:rPr>
              <a:t>여기저기</a:t>
            </a:r>
            <a:endParaRPr lang="en-US" altLang="ko-KR" sz="2800" b="1" i="1" dirty="0">
              <a:solidFill>
                <a:srgbClr val="00D6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75" grpId="0" animBg="1"/>
      <p:bldP spid="76" grpId="0" animBg="1"/>
      <p:bldP spid="77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기대 효과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" name="모서리가 둥근 직사각형 39">
            <a:extLst>
              <a:ext uri="{FF2B5EF4-FFF2-40B4-BE49-F238E27FC236}">
                <a16:creationId xmlns:a16="http://schemas.microsoft.com/office/drawing/2014/main" id="{A3F2F5BE-882A-3772-8EF7-2C455619B4B4}"/>
              </a:ext>
            </a:extLst>
          </p:cNvPr>
          <p:cNvSpPr/>
          <p:nvPr/>
        </p:nvSpPr>
        <p:spPr>
          <a:xfrm>
            <a:off x="1538515" y="1272301"/>
            <a:ext cx="9840686" cy="4654160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644A-D22B-0162-60B9-6B2DAD05F7AB}"/>
              </a:ext>
            </a:extLst>
          </p:cNvPr>
          <p:cNvSpPr txBox="1"/>
          <p:nvPr/>
        </p:nvSpPr>
        <p:spPr>
          <a:xfrm>
            <a:off x="1744256" y="1832474"/>
            <a:ext cx="9429204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i="0" dirty="0">
                <a:solidFill>
                  <a:srgbClr val="374151"/>
                </a:solidFill>
                <a:effectLst/>
                <a:latin typeface="Söhne"/>
              </a:rPr>
              <a:t>편리한 여행 계획</a:t>
            </a:r>
            <a:endParaRPr lang="en-US" altLang="ko-KR" sz="1500" b="1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여행자들이 여행 계획을 세우는 과정에서의 불편함과 어려움을 해소하여 편리한 여행 계획을 돕는다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 한 곳에서 여행 일정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숙박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교통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관광명소 등의 정보를 쉽게 얻을 수 있어 시간과 노력을 절약할 수 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1" i="0" dirty="0">
                <a:solidFill>
                  <a:srgbClr val="374151"/>
                </a:solidFill>
                <a:effectLst/>
                <a:latin typeface="Söhne"/>
              </a:rPr>
              <a:t>다양한 여행 정보 제공</a:t>
            </a:r>
            <a:endParaRPr lang="en-US" altLang="ko-KR" sz="1500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여행자들에게 다양한 여행 관련 정보를 제공하여 여행지에 대한 이해도를 높이고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관광명소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문화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음식 등의 다양한 즐길 거리를 찾을 수 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1" i="0" dirty="0">
                <a:solidFill>
                  <a:srgbClr val="374151"/>
                </a:solidFill>
                <a:effectLst/>
                <a:latin typeface="Söhne"/>
              </a:rPr>
              <a:t>신뢰할 수 있는 리뷰 및 평가</a:t>
            </a:r>
            <a:endParaRPr lang="en-US" altLang="ko-KR" sz="1500" b="1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여행자들이 여행 경험을 공유하고 다른 사용자들의 리뷰를 확인할 수 있는 기능을 제공합니다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이를 통해 사용자들은 신뢰할 수 있는 정보를 얻을 수 있으며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자신에게 맞는 숙소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레스토랑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관광 명소 등을 선택할 수 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1" i="0" dirty="0">
                <a:solidFill>
                  <a:srgbClr val="374151"/>
                </a:solidFill>
                <a:effectLst/>
                <a:latin typeface="Söhne"/>
              </a:rPr>
              <a:t>커뮤니티 형성과 소통</a:t>
            </a:r>
            <a:endParaRPr lang="en-US" altLang="ko-KR" sz="1500" b="1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여행자들 간의 소통과 정보 공유를 도모하는 커뮤니티 기능을 제공합니다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사용자들은 경험 공유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팁 제공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질문 및 답변 등을 통해 여행에 대한 소통과 연결을 할 수 있으며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500" b="0" i="0" dirty="0">
                <a:solidFill>
                  <a:srgbClr val="374151"/>
                </a:solidFill>
                <a:effectLst/>
                <a:latin typeface="Söhne"/>
              </a:rPr>
              <a:t>새로운 인사이트와 아이디어를 얻을 수 있다</a:t>
            </a:r>
            <a:r>
              <a:rPr lang="en-US" altLang="ko-K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40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후기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" name="모서리가 둥근 직사각형 39">
            <a:extLst>
              <a:ext uri="{FF2B5EF4-FFF2-40B4-BE49-F238E27FC236}">
                <a16:creationId xmlns:a16="http://schemas.microsoft.com/office/drawing/2014/main" id="{A3F2F5BE-882A-3772-8EF7-2C455619B4B4}"/>
              </a:ext>
            </a:extLst>
          </p:cNvPr>
          <p:cNvSpPr/>
          <p:nvPr/>
        </p:nvSpPr>
        <p:spPr>
          <a:xfrm>
            <a:off x="1538515" y="1272301"/>
            <a:ext cx="9840686" cy="4654160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E7EF90-ED39-59BB-CD7E-B3C845EDD9BE}"/>
              </a:ext>
            </a:extLst>
          </p:cNvPr>
          <p:cNvSpPr/>
          <p:nvPr/>
        </p:nvSpPr>
        <p:spPr>
          <a:xfrm>
            <a:off x="1760224" y="1387537"/>
            <a:ext cx="4377331" cy="42261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BAC94-03E6-D8EC-3616-FE5D18536E33}"/>
              </a:ext>
            </a:extLst>
          </p:cNvPr>
          <p:cNvSpPr txBox="1"/>
          <p:nvPr/>
        </p:nvSpPr>
        <p:spPr>
          <a:xfrm>
            <a:off x="1845129" y="1605189"/>
            <a:ext cx="4322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html,CSS</a:t>
            </a:r>
            <a:r>
              <a:rPr lang="ko-KR" altLang="en-US" sz="1400" dirty="0"/>
              <a:t> -&gt; JSP &amp; </a:t>
            </a:r>
            <a:r>
              <a:rPr lang="ko-KR" altLang="en-US" sz="1400" dirty="0" err="1"/>
              <a:t>Servlet</a:t>
            </a:r>
            <a:r>
              <a:rPr lang="ko-KR" altLang="en-US" sz="1400" dirty="0"/>
              <a:t> -&gt; </a:t>
            </a:r>
            <a:r>
              <a:rPr lang="ko-KR" altLang="en-US" sz="1400" dirty="0" err="1"/>
              <a:t>Spring</a:t>
            </a:r>
            <a:r>
              <a:rPr lang="ko-KR" altLang="en-US" sz="1400" dirty="0"/>
              <a:t> -&gt; </a:t>
            </a:r>
            <a:r>
              <a:rPr lang="ko-KR" altLang="en-US" sz="1400" dirty="0" err="1"/>
              <a:t>Vue</a:t>
            </a:r>
            <a:r>
              <a:rPr lang="ko-KR" altLang="en-US" sz="1400" dirty="0"/>
              <a:t> 순서대로 큼지막한 변화가 많은 프로젝트를 </a:t>
            </a:r>
            <a:r>
              <a:rPr lang="ko-KR" altLang="en-US" sz="1400" dirty="0" err="1"/>
              <a:t>진행하다보니</a:t>
            </a:r>
            <a:r>
              <a:rPr lang="ko-KR" altLang="en-US" sz="1400" dirty="0"/>
              <a:t> 초기 설계에 대한 중요성을 </a:t>
            </a:r>
            <a:r>
              <a:rPr lang="ko-KR" altLang="en-US" sz="1400" dirty="0" err="1"/>
              <a:t>깨달았다</a:t>
            </a:r>
            <a:r>
              <a:rPr lang="ko-KR" altLang="en-US" sz="1400" dirty="0"/>
              <a:t>. 특히 페어가 계속 바뀌면서 원래 했던 프로젝트가 아니라 3번이나 프로젝트가 바뀌면서 내가 설계 </a:t>
            </a:r>
            <a:r>
              <a:rPr lang="ko-KR" altLang="en-US" sz="1400" dirty="0" err="1"/>
              <a:t>해왔던게</a:t>
            </a:r>
            <a:r>
              <a:rPr lang="ko-KR" altLang="en-US" sz="1400" dirty="0"/>
              <a:t> 무의미해지고 다른 사람의 코드를 분석하며 프로젝트를 진행하면서 코드 가독성의 중요성도 </a:t>
            </a:r>
            <a:r>
              <a:rPr lang="ko-KR" altLang="en-US" sz="1400" dirty="0" err="1"/>
              <a:t>깨달았다</a:t>
            </a:r>
            <a:r>
              <a:rPr lang="ko-KR" altLang="en-US" sz="1400" dirty="0"/>
              <a:t>. 특히 많은 수정을 </a:t>
            </a:r>
            <a:r>
              <a:rPr lang="ko-KR" altLang="en-US" sz="1400" dirty="0" err="1"/>
              <a:t>하다보니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SOLID원칙이나</a:t>
            </a:r>
            <a:r>
              <a:rPr lang="ko-KR" altLang="en-US" sz="1400" dirty="0"/>
              <a:t> 디자인패턴의 필요성과 중요성에 대해서도 느끼게 되었다. </a:t>
            </a:r>
          </a:p>
          <a:p>
            <a:r>
              <a:rPr lang="ko-KR" altLang="en-US" sz="1400" dirty="0"/>
              <a:t>새로운 것을 구현하기보다 만들었던 것을 새로운 기능에 맞춰 수정하는 일들이 더욱 많았기에 2학기 프로젝트에서는 최대한 완벽한 설계를 끝낸 후 구현을 </a:t>
            </a:r>
            <a:r>
              <a:rPr lang="ko-KR" altLang="en-US" sz="1400" dirty="0" err="1"/>
              <a:t>해야겠다는</a:t>
            </a:r>
            <a:r>
              <a:rPr lang="ko-KR" altLang="en-US" sz="1400" dirty="0"/>
              <a:t> 생각이 들었다.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B9920E-7668-C490-82A0-3342FF52B653}"/>
              </a:ext>
            </a:extLst>
          </p:cNvPr>
          <p:cNvSpPr/>
          <p:nvPr/>
        </p:nvSpPr>
        <p:spPr>
          <a:xfrm>
            <a:off x="6677003" y="1387536"/>
            <a:ext cx="4377331" cy="42261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5908C-A365-3627-ED5F-EA623719279B}"/>
              </a:ext>
            </a:extLst>
          </p:cNvPr>
          <p:cNvSpPr txBox="1"/>
          <p:nvPr/>
        </p:nvSpPr>
        <p:spPr>
          <a:xfrm>
            <a:off x="6797773" y="1689168"/>
            <a:ext cx="413579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수업에서 배웠던 내용을 적용하여 최종적으로 하나의 프로젝트를 만들며 많은 것을 배울 수 있었다. 페어가 계속 바뀌면서 같은 주제이지만 설계가 많이 달라 서로의 설계를 합치는 부분에서 초기 설정을 계속하게 되었다.</a:t>
            </a:r>
            <a:endParaRPr lang="en-US" altLang="ko-KR" sz="1400" dirty="0"/>
          </a:p>
          <a:p>
            <a:r>
              <a:rPr lang="ko-KR" altLang="en-US" sz="1400" dirty="0"/>
              <a:t>이 부분에서 초기 설정의 중요성을 느꼈고 계속해서 반복을 통해 실력이 늘어가는 것을 느낄 수 있었다. 이번 학기는 주어진 주제로 프로젝트를 만들며 방법을 배웠다면 2학기에는 배웠던 것을 토대로 나만의 웹프로젝트를 만들고 싶다.</a:t>
            </a:r>
          </a:p>
        </p:txBody>
      </p:sp>
      <p:pic>
        <p:nvPicPr>
          <p:cNvPr id="12" name="그림 11" descr="클립아트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5556AEED-45E1-CEA4-B1BC-D04281C24C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84" y="4761856"/>
            <a:ext cx="1127167" cy="1127167"/>
          </a:xfrm>
          <a:prstGeom prst="rect">
            <a:avLst/>
          </a:prstGeom>
        </p:spPr>
      </p:pic>
      <p:pic>
        <p:nvPicPr>
          <p:cNvPr id="13" name="그림 12" descr="클립아트, 예술이(가) 표시된 사진">
            <a:extLst>
              <a:ext uri="{FF2B5EF4-FFF2-40B4-BE49-F238E27FC236}">
                <a16:creationId xmlns:a16="http://schemas.microsoft.com/office/drawing/2014/main" id="{7A075919-1CC7-B45C-911B-8B090CDBD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05" y="4704203"/>
            <a:ext cx="1127167" cy="11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18C9C-082E-E381-2390-72DA5BB132E2}"/>
              </a:ext>
            </a:extLst>
          </p:cNvPr>
          <p:cNvSpPr txBox="1"/>
          <p:nvPr/>
        </p:nvSpPr>
        <p:spPr>
          <a:xfrm>
            <a:off x="2362199" y="2205814"/>
            <a:ext cx="85312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  <a:endParaRPr lang="ko-KR" altLang="en-US" sz="11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0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89668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1256392" y="4798333"/>
            <a:ext cx="2854612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개발 후기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1256391" y="1646917"/>
            <a:ext cx="2854612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기획 배경 및 목표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6391" y="4359729"/>
            <a:ext cx="2854612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기대효과</a:t>
            </a:r>
            <a:r>
              <a:rPr lang="en-US" altLang="ko-KR" sz="1050" dirty="0">
                <a:solidFill>
                  <a:srgbClr val="264259"/>
                </a:solidFill>
              </a:rPr>
              <a:t> </a:t>
            </a: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89694" y="741297"/>
            <a:ext cx="87080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95956" y="1678218"/>
            <a:ext cx="7147124" cy="4279543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F77A0E-715D-9004-AECD-632541E2BB4F}"/>
              </a:ext>
            </a:extLst>
          </p:cNvPr>
          <p:cNvSpPr/>
          <p:nvPr/>
        </p:nvSpPr>
        <p:spPr>
          <a:xfrm>
            <a:off x="1255034" y="2079075"/>
            <a:ext cx="2854612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추진 계획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1F5DC8-9829-FC26-1DF5-D4EACE213C29}"/>
              </a:ext>
            </a:extLst>
          </p:cNvPr>
          <p:cNvSpPr/>
          <p:nvPr/>
        </p:nvSpPr>
        <p:spPr>
          <a:xfrm>
            <a:off x="1255032" y="2517679"/>
            <a:ext cx="2854612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시장 분석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9F1E2C-1AAD-3E4A-98C3-F479A62FC875}"/>
              </a:ext>
            </a:extLst>
          </p:cNvPr>
          <p:cNvSpPr/>
          <p:nvPr/>
        </p:nvSpPr>
        <p:spPr>
          <a:xfrm>
            <a:off x="1263164" y="2955471"/>
            <a:ext cx="2854612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ko-KR" altLang="en-US" sz="1050" dirty="0">
                <a:solidFill>
                  <a:srgbClr val="264259"/>
                </a:solidFill>
              </a:rPr>
              <a:t>개발 결과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2E615C-7D65-934D-3DBE-1526631A59C5}"/>
              </a:ext>
            </a:extLst>
          </p:cNvPr>
          <p:cNvSpPr/>
          <p:nvPr/>
        </p:nvSpPr>
        <p:spPr>
          <a:xfrm>
            <a:off x="1263162" y="3394074"/>
            <a:ext cx="2854612" cy="965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264259"/>
                </a:solidFill>
              </a:rPr>
              <a:t> ↳</a:t>
            </a:r>
            <a:r>
              <a:rPr lang="ko-KR" altLang="en-US" sz="1050" dirty="0">
                <a:solidFill>
                  <a:srgbClr val="264259"/>
                </a:solidFill>
              </a:rPr>
              <a:t>개발 환경</a:t>
            </a:r>
            <a:endParaRPr lang="en-US" altLang="ko-KR" sz="1050" dirty="0">
              <a:solidFill>
                <a:srgbClr val="264259"/>
              </a:solidFill>
            </a:endParaRPr>
          </a:p>
          <a:p>
            <a:endParaRPr lang="en-US" altLang="ko-KR" sz="1050" dirty="0">
              <a:solidFill>
                <a:srgbClr val="264259"/>
              </a:solidFill>
            </a:endParaRPr>
          </a:p>
          <a:p>
            <a:r>
              <a:rPr lang="ko-KR" altLang="en-US" dirty="0">
                <a:solidFill>
                  <a:srgbClr val="264259"/>
                </a:solidFill>
              </a:rPr>
              <a:t> ↳</a:t>
            </a:r>
            <a:r>
              <a:rPr lang="ko-KR" altLang="en-US" sz="1050" dirty="0">
                <a:solidFill>
                  <a:srgbClr val="264259"/>
                </a:solidFill>
              </a:rPr>
              <a:t> 화면 흐름도</a:t>
            </a:r>
            <a:r>
              <a:rPr lang="en-US" altLang="ko-KR" sz="1050" dirty="0">
                <a:solidFill>
                  <a:srgbClr val="264259"/>
                </a:solidFill>
              </a:rPr>
              <a:t>(</a:t>
            </a:r>
            <a:r>
              <a:rPr lang="ko-KR" altLang="en-US" sz="1050" dirty="0">
                <a:solidFill>
                  <a:srgbClr val="264259"/>
                </a:solidFill>
              </a:rPr>
              <a:t>플로우 차트</a:t>
            </a:r>
            <a:r>
              <a:rPr lang="en-US" altLang="ko-KR" sz="1050" dirty="0">
                <a:solidFill>
                  <a:srgbClr val="264259"/>
                </a:solidFill>
              </a:rPr>
              <a:t>) </a:t>
            </a:r>
            <a:r>
              <a:rPr lang="ko-KR" altLang="en-US" sz="1050" dirty="0">
                <a:solidFill>
                  <a:srgbClr val="264259"/>
                </a:solidFill>
              </a:rPr>
              <a:t>및 시연 영상</a:t>
            </a:r>
            <a:endParaRPr lang="en-US" altLang="ko-KR" sz="1050" dirty="0">
              <a:solidFill>
                <a:srgbClr val="264259"/>
              </a:solidFill>
            </a:endParaRPr>
          </a:p>
        </p:txBody>
      </p:sp>
      <p:pic>
        <p:nvPicPr>
          <p:cNvPr id="30" name="그림 29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B3830C24-45A9-1B55-FC10-EB05B9ACE4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17899" r="32981" b="16820"/>
          <a:stretch/>
        </p:blipFill>
        <p:spPr>
          <a:xfrm>
            <a:off x="5951685" y="2149510"/>
            <a:ext cx="4012407" cy="35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89668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21444" y="566082"/>
            <a:ext cx="31750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 배경 및 목표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53281" y="1390126"/>
            <a:ext cx="10389799" cy="4567636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CCADA-444E-75FD-6473-D594394476FF}"/>
              </a:ext>
            </a:extLst>
          </p:cNvPr>
          <p:cNvSpPr txBox="1"/>
          <p:nvPr/>
        </p:nvSpPr>
        <p:spPr>
          <a:xfrm>
            <a:off x="2764612" y="2553152"/>
            <a:ext cx="81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 계획 및 관련 정보를 얻는 과정에서 발생하는 어려움과 불편함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1320CA-0662-7286-768E-8ACA7F5BD7A0}"/>
              </a:ext>
            </a:extLst>
          </p:cNvPr>
          <p:cNvSpPr txBox="1"/>
          <p:nvPr/>
        </p:nvSpPr>
        <p:spPr>
          <a:xfrm>
            <a:off x="2769003" y="4866108"/>
            <a:ext cx="723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 계획을 세우는 과정은 종종 복잡하고 번거로운 일</a:t>
            </a:r>
          </a:p>
        </p:txBody>
      </p:sp>
      <p:pic>
        <p:nvPicPr>
          <p:cNvPr id="8" name="Object 17">
            <a:extLst>
              <a:ext uri="{FF2B5EF4-FFF2-40B4-BE49-F238E27FC236}">
                <a16:creationId xmlns:a16="http://schemas.microsoft.com/office/drawing/2014/main" id="{14E74CA6-68C8-C196-4B26-4A61AEE4C4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8993" y="1433919"/>
            <a:ext cx="1413360" cy="1074159"/>
          </a:xfrm>
          <a:prstGeom prst="rect">
            <a:avLst/>
          </a:prstGeom>
        </p:spPr>
      </p:pic>
      <p:grpSp>
        <p:nvGrpSpPr>
          <p:cNvPr id="9" name="그룹 1005">
            <a:extLst>
              <a:ext uri="{FF2B5EF4-FFF2-40B4-BE49-F238E27FC236}">
                <a16:creationId xmlns:a16="http://schemas.microsoft.com/office/drawing/2014/main" id="{5880E150-38BE-818D-3C47-EF722B641AC4}"/>
              </a:ext>
            </a:extLst>
          </p:cNvPr>
          <p:cNvGrpSpPr/>
          <p:nvPr/>
        </p:nvGrpSpPr>
        <p:grpSpPr>
          <a:xfrm>
            <a:off x="8730996" y="4421894"/>
            <a:ext cx="1384001" cy="1257760"/>
            <a:chOff x="8730996" y="4421894"/>
            <a:chExt cx="1384001" cy="1257760"/>
          </a:xfrm>
        </p:grpSpPr>
        <p:pic>
          <p:nvPicPr>
            <p:cNvPr id="10" name="Object 14">
              <a:extLst>
                <a:ext uri="{FF2B5EF4-FFF2-40B4-BE49-F238E27FC236}">
                  <a16:creationId xmlns:a16="http://schemas.microsoft.com/office/drawing/2014/main" id="{B170A8C6-B3D2-453E-9CF1-AA24E3C40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0996" y="4421894"/>
              <a:ext cx="1384001" cy="1257760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F43A1B63-163A-1B55-B3EF-F872F5CF251E}"/>
              </a:ext>
            </a:extLst>
          </p:cNvPr>
          <p:cNvGrpSpPr/>
          <p:nvPr/>
        </p:nvGrpSpPr>
        <p:grpSpPr>
          <a:xfrm>
            <a:off x="3160352" y="3227284"/>
            <a:ext cx="1451789" cy="1280840"/>
            <a:chOff x="10769452" y="4240985"/>
            <a:chExt cx="1451789" cy="1280840"/>
          </a:xfrm>
        </p:grpSpPr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702A13A5-48B0-C97D-1977-ADC773EF4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9452" y="4240985"/>
              <a:ext cx="1451789" cy="128084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3740DB-435D-CAFC-32A0-A96756FDC986}"/>
              </a:ext>
            </a:extLst>
          </p:cNvPr>
          <p:cNvSpPr txBox="1"/>
          <p:nvPr/>
        </p:nvSpPr>
        <p:spPr>
          <a:xfrm>
            <a:off x="3449577" y="3738102"/>
            <a:ext cx="6380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여행은 많은 사람들에게 흥미로운 경험 및 즐거움을 제공</a:t>
            </a:r>
          </a:p>
        </p:txBody>
      </p:sp>
    </p:spTree>
    <p:extLst>
      <p:ext uri="{BB962C8B-B14F-4D97-AF65-F5344CB8AC3E}">
        <p14:creationId xmlns:p14="http://schemas.microsoft.com/office/powerpoint/2010/main" val="30945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89668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21444" y="566082"/>
            <a:ext cx="31750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 배경 및 목표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3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53281" y="1390126"/>
            <a:ext cx="10389799" cy="4567636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7B4105-E467-BCC0-D5C1-C357A3C39347}"/>
              </a:ext>
            </a:extLst>
          </p:cNvPr>
          <p:cNvGrpSpPr/>
          <p:nvPr/>
        </p:nvGrpSpPr>
        <p:grpSpPr>
          <a:xfrm>
            <a:off x="4311517" y="1766458"/>
            <a:ext cx="4148301" cy="3868763"/>
            <a:chOff x="4084637" y="1719059"/>
            <a:chExt cx="4148301" cy="386876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7F5583C-E508-2CCF-284C-995D848F724A}"/>
                </a:ext>
              </a:extLst>
            </p:cNvPr>
            <p:cNvSpPr/>
            <p:nvPr/>
          </p:nvSpPr>
          <p:spPr>
            <a:xfrm>
              <a:off x="4955047" y="1719059"/>
              <a:ext cx="2520000" cy="2520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CE49B28-1207-B427-5249-7E018214BBFE}"/>
                </a:ext>
              </a:extLst>
            </p:cNvPr>
            <p:cNvSpPr/>
            <p:nvPr/>
          </p:nvSpPr>
          <p:spPr>
            <a:xfrm>
              <a:off x="4084637" y="3067822"/>
              <a:ext cx="2520000" cy="2520000"/>
            </a:xfrm>
            <a:prstGeom prst="ellipse">
              <a:avLst/>
            </a:prstGeom>
            <a:noFill/>
            <a:ln>
              <a:solidFill>
                <a:srgbClr val="00DE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605A360-4949-A24F-AD91-B84F8D2DFFEE}"/>
                </a:ext>
              </a:extLst>
            </p:cNvPr>
            <p:cNvSpPr/>
            <p:nvPr/>
          </p:nvSpPr>
          <p:spPr>
            <a:xfrm>
              <a:off x="5712938" y="3065402"/>
              <a:ext cx="2520000" cy="2520000"/>
            </a:xfrm>
            <a:prstGeom prst="ellipse">
              <a:avLst/>
            </a:prstGeom>
            <a:noFill/>
            <a:ln>
              <a:solidFill>
                <a:srgbClr val="53F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그림 8" descr="그래픽, 그래픽 디자인, 폰트, 로고이(가) 표시된 사진">
            <a:extLst>
              <a:ext uri="{FF2B5EF4-FFF2-40B4-BE49-F238E27FC236}">
                <a16:creationId xmlns:a16="http://schemas.microsoft.com/office/drawing/2014/main" id="{3BA90855-E52F-B4BD-BCDF-F64CDFF7CE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17899" r="32981" b="16820"/>
          <a:stretch/>
        </p:blipFill>
        <p:spPr>
          <a:xfrm>
            <a:off x="6080193" y="3716925"/>
            <a:ext cx="610949" cy="538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B70096-0E92-3A13-B513-26F48C9A4341}"/>
              </a:ext>
            </a:extLst>
          </p:cNvPr>
          <p:cNvSpPr txBox="1"/>
          <p:nvPr/>
        </p:nvSpPr>
        <p:spPr>
          <a:xfrm>
            <a:off x="5476401" y="2577145"/>
            <a:ext cx="22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편리한 여행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9B34A-5822-0A60-77E0-F1B30CC02FED}"/>
              </a:ext>
            </a:extLst>
          </p:cNvPr>
          <p:cNvSpPr txBox="1"/>
          <p:nvPr/>
        </p:nvSpPr>
        <p:spPr>
          <a:xfrm>
            <a:off x="4291623" y="4329374"/>
            <a:ext cx="178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지역 기반</a:t>
            </a:r>
            <a:endParaRPr lang="en-US" altLang="ko-KR" dirty="0"/>
          </a:p>
          <a:p>
            <a:pPr algn="ctr"/>
            <a:r>
              <a:rPr lang="ko-KR" altLang="en-US" dirty="0"/>
              <a:t>여행지 추천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20140-98DF-3277-4D18-12B2732A4348}"/>
              </a:ext>
            </a:extLst>
          </p:cNvPr>
          <p:cNvSpPr txBox="1"/>
          <p:nvPr/>
        </p:nvSpPr>
        <p:spPr>
          <a:xfrm>
            <a:off x="6671248" y="4404459"/>
            <a:ext cx="178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커뮤니티</a:t>
            </a:r>
            <a:endParaRPr lang="en-US" altLang="ko-KR" dirty="0"/>
          </a:p>
          <a:p>
            <a:pPr algn="ctr"/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리뷰 기능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DB34317-BF8F-3CFE-CA90-BACF57051A8E}"/>
              </a:ext>
            </a:extLst>
          </p:cNvPr>
          <p:cNvCxnSpPr>
            <a:cxnSpLocks/>
          </p:cNvCxnSpPr>
          <p:nvPr/>
        </p:nvCxnSpPr>
        <p:spPr>
          <a:xfrm rot="10800000">
            <a:off x="4424037" y="2014912"/>
            <a:ext cx="1052365" cy="72452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A51FBF5-F165-C7A7-6EBB-3A017A43A4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4424" y="4587737"/>
            <a:ext cx="754355" cy="461829"/>
          </a:xfrm>
          <a:prstGeom prst="bentConnector3">
            <a:avLst/>
          </a:prstGeom>
          <a:ln>
            <a:solidFill>
              <a:srgbClr val="00DE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4939892-3F2D-6ABF-DBD4-54706E8DEA0D}"/>
              </a:ext>
            </a:extLst>
          </p:cNvPr>
          <p:cNvCxnSpPr>
            <a:cxnSpLocks/>
          </p:cNvCxnSpPr>
          <p:nvPr/>
        </p:nvCxnSpPr>
        <p:spPr>
          <a:xfrm flipV="1">
            <a:off x="8189645" y="3768685"/>
            <a:ext cx="1001603" cy="934208"/>
          </a:xfrm>
          <a:prstGeom prst="bentConnector3">
            <a:avLst>
              <a:gd name="adj1" fmla="val 50000"/>
            </a:avLst>
          </a:prstGeom>
          <a:ln>
            <a:solidFill>
              <a:srgbClr val="53FF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65652E-F32F-8253-FF69-9416A9ABED50}"/>
              </a:ext>
            </a:extLst>
          </p:cNvPr>
          <p:cNvSpPr txBox="1"/>
          <p:nvPr/>
        </p:nvSpPr>
        <p:spPr>
          <a:xfrm>
            <a:off x="1860241" y="1574061"/>
            <a:ext cx="25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여행자들이 목적지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여행 일정 등의 계획에 대한 도움 제공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46FD9D-8C76-8BDE-CDE0-FBABEF8ECDA5}"/>
              </a:ext>
            </a:extLst>
          </p:cNvPr>
          <p:cNvSpPr txBox="1"/>
          <p:nvPr/>
        </p:nvSpPr>
        <p:spPr>
          <a:xfrm>
            <a:off x="1392678" y="4709686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사용자가 원하는 지역 내에 여행지 추천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B97C65-B106-3F60-8944-E3A259A4BD8E}"/>
              </a:ext>
            </a:extLst>
          </p:cNvPr>
          <p:cNvSpPr txBox="1"/>
          <p:nvPr/>
        </p:nvSpPr>
        <p:spPr>
          <a:xfrm>
            <a:off x="9253979" y="3378203"/>
            <a:ext cx="259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여행자들끼리 경험을 공유하고 소통할 수</a:t>
            </a:r>
            <a:endParaRPr lang="en-US" altLang="ko-KR" dirty="0"/>
          </a:p>
          <a:p>
            <a:r>
              <a:rPr lang="ko-KR" altLang="en-US" dirty="0"/>
              <a:t>있는 커뮤니티 제공</a:t>
            </a:r>
          </a:p>
        </p:txBody>
      </p:sp>
    </p:spTree>
    <p:extLst>
      <p:ext uri="{BB962C8B-B14F-4D97-AF65-F5344CB8AC3E}">
        <p14:creationId xmlns:p14="http://schemas.microsoft.com/office/powerpoint/2010/main" val="12225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89668" y="-202602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추진 계획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3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38515" y="1272301"/>
            <a:ext cx="9840686" cy="4654160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graphicFrame>
        <p:nvGraphicFramePr>
          <p:cNvPr id="47" name="차트 46"/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988229600"/>
              </p:ext>
            </p:extLst>
          </p:nvPr>
        </p:nvGraphicFramePr>
        <p:xfrm>
          <a:off x="2046055" y="1381076"/>
          <a:ext cx="9333146" cy="4291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0013B-AD1C-A8CB-3F4E-9B8B669B0BD3}"/>
              </a:ext>
            </a:extLst>
          </p:cNvPr>
          <p:cNvSpPr txBox="1"/>
          <p:nvPr/>
        </p:nvSpPr>
        <p:spPr>
          <a:xfrm flipH="1">
            <a:off x="2918903" y="4587738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5/18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11C03-FAD8-E7DE-7E92-81F55229D70D}"/>
              </a:ext>
            </a:extLst>
          </p:cNvPr>
          <p:cNvSpPr txBox="1"/>
          <p:nvPr/>
        </p:nvSpPr>
        <p:spPr>
          <a:xfrm flipH="1">
            <a:off x="9043471" y="2491893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5/24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3D7E0-A379-783F-1829-F9C32391212B}"/>
              </a:ext>
            </a:extLst>
          </p:cNvPr>
          <p:cNvSpPr txBox="1"/>
          <p:nvPr/>
        </p:nvSpPr>
        <p:spPr>
          <a:xfrm flipH="1">
            <a:off x="4401470" y="3944415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5/19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05AD8-4503-F316-4377-91D210FA38CE}"/>
              </a:ext>
            </a:extLst>
          </p:cNvPr>
          <p:cNvSpPr txBox="1"/>
          <p:nvPr/>
        </p:nvSpPr>
        <p:spPr>
          <a:xfrm flipH="1">
            <a:off x="5957519" y="3474662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5/22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27F7A-CE02-60B0-6AA4-AADF28FD9A52}"/>
              </a:ext>
            </a:extLst>
          </p:cNvPr>
          <p:cNvSpPr txBox="1"/>
          <p:nvPr/>
        </p:nvSpPr>
        <p:spPr>
          <a:xfrm flipH="1">
            <a:off x="7513371" y="3158976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5/23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20021-C619-3997-A091-888656B35479}"/>
              </a:ext>
            </a:extLst>
          </p:cNvPr>
          <p:cNvSpPr txBox="1"/>
          <p:nvPr/>
        </p:nvSpPr>
        <p:spPr>
          <a:xfrm flipH="1">
            <a:off x="10488040" y="2065507"/>
            <a:ext cx="501339" cy="28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5/25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9FA0B6-1FA9-BB0B-6AA0-4B3091E2BF35}"/>
              </a:ext>
            </a:extLst>
          </p:cNvPr>
          <p:cNvGrpSpPr/>
          <p:nvPr/>
        </p:nvGrpSpPr>
        <p:grpSpPr>
          <a:xfrm>
            <a:off x="10370980" y="1788031"/>
            <a:ext cx="678779" cy="750779"/>
            <a:chOff x="6893128" y="2680978"/>
            <a:chExt cx="678779" cy="750779"/>
          </a:xfrm>
        </p:grpSpPr>
        <p:sp>
          <p:nvSpPr>
            <p:cNvPr id="48" name="타원 47"/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1" name="Object 5">
            <a:extLst>
              <a:ext uri="{FF2B5EF4-FFF2-40B4-BE49-F238E27FC236}">
                <a16:creationId xmlns:a16="http://schemas.microsoft.com/office/drawing/2014/main" id="{B902FE78-402C-7667-39F4-EC7B481CCC2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8974" y="1425728"/>
            <a:ext cx="2511910" cy="251191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90CAF400-D60A-69BE-1250-FB9F1F64CCDE}"/>
              </a:ext>
            </a:extLst>
          </p:cNvPr>
          <p:cNvGrpSpPr/>
          <p:nvPr/>
        </p:nvGrpSpPr>
        <p:grpSpPr>
          <a:xfrm>
            <a:off x="1889080" y="1425031"/>
            <a:ext cx="2511910" cy="2511910"/>
            <a:chOff x="318299" y="254153"/>
            <a:chExt cx="2511910" cy="2511910"/>
          </a:xfrm>
        </p:grpSpPr>
        <p:pic>
          <p:nvPicPr>
            <p:cNvPr id="46" name="Object 5">
              <a:extLst>
                <a:ext uri="{FF2B5EF4-FFF2-40B4-BE49-F238E27FC236}">
                  <a16:creationId xmlns:a16="http://schemas.microsoft.com/office/drawing/2014/main" id="{98F55221-13DD-1D2B-6991-1667629E8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299" y="254153"/>
              <a:ext cx="2511910" cy="2511910"/>
            </a:xfrm>
            <a:prstGeom prst="rect">
              <a:avLst/>
            </a:prstGeom>
          </p:spPr>
        </p:pic>
        <p:pic>
          <p:nvPicPr>
            <p:cNvPr id="52" name="그림 51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5B9B36CA-E51A-BEAA-D90B-7DDB7838A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65" y="1150108"/>
              <a:ext cx="360000" cy="360000"/>
            </a:xfrm>
            <a:prstGeom prst="rect">
              <a:avLst/>
            </a:prstGeom>
          </p:spPr>
        </p:pic>
        <p:pic>
          <p:nvPicPr>
            <p:cNvPr id="53" name="그림 52" descr="클립아트, 예술이(가) 표시된 사진">
              <a:extLst>
                <a:ext uri="{FF2B5EF4-FFF2-40B4-BE49-F238E27FC236}">
                  <a16:creationId xmlns:a16="http://schemas.microsoft.com/office/drawing/2014/main" id="{9FFB4E68-5060-AC11-877B-E0DF2EDA6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110" y="547484"/>
              <a:ext cx="360000" cy="360000"/>
            </a:xfrm>
            <a:prstGeom prst="rect">
              <a:avLst/>
            </a:prstGeom>
          </p:spPr>
        </p:pic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32D6BE64-6259-C77E-59C6-887BC2C14404}"/>
                </a:ext>
              </a:extLst>
            </p:cNvPr>
            <p:cNvSpPr/>
            <p:nvPr/>
          </p:nvSpPr>
          <p:spPr>
            <a:xfrm>
              <a:off x="468952" y="547484"/>
              <a:ext cx="1715723" cy="360000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JWT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55" name="말풍선: 모서리가 둥근 사각형 54">
              <a:extLst>
                <a:ext uri="{FF2B5EF4-FFF2-40B4-BE49-F238E27FC236}">
                  <a16:creationId xmlns:a16="http://schemas.microsoft.com/office/drawing/2014/main" id="{BDB8FA24-7778-110F-FD35-0D9CD946A368}"/>
                </a:ext>
              </a:extLst>
            </p:cNvPr>
            <p:cNvSpPr/>
            <p:nvPr/>
          </p:nvSpPr>
          <p:spPr>
            <a:xfrm>
              <a:off x="998387" y="1090549"/>
              <a:ext cx="1715723" cy="503755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게시판 구현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검색기능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로고 제작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8B0A53-217D-866F-C8AC-6DC2DEAD5414}"/>
              </a:ext>
            </a:extLst>
          </p:cNvPr>
          <p:cNvGrpSpPr/>
          <p:nvPr/>
        </p:nvGrpSpPr>
        <p:grpSpPr>
          <a:xfrm>
            <a:off x="1899366" y="1424334"/>
            <a:ext cx="2511910" cy="2511910"/>
            <a:chOff x="3080549" y="254153"/>
            <a:chExt cx="2511910" cy="2511910"/>
          </a:xfrm>
        </p:grpSpPr>
        <p:pic>
          <p:nvPicPr>
            <p:cNvPr id="57" name="Object 5">
              <a:extLst>
                <a:ext uri="{FF2B5EF4-FFF2-40B4-BE49-F238E27FC236}">
                  <a16:creationId xmlns:a16="http://schemas.microsoft.com/office/drawing/2014/main" id="{D7AE8C36-F786-2E98-AADB-B3B2C0F87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549" y="254153"/>
              <a:ext cx="2511910" cy="2511910"/>
            </a:xfrm>
            <a:prstGeom prst="rect">
              <a:avLst/>
            </a:prstGeom>
          </p:spPr>
        </p:pic>
        <p:pic>
          <p:nvPicPr>
            <p:cNvPr id="58" name="그림 57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3CBED219-0F83-1295-8085-4A3C046A1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115" y="1454908"/>
              <a:ext cx="360000" cy="360000"/>
            </a:xfrm>
            <a:prstGeom prst="rect">
              <a:avLst/>
            </a:prstGeom>
          </p:spPr>
        </p:pic>
        <p:pic>
          <p:nvPicPr>
            <p:cNvPr id="59" name="그림 58" descr="클립아트, 예술이(가) 표시된 사진">
              <a:extLst>
                <a:ext uri="{FF2B5EF4-FFF2-40B4-BE49-F238E27FC236}">
                  <a16:creationId xmlns:a16="http://schemas.microsoft.com/office/drawing/2014/main" id="{0CDCD894-B8FD-7EF0-D69B-8E821801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360" y="547484"/>
              <a:ext cx="360000" cy="360000"/>
            </a:xfrm>
            <a:prstGeom prst="rect">
              <a:avLst/>
            </a:prstGeom>
          </p:spPr>
        </p:pic>
        <p:sp>
          <p:nvSpPr>
            <p:cNvPr id="60" name="말풍선: 모서리가 둥근 사각형 59">
              <a:extLst>
                <a:ext uri="{FF2B5EF4-FFF2-40B4-BE49-F238E27FC236}">
                  <a16:creationId xmlns:a16="http://schemas.microsoft.com/office/drawing/2014/main" id="{24A9ED11-8DE6-8096-359F-F1D29868F1D3}"/>
                </a:ext>
              </a:extLst>
            </p:cNvPr>
            <p:cNvSpPr/>
            <p:nvPr/>
          </p:nvSpPr>
          <p:spPr>
            <a:xfrm>
              <a:off x="3231202" y="547484"/>
              <a:ext cx="1715723" cy="709816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공지사항 및 </a:t>
              </a:r>
              <a:r>
                <a:rPr lang="en-US" altLang="ko-KR" sz="1000" dirty="0">
                  <a:solidFill>
                    <a:schemeClr val="tx1"/>
                  </a:solidFill>
                </a:rPr>
                <a:t>Q&amp;A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게시판 </a:t>
              </a:r>
              <a:r>
                <a:rPr lang="en-US" altLang="ko-KR" sz="1000" dirty="0">
                  <a:solidFill>
                    <a:schemeClr val="tx1"/>
                  </a:solidFill>
                </a:rPr>
                <a:t>Rest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API,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JWT</a:t>
              </a:r>
              <a:r>
                <a:rPr lang="ko-KR" altLang="en-US" sz="1000" dirty="0">
                  <a:solidFill>
                    <a:schemeClr val="tx1"/>
                  </a:solidFill>
                </a:rPr>
                <a:t> 토큰 재발급 기능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0CA67714-E7BF-8ECB-3927-7F2660CF61F7}"/>
                </a:ext>
              </a:extLst>
            </p:cNvPr>
            <p:cNvSpPr/>
            <p:nvPr/>
          </p:nvSpPr>
          <p:spPr>
            <a:xfrm>
              <a:off x="3760637" y="1395349"/>
              <a:ext cx="1715723" cy="503755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Vue 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로그인 및 </a:t>
              </a:r>
              <a:r>
                <a:rPr lang="en-US" altLang="ko-KR" sz="1000" dirty="0">
                  <a:solidFill>
                    <a:schemeClr val="tx1"/>
                  </a:solidFill>
                </a:rPr>
                <a:t>JWT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연동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로고 추가 제작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08C2C8-E4F1-9A1A-CCD1-FF6FC4F5E595}"/>
              </a:ext>
            </a:extLst>
          </p:cNvPr>
          <p:cNvGrpSpPr/>
          <p:nvPr/>
        </p:nvGrpSpPr>
        <p:grpSpPr>
          <a:xfrm>
            <a:off x="1897203" y="1421522"/>
            <a:ext cx="2511910" cy="2511910"/>
            <a:chOff x="5743112" y="254153"/>
            <a:chExt cx="2511910" cy="2511910"/>
          </a:xfrm>
        </p:grpSpPr>
        <p:pic>
          <p:nvPicPr>
            <p:cNvPr id="63" name="Object 5">
              <a:extLst>
                <a:ext uri="{FF2B5EF4-FFF2-40B4-BE49-F238E27FC236}">
                  <a16:creationId xmlns:a16="http://schemas.microsoft.com/office/drawing/2014/main" id="{8419B8DC-25EF-6B28-F842-B1C65FB81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3112" y="254153"/>
              <a:ext cx="2511910" cy="2511910"/>
            </a:xfrm>
            <a:prstGeom prst="rect">
              <a:avLst/>
            </a:prstGeom>
          </p:spPr>
        </p:pic>
        <p:pic>
          <p:nvPicPr>
            <p:cNvPr id="64" name="그림 63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D7BFF420-27A5-4393-DE13-14FC9BE2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78" y="1054858"/>
              <a:ext cx="360000" cy="360000"/>
            </a:xfrm>
            <a:prstGeom prst="rect">
              <a:avLst/>
            </a:prstGeom>
          </p:spPr>
        </p:pic>
        <p:pic>
          <p:nvPicPr>
            <p:cNvPr id="65" name="그림 64" descr="클립아트, 예술이(가) 표시된 사진">
              <a:extLst>
                <a:ext uri="{FF2B5EF4-FFF2-40B4-BE49-F238E27FC236}">
                  <a16:creationId xmlns:a16="http://schemas.microsoft.com/office/drawing/2014/main" id="{DB2DDE11-BC1E-70DB-7EC7-16FAFA30E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923" y="547484"/>
              <a:ext cx="360000" cy="360000"/>
            </a:xfrm>
            <a:prstGeom prst="rect">
              <a:avLst/>
            </a:prstGeom>
          </p:spPr>
        </p:pic>
        <p:sp>
          <p:nvSpPr>
            <p:cNvPr id="66" name="말풍선: 모서리가 둥근 사각형 65">
              <a:extLst>
                <a:ext uri="{FF2B5EF4-FFF2-40B4-BE49-F238E27FC236}">
                  <a16:creationId xmlns:a16="http://schemas.microsoft.com/office/drawing/2014/main" id="{B58A6EC0-9C22-4A53-3508-CE9009866262}"/>
                </a:ext>
              </a:extLst>
            </p:cNvPr>
            <p:cNvSpPr/>
            <p:nvPr/>
          </p:nvSpPr>
          <p:spPr>
            <a:xfrm>
              <a:off x="5893765" y="547484"/>
              <a:ext cx="1715723" cy="360000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지도 띄우기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말풍선: 모서리가 둥근 사각형 66">
              <a:extLst>
                <a:ext uri="{FF2B5EF4-FFF2-40B4-BE49-F238E27FC236}">
                  <a16:creationId xmlns:a16="http://schemas.microsoft.com/office/drawing/2014/main" id="{6BAB59B6-EB66-4585-41D7-E180E8A5A899}"/>
                </a:ext>
              </a:extLst>
            </p:cNvPr>
            <p:cNvSpPr/>
            <p:nvPr/>
          </p:nvSpPr>
          <p:spPr>
            <a:xfrm>
              <a:off x="6423200" y="1080929"/>
              <a:ext cx="1715723" cy="360000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회원 </a:t>
              </a:r>
              <a:r>
                <a:rPr lang="ko-KR" altLang="en-US" sz="1000">
                  <a:solidFill>
                    <a:schemeClr val="tx1"/>
                  </a:solidFill>
                </a:rPr>
                <a:t>가입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수정</a:t>
              </a:r>
            </a:p>
          </p:txBody>
        </p:sp>
        <p:pic>
          <p:nvPicPr>
            <p:cNvPr id="68" name="그림 67" descr="클립아트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9849F4F9-49F6-DE24-50A7-B5BA4262E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923" y="2203996"/>
              <a:ext cx="360000" cy="360000"/>
            </a:xfrm>
            <a:prstGeom prst="rect">
              <a:avLst/>
            </a:prstGeom>
          </p:spPr>
        </p:pic>
        <p:sp>
          <p:nvSpPr>
            <p:cNvPr id="69" name="말풍선: 모서리가 둥근 사각형 68">
              <a:extLst>
                <a:ext uri="{FF2B5EF4-FFF2-40B4-BE49-F238E27FC236}">
                  <a16:creationId xmlns:a16="http://schemas.microsoft.com/office/drawing/2014/main" id="{5097F28D-2579-EF25-5C5F-033C87B446B0}"/>
                </a:ext>
              </a:extLst>
            </p:cNvPr>
            <p:cNvSpPr/>
            <p:nvPr/>
          </p:nvSpPr>
          <p:spPr>
            <a:xfrm>
              <a:off x="5881678" y="1832429"/>
              <a:ext cx="1715723" cy="743134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지도에 리스트 띄우기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 err="1">
                  <a:solidFill>
                    <a:schemeClr val="tx1"/>
                  </a:solidFill>
                </a:rPr>
                <a:t>핫플레이스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메인 화면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D58F914-A1C5-892D-84A3-8833B9C3CA0E}"/>
              </a:ext>
            </a:extLst>
          </p:cNvPr>
          <p:cNvGrpSpPr/>
          <p:nvPr/>
        </p:nvGrpSpPr>
        <p:grpSpPr>
          <a:xfrm>
            <a:off x="1890007" y="1417621"/>
            <a:ext cx="2511910" cy="2511910"/>
            <a:chOff x="324002" y="3059394"/>
            <a:chExt cx="2511910" cy="2511910"/>
          </a:xfrm>
        </p:grpSpPr>
        <p:pic>
          <p:nvPicPr>
            <p:cNvPr id="72" name="Object 5">
              <a:extLst>
                <a:ext uri="{FF2B5EF4-FFF2-40B4-BE49-F238E27FC236}">
                  <a16:creationId xmlns:a16="http://schemas.microsoft.com/office/drawing/2014/main" id="{38EEFA43-F9CA-B017-8D41-8C4A7283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002" y="3059394"/>
              <a:ext cx="2511910" cy="2511910"/>
            </a:xfrm>
            <a:prstGeom prst="rect">
              <a:avLst/>
            </a:prstGeom>
          </p:spPr>
        </p:pic>
        <p:pic>
          <p:nvPicPr>
            <p:cNvPr id="73" name="그림 72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963DF0F2-DE56-7385-F70B-D94463C8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568" y="4564949"/>
              <a:ext cx="360000" cy="360000"/>
            </a:xfrm>
            <a:prstGeom prst="rect">
              <a:avLst/>
            </a:prstGeom>
          </p:spPr>
        </p:pic>
        <p:pic>
          <p:nvPicPr>
            <p:cNvPr id="74" name="그림 73" descr="클립아트, 예술이(가) 표시된 사진">
              <a:extLst>
                <a:ext uri="{FF2B5EF4-FFF2-40B4-BE49-F238E27FC236}">
                  <a16:creationId xmlns:a16="http://schemas.microsoft.com/office/drawing/2014/main" id="{8795079D-852B-1F6C-F2C6-FEEE21636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813" y="3352725"/>
              <a:ext cx="360000" cy="360000"/>
            </a:xfrm>
            <a:prstGeom prst="rect">
              <a:avLst/>
            </a:prstGeom>
          </p:spPr>
        </p:pic>
        <p:sp>
          <p:nvSpPr>
            <p:cNvPr id="75" name="말풍선: 모서리가 둥근 사각형 74">
              <a:extLst>
                <a:ext uri="{FF2B5EF4-FFF2-40B4-BE49-F238E27FC236}">
                  <a16:creationId xmlns:a16="http://schemas.microsoft.com/office/drawing/2014/main" id="{91394CCE-FB17-3A15-F06B-EDECD198D4E1}"/>
                </a:ext>
              </a:extLst>
            </p:cNvPr>
            <p:cNvSpPr/>
            <p:nvPr/>
          </p:nvSpPr>
          <p:spPr>
            <a:xfrm>
              <a:off x="474655" y="3352725"/>
              <a:ext cx="1715723" cy="709816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Class Diagram,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ER Diagram,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Usecase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제작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공지사항 수정</a:t>
              </a:r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77C1368A-94C0-04AB-2967-DED16D51FB4A}"/>
                </a:ext>
              </a:extLst>
            </p:cNvPr>
            <p:cNvSpPr/>
            <p:nvPr/>
          </p:nvSpPr>
          <p:spPr>
            <a:xfrm>
              <a:off x="1004090" y="4267265"/>
              <a:ext cx="1715723" cy="709816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지도에 리스트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마커 띄우기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관광지 상세정보 조회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모달</a:t>
              </a:r>
              <a:r>
                <a:rPr lang="en-US" altLang="ko-KR" sz="900" dirty="0">
                  <a:solidFill>
                    <a:schemeClr val="tx1"/>
                  </a:solidFill>
                </a:rPr>
                <a:t>),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회원가입 유효성 검사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274228D-6FB6-4FE4-9E88-8930BB6013A2}"/>
              </a:ext>
            </a:extLst>
          </p:cNvPr>
          <p:cNvGrpSpPr/>
          <p:nvPr/>
        </p:nvGrpSpPr>
        <p:grpSpPr>
          <a:xfrm>
            <a:off x="1902007" y="1420128"/>
            <a:ext cx="2511910" cy="2511910"/>
            <a:chOff x="3080549" y="3059394"/>
            <a:chExt cx="2511910" cy="2511910"/>
          </a:xfrm>
        </p:grpSpPr>
        <p:pic>
          <p:nvPicPr>
            <p:cNvPr id="78" name="Object 5">
              <a:extLst>
                <a:ext uri="{FF2B5EF4-FFF2-40B4-BE49-F238E27FC236}">
                  <a16:creationId xmlns:a16="http://schemas.microsoft.com/office/drawing/2014/main" id="{6BF17214-48E9-6A98-5EEA-E025A085C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549" y="3059394"/>
              <a:ext cx="2511910" cy="2511910"/>
            </a:xfrm>
            <a:prstGeom prst="rect">
              <a:avLst/>
            </a:prstGeom>
          </p:spPr>
        </p:pic>
        <p:pic>
          <p:nvPicPr>
            <p:cNvPr id="79" name="그림 78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78972169-9E46-F00B-44F5-19C9C178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115" y="4279199"/>
              <a:ext cx="360000" cy="360000"/>
            </a:xfrm>
            <a:prstGeom prst="rect">
              <a:avLst/>
            </a:prstGeom>
          </p:spPr>
        </p:pic>
        <p:pic>
          <p:nvPicPr>
            <p:cNvPr id="80" name="그림 79" descr="클립아트, 예술이(가) 표시된 사진">
              <a:extLst>
                <a:ext uri="{FF2B5EF4-FFF2-40B4-BE49-F238E27FC236}">
                  <a16:creationId xmlns:a16="http://schemas.microsoft.com/office/drawing/2014/main" id="{B13291A9-88D0-B39E-9D5E-763DB3FD5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360" y="3352725"/>
              <a:ext cx="360000" cy="360000"/>
            </a:xfrm>
            <a:prstGeom prst="rect">
              <a:avLst/>
            </a:prstGeom>
          </p:spPr>
        </p:pic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B44CC03F-7D24-A6AC-1DCC-ADBAFDDBF1DF}"/>
                </a:ext>
              </a:extLst>
            </p:cNvPr>
            <p:cNvSpPr/>
            <p:nvPr/>
          </p:nvSpPr>
          <p:spPr>
            <a:xfrm>
              <a:off x="3155875" y="3280179"/>
              <a:ext cx="1866376" cy="709816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공지사항 및 </a:t>
              </a:r>
              <a:r>
                <a:rPr lang="en-US" altLang="ko-KR" sz="900" dirty="0">
                  <a:solidFill>
                    <a:schemeClr val="tx1"/>
                  </a:solidFill>
                </a:rPr>
                <a:t>Q&amp;A </a:t>
              </a:r>
              <a:r>
                <a:rPr lang="ko-KR" altLang="en-US" sz="900" dirty="0">
                  <a:solidFill>
                    <a:schemeClr val="tx1"/>
                  </a:solidFill>
                </a:rPr>
                <a:t>게시판 생성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HotPlace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추천 기능 상세 구현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여행 계획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RestAPI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말풍선: 모서리가 둥근 사각형 81">
              <a:extLst>
                <a:ext uri="{FF2B5EF4-FFF2-40B4-BE49-F238E27FC236}">
                  <a16:creationId xmlns:a16="http://schemas.microsoft.com/office/drawing/2014/main" id="{B6D0AC07-EAE1-D715-A2B7-AE715AA44B6A}"/>
                </a:ext>
              </a:extLst>
            </p:cNvPr>
            <p:cNvSpPr/>
            <p:nvPr/>
          </p:nvSpPr>
          <p:spPr>
            <a:xfrm>
              <a:off x="3760637" y="4133849"/>
              <a:ext cx="1715723" cy="557481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여행 계획 기획 및 구현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메인 화면 수정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657A6A7-54CE-017F-361E-E36080DCC109}"/>
              </a:ext>
            </a:extLst>
          </p:cNvPr>
          <p:cNvGrpSpPr/>
          <p:nvPr/>
        </p:nvGrpSpPr>
        <p:grpSpPr>
          <a:xfrm>
            <a:off x="1897534" y="1420128"/>
            <a:ext cx="2511910" cy="2511910"/>
            <a:chOff x="5773981" y="3059394"/>
            <a:chExt cx="2511910" cy="2511910"/>
          </a:xfrm>
        </p:grpSpPr>
        <p:pic>
          <p:nvPicPr>
            <p:cNvPr id="85" name="Object 5">
              <a:extLst>
                <a:ext uri="{FF2B5EF4-FFF2-40B4-BE49-F238E27FC236}">
                  <a16:creationId xmlns:a16="http://schemas.microsoft.com/office/drawing/2014/main" id="{677F353E-7D6D-031A-6A50-BBB772A50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3981" y="3059394"/>
              <a:ext cx="2511910" cy="2511910"/>
            </a:xfrm>
            <a:prstGeom prst="rect">
              <a:avLst/>
            </a:prstGeom>
          </p:spPr>
        </p:pic>
        <p:pic>
          <p:nvPicPr>
            <p:cNvPr id="86" name="그림 85" descr="클립아트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4AFE9317-799C-5EEF-0AF7-21ED4CC72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547" y="4279199"/>
              <a:ext cx="360000" cy="360000"/>
            </a:xfrm>
            <a:prstGeom prst="rect">
              <a:avLst/>
            </a:prstGeom>
          </p:spPr>
        </p:pic>
        <p:pic>
          <p:nvPicPr>
            <p:cNvPr id="87" name="그림 86" descr="클립아트, 예술이(가) 표시된 사진">
              <a:extLst>
                <a:ext uri="{FF2B5EF4-FFF2-40B4-BE49-F238E27FC236}">
                  <a16:creationId xmlns:a16="http://schemas.microsoft.com/office/drawing/2014/main" id="{288616B1-9AE0-67D7-311A-C00A48502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792" y="3352725"/>
              <a:ext cx="360000" cy="360000"/>
            </a:xfrm>
            <a:prstGeom prst="rect">
              <a:avLst/>
            </a:prstGeom>
          </p:spPr>
        </p:pic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49A45522-5712-C7DA-E5C3-64FEA15554C4}"/>
                </a:ext>
              </a:extLst>
            </p:cNvPr>
            <p:cNvSpPr/>
            <p:nvPr/>
          </p:nvSpPr>
          <p:spPr>
            <a:xfrm>
              <a:off x="5849307" y="3280179"/>
              <a:ext cx="1866376" cy="709816"/>
            </a:xfrm>
            <a:prstGeom prst="wedgeRoundRectCallout">
              <a:avLst>
                <a:gd name="adj1" fmla="val 58000"/>
                <a:gd name="adj2" fmla="val 17521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여행 계획 오류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HotPlace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기능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수정 및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docs</a:t>
              </a:r>
              <a:r>
                <a:rPr lang="ko-KR" altLang="en-US" sz="1000" dirty="0">
                  <a:solidFill>
                    <a:schemeClr val="tx1"/>
                  </a:solidFill>
                </a:rPr>
                <a:t> 제작</a:t>
              </a:r>
            </a:p>
          </p:txBody>
        </p:sp>
        <p:sp>
          <p:nvSpPr>
            <p:cNvPr id="89" name="말풍선: 모서리가 둥근 사각형 88">
              <a:extLst>
                <a:ext uri="{FF2B5EF4-FFF2-40B4-BE49-F238E27FC236}">
                  <a16:creationId xmlns:a16="http://schemas.microsoft.com/office/drawing/2014/main" id="{6D5DA9B4-9D33-7AA2-AA22-3512E5B6BEA9}"/>
                </a:ext>
              </a:extLst>
            </p:cNvPr>
            <p:cNvSpPr/>
            <p:nvPr/>
          </p:nvSpPr>
          <p:spPr>
            <a:xfrm>
              <a:off x="6454069" y="4133849"/>
              <a:ext cx="1715723" cy="557481"/>
            </a:xfrm>
            <a:prstGeom prst="wedgeRoundRectCallout">
              <a:avLst>
                <a:gd name="adj1" fmla="val -58028"/>
                <a:gd name="adj2" fmla="val 9583"/>
                <a:gd name="adj3" fmla="val 1666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메인 화면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게시판 여행 계획 연동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및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detail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수정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19F51F6-1F2A-3C73-D20E-3D0F1C92F1D0}"/>
              </a:ext>
            </a:extLst>
          </p:cNvPr>
          <p:cNvGrpSpPr/>
          <p:nvPr/>
        </p:nvGrpSpPr>
        <p:grpSpPr>
          <a:xfrm>
            <a:off x="8954750" y="2265783"/>
            <a:ext cx="678779" cy="750779"/>
            <a:chOff x="6893128" y="2680978"/>
            <a:chExt cx="678779" cy="75077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4DCAED85-EE0A-AE9A-2C36-2128E0AF62B7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275305F-5151-141A-4295-6A4AFA66A16F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844D6D5-0A8D-DC57-EBDB-30DCFA2C0024}"/>
              </a:ext>
            </a:extLst>
          </p:cNvPr>
          <p:cNvGrpSpPr/>
          <p:nvPr/>
        </p:nvGrpSpPr>
        <p:grpSpPr>
          <a:xfrm>
            <a:off x="7431728" y="2865349"/>
            <a:ext cx="678779" cy="750779"/>
            <a:chOff x="6893128" y="2680978"/>
            <a:chExt cx="678779" cy="750779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36D15B2-380C-77A7-3D82-2054379FCE45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4C97460-E6B9-8FA2-5C89-0135554E5C37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5105DBC-B565-5F1E-F15A-1E9A7F4FC691}"/>
              </a:ext>
            </a:extLst>
          </p:cNvPr>
          <p:cNvGrpSpPr/>
          <p:nvPr/>
        </p:nvGrpSpPr>
        <p:grpSpPr>
          <a:xfrm>
            <a:off x="5868798" y="3183030"/>
            <a:ext cx="678779" cy="750779"/>
            <a:chOff x="6893128" y="2680978"/>
            <a:chExt cx="678779" cy="750779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96A9E64E-AF8E-1C23-733B-0BC7230D9B7A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F4625D15-EDE1-D997-E26B-0CEEA3C7F561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8EAB37F-A971-740E-D77A-D9FC2F257EB7}"/>
              </a:ext>
            </a:extLst>
          </p:cNvPr>
          <p:cNvGrpSpPr/>
          <p:nvPr/>
        </p:nvGrpSpPr>
        <p:grpSpPr>
          <a:xfrm>
            <a:off x="4320317" y="3701683"/>
            <a:ext cx="678779" cy="750779"/>
            <a:chOff x="6893128" y="2680978"/>
            <a:chExt cx="678779" cy="750779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68B44F2-1E11-BDDD-0FF3-7FDF62DBA1E2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36FB988-5037-6287-708A-966F404C40CC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C7DB966-BCE6-2205-BD10-4B2993CBD6E3}"/>
              </a:ext>
            </a:extLst>
          </p:cNvPr>
          <p:cNvGrpSpPr/>
          <p:nvPr/>
        </p:nvGrpSpPr>
        <p:grpSpPr>
          <a:xfrm>
            <a:off x="2839879" y="4289396"/>
            <a:ext cx="678779" cy="750779"/>
            <a:chOff x="6893128" y="2680978"/>
            <a:chExt cx="678779" cy="75077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B7F8C0C-6231-A451-3D97-78F92782CB87}"/>
                </a:ext>
              </a:extLst>
            </p:cNvPr>
            <p:cNvSpPr/>
            <p:nvPr/>
          </p:nvSpPr>
          <p:spPr>
            <a:xfrm>
              <a:off x="6893128" y="2752978"/>
              <a:ext cx="678779" cy="678779"/>
            </a:xfrm>
            <a:prstGeom prst="ellipse">
              <a:avLst/>
            </a:prstGeom>
            <a:noFill/>
            <a:ln w="12700">
              <a:solidFill>
                <a:srgbClr val="00D6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80C15F5-8032-94F3-E7FC-1D1D9E4BB10C}"/>
                </a:ext>
              </a:extLst>
            </p:cNvPr>
            <p:cNvSpPr/>
            <p:nvPr/>
          </p:nvSpPr>
          <p:spPr>
            <a:xfrm>
              <a:off x="7160517" y="2680978"/>
              <a:ext cx="144000" cy="144000"/>
            </a:xfrm>
            <a:prstGeom prst="ellipse">
              <a:avLst/>
            </a:prstGeom>
            <a:solidFill>
              <a:srgbClr val="00D65E"/>
            </a:solidFill>
            <a:ln w="28575" cmpd="dbl">
              <a:solidFill>
                <a:srgbClr val="00D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A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78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시장 분석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19800000">
            <a:off x="4402244" y="1098967"/>
            <a:ext cx="2870732" cy="3935959"/>
            <a:chOff x="4782285" y="1559966"/>
            <a:chExt cx="2870732" cy="393595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00D65E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00D6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00B0F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00D65E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00B0F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208757" y="1680664"/>
            <a:ext cx="25303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여행 </a:t>
            </a:r>
            <a:r>
              <a:rPr lang="ko-KR" altLang="en-US" sz="1400" b="1" dirty="0" err="1">
                <a:solidFill>
                  <a:srgbClr val="00B0F0"/>
                </a:solidFill>
              </a:rPr>
              <a:t>계획률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40" y="2266392"/>
            <a:ext cx="1495101" cy="1495101"/>
          </a:xfrm>
          <a:prstGeom prst="rect">
            <a:avLst/>
          </a:prstGeom>
        </p:spPr>
      </p:pic>
      <p:sp>
        <p:nvSpPr>
          <p:cNvPr id="55" name="양쪽 모서리가 둥근 사각형 54"/>
          <p:cNvSpPr/>
          <p:nvPr/>
        </p:nvSpPr>
        <p:spPr>
          <a:xfrm>
            <a:off x="1485343" y="2166866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B0F0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2019 70.5%</a:t>
            </a:r>
          </a:p>
        </p:txBody>
      </p:sp>
      <p:sp>
        <p:nvSpPr>
          <p:cNvPr id="56" name="자유형 55"/>
          <p:cNvSpPr/>
          <p:nvPr/>
        </p:nvSpPr>
        <p:spPr>
          <a:xfrm>
            <a:off x="1737067" y="3148608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양쪽 모서리가 둥근 사각형 56"/>
          <p:cNvSpPr/>
          <p:nvPr/>
        </p:nvSpPr>
        <p:spPr>
          <a:xfrm>
            <a:off x="1485343" y="2605470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B0F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2023 77.3%</a:t>
            </a:r>
          </a:p>
        </p:txBody>
      </p:sp>
      <p:sp>
        <p:nvSpPr>
          <p:cNvPr id="58" name="양쪽 모서리가 둥근 사각형 57"/>
          <p:cNvSpPr/>
          <p:nvPr/>
        </p:nvSpPr>
        <p:spPr>
          <a:xfrm>
            <a:off x="7899927" y="2876637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00D6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2019 69%</a:t>
            </a:r>
          </a:p>
        </p:txBody>
      </p:sp>
      <p:sp>
        <p:nvSpPr>
          <p:cNvPr id="59" name="자유형 58"/>
          <p:cNvSpPr/>
          <p:nvPr/>
        </p:nvSpPr>
        <p:spPr>
          <a:xfrm>
            <a:off x="8104036" y="308074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7899927" y="37434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2022</a:t>
            </a:r>
            <a:r>
              <a:rPr lang="ko-KR" altLang="en-US" sz="1050" dirty="0">
                <a:solidFill>
                  <a:srgbClr val="264259"/>
                </a:solidFill>
              </a:rPr>
              <a:t>하반기</a:t>
            </a:r>
            <a:r>
              <a:rPr lang="en-US" altLang="ko-KR" sz="1050" dirty="0">
                <a:solidFill>
                  <a:srgbClr val="264259"/>
                </a:solidFill>
              </a:rPr>
              <a:t> 73.8%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7837948" y="4188155"/>
            <a:ext cx="3786658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D65E"/>
                </a:solidFill>
              </a:rPr>
              <a:t>1</a:t>
            </a:r>
            <a:r>
              <a:rPr lang="ko-KR" altLang="en-US" sz="1400" b="1" dirty="0">
                <a:solidFill>
                  <a:srgbClr val="00D65E"/>
                </a:solidFill>
              </a:rPr>
              <a:t>박 이상 여행 </a:t>
            </a:r>
            <a:r>
              <a:rPr lang="ko-KR" altLang="en-US" sz="1400" b="1" dirty="0" err="1">
                <a:solidFill>
                  <a:srgbClr val="00D65E"/>
                </a:solidFill>
              </a:rPr>
              <a:t>경험률</a:t>
            </a:r>
            <a:endParaRPr lang="en-US" altLang="ko-KR" sz="1400" b="1" dirty="0">
              <a:solidFill>
                <a:srgbClr val="00D65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약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년만에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코로나로 인한 여행 감소 회복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급격한 상승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ACC638-861F-6222-3216-B0767B48CC8C}"/>
              </a:ext>
            </a:extLst>
          </p:cNvPr>
          <p:cNvSpPr/>
          <p:nvPr/>
        </p:nvSpPr>
        <p:spPr>
          <a:xfrm>
            <a:off x="7898454" y="3309686"/>
            <a:ext cx="2206171" cy="438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ko-KR" altLang="en-US" dirty="0">
                <a:solidFill>
                  <a:srgbClr val="00D65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2022</a:t>
            </a:r>
            <a:r>
              <a:rPr lang="ko-KR" altLang="en-US" sz="1050" dirty="0">
                <a:solidFill>
                  <a:srgbClr val="264259"/>
                </a:solidFill>
              </a:rPr>
              <a:t>상반기 </a:t>
            </a:r>
            <a:r>
              <a:rPr lang="en-US" altLang="ko-KR" sz="1050" dirty="0">
                <a:solidFill>
                  <a:srgbClr val="264259"/>
                </a:solidFill>
              </a:rPr>
              <a:t>64.5%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20E379E-C2FD-3486-14B1-B1114C292F23}"/>
              </a:ext>
            </a:extLst>
          </p:cNvPr>
          <p:cNvGrpSpPr/>
          <p:nvPr/>
        </p:nvGrpSpPr>
        <p:grpSpPr>
          <a:xfrm>
            <a:off x="7875972" y="909170"/>
            <a:ext cx="2530372" cy="1616594"/>
            <a:chOff x="7875972" y="909170"/>
            <a:chExt cx="2530372" cy="1616594"/>
          </a:xfrm>
        </p:grpSpPr>
        <p:sp>
          <p:nvSpPr>
            <p:cNvPr id="4" name="양쪽 모서리가 둥근 사각형 54">
              <a:extLst>
                <a:ext uri="{FF2B5EF4-FFF2-40B4-BE49-F238E27FC236}">
                  <a16:creationId xmlns:a16="http://schemas.microsoft.com/office/drawing/2014/main" id="{8DEA99EB-F144-DEEC-0D19-CFB606AD68F5}"/>
                </a:ext>
              </a:extLst>
            </p:cNvPr>
            <p:cNvSpPr/>
            <p:nvPr/>
          </p:nvSpPr>
          <p:spPr>
            <a:xfrm>
              <a:off x="7904735" y="1286372"/>
              <a:ext cx="2206171" cy="438604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rgbClr val="00DE64"/>
                  </a:solidFill>
                </a:rPr>
                <a:t>●</a:t>
              </a:r>
              <a:r>
                <a:rPr lang="ko-KR" altLang="en-US" dirty="0">
                  <a:solidFill>
                    <a:srgbClr val="264259"/>
                  </a:solidFill>
                </a:rPr>
                <a:t> </a:t>
              </a:r>
              <a:r>
                <a:rPr lang="en-US" altLang="ko-KR" sz="1050" dirty="0">
                  <a:solidFill>
                    <a:srgbClr val="264259"/>
                  </a:solidFill>
                </a:rPr>
                <a:t>2019 27.6%</a:t>
              </a:r>
            </a:p>
          </p:txBody>
        </p:sp>
        <p:sp>
          <p:nvSpPr>
            <p:cNvPr id="7" name="양쪽 모서리가 둥근 사각형 56">
              <a:extLst>
                <a:ext uri="{FF2B5EF4-FFF2-40B4-BE49-F238E27FC236}">
                  <a16:creationId xmlns:a16="http://schemas.microsoft.com/office/drawing/2014/main" id="{3A714369-4D00-0AB4-F8F9-2E3293012AF3}"/>
                </a:ext>
              </a:extLst>
            </p:cNvPr>
            <p:cNvSpPr/>
            <p:nvPr/>
          </p:nvSpPr>
          <p:spPr>
            <a:xfrm>
              <a:off x="7905901" y="2087160"/>
              <a:ext cx="2206171" cy="438604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rgbClr val="00DE64"/>
                  </a:solidFill>
                </a:rPr>
                <a:t>○</a:t>
              </a:r>
              <a:r>
                <a:rPr lang="ko-KR" altLang="en-US" dirty="0">
                  <a:solidFill>
                    <a:srgbClr val="264259"/>
                  </a:solidFill>
                </a:rPr>
                <a:t> </a:t>
              </a:r>
              <a:r>
                <a:rPr lang="en-US" altLang="ko-KR" sz="1050" dirty="0">
                  <a:solidFill>
                    <a:srgbClr val="264259"/>
                  </a:solidFill>
                </a:rPr>
                <a:t>2023 6.7%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B52EE0-82C4-0FEF-075F-ACAEA6F98263}"/>
                </a:ext>
              </a:extLst>
            </p:cNvPr>
            <p:cNvSpPr/>
            <p:nvPr/>
          </p:nvSpPr>
          <p:spPr>
            <a:xfrm>
              <a:off x="7903833" y="1670763"/>
              <a:ext cx="2206171" cy="4386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dirty="0">
                  <a:solidFill>
                    <a:srgbClr val="00DE64"/>
                  </a:solidFill>
                </a:rPr>
                <a:t>○</a:t>
              </a:r>
              <a:r>
                <a:rPr lang="ko-KR" altLang="en-US" dirty="0">
                  <a:solidFill>
                    <a:srgbClr val="264259"/>
                  </a:solidFill>
                </a:rPr>
                <a:t> </a:t>
              </a:r>
              <a:r>
                <a:rPr lang="en-US" altLang="ko-KR" sz="1050" dirty="0">
                  <a:solidFill>
                    <a:srgbClr val="264259"/>
                  </a:solidFill>
                </a:rPr>
                <a:t>2022</a:t>
              </a:r>
              <a:r>
                <a:rPr lang="ko-KR" altLang="en-US" sz="1050" dirty="0">
                  <a:solidFill>
                    <a:srgbClr val="264259"/>
                  </a:solidFill>
                </a:rPr>
                <a:t>상반기 </a:t>
              </a:r>
              <a:r>
                <a:rPr lang="en-US" altLang="ko-KR" sz="1050" dirty="0">
                  <a:solidFill>
                    <a:srgbClr val="264259"/>
                  </a:solidFill>
                </a:rPr>
                <a:t>3.8%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C01156E-599F-22B5-EBF4-F032AE5D9D87}"/>
                </a:ext>
              </a:extLst>
            </p:cNvPr>
            <p:cNvSpPr/>
            <p:nvPr/>
          </p:nvSpPr>
          <p:spPr>
            <a:xfrm>
              <a:off x="7875972" y="909170"/>
              <a:ext cx="2530372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00DE64"/>
                  </a:solidFill>
                </a:rPr>
                <a:t>해외 여행 </a:t>
              </a:r>
              <a:r>
                <a:rPr lang="ko-KR" altLang="en-US" sz="1400" b="1" dirty="0" err="1">
                  <a:solidFill>
                    <a:srgbClr val="00DE64"/>
                  </a:solidFill>
                </a:rPr>
                <a:t>경험률</a:t>
              </a:r>
              <a:endParaRPr lang="en-US" altLang="ko-KR" sz="1400" b="1" dirty="0">
                <a:solidFill>
                  <a:srgbClr val="00DE64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3B9A99-7C95-95D3-1B7A-BFD3E3886456}"/>
              </a:ext>
            </a:extLst>
          </p:cNvPr>
          <p:cNvGrpSpPr/>
          <p:nvPr/>
        </p:nvGrpSpPr>
        <p:grpSpPr>
          <a:xfrm>
            <a:off x="3579137" y="1107843"/>
            <a:ext cx="4684317" cy="4684317"/>
            <a:chOff x="3579137" y="1107843"/>
            <a:chExt cx="4684317" cy="4684317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3F9779EF-2611-DE16-2778-2ACDDDC6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9137" y="1107843"/>
              <a:ext cx="4684317" cy="46843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579898-BCF8-A7EE-547C-92CAF8DC5FD8}"/>
                </a:ext>
              </a:extLst>
            </p:cNvPr>
            <p:cNvSpPr txBox="1"/>
            <p:nvPr/>
          </p:nvSpPr>
          <p:spPr>
            <a:xfrm>
              <a:off x="3749761" y="1901368"/>
              <a:ext cx="44247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회복하고 있으나 아직은 코로나 여파로 국내 여행 시장에 비해 해외 여행 시장은 회복이 더딘 상태입니다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따라서 국내 여행 상품에 대한 수요가 높아질 수 있습니다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또한</a:t>
              </a:r>
              <a:r>
                <a:rPr lang="en-US" altLang="ko-KR" dirty="0"/>
                <a:t>, </a:t>
              </a:r>
              <a:r>
                <a:rPr lang="ko-KR" altLang="en-US" dirty="0"/>
                <a:t>국내 관광지</a:t>
              </a:r>
              <a:r>
                <a:rPr lang="en-US" altLang="ko-KR" dirty="0"/>
                <a:t>, </a:t>
              </a:r>
              <a:r>
                <a:rPr lang="ko-KR" altLang="en-US" dirty="0"/>
                <a:t>자연 경관</a:t>
              </a:r>
              <a:r>
                <a:rPr lang="en-US" altLang="ko-KR" dirty="0"/>
                <a:t>, </a:t>
              </a:r>
              <a:r>
                <a:rPr lang="ko-KR" altLang="en-US" dirty="0"/>
                <a:t>문화 체험 등을 강조하는 여행상품이 인기를 끌 수 있습니다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pic>
          <p:nvPicPr>
            <p:cNvPr id="13" name="그림 12" descr="그래픽, 원, 스크린샷, 그래픽 디자인이(가) 표시된 사진">
              <a:extLst>
                <a:ext uri="{FF2B5EF4-FFF2-40B4-BE49-F238E27FC236}">
                  <a16:creationId xmlns:a16="http://schemas.microsoft.com/office/drawing/2014/main" id="{711F62D0-AACC-14B0-BCEA-74E99230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267" y="4749106"/>
              <a:ext cx="800794" cy="800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4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370E82-58F1-F7E2-C64A-819ED4E228DC}"/>
              </a:ext>
            </a:extLst>
          </p:cNvPr>
          <p:cNvGrpSpPr/>
          <p:nvPr/>
        </p:nvGrpSpPr>
        <p:grpSpPr>
          <a:xfrm>
            <a:off x="1637960" y="1167282"/>
            <a:ext cx="9687265" cy="5080452"/>
            <a:chOff x="172016" y="257175"/>
            <a:chExt cx="11819959" cy="63790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29B9CF-2EA7-43B5-3A1E-631A48DF5B98}"/>
                </a:ext>
              </a:extLst>
            </p:cNvPr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292AE7-D57E-A4BA-A574-B42429B6C241}"/>
                </a:ext>
              </a:extLst>
            </p:cNvPr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200" b="1" dirty="0">
                  <a:solidFill>
                    <a:prstClr val="white"/>
                  </a:solidFill>
                  <a:latin typeface="Microsoft PhagsPa" panose="020B0502040204020203" pitchFamily="34" charset="0"/>
                </a:rPr>
                <a:t>Everywhere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7BCB56E-0C85-987F-E123-816F67629AD3}"/>
                </a:ext>
              </a:extLst>
            </p:cNvPr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B958092-2171-C5A6-28EE-DA169F100189}"/>
                  </a:ext>
                </a:extLst>
              </p:cNvPr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B91220-522E-C4CC-20A6-40E10A91E563}"/>
                  </a:ext>
                </a:extLst>
              </p:cNvPr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BA4C1C0-4692-5BC2-93A7-4C05EFE0BDF0}"/>
                  </a:ext>
                </a:extLst>
              </p:cNvPr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10D92BC-91F9-EBF8-DDD5-29AA6431C67B}"/>
                  </a:ext>
                </a:extLst>
              </p:cNvPr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6EDA2F-84C2-55E4-93B4-572518BA7E44}"/>
                  </a:ext>
                </a:extLst>
              </p:cNvPr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0331D41-C85C-05DB-F07D-59A14ED89470}"/>
                  </a:ext>
                </a:extLst>
              </p:cNvPr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DA3EECA-573D-C1A8-EDD5-CEEA634170A3}"/>
                  </a:ext>
                </a:extLst>
              </p:cNvPr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D01824-ADAA-E5FC-B75A-EA8806F01A69}"/>
                </a:ext>
              </a:extLst>
            </p:cNvPr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12B376-596F-93FE-0C21-E083AD0F6970}"/>
                </a:ext>
              </a:extLst>
            </p:cNvPr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A66E73-F8D6-3588-5988-2638B015411C}"/>
                </a:ext>
              </a:extLst>
            </p:cNvPr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11F2EA-1CAF-A38D-6754-9312220DB6A1}"/>
                </a:ext>
              </a:extLst>
            </p:cNvPr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5F415B-38C5-89C3-1AB3-7C03324590C3}"/>
                </a:ext>
              </a:extLst>
            </p:cNvPr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146D48-D1D2-16A0-3139-2353ADDCF2EA}"/>
                </a:ext>
              </a:extLst>
            </p:cNvPr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5A3F74-3222-0B68-6993-F8745B714378}"/>
                </a:ext>
              </a:extLst>
            </p:cNvPr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F44D330-B91D-E6F8-F69A-54CF1880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CC56E00-B9CB-3095-8ACE-B13502D92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153F1C5-A2F5-5DB0-30AB-64274D1E3B28}"/>
              </a:ext>
            </a:extLst>
          </p:cNvPr>
          <p:cNvSpPr txBox="1"/>
          <p:nvPr/>
        </p:nvSpPr>
        <p:spPr>
          <a:xfrm>
            <a:off x="2006383" y="1731886"/>
            <a:ext cx="757638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개발 언어 및 프레임워크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Java 8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SpringBoot</a:t>
            </a:r>
            <a:r>
              <a:rPr lang="en-US" altLang="ko-KR" sz="1400" dirty="0"/>
              <a:t> 2.7.11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MySQL 15.1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ORM: 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 2.3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Tool &amp; IDEA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IntelliJ Ultimate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MySQL Workbench 8.0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Git Lab(SSAFY Git)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API Test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Talend API Tester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Diagram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Class Diagram: IntelliJ Ultimate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ER Diagram: MySQL Workbench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Usecase</a:t>
            </a:r>
            <a:r>
              <a:rPr lang="en-US" altLang="ko-KR" sz="1400" dirty="0"/>
              <a:t>: Draw.io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Flow Chart: </a:t>
            </a:r>
            <a:r>
              <a:rPr lang="en-US" altLang="ko-KR" sz="1400" dirty="0" err="1"/>
              <a:t>Creately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7775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 흐름도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플로우 차트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370E82-58F1-F7E2-C64A-819ED4E228DC}"/>
              </a:ext>
            </a:extLst>
          </p:cNvPr>
          <p:cNvGrpSpPr/>
          <p:nvPr/>
        </p:nvGrpSpPr>
        <p:grpSpPr>
          <a:xfrm>
            <a:off x="1637960" y="1167282"/>
            <a:ext cx="9687265" cy="5080452"/>
            <a:chOff x="172016" y="257175"/>
            <a:chExt cx="11819959" cy="63790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29B9CF-2EA7-43B5-3A1E-631A48DF5B98}"/>
                </a:ext>
              </a:extLst>
            </p:cNvPr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292AE7-D57E-A4BA-A574-B42429B6C241}"/>
                </a:ext>
              </a:extLst>
            </p:cNvPr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200" b="1" dirty="0">
                  <a:solidFill>
                    <a:prstClr val="white"/>
                  </a:solidFill>
                  <a:latin typeface="Microsoft PhagsPa" panose="020B0502040204020203" pitchFamily="34" charset="0"/>
                </a:rPr>
                <a:t>Everywhere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7BCB56E-0C85-987F-E123-816F67629AD3}"/>
                </a:ext>
              </a:extLst>
            </p:cNvPr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B958092-2171-C5A6-28EE-DA169F100189}"/>
                  </a:ext>
                </a:extLst>
              </p:cNvPr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B91220-522E-C4CC-20A6-40E10A91E563}"/>
                  </a:ext>
                </a:extLst>
              </p:cNvPr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BA4C1C0-4692-5BC2-93A7-4C05EFE0BDF0}"/>
                  </a:ext>
                </a:extLst>
              </p:cNvPr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10D92BC-91F9-EBF8-DDD5-29AA6431C67B}"/>
                  </a:ext>
                </a:extLst>
              </p:cNvPr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6EDA2F-84C2-55E4-93B4-572518BA7E44}"/>
                  </a:ext>
                </a:extLst>
              </p:cNvPr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0331D41-C85C-05DB-F07D-59A14ED89470}"/>
                  </a:ext>
                </a:extLst>
              </p:cNvPr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DA3EECA-573D-C1A8-EDD5-CEEA634170A3}"/>
                  </a:ext>
                </a:extLst>
              </p:cNvPr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D01824-ADAA-E5FC-B75A-EA8806F01A69}"/>
                </a:ext>
              </a:extLst>
            </p:cNvPr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12B376-596F-93FE-0C21-E083AD0F6970}"/>
                </a:ext>
              </a:extLst>
            </p:cNvPr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A66E73-F8D6-3588-5988-2638B015411C}"/>
                </a:ext>
              </a:extLst>
            </p:cNvPr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11F2EA-1CAF-A38D-6754-9312220DB6A1}"/>
                </a:ext>
              </a:extLst>
            </p:cNvPr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5F415B-38C5-89C3-1AB3-7C03324590C3}"/>
                </a:ext>
              </a:extLst>
            </p:cNvPr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146D48-D1D2-16A0-3139-2353ADDCF2EA}"/>
                </a:ext>
              </a:extLst>
            </p:cNvPr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5A3F74-3222-0B68-6993-F8745B714378}"/>
                </a:ext>
              </a:extLst>
            </p:cNvPr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F44D330-B91D-E6F8-F69A-54CF1880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CC56E00-B9CB-3095-8ACE-B13502D92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pic>
        <p:nvPicPr>
          <p:cNvPr id="2" name="그림 1" descr="스크린샷, 텍스트, 멀티미디어 소프트웨어, 디자인이(가) 표시된 사진">
            <a:extLst>
              <a:ext uri="{FF2B5EF4-FFF2-40B4-BE49-F238E27FC236}">
                <a16:creationId xmlns:a16="http://schemas.microsoft.com/office/drawing/2014/main" id="{FC333A39-EFF8-B695-B353-6C32893EA9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22" y="1621660"/>
            <a:ext cx="7900310" cy="44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7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시연 영상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370E82-58F1-F7E2-C64A-819ED4E228DC}"/>
              </a:ext>
            </a:extLst>
          </p:cNvPr>
          <p:cNvGrpSpPr/>
          <p:nvPr/>
        </p:nvGrpSpPr>
        <p:grpSpPr>
          <a:xfrm>
            <a:off x="1637960" y="1167282"/>
            <a:ext cx="9687265" cy="5080452"/>
            <a:chOff x="172016" y="257175"/>
            <a:chExt cx="11819959" cy="63790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29B9CF-2EA7-43B5-3A1E-631A48DF5B98}"/>
                </a:ext>
              </a:extLst>
            </p:cNvPr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292AE7-D57E-A4BA-A574-B42429B6C241}"/>
                </a:ext>
              </a:extLst>
            </p:cNvPr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1200" b="1" dirty="0">
                  <a:solidFill>
                    <a:prstClr val="white"/>
                  </a:solidFill>
                  <a:latin typeface="Microsoft PhagsPa" panose="020B0502040204020203" pitchFamily="34" charset="0"/>
                </a:rPr>
                <a:t>Everywhere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7BCB56E-0C85-987F-E123-816F67629AD3}"/>
                </a:ext>
              </a:extLst>
            </p:cNvPr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B958092-2171-C5A6-28EE-DA169F100189}"/>
                  </a:ext>
                </a:extLst>
              </p:cNvPr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B91220-522E-C4CC-20A6-40E10A91E563}"/>
                  </a:ext>
                </a:extLst>
              </p:cNvPr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BA4C1C0-4692-5BC2-93A7-4C05EFE0BDF0}"/>
                  </a:ext>
                </a:extLst>
              </p:cNvPr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10D92BC-91F9-EBF8-DDD5-29AA6431C67B}"/>
                  </a:ext>
                </a:extLst>
              </p:cNvPr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6EDA2F-84C2-55E4-93B4-572518BA7E44}"/>
                  </a:ext>
                </a:extLst>
              </p:cNvPr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0331D41-C85C-05DB-F07D-59A14ED89470}"/>
                  </a:ext>
                </a:extLst>
              </p:cNvPr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DA3EECA-573D-C1A8-EDD5-CEEA634170A3}"/>
                  </a:ext>
                </a:extLst>
              </p:cNvPr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D01824-ADAA-E5FC-B75A-EA8806F01A69}"/>
                </a:ext>
              </a:extLst>
            </p:cNvPr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12B376-596F-93FE-0C21-E083AD0F6970}"/>
                </a:ext>
              </a:extLst>
            </p:cNvPr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A66E73-F8D6-3588-5988-2638B015411C}"/>
                </a:ext>
              </a:extLst>
            </p:cNvPr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11F2EA-1CAF-A38D-6754-9312220DB6A1}"/>
                </a:ext>
              </a:extLst>
            </p:cNvPr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5F415B-38C5-89C3-1AB3-7C03324590C3}"/>
                </a:ext>
              </a:extLst>
            </p:cNvPr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146D48-D1D2-16A0-3139-2353ADDCF2EA}"/>
                </a:ext>
              </a:extLst>
            </p:cNvPr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5A3F74-3222-0B68-6993-F8745B714378}"/>
                </a:ext>
              </a:extLst>
            </p:cNvPr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F44D330-B91D-E6F8-F69A-54CF1880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CC56E00-B9CB-3095-8ACE-B13502D92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720C06-5D9B-96B4-6832-8F3E6C9EC0A5}"/>
              </a:ext>
            </a:extLst>
          </p:cNvPr>
          <p:cNvSpPr txBox="1"/>
          <p:nvPr/>
        </p:nvSpPr>
        <p:spPr>
          <a:xfrm>
            <a:off x="4684841" y="34286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https://youtu.be/q06Z44eVrLw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55094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792</Words>
  <Application>Microsoft Office PowerPoint</Application>
  <PresentationFormat>와이드스크린</PresentationFormat>
  <Paragraphs>192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Söhne</vt:lpstr>
      <vt:lpstr>맑은 고딕</vt:lpstr>
      <vt:lpstr>Arial</vt:lpstr>
      <vt:lpstr>Arial Rounded MT Bold</vt:lpstr>
      <vt:lpstr>Microsoft PhagsPa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백 아현</cp:lastModifiedBy>
  <cp:revision>22</cp:revision>
  <dcterms:created xsi:type="dcterms:W3CDTF">2020-04-06T06:06:45Z</dcterms:created>
  <dcterms:modified xsi:type="dcterms:W3CDTF">2023-05-25T18:11:21Z</dcterms:modified>
</cp:coreProperties>
</file>