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77" r:id="rId5"/>
    <p:sldId id="287" r:id="rId6"/>
    <p:sldId id="283" r:id="rId7"/>
    <p:sldId id="270" r:id="rId8"/>
    <p:sldId id="286" r:id="rId9"/>
    <p:sldId id="262" r:id="rId10"/>
    <p:sldId id="263" r:id="rId11"/>
    <p:sldId id="288" r:id="rId12"/>
    <p:sldId id="289" r:id="rId13"/>
    <p:sldId id="290" r:id="rId14"/>
    <p:sldId id="291" r:id="rId15"/>
    <p:sldId id="260" r:id="rId16"/>
    <p:sldId id="282" r:id="rId17"/>
    <p:sldId id="28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8B2E"/>
    <a:srgbClr val="6F7071"/>
    <a:srgbClr val="B48B61"/>
    <a:srgbClr val="595347"/>
    <a:srgbClr val="D9D8D5"/>
    <a:srgbClr val="FD9401"/>
    <a:srgbClr val="FC9153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7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0B4214-4DBF-4616-B2C3-8B4EF7E46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B03FE9-97D5-43D9-BC92-7B6A40E4F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394D1-6C04-4599-BB51-9A952C1EA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66867-1A19-44DC-8532-C255ED42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D865-9FE0-4F4A-ADF1-214DE235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5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06BDD4-7832-4FEF-AAAB-5E87D30D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D78FB2-BEAE-4940-88AB-CE46D37201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B5249-15A3-46F2-95ED-5B53EFB5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9081F-8629-4881-8001-2B078416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EB9FF-478D-4F34-A5DC-85C16DA5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588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E3ED1E-1367-4089-8246-25CF02101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03311B-06C8-4BA3-8FA8-A087FE4C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53F52C-E04E-4842-9401-2A53FEC1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650625-DEC8-4CA1-833E-D5F27F2B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A1BC5-DB02-4CA7-A164-16C8D455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66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05D42E-715B-4EDD-A27B-332544481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DA5DB-0087-4B56-AB93-7A96F320B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E96F-C356-4868-AAF1-E7F5037B9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AD522-9369-4F05-814F-D9537D66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A04CC-EDF1-43BF-A270-3ED96526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97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20C71-EBBC-40F0-B528-6DCCE8556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EAFDC-90E7-4666-8054-5E1622750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21E9D8-B8DB-4488-9EB8-662CCDEC7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DD5FDD-E25D-4ECB-9C77-C975AECBF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C334A-2787-4D3E-AA09-1AB980F88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955A4-42D8-4052-91CD-83CC8EB8A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0FDB7F-4847-4641-947F-2C4096530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E8238-7785-4913-A114-3C4A0B8F7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915E74-67E7-4632-B5FF-C607E64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CB9C5-D260-4603-993D-811AD529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5CE58B-7D88-46FD-9424-91D4C1DE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61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889C1-1DC9-4BA1-BE5E-FEA0E3D6C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37FCBF-30AD-43ED-A29C-F719B7BE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F8C6A-FC2D-4F48-9EA9-082BD928B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3FD55E-35E4-45CB-9F14-0B6DE30889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9DEB8A-6088-4697-8FB2-145D3FE89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0739F7-EBE7-4E61-A35B-0E2190F22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79755D-AE2C-4E94-8827-3EDEB989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694F53-41A5-4EC8-B85C-ECF325B95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22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42CAD-5B9C-4883-99D8-79E064D66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BE3CBBE-A715-436F-83AE-1CDB1B44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9D08C5-525A-4D7A-BAC8-393060F23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2695A6-CAB4-47F8-A104-F10AB42E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92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8BEF53-7AB9-4B35-9113-0F6666F45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D076032-36AC-455A-B9BE-179570A11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764636-4C36-4807-B9BC-D7B8D5C0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170576-C598-413D-9D50-1D8263FFE92C}"/>
              </a:ext>
            </a:extLst>
          </p:cNvPr>
          <p:cNvSpPr txBox="1"/>
          <p:nvPr userDrawn="1"/>
        </p:nvSpPr>
        <p:spPr>
          <a:xfrm>
            <a:off x="9811098" y="66140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39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070FE-CE34-4BED-AE7D-B6C92374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CC5AE0-4A2D-4FB9-91EA-7C51570FF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12FCE-182C-4B3A-99C0-26607E613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A38F52-749B-4A01-8260-BA394B0F4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021B5B-96D1-40E1-A15C-F6C0B70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C378E2-A8C9-436C-981A-B61FFF67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874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E21AFA-4CEB-436D-8F46-8FFB0B212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EAE84A-13CE-432B-BD71-6DAC799A26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8359BC-4BCB-40E6-9AE7-3B4E811B4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1B02BE-923A-40D7-8979-76A3982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453C0-2DE9-406E-8B46-7A355238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1784D-991A-4949-8628-D7A93850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8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34B21B-5718-4A4A-8574-E147A41C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0F6AC-0FA0-4F7E-BA41-75C2E9DB2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8638B-432A-4AC6-B5AB-AF2A332AE7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34B3F-010A-43D0-B99E-3343AD573276}" type="datetimeFigureOut">
              <a:rPr lang="ko-KR" altLang="en-US" smtClean="0"/>
              <a:t>2023-06-23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81B2BA-060F-41BC-AAED-86894594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4F3852-0A20-458B-A039-10AC150C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643124-508E-42FC-84CC-76C104603A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3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naver.com/edusang/222593245655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AEDF56-C01E-4F19-815B-DF98F17D42A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334240" cy="69380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1F88D5-E7AB-43D9-9D83-DD09EDC3D478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DACE6-738D-4516-BBD7-033BF415A52D}"/>
              </a:ext>
            </a:extLst>
          </p:cNvPr>
          <p:cNvSpPr txBox="1"/>
          <p:nvPr/>
        </p:nvSpPr>
        <p:spPr>
          <a:xfrm>
            <a:off x="3381958" y="770021"/>
            <a:ext cx="5428089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5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 IN.</a:t>
            </a:r>
            <a:endParaRPr lang="ko-KR" altLang="en-US" sz="12500" b="1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284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01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1,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1444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WE IN </a:t>
            </a:r>
            <a:endParaRPr lang="ko-KR" altLang="en-US" sz="3600" dirty="0">
              <a:solidFill>
                <a:schemeClr val="accent2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501AEF9-92F4-4B13-9B17-E9338A27B6EF}"/>
              </a:ext>
            </a:extLst>
          </p:cNvPr>
          <p:cNvCxnSpPr>
            <a:cxnSpLocks/>
          </p:cNvCxnSpPr>
          <p:nvPr/>
        </p:nvCxnSpPr>
        <p:spPr>
          <a:xfrm>
            <a:off x="1483360" y="2413635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2388386-915F-4665-8260-169A76E039B4}"/>
              </a:ext>
            </a:extLst>
          </p:cNvPr>
          <p:cNvCxnSpPr>
            <a:cxnSpLocks/>
          </p:cNvCxnSpPr>
          <p:nvPr/>
        </p:nvCxnSpPr>
        <p:spPr>
          <a:xfrm>
            <a:off x="1483360" y="3885988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A29B428-1657-4B3A-AB73-BAEB228F0FF0}"/>
              </a:ext>
            </a:extLst>
          </p:cNvPr>
          <p:cNvSpPr txBox="1"/>
          <p:nvPr/>
        </p:nvSpPr>
        <p:spPr>
          <a:xfrm>
            <a:off x="1521113" y="1602532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3A9EFD-EDEA-4E55-ADA5-D740EFA08E91}"/>
              </a:ext>
            </a:extLst>
          </p:cNvPr>
          <p:cNvSpPr txBox="1"/>
          <p:nvPr/>
        </p:nvSpPr>
        <p:spPr>
          <a:xfrm>
            <a:off x="2371718" y="1602532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DCAB7-985A-4C8B-A75E-44BEFB962917}"/>
              </a:ext>
            </a:extLst>
          </p:cNvPr>
          <p:cNvSpPr txBox="1"/>
          <p:nvPr/>
        </p:nvSpPr>
        <p:spPr>
          <a:xfrm>
            <a:off x="3060418" y="1556366"/>
            <a:ext cx="65979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로그인</a:t>
            </a:r>
            <a:r>
              <a:rPr lang="en-US" altLang="ko-KR" sz="2400" spc="-150" dirty="0">
                <a:solidFill>
                  <a:schemeClr val="accent2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회원가입 서비스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921B81-C796-4BD8-A372-18E09CFFB595}"/>
              </a:ext>
            </a:extLst>
          </p:cNvPr>
          <p:cNvSpPr txBox="1"/>
          <p:nvPr/>
        </p:nvSpPr>
        <p:spPr>
          <a:xfrm>
            <a:off x="1521112" y="297467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002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8FF87-5FC5-41F1-A935-8518D0B49166}"/>
              </a:ext>
            </a:extLst>
          </p:cNvPr>
          <p:cNvSpPr txBox="1"/>
          <p:nvPr/>
        </p:nvSpPr>
        <p:spPr>
          <a:xfrm>
            <a:off x="2371717" y="2974670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15C358-1FA5-47CB-8D9A-92A7B5D33465}"/>
              </a:ext>
            </a:extLst>
          </p:cNvPr>
          <p:cNvSpPr txBox="1"/>
          <p:nvPr/>
        </p:nvSpPr>
        <p:spPr>
          <a:xfrm>
            <a:off x="3060418" y="2928504"/>
            <a:ext cx="8026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예약제를 통한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서비스 이용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E1B45-F6F4-4551-9329-2ABE79454968}"/>
              </a:ext>
            </a:extLst>
          </p:cNvPr>
          <p:cNvSpPr txBox="1"/>
          <p:nvPr/>
        </p:nvSpPr>
        <p:spPr>
          <a:xfrm>
            <a:off x="1581578" y="4457338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003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5AC435-47EB-41A2-BFBA-F9E57DF09646}"/>
              </a:ext>
            </a:extLst>
          </p:cNvPr>
          <p:cNvSpPr txBox="1"/>
          <p:nvPr/>
        </p:nvSpPr>
        <p:spPr>
          <a:xfrm>
            <a:off x="2432183" y="445733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0BC241-1D22-46C6-AC7E-C9769E22D4E4}"/>
              </a:ext>
            </a:extLst>
          </p:cNvPr>
          <p:cNvSpPr txBox="1"/>
          <p:nvPr/>
        </p:nvSpPr>
        <p:spPr>
          <a:xfrm>
            <a:off x="3120884" y="4411172"/>
            <a:ext cx="8111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위치기반 서비스를 이용한 주변 </a:t>
            </a:r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탐색 서비스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73E0E8A-64C8-E2CB-89F2-8DE5693A85F2}"/>
              </a:ext>
            </a:extLst>
          </p:cNvPr>
          <p:cNvCxnSpPr>
            <a:cxnSpLocks/>
          </p:cNvCxnSpPr>
          <p:nvPr/>
        </p:nvCxnSpPr>
        <p:spPr>
          <a:xfrm>
            <a:off x="1510251" y="5374133"/>
            <a:ext cx="10708640" cy="0"/>
          </a:xfrm>
          <a:prstGeom prst="line">
            <a:avLst/>
          </a:prstGeom>
          <a:ln w="952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191D2C-5DC2-9934-DE3B-F57AF21FAA50}"/>
              </a:ext>
            </a:extLst>
          </p:cNvPr>
          <p:cNvSpPr txBox="1"/>
          <p:nvPr/>
        </p:nvSpPr>
        <p:spPr>
          <a:xfrm>
            <a:off x="1581576" y="587376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004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2DAE1-103B-07C5-E5FD-5472A0DA2B80}"/>
              </a:ext>
            </a:extLst>
          </p:cNvPr>
          <p:cNvSpPr txBox="1"/>
          <p:nvPr/>
        </p:nvSpPr>
        <p:spPr>
          <a:xfrm>
            <a:off x="2432181" y="5873764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&gt;&gt;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8D840-934F-E030-9A2E-E6BCA981DFA4}"/>
              </a:ext>
            </a:extLst>
          </p:cNvPr>
          <p:cNvSpPr txBox="1"/>
          <p:nvPr/>
        </p:nvSpPr>
        <p:spPr>
          <a:xfrm>
            <a:off x="3120882" y="5827598"/>
            <a:ext cx="5950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2400" spc="-150" dirty="0">
                <a:solidFill>
                  <a:schemeClr val="accent2"/>
                </a:solidFill>
                <a:latin typeface="+mj-ea"/>
                <a:ea typeface="+mj-ea"/>
              </a:rPr>
              <a:t> 클래스 이용 후의 리뷰 및 평점 서비스</a:t>
            </a:r>
          </a:p>
        </p:txBody>
      </p:sp>
    </p:spTree>
    <p:extLst>
      <p:ext uri="{BB962C8B-B14F-4D97-AF65-F5344CB8AC3E}">
        <p14:creationId xmlns:p14="http://schemas.microsoft.com/office/powerpoint/2010/main" val="1186273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4561164" y="5892323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로그인</a:t>
            </a:r>
            <a:r>
              <a:rPr lang="en-US" altLang="ko-KR" dirty="0">
                <a:solidFill>
                  <a:schemeClr val="accent2"/>
                </a:solidFill>
              </a:rPr>
              <a:t>, </a:t>
            </a:r>
            <a:r>
              <a:rPr lang="ko-KR" altLang="en-US" dirty="0">
                <a:solidFill>
                  <a:schemeClr val="accent2"/>
                </a:solidFill>
              </a:rPr>
              <a:t>회원가입 서비스</a:t>
            </a:r>
          </a:p>
        </p:txBody>
      </p:sp>
      <p:pic>
        <p:nvPicPr>
          <p:cNvPr id="3" name="그림 2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B9B2246D-422C-5B13-C692-2365D57845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968" y="705923"/>
            <a:ext cx="2824333" cy="4923351"/>
          </a:xfrm>
          <a:prstGeom prst="rect">
            <a:avLst/>
          </a:prstGeom>
        </p:spPr>
      </p:pic>
      <p:pic>
        <p:nvPicPr>
          <p:cNvPr id="5" name="그림 4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FBCEF1DB-14B0-F502-154A-658842762E8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897" y="464204"/>
            <a:ext cx="3431825" cy="516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8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5019477" y="6073298"/>
            <a:ext cx="195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시간 예약 서비스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3" name="그림 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B82F3138-6A36-1569-EF67-95E15F94048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485223"/>
            <a:ext cx="8588196" cy="5315502"/>
          </a:xfrm>
          <a:prstGeom prst="rect">
            <a:avLst/>
          </a:prstGeom>
        </p:spPr>
      </p:pic>
      <p:pic>
        <p:nvPicPr>
          <p:cNvPr id="5" name="그림 4" descr="텍스트, 폰트, 스크린샷, 그린이(가) 표시된 사진&#10;&#10;자동 생성된 설명">
            <a:extLst>
              <a:ext uri="{FF2B5EF4-FFF2-40B4-BE49-F238E27FC236}">
                <a16:creationId xmlns:a16="http://schemas.microsoft.com/office/drawing/2014/main" id="{3E068754-34C9-4A0E-203F-AA0F78D1C0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975" y="4737570"/>
            <a:ext cx="3588148" cy="106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6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3245700" y="6071324"/>
            <a:ext cx="5700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pc="-150" dirty="0">
                <a:solidFill>
                  <a:schemeClr val="accent2"/>
                </a:solidFill>
                <a:latin typeface="+mj-ea"/>
                <a:ea typeface="+mj-ea"/>
              </a:rPr>
              <a:t>위치기반 서비스를 이용한 주변 </a:t>
            </a:r>
            <a:r>
              <a:rPr lang="ko-KR" altLang="en-US" sz="18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1800" spc="-150" dirty="0">
                <a:solidFill>
                  <a:schemeClr val="accent2"/>
                </a:solidFill>
                <a:latin typeface="+mj-ea"/>
                <a:ea typeface="+mj-ea"/>
              </a:rPr>
              <a:t> 클래스 탐색 서비스</a:t>
            </a:r>
          </a:p>
        </p:txBody>
      </p:sp>
      <p:pic>
        <p:nvPicPr>
          <p:cNvPr id="3" name="그림 2" descr="지도, 텍스트, 아틀라스, 평면도이(가) 표시된 사진&#10;&#10;자동 생성된 설명">
            <a:extLst>
              <a:ext uri="{FF2B5EF4-FFF2-40B4-BE49-F238E27FC236}">
                <a16:creationId xmlns:a16="http://schemas.microsoft.com/office/drawing/2014/main" id="{A731D2CC-6FAC-0547-65E6-6C61F3B91F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267" y="602010"/>
            <a:ext cx="8613466" cy="537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92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3880488" y="6130409"/>
            <a:ext cx="443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spc="-150" dirty="0" err="1">
                <a:solidFill>
                  <a:schemeClr val="accent2"/>
                </a:solidFill>
                <a:latin typeface="+mj-ea"/>
                <a:ea typeface="+mj-ea"/>
              </a:rPr>
              <a:t>원데이</a:t>
            </a:r>
            <a:r>
              <a:rPr lang="ko-KR" altLang="en-US" sz="1800" spc="-150" dirty="0">
                <a:solidFill>
                  <a:schemeClr val="accent2"/>
                </a:solidFill>
                <a:latin typeface="+mj-ea"/>
                <a:ea typeface="+mj-ea"/>
              </a:rPr>
              <a:t> 클래스 이용 후의 리뷰 및 평점 서비스</a:t>
            </a:r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C101128-42FA-EDFA-192B-8CFD8A9DE6C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915" y="542925"/>
            <a:ext cx="8074169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30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D7A7946-4597-4805-BA74-0116A5FFF8D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556A45C-C351-4949-AD38-C924B7B585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9552798-EFC5-4327-BC64-9F9AA2B5B2B9}"/>
              </a:ext>
            </a:extLst>
          </p:cNvPr>
          <p:cNvGrpSpPr/>
          <p:nvPr/>
        </p:nvGrpSpPr>
        <p:grpSpPr>
          <a:xfrm>
            <a:off x="4798209" y="2579222"/>
            <a:ext cx="2101857" cy="1699555"/>
            <a:chOff x="4798209" y="2117558"/>
            <a:chExt cx="2101857" cy="169955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B93A37-0A65-4C31-9689-50006259DFE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3.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DDF45E-0756-473D-9A94-57CE00AD10E1}"/>
                </a:ext>
              </a:extLst>
            </p:cNvPr>
            <p:cNvSpPr txBox="1"/>
            <p:nvPr/>
          </p:nvSpPr>
          <p:spPr>
            <a:xfrm>
              <a:off x="5291932" y="3109227"/>
              <a:ext cx="160813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spc="-30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1174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62D3ECC-DA43-44DF-8CA0-23CBB1BE4D99}"/>
              </a:ext>
            </a:extLst>
          </p:cNvPr>
          <p:cNvGrpSpPr/>
          <p:nvPr/>
        </p:nvGrpSpPr>
        <p:grpSpPr>
          <a:xfrm>
            <a:off x="2509520" y="1351166"/>
            <a:ext cx="6990080" cy="4155668"/>
            <a:chOff x="2600960" y="1609804"/>
            <a:chExt cx="6990080" cy="415566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B222D1-6EA0-48C4-92EF-6DCB0FDCDB90}"/>
                </a:ext>
              </a:extLst>
            </p:cNvPr>
            <p:cNvSpPr txBox="1"/>
            <p:nvPr/>
          </p:nvSpPr>
          <p:spPr>
            <a:xfrm>
              <a:off x="2600960" y="1609804"/>
              <a:ext cx="2641589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3800" dirty="0">
                  <a:solidFill>
                    <a:schemeClr val="bg1"/>
                  </a:solidFill>
                </a:rPr>
                <a:t> 「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8BBF35-6B4B-4BCC-B47D-820CE4FD38A6}"/>
                </a:ext>
              </a:extLst>
            </p:cNvPr>
            <p:cNvSpPr txBox="1"/>
            <p:nvPr/>
          </p:nvSpPr>
          <p:spPr>
            <a:xfrm>
              <a:off x="8292287" y="3549481"/>
              <a:ext cx="1298753" cy="22159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>
                <a:defRPr sz="13800">
                  <a:solidFill>
                    <a:srgbClr val="0194E7"/>
                  </a:solidFill>
                </a:defRPr>
              </a:lvl1pPr>
            </a:lstStyle>
            <a:p>
              <a:r>
                <a:rPr lang="ko-KR" altLang="en-US" dirty="0">
                  <a:solidFill>
                    <a:schemeClr val="bg1"/>
                  </a:solidFill>
                </a:rPr>
                <a:t>」 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81D4E49-211B-4A70-A564-8AD3E107716D}"/>
              </a:ext>
            </a:extLst>
          </p:cNvPr>
          <p:cNvSpPr txBox="1"/>
          <p:nvPr/>
        </p:nvSpPr>
        <p:spPr>
          <a:xfrm>
            <a:off x="3774433" y="1836256"/>
            <a:ext cx="4643133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좋은 시절 다 보낸 빈털터리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할아버지 발치에 놓여 있네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호루라기 소리 나면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자다가도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벌떡 일어난 때 있었지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얼굴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닦는둥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마는둥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밥숟갈 어서 놓고</a:t>
            </a:r>
          </a:p>
          <a:p>
            <a:pPr algn="l" fontAlgn="base"/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이빨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닦는둥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2400" b="0" i="1" dirty="0" err="1">
                <a:solidFill>
                  <a:schemeClr val="bg1"/>
                </a:solidFill>
                <a:effectLst/>
                <a:latin typeface="+mn-ea"/>
              </a:rPr>
              <a:t>마는둥</a:t>
            </a:r>
            <a:r>
              <a:rPr lang="ko-KR" altLang="en-US" sz="2400" b="0" i="1" dirty="0">
                <a:solidFill>
                  <a:schemeClr val="bg1"/>
                </a:solidFill>
                <a:effectLst/>
                <a:latin typeface="+mn-ea"/>
              </a:rPr>
              <a:t> 한달음에 달려 나간 때 있었지</a:t>
            </a:r>
            <a:r>
              <a:rPr lang="en-US" altLang="ko-KR" sz="900" b="1" i="1" dirty="0">
                <a:solidFill>
                  <a:srgbClr val="000000"/>
                </a:solidFill>
                <a:effectLst/>
                <a:latin typeface="+mn-ea"/>
              </a:rPr>
              <a:t>[</a:t>
            </a:r>
          </a:p>
          <a:p>
            <a:pPr algn="l" fontAlgn="base"/>
            <a:r>
              <a:rPr lang="en-US" altLang="ko-KR" sz="900" b="1" i="1" dirty="0">
                <a:solidFill>
                  <a:srgbClr val="000000"/>
                </a:solidFill>
                <a:latin typeface="+mn-ea"/>
              </a:rPr>
              <a:t>		</a:t>
            </a:r>
            <a:r>
              <a:rPr lang="ko-KR" altLang="en-US" sz="900" b="1" i="1" dirty="0">
                <a:solidFill>
                  <a:schemeClr val="bg1"/>
                </a:solidFill>
                <a:effectLst/>
                <a:latin typeface="+mn-ea"/>
              </a:rPr>
              <a:t>출처</a:t>
            </a:r>
            <a:r>
              <a:rPr lang="en-US" altLang="ko-KR" sz="900" b="1" i="1" dirty="0">
                <a:solidFill>
                  <a:schemeClr val="bg1"/>
                </a:solidFill>
                <a:effectLst/>
                <a:latin typeface="+mn-ea"/>
              </a:rPr>
              <a:t>]</a:t>
            </a:r>
            <a:r>
              <a:rPr lang="ko-KR" altLang="en-US" sz="900" b="0" i="1" dirty="0">
                <a:solidFill>
                  <a:schemeClr val="bg1"/>
                </a:solidFill>
                <a:effectLst/>
                <a:latin typeface="+mn-ea"/>
              </a:rPr>
              <a:t> 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시 모음 </a:t>
            </a:r>
            <a:r>
              <a:rPr lang="en-US" altLang="ko-KR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158. 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「</a:t>
            </a:r>
            <a:r>
              <a:rPr lang="ko-KR" altLang="en-US" sz="900" b="0" i="1" u="none" strike="noStrike" dirty="0">
                <a:solidFill>
                  <a:schemeClr val="bg1"/>
                </a:solidFill>
                <a:effectLst/>
                <a:latin typeface="+mn-ea"/>
              </a:rPr>
              <a:t>호루라기</a:t>
            </a:r>
            <a:r>
              <a:rPr lang="en-US" altLang="ko-KR" sz="900" b="0" i="1" dirty="0">
                <a:solidFill>
                  <a:schemeClr val="bg1"/>
                </a:solidFill>
                <a:effectLst/>
                <a:latin typeface="+mn-ea"/>
              </a:rPr>
              <a:t>|</a:t>
            </a:r>
            <a:r>
              <a:rPr lang="ko-KR" altLang="en-US" sz="900" b="1" i="1" dirty="0">
                <a:solidFill>
                  <a:schemeClr val="bg1"/>
                </a:solidFill>
                <a:effectLst/>
                <a:latin typeface="+mn-ea"/>
              </a:rPr>
              <a:t>작성자</a:t>
            </a:r>
            <a:r>
              <a:rPr lang="ko-KR" altLang="en-US" sz="900" b="0" i="1" dirty="0">
                <a:solidFill>
                  <a:schemeClr val="bg1"/>
                </a:solidFill>
                <a:effectLst/>
                <a:latin typeface="+mn-ea"/>
              </a:rPr>
              <a:t> 최영철</a:t>
            </a:r>
          </a:p>
        </p:txBody>
      </p:sp>
    </p:spTree>
    <p:extLst>
      <p:ext uri="{BB962C8B-B14F-4D97-AF65-F5344CB8AC3E}">
        <p14:creationId xmlns:p14="http://schemas.microsoft.com/office/powerpoint/2010/main" val="2251458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F7D08-5341-4FF9-B27B-1F6C7424F031}"/>
              </a:ext>
            </a:extLst>
          </p:cNvPr>
          <p:cNvSpPr txBox="1"/>
          <p:nvPr/>
        </p:nvSpPr>
        <p:spPr>
          <a:xfrm>
            <a:off x="4116070" y="3080792"/>
            <a:ext cx="39598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816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DE0FD-DDA9-4D1F-BF06-8014D8845C7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6C74D8-F170-447D-B69F-E6349C6CB9ED}"/>
              </a:ext>
            </a:extLst>
          </p:cNvPr>
          <p:cNvCxnSpPr/>
          <p:nvPr/>
        </p:nvCxnSpPr>
        <p:spPr>
          <a:xfrm>
            <a:off x="802105" y="1540042"/>
            <a:ext cx="529389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EA883-ADF8-4384-854B-A47AF521B082}"/>
              </a:ext>
            </a:extLst>
          </p:cNvPr>
          <p:cNvSpPr txBox="1"/>
          <p:nvPr/>
        </p:nvSpPr>
        <p:spPr>
          <a:xfrm>
            <a:off x="802105" y="611196"/>
            <a:ext cx="10406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spc="-300" dirty="0">
                <a:solidFill>
                  <a:schemeClr val="bg1"/>
                </a:solidFill>
                <a:latin typeface="+mn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6C152-90B0-48E4-9A04-F12E2640CB0A}"/>
              </a:ext>
            </a:extLst>
          </p:cNvPr>
          <p:cNvSpPr txBox="1"/>
          <p:nvPr/>
        </p:nvSpPr>
        <p:spPr>
          <a:xfrm>
            <a:off x="1965157" y="949750"/>
            <a:ext cx="2712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A table of contents.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748C335-F1F7-4CC2-B38D-93AB9F2985A2}"/>
              </a:ext>
            </a:extLst>
          </p:cNvPr>
          <p:cNvGrpSpPr/>
          <p:nvPr/>
        </p:nvGrpSpPr>
        <p:grpSpPr>
          <a:xfrm>
            <a:off x="802105" y="2388685"/>
            <a:ext cx="2469174" cy="523220"/>
            <a:chOff x="802105" y="2134906"/>
            <a:chExt cx="2469174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E9E67C-6263-4256-9F68-9B9A9852E74C}"/>
                </a:ext>
              </a:extLst>
            </p:cNvPr>
            <p:cNvSpPr txBox="1"/>
            <p:nvPr/>
          </p:nvSpPr>
          <p:spPr>
            <a:xfrm>
              <a:off x="802105" y="2134906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01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1A3D00-9373-4B0F-ADE9-2AF322B5B58E}"/>
                </a:ext>
              </a:extLst>
            </p:cNvPr>
            <p:cNvSpPr txBox="1"/>
            <p:nvPr/>
          </p:nvSpPr>
          <p:spPr>
            <a:xfrm>
              <a:off x="1611850" y="2134906"/>
              <a:ext cx="16594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WE IN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이란</a:t>
              </a:r>
              <a:r>
                <a:rPr lang="en-US" altLang="ko-KR" sz="2800" spc="-300" dirty="0">
                  <a:solidFill>
                    <a:schemeClr val="bg1"/>
                  </a:solidFill>
                </a:rPr>
                <a:t>?</a:t>
              </a:r>
              <a:endParaRPr lang="ko-KR" altLang="en-US" sz="28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170C8F1-8653-4C7C-AC3A-E023FAFF0B0D}"/>
              </a:ext>
            </a:extLst>
          </p:cNvPr>
          <p:cNvGrpSpPr/>
          <p:nvPr/>
        </p:nvGrpSpPr>
        <p:grpSpPr>
          <a:xfrm>
            <a:off x="802105" y="3421169"/>
            <a:ext cx="3068697" cy="523220"/>
            <a:chOff x="802105" y="2134906"/>
            <a:chExt cx="3068697" cy="5232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39A89C-BF50-42A9-930D-549ED66528F1}"/>
                </a:ext>
              </a:extLst>
            </p:cNvPr>
            <p:cNvSpPr txBox="1"/>
            <p:nvPr/>
          </p:nvSpPr>
          <p:spPr>
            <a:xfrm>
              <a:off x="802105" y="2134906"/>
              <a:ext cx="7537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02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B1BBAB-1DD4-40C2-81B9-827FAE86FEC9}"/>
                </a:ext>
              </a:extLst>
            </p:cNvPr>
            <p:cNvSpPr txBox="1"/>
            <p:nvPr/>
          </p:nvSpPr>
          <p:spPr>
            <a:xfrm>
              <a:off x="1611850" y="2134906"/>
              <a:ext cx="22589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300" dirty="0">
                  <a:solidFill>
                    <a:schemeClr val="bg1"/>
                  </a:solidFill>
                </a:rPr>
                <a:t>WE IN </a:t>
              </a:r>
              <a:r>
                <a:rPr lang="ko-KR" altLang="en-US" sz="2800" spc="-300" dirty="0">
                  <a:solidFill>
                    <a:schemeClr val="bg1"/>
                  </a:solidFill>
                </a:rPr>
                <a:t>기능 소개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B747CD3-6CC6-4BD3-B10B-63BDB10AE0F1}"/>
              </a:ext>
            </a:extLst>
          </p:cNvPr>
          <p:cNvGrpSpPr/>
          <p:nvPr/>
        </p:nvGrpSpPr>
        <p:grpSpPr>
          <a:xfrm>
            <a:off x="802105" y="4453653"/>
            <a:ext cx="1956213" cy="523220"/>
            <a:chOff x="802105" y="2134906"/>
            <a:chExt cx="1956213" cy="52322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1A0ADE3-27EA-4373-9F0D-CAAE18A5A8A1}"/>
                </a:ext>
              </a:extLst>
            </p:cNvPr>
            <p:cNvSpPr txBox="1"/>
            <p:nvPr/>
          </p:nvSpPr>
          <p:spPr>
            <a:xfrm>
              <a:off x="802105" y="2134906"/>
              <a:ext cx="7569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300" dirty="0">
                  <a:solidFill>
                    <a:schemeClr val="bg1"/>
                  </a:solidFill>
                  <a:latin typeface="+mj-lt"/>
                </a:rPr>
                <a:t>03</a:t>
              </a:r>
              <a:endParaRPr lang="ko-KR" altLang="en-US" sz="2800" spc="3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D49F61C-6094-4167-9B37-F9572D4C0726}"/>
                </a:ext>
              </a:extLst>
            </p:cNvPr>
            <p:cNvSpPr txBox="1"/>
            <p:nvPr/>
          </p:nvSpPr>
          <p:spPr>
            <a:xfrm>
              <a:off x="1611850" y="2134906"/>
              <a:ext cx="1146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spc="-300" dirty="0">
                  <a:solidFill>
                    <a:schemeClr val="bg1"/>
                  </a:solidFill>
                </a:rPr>
                <a:t>마무리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7585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AF0F17C-FC18-4643-9928-A34703BA4C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1AB87D-ADA5-49F5-BDA9-2D3455D30BCF}"/>
              </a:ext>
            </a:extLst>
          </p:cNvPr>
          <p:cNvSpPr txBox="1"/>
          <p:nvPr/>
        </p:nvSpPr>
        <p:spPr>
          <a:xfrm>
            <a:off x="9811098" y="6588607"/>
            <a:ext cx="23903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00491FE-F21D-4481-BC36-5BF0EE82CF4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DBDD5CB-B3CE-497E-8B7B-49BC6661C3BF}"/>
              </a:ext>
            </a:extLst>
          </p:cNvPr>
          <p:cNvGrpSpPr/>
          <p:nvPr/>
        </p:nvGrpSpPr>
        <p:grpSpPr>
          <a:xfrm>
            <a:off x="4798209" y="2579222"/>
            <a:ext cx="2548297" cy="1699555"/>
            <a:chOff x="4798209" y="2117558"/>
            <a:chExt cx="2548297" cy="169955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82747F-3DD6-4BB3-A2D1-442486C7EA04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1.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C7A67CC-F92B-4DF7-8973-3969389967A2}"/>
                </a:ext>
              </a:extLst>
            </p:cNvPr>
            <p:cNvSpPr txBox="1"/>
            <p:nvPr/>
          </p:nvSpPr>
          <p:spPr>
            <a:xfrm>
              <a:off x="4845500" y="3109227"/>
              <a:ext cx="250100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WE IN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 이란</a:t>
              </a:r>
              <a:r>
                <a:rPr lang="en-US" altLang="ko-KR" sz="4000" spc="-300" dirty="0">
                  <a:solidFill>
                    <a:schemeClr val="bg1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256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488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대구 현재 기준</a:t>
            </a:r>
            <a:r>
              <a:rPr lang="en-US" altLang="ko-KR" sz="3600" dirty="0">
                <a:solidFill>
                  <a:schemeClr val="accent2"/>
                </a:solidFill>
              </a:rPr>
              <a:t>(2023ver.)</a:t>
            </a:r>
            <a:r>
              <a:rPr lang="ko-KR" altLang="en-US" sz="3600" dirty="0">
                <a:solidFill>
                  <a:schemeClr val="accent2"/>
                </a:solidFill>
              </a:rPr>
              <a:t> 인구 분포도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그림 9" descr="텍스트, 스크린샷, 도표, 라인이(가) 표시된 사진">
            <a:extLst>
              <a:ext uri="{FF2B5EF4-FFF2-40B4-BE49-F238E27FC236}">
                <a16:creationId xmlns:a16="http://schemas.microsoft.com/office/drawing/2014/main" id="{CC44E313-EE45-F98F-EB1D-9F35ABC93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1454435"/>
            <a:ext cx="7826418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12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05A515-73BD-4F7C-A919-EAFE378DB41F}"/>
              </a:ext>
            </a:extLst>
          </p:cNvPr>
          <p:cNvSpPr txBox="1"/>
          <p:nvPr/>
        </p:nvSpPr>
        <p:spPr>
          <a:xfrm>
            <a:off x="1061630" y="320188"/>
            <a:ext cx="70971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>
                <a:solidFill>
                  <a:schemeClr val="accent2"/>
                </a:solidFill>
              </a:rPr>
              <a:t>대구 현재 기준</a:t>
            </a:r>
            <a:r>
              <a:rPr lang="en-US" altLang="ko-KR" sz="3600" dirty="0">
                <a:solidFill>
                  <a:schemeClr val="accent2"/>
                </a:solidFill>
              </a:rPr>
              <a:t>(2023ver.)</a:t>
            </a:r>
            <a:r>
              <a:rPr lang="ko-KR" altLang="en-US" sz="3600" dirty="0">
                <a:solidFill>
                  <a:schemeClr val="accent2"/>
                </a:solidFill>
              </a:rPr>
              <a:t> 예산 비율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FBC1C0-745E-4C46-84A2-14ADE918000E}"/>
              </a:ext>
            </a:extLst>
          </p:cNvPr>
          <p:cNvSpPr/>
          <p:nvPr/>
        </p:nvSpPr>
        <p:spPr>
          <a:xfrm>
            <a:off x="6348494" y="15629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359114F-1684-4010-9797-CC82CC1AD2B3}"/>
              </a:ext>
            </a:extLst>
          </p:cNvPr>
          <p:cNvSpPr/>
          <p:nvPr/>
        </p:nvSpPr>
        <p:spPr>
          <a:xfrm>
            <a:off x="6364309" y="4950854"/>
            <a:ext cx="5275005" cy="1417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5E2C18-B23F-4CCE-9449-C5B740648C43}"/>
              </a:ext>
            </a:extLst>
          </p:cNvPr>
          <p:cNvSpPr txBox="1"/>
          <p:nvPr/>
        </p:nvSpPr>
        <p:spPr>
          <a:xfrm>
            <a:off x="6527530" y="1898437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A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0387342-3981-56CE-BEAF-ACA02A91F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536228"/>
              </p:ext>
            </p:extLst>
          </p:nvPr>
        </p:nvGraphicFramePr>
        <p:xfrm>
          <a:off x="696000" y="1519885"/>
          <a:ext cx="10800000" cy="4315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구분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예산액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전년도 예산액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1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증감률</a:t>
                      </a: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복지국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2,390,209,231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2,156,643,614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10.83%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복지 정책과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574,616,284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515,529,619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11.46%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어르신복지과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1,371,484,415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1,238,558,681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10.73%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희망복지과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54,469,972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48,198,590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13.01%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8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장애인복지과</a:t>
                      </a:r>
                    </a:p>
                  </a:txBody>
                  <a:tcPr marL="97914" marR="97914" marT="48957" marB="48957" anchor="ctr">
                    <a:lnL>
                      <a:noFill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389,638,560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354,356,724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9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9.96%</a:t>
                      </a:r>
                      <a:endParaRPr lang="ko-KR" altLang="en-US" sz="1900" dirty="0">
                        <a:solidFill>
                          <a:schemeClr val="bg2">
                            <a:lumMod val="25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7914" marR="97914" marT="48957" marB="48957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808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1EEC6F-0EBC-4D04-AA88-FB84A0AD2135}"/>
              </a:ext>
            </a:extLst>
          </p:cNvPr>
          <p:cNvSpPr/>
          <p:nvPr/>
        </p:nvSpPr>
        <p:spPr>
          <a:xfrm>
            <a:off x="3832253" y="2877553"/>
            <a:ext cx="4527493" cy="110289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708716-9D7B-407E-8DC3-AF7722EB6DBE}"/>
              </a:ext>
            </a:extLst>
          </p:cNvPr>
          <p:cNvSpPr txBox="1"/>
          <p:nvPr/>
        </p:nvSpPr>
        <p:spPr>
          <a:xfrm>
            <a:off x="3983882" y="3075057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WE(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우리들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+ IN(</a:t>
            </a:r>
            <a:r>
              <a:rPr lang="ko-KR" altLang="en-US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</a:t>
            </a:r>
            <a:r>
              <a:rPr lang="en-US" altLang="ko-KR" sz="4000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802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D8C78861-B050-4E19-BDF5-794FA8EC6FE5}"/>
              </a:ext>
            </a:extLst>
          </p:cNvPr>
          <p:cNvSpPr/>
          <p:nvPr/>
        </p:nvSpPr>
        <p:spPr>
          <a:xfrm>
            <a:off x="3450731" y="1418288"/>
            <a:ext cx="5290538" cy="48309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793BFC-7410-4CA5-9F33-BBE620E91B97}"/>
              </a:ext>
            </a:extLst>
          </p:cNvPr>
          <p:cNvSpPr/>
          <p:nvPr/>
        </p:nvSpPr>
        <p:spPr>
          <a:xfrm>
            <a:off x="0" y="-2"/>
            <a:ext cx="2438400" cy="16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911BEAA-E3C2-4AE3-963F-87E3CAF3FB81}"/>
              </a:ext>
            </a:extLst>
          </p:cNvPr>
          <p:cNvSpPr/>
          <p:nvPr/>
        </p:nvSpPr>
        <p:spPr>
          <a:xfrm>
            <a:off x="2438400" y="-2"/>
            <a:ext cx="2438400" cy="160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D8FA21-061E-4374-84B8-289D75129065}"/>
              </a:ext>
            </a:extLst>
          </p:cNvPr>
          <p:cNvSpPr/>
          <p:nvPr/>
        </p:nvSpPr>
        <p:spPr>
          <a:xfrm>
            <a:off x="4876800" y="-2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13425E8-514E-4A6A-80B1-6C04D22E0E7B}"/>
              </a:ext>
            </a:extLst>
          </p:cNvPr>
          <p:cNvSpPr/>
          <p:nvPr/>
        </p:nvSpPr>
        <p:spPr>
          <a:xfrm>
            <a:off x="73152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3FA5A3-7443-4A4A-A0C2-99EF274D1D5C}"/>
              </a:ext>
            </a:extLst>
          </p:cNvPr>
          <p:cNvSpPr/>
          <p:nvPr/>
        </p:nvSpPr>
        <p:spPr>
          <a:xfrm>
            <a:off x="9753600" y="-3"/>
            <a:ext cx="2438400" cy="1604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8BFED9-3247-4858-97FC-29981B727AB9}"/>
              </a:ext>
            </a:extLst>
          </p:cNvPr>
          <p:cNvSpPr txBox="1"/>
          <p:nvPr/>
        </p:nvSpPr>
        <p:spPr>
          <a:xfrm>
            <a:off x="160421" y="304800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2"/>
                </a:solidFill>
                <a:latin typeface="+mj-lt"/>
              </a:rPr>
              <a:t>Part 2,</a:t>
            </a:r>
            <a:endParaRPr lang="ko-KR" altLang="en-US" sz="1600" dirty="0">
              <a:solidFill>
                <a:schemeClr val="accent2"/>
              </a:solidFill>
              <a:latin typeface="+mj-lt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594AD39-1264-44FB-9659-7901314242FB}"/>
              </a:ext>
            </a:extLst>
          </p:cNvPr>
          <p:cNvCxnSpPr>
            <a:cxnSpLocks/>
          </p:cNvCxnSpPr>
          <p:nvPr/>
        </p:nvCxnSpPr>
        <p:spPr>
          <a:xfrm>
            <a:off x="1061630" y="1097280"/>
            <a:ext cx="11130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그래픽, 창의성, 디자인이(가) 표시된 사진&#10;&#10;자동 생성된 설명">
            <a:extLst>
              <a:ext uri="{FF2B5EF4-FFF2-40B4-BE49-F238E27FC236}">
                <a16:creationId xmlns:a16="http://schemas.microsoft.com/office/drawing/2014/main" id="{A2B5EE98-E35F-3676-C826-7D3AB132610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844" y="2298575"/>
            <a:ext cx="1436558" cy="14365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78E0A4-6348-9F47-9B5C-E9774F713E1D}"/>
              </a:ext>
            </a:extLst>
          </p:cNvPr>
          <p:cNvSpPr txBox="1"/>
          <p:nvPr/>
        </p:nvSpPr>
        <p:spPr>
          <a:xfrm>
            <a:off x="3321078" y="3919764"/>
            <a:ext cx="542808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WE IN</a:t>
            </a:r>
          </a:p>
          <a:p>
            <a:pPr algn="ctr"/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노인과 청년들이 함께하는 </a:t>
            </a:r>
            <a:r>
              <a:rPr lang="ko-KR" altLang="en-US" sz="2000" b="1" dirty="0" err="1">
                <a:solidFill>
                  <a:schemeClr val="accent5">
                    <a:lumMod val="50000"/>
                  </a:schemeClr>
                </a:solidFill>
                <a:latin typeface="+mj-lt"/>
              </a:rPr>
              <a:t>원데이</a:t>
            </a:r>
            <a:r>
              <a:rPr lang="ko-KR" altLang="en-US" sz="2000" b="1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 클래스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8E57AC-2EA0-C901-4E20-0CAC0AFC453E}"/>
              </a:ext>
            </a:extLst>
          </p:cNvPr>
          <p:cNvSpPr txBox="1"/>
          <p:nvPr/>
        </p:nvSpPr>
        <p:spPr>
          <a:xfrm>
            <a:off x="1061630" y="320188"/>
            <a:ext cx="2367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accent2"/>
                </a:solidFill>
              </a:rPr>
              <a:t>WE IN </a:t>
            </a:r>
            <a:r>
              <a:rPr lang="ko-KR" altLang="en-US" sz="3600" dirty="0">
                <a:solidFill>
                  <a:schemeClr val="accent2"/>
                </a:solidFill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2830741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비디오 8">
            <a:hlinkClick r:id="" action="ppaction://media"/>
            <a:extLst>
              <a:ext uri="{FF2B5EF4-FFF2-40B4-BE49-F238E27FC236}">
                <a16:creationId xmlns:a16="http://schemas.microsoft.com/office/drawing/2014/main" id="{97E96D18-596A-ADC7-FC08-154A09C9BB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3308" y="512027"/>
            <a:ext cx="10141586" cy="5515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DB6AF0-B3F5-C37A-1ACC-F7D47B17CAA0}"/>
              </a:ext>
            </a:extLst>
          </p:cNvPr>
          <p:cNvSpPr txBox="1"/>
          <p:nvPr/>
        </p:nvSpPr>
        <p:spPr>
          <a:xfrm>
            <a:off x="4827864" y="6073298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WE IN </a:t>
            </a:r>
            <a:r>
              <a:rPr lang="ko-KR" altLang="en-US" dirty="0" err="1">
                <a:solidFill>
                  <a:schemeClr val="accent2"/>
                </a:solidFill>
              </a:rPr>
              <a:t>메인화면</a:t>
            </a:r>
            <a:r>
              <a:rPr lang="ko-KR" altLang="en-US" dirty="0">
                <a:solidFill>
                  <a:schemeClr val="accent2"/>
                </a:solidFill>
              </a:rPr>
              <a:t> 페이지</a:t>
            </a:r>
            <a:r>
              <a:rPr lang="en-US" altLang="ko-KR" dirty="0">
                <a:solidFill>
                  <a:schemeClr val="accent2"/>
                </a:solidFill>
              </a:rPr>
              <a:t> 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59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6162885-2062-49C6-A005-6BA2627B11E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841F1DA-080A-486F-9500-9998F8C076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8D5A109E-FEA8-4FB0-8706-5361E8E02D79}"/>
              </a:ext>
            </a:extLst>
          </p:cNvPr>
          <p:cNvGrpSpPr/>
          <p:nvPr/>
        </p:nvGrpSpPr>
        <p:grpSpPr>
          <a:xfrm>
            <a:off x="4707641" y="2579222"/>
            <a:ext cx="2776722" cy="1699555"/>
            <a:chOff x="4707641" y="2117558"/>
            <a:chExt cx="2776722" cy="169955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CB15352-E51E-4541-AB75-9887E3660BB7}"/>
                </a:ext>
              </a:extLst>
            </p:cNvPr>
            <p:cNvSpPr txBox="1"/>
            <p:nvPr/>
          </p:nvSpPr>
          <p:spPr>
            <a:xfrm>
              <a:off x="4798209" y="2117558"/>
              <a:ext cx="201644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5400" dirty="0">
                  <a:solidFill>
                    <a:schemeClr val="bg1"/>
                  </a:solidFill>
                  <a:latin typeface="+mj-lt"/>
                </a:rPr>
                <a:t>Part 2.</a:t>
              </a:r>
              <a:endParaRPr lang="ko-KR" altLang="en-US" sz="54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6FB55F-8B89-4805-813C-08CD2F9113C4}"/>
                </a:ext>
              </a:extLst>
            </p:cNvPr>
            <p:cNvSpPr txBox="1"/>
            <p:nvPr/>
          </p:nvSpPr>
          <p:spPr>
            <a:xfrm>
              <a:off x="4707641" y="3109227"/>
              <a:ext cx="277672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spc="-300" dirty="0">
                  <a:solidFill>
                    <a:schemeClr val="bg1"/>
                  </a:solidFill>
                </a:rPr>
                <a:t>WE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 </a:t>
              </a:r>
              <a:r>
                <a:rPr lang="en-US" altLang="ko-KR" sz="4000" spc="-300" dirty="0">
                  <a:solidFill>
                    <a:schemeClr val="bg1"/>
                  </a:solidFill>
                </a:rPr>
                <a:t>IN</a:t>
              </a:r>
              <a:r>
                <a:rPr lang="ko-KR" altLang="en-US" sz="4000" spc="-300" dirty="0">
                  <a:solidFill>
                    <a:schemeClr val="bg1"/>
                  </a:solidFill>
                </a:rPr>
                <a:t>의 기능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565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Busin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D9401"/>
      </a:accent1>
      <a:accent2>
        <a:srgbClr val="595347"/>
      </a:accent2>
      <a:accent3>
        <a:srgbClr val="D9D8D5"/>
      </a:accent3>
      <a:accent4>
        <a:srgbClr val="B48B61"/>
      </a:accent4>
      <a:accent5>
        <a:srgbClr val="6F7071"/>
      </a:accent5>
      <a:accent6>
        <a:srgbClr val="CD8B2E"/>
      </a:accent6>
      <a:hlink>
        <a:srgbClr val="3F3F3F"/>
      </a:hlink>
      <a:folHlink>
        <a:srgbClr val="3F3F3F"/>
      </a:folHlink>
    </a:clrScheme>
    <a:fontScheme name="G마켓 산스 TTF Bold">
      <a:majorFont>
        <a:latin typeface="G마켓 산스 TTF Bold"/>
        <a:ea typeface="나눔스퀘어 Bold"/>
        <a:cs typeface=""/>
      </a:majorFont>
      <a:minorFont>
        <a:latin typeface="G마켓 산스 TTF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243</Words>
  <Application>Microsoft Office PowerPoint</Application>
  <PresentationFormat>와이드스크린</PresentationFormat>
  <Paragraphs>80</Paragraphs>
  <Slides>17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G마켓 산스 TTF Bold</vt:lpstr>
      <vt:lpstr>G마켓 산스 TTF Light</vt:lpstr>
      <vt:lpstr>나눔스퀘어 Bold</vt:lpstr>
      <vt:lpstr>나눔스퀘어 Light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규회 김</cp:lastModifiedBy>
  <cp:revision>19</cp:revision>
  <dcterms:created xsi:type="dcterms:W3CDTF">2020-07-12T23:40:59Z</dcterms:created>
  <dcterms:modified xsi:type="dcterms:W3CDTF">2023-06-22T22:55:56Z</dcterms:modified>
</cp:coreProperties>
</file>