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25" name="PlaceHolder 2"/>
          <p:cNvSpPr>
            <a:spLocks noGrp="1"/>
          </p:cNvSpPr>
          <p:nvPr>
            <p:ph type="body"/>
          </p:nvPr>
        </p:nvSpPr>
        <p:spPr>
          <a:xfrm>
            <a:off x="360000" y="1980000"/>
            <a:ext cx="9359640" cy="240372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360000" y="4612320"/>
            <a:ext cx="935964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28" name="PlaceHolder 2"/>
          <p:cNvSpPr>
            <a:spLocks noGrp="1"/>
          </p:cNvSpPr>
          <p:nvPr>
            <p:ph type="body"/>
          </p:nvPr>
        </p:nvSpPr>
        <p:spPr>
          <a:xfrm>
            <a:off x="360000" y="1980000"/>
            <a:ext cx="4567320" cy="240372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5155920" y="1980000"/>
            <a:ext cx="4567320" cy="240372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360000" y="4612320"/>
            <a:ext cx="4567320" cy="240372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5155920" y="4612320"/>
            <a:ext cx="456732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33" name="PlaceHolder 2"/>
          <p:cNvSpPr>
            <a:spLocks noGrp="1"/>
          </p:cNvSpPr>
          <p:nvPr>
            <p:ph type="body"/>
          </p:nvPr>
        </p:nvSpPr>
        <p:spPr>
          <a:xfrm>
            <a:off x="360000" y="1980000"/>
            <a:ext cx="3013560" cy="240372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3524760" y="1980000"/>
            <a:ext cx="3013560" cy="240372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6689160" y="1980000"/>
            <a:ext cx="3013560" cy="240372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360000" y="4612320"/>
            <a:ext cx="3013560" cy="240372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3524760" y="4612320"/>
            <a:ext cx="3013560" cy="240372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6689160" y="4612320"/>
            <a:ext cx="301356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subTitle"/>
          </p:nvPr>
        </p:nvSpPr>
        <p:spPr>
          <a:xfrm>
            <a:off x="360000" y="1980000"/>
            <a:ext cx="9359640" cy="50396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47" name="PlaceHolder 2"/>
          <p:cNvSpPr>
            <a:spLocks noGrp="1"/>
          </p:cNvSpPr>
          <p:nvPr>
            <p:ph type="body"/>
          </p:nvPr>
        </p:nvSpPr>
        <p:spPr>
          <a:xfrm>
            <a:off x="360000" y="1980000"/>
            <a:ext cx="9359640" cy="50396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49" name="PlaceHolder 2"/>
          <p:cNvSpPr>
            <a:spLocks noGrp="1"/>
          </p:cNvSpPr>
          <p:nvPr>
            <p:ph type="body"/>
          </p:nvPr>
        </p:nvSpPr>
        <p:spPr>
          <a:xfrm>
            <a:off x="360000" y="1980000"/>
            <a:ext cx="4567320" cy="5039640"/>
          </a:xfrm>
          <a:prstGeom prst="rect">
            <a:avLst/>
          </a:prstGeom>
        </p:spPr>
        <p:txBody>
          <a:bodyPr lIns="0" rIns="0" tIns="0" bIns="0">
            <a:normAutofit/>
          </a:bodyPr>
          <a:p>
            <a:endParaRPr b="0" lang="en-GB" sz="3200" spc="-1" strike="noStrike">
              <a:latin typeface="Arial"/>
            </a:endParaRPr>
          </a:p>
        </p:txBody>
      </p:sp>
      <p:sp>
        <p:nvSpPr>
          <p:cNvPr id="50" name="PlaceHolder 3"/>
          <p:cNvSpPr>
            <a:spLocks noGrp="1"/>
          </p:cNvSpPr>
          <p:nvPr>
            <p:ph type="body"/>
          </p:nvPr>
        </p:nvSpPr>
        <p:spPr>
          <a:xfrm>
            <a:off x="5155920" y="1980000"/>
            <a:ext cx="4567320" cy="50396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60000" y="301320"/>
            <a:ext cx="9359640" cy="44434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360000" y="1980000"/>
            <a:ext cx="4567320" cy="240372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5155920" y="1980000"/>
            <a:ext cx="4567320" cy="503964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360000" y="4612320"/>
            <a:ext cx="456732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4" name="PlaceHolder 2"/>
          <p:cNvSpPr>
            <a:spLocks noGrp="1"/>
          </p:cNvSpPr>
          <p:nvPr>
            <p:ph type="subTitle"/>
          </p:nvPr>
        </p:nvSpPr>
        <p:spPr>
          <a:xfrm>
            <a:off x="360000" y="1980000"/>
            <a:ext cx="9359640" cy="50396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360000" y="1980000"/>
            <a:ext cx="4567320" cy="503964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5920" y="1980000"/>
            <a:ext cx="4567320" cy="240372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155920" y="4612320"/>
            <a:ext cx="456732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360000" y="1980000"/>
            <a:ext cx="4567320" cy="240372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5155920" y="1980000"/>
            <a:ext cx="4567320" cy="2403720"/>
          </a:xfrm>
          <a:prstGeom prst="rect">
            <a:avLst/>
          </a:prstGeom>
        </p:spPr>
        <p:txBody>
          <a:bodyPr lIns="0" rIns="0" tIns="0" bIns="0">
            <a:normAutofit/>
          </a:bodyPr>
          <a:p>
            <a:endParaRPr b="0" lang="en-GB" sz="3200" spc="-1" strike="noStrike">
              <a:latin typeface="Arial"/>
            </a:endParaRPr>
          </a:p>
        </p:txBody>
      </p:sp>
      <p:sp>
        <p:nvSpPr>
          <p:cNvPr id="64" name="PlaceHolder 4"/>
          <p:cNvSpPr>
            <a:spLocks noGrp="1"/>
          </p:cNvSpPr>
          <p:nvPr>
            <p:ph type="body"/>
          </p:nvPr>
        </p:nvSpPr>
        <p:spPr>
          <a:xfrm>
            <a:off x="360000" y="4612320"/>
            <a:ext cx="935964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66" name="PlaceHolder 2"/>
          <p:cNvSpPr>
            <a:spLocks noGrp="1"/>
          </p:cNvSpPr>
          <p:nvPr>
            <p:ph type="body"/>
          </p:nvPr>
        </p:nvSpPr>
        <p:spPr>
          <a:xfrm>
            <a:off x="360000" y="1980000"/>
            <a:ext cx="9359640" cy="240372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360000" y="4612320"/>
            <a:ext cx="935964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69" name="PlaceHolder 2"/>
          <p:cNvSpPr>
            <a:spLocks noGrp="1"/>
          </p:cNvSpPr>
          <p:nvPr>
            <p:ph type="body"/>
          </p:nvPr>
        </p:nvSpPr>
        <p:spPr>
          <a:xfrm>
            <a:off x="360000" y="1980000"/>
            <a:ext cx="4567320" cy="2403720"/>
          </a:xfrm>
          <a:prstGeom prst="rect">
            <a:avLst/>
          </a:prstGeom>
        </p:spPr>
        <p:txBody>
          <a:bodyPr lIns="0" rIns="0" tIns="0" bIns="0">
            <a:normAutofit/>
          </a:bodyPr>
          <a:p>
            <a:endParaRPr b="0" lang="en-GB" sz="3200" spc="-1" strike="noStrike">
              <a:latin typeface="Arial"/>
            </a:endParaRPr>
          </a:p>
        </p:txBody>
      </p:sp>
      <p:sp>
        <p:nvSpPr>
          <p:cNvPr id="70" name="PlaceHolder 3"/>
          <p:cNvSpPr>
            <a:spLocks noGrp="1"/>
          </p:cNvSpPr>
          <p:nvPr>
            <p:ph type="body"/>
          </p:nvPr>
        </p:nvSpPr>
        <p:spPr>
          <a:xfrm>
            <a:off x="5155920" y="1980000"/>
            <a:ext cx="4567320" cy="2403720"/>
          </a:xfrm>
          <a:prstGeom prst="rect">
            <a:avLst/>
          </a:prstGeom>
        </p:spPr>
        <p:txBody>
          <a:bodyPr lIns="0" rIns="0" tIns="0" bIns="0">
            <a:normAutofit/>
          </a:bodyPr>
          <a:p>
            <a:endParaRPr b="0" lang="en-GB" sz="3200" spc="-1" strike="noStrike">
              <a:latin typeface="Arial"/>
            </a:endParaRPr>
          </a:p>
        </p:txBody>
      </p:sp>
      <p:sp>
        <p:nvSpPr>
          <p:cNvPr id="71" name="PlaceHolder 4"/>
          <p:cNvSpPr>
            <a:spLocks noGrp="1"/>
          </p:cNvSpPr>
          <p:nvPr>
            <p:ph type="body"/>
          </p:nvPr>
        </p:nvSpPr>
        <p:spPr>
          <a:xfrm>
            <a:off x="360000" y="4612320"/>
            <a:ext cx="4567320" cy="2403720"/>
          </a:xfrm>
          <a:prstGeom prst="rect">
            <a:avLst/>
          </a:prstGeom>
        </p:spPr>
        <p:txBody>
          <a:bodyPr lIns="0" rIns="0" tIns="0" bIns="0">
            <a:normAutofit/>
          </a:bodyPr>
          <a:p>
            <a:endParaRPr b="0" lang="en-GB" sz="3200" spc="-1" strike="noStrike">
              <a:latin typeface="Arial"/>
            </a:endParaRPr>
          </a:p>
        </p:txBody>
      </p:sp>
      <p:sp>
        <p:nvSpPr>
          <p:cNvPr id="72" name="PlaceHolder 5"/>
          <p:cNvSpPr>
            <a:spLocks noGrp="1"/>
          </p:cNvSpPr>
          <p:nvPr>
            <p:ph type="body"/>
          </p:nvPr>
        </p:nvSpPr>
        <p:spPr>
          <a:xfrm>
            <a:off x="5155920" y="4612320"/>
            <a:ext cx="456732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74" name="PlaceHolder 2"/>
          <p:cNvSpPr>
            <a:spLocks noGrp="1"/>
          </p:cNvSpPr>
          <p:nvPr>
            <p:ph type="body"/>
          </p:nvPr>
        </p:nvSpPr>
        <p:spPr>
          <a:xfrm>
            <a:off x="360000" y="1980000"/>
            <a:ext cx="3013560" cy="2403720"/>
          </a:xfrm>
          <a:prstGeom prst="rect">
            <a:avLst/>
          </a:prstGeom>
        </p:spPr>
        <p:txBody>
          <a:bodyPr lIns="0" rIns="0" tIns="0" bIns="0">
            <a:normAutofit/>
          </a:bodyPr>
          <a:p>
            <a:endParaRPr b="0" lang="en-GB" sz="3200" spc="-1" strike="noStrike">
              <a:latin typeface="Arial"/>
            </a:endParaRPr>
          </a:p>
        </p:txBody>
      </p:sp>
      <p:sp>
        <p:nvSpPr>
          <p:cNvPr id="75" name="PlaceHolder 3"/>
          <p:cNvSpPr>
            <a:spLocks noGrp="1"/>
          </p:cNvSpPr>
          <p:nvPr>
            <p:ph type="body"/>
          </p:nvPr>
        </p:nvSpPr>
        <p:spPr>
          <a:xfrm>
            <a:off x="3524760" y="1980000"/>
            <a:ext cx="3013560" cy="2403720"/>
          </a:xfrm>
          <a:prstGeom prst="rect">
            <a:avLst/>
          </a:prstGeom>
        </p:spPr>
        <p:txBody>
          <a:bodyPr lIns="0" rIns="0" tIns="0" bIns="0">
            <a:normAutofit/>
          </a:bodyPr>
          <a:p>
            <a:endParaRPr b="0" lang="en-GB" sz="3200" spc="-1" strike="noStrike">
              <a:latin typeface="Arial"/>
            </a:endParaRPr>
          </a:p>
        </p:txBody>
      </p:sp>
      <p:sp>
        <p:nvSpPr>
          <p:cNvPr id="76" name="PlaceHolder 4"/>
          <p:cNvSpPr>
            <a:spLocks noGrp="1"/>
          </p:cNvSpPr>
          <p:nvPr>
            <p:ph type="body"/>
          </p:nvPr>
        </p:nvSpPr>
        <p:spPr>
          <a:xfrm>
            <a:off x="6689160" y="1980000"/>
            <a:ext cx="3013560" cy="2403720"/>
          </a:xfrm>
          <a:prstGeom prst="rect">
            <a:avLst/>
          </a:prstGeom>
        </p:spPr>
        <p:txBody>
          <a:bodyPr lIns="0" rIns="0" tIns="0" bIns="0">
            <a:normAutofit/>
          </a:bodyPr>
          <a:p>
            <a:endParaRPr b="0" lang="en-GB" sz="3200" spc="-1" strike="noStrike">
              <a:latin typeface="Arial"/>
            </a:endParaRPr>
          </a:p>
        </p:txBody>
      </p:sp>
      <p:sp>
        <p:nvSpPr>
          <p:cNvPr id="77" name="PlaceHolder 5"/>
          <p:cNvSpPr>
            <a:spLocks noGrp="1"/>
          </p:cNvSpPr>
          <p:nvPr>
            <p:ph type="body"/>
          </p:nvPr>
        </p:nvSpPr>
        <p:spPr>
          <a:xfrm>
            <a:off x="360000" y="4612320"/>
            <a:ext cx="3013560" cy="2403720"/>
          </a:xfrm>
          <a:prstGeom prst="rect">
            <a:avLst/>
          </a:prstGeom>
        </p:spPr>
        <p:txBody>
          <a:bodyPr lIns="0" rIns="0" tIns="0" bIns="0">
            <a:normAutofit/>
          </a:bodyPr>
          <a:p>
            <a:endParaRPr b="0" lang="en-GB" sz="3200" spc="-1" strike="noStrike">
              <a:latin typeface="Arial"/>
            </a:endParaRPr>
          </a:p>
        </p:txBody>
      </p:sp>
      <p:sp>
        <p:nvSpPr>
          <p:cNvPr id="78" name="PlaceHolder 6"/>
          <p:cNvSpPr>
            <a:spLocks noGrp="1"/>
          </p:cNvSpPr>
          <p:nvPr>
            <p:ph type="body"/>
          </p:nvPr>
        </p:nvSpPr>
        <p:spPr>
          <a:xfrm>
            <a:off x="3524760" y="4612320"/>
            <a:ext cx="3013560" cy="2403720"/>
          </a:xfrm>
          <a:prstGeom prst="rect">
            <a:avLst/>
          </a:prstGeom>
        </p:spPr>
        <p:txBody>
          <a:bodyPr lIns="0" rIns="0" tIns="0" bIns="0">
            <a:normAutofit/>
          </a:bodyPr>
          <a:p>
            <a:endParaRPr b="0" lang="en-GB" sz="3200" spc="-1" strike="noStrike">
              <a:latin typeface="Arial"/>
            </a:endParaRPr>
          </a:p>
        </p:txBody>
      </p:sp>
      <p:sp>
        <p:nvSpPr>
          <p:cNvPr id="79" name="PlaceHolder 7"/>
          <p:cNvSpPr>
            <a:spLocks noGrp="1"/>
          </p:cNvSpPr>
          <p:nvPr>
            <p:ph type="body"/>
          </p:nvPr>
        </p:nvSpPr>
        <p:spPr>
          <a:xfrm>
            <a:off x="6689160" y="4612320"/>
            <a:ext cx="301356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body"/>
          </p:nvPr>
        </p:nvSpPr>
        <p:spPr>
          <a:xfrm>
            <a:off x="360000" y="1980000"/>
            <a:ext cx="9359640" cy="50396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360000" y="1980000"/>
            <a:ext cx="4567320" cy="503964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5155920" y="1980000"/>
            <a:ext cx="4567320" cy="50396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01320"/>
            <a:ext cx="9359640" cy="44434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13" name="PlaceHolder 2"/>
          <p:cNvSpPr>
            <a:spLocks noGrp="1"/>
          </p:cNvSpPr>
          <p:nvPr>
            <p:ph type="body"/>
          </p:nvPr>
        </p:nvSpPr>
        <p:spPr>
          <a:xfrm>
            <a:off x="360000" y="1980000"/>
            <a:ext cx="4567320" cy="240372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5155920" y="1980000"/>
            <a:ext cx="4567320" cy="503964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360000" y="4612320"/>
            <a:ext cx="456732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17" name="PlaceHolder 2"/>
          <p:cNvSpPr>
            <a:spLocks noGrp="1"/>
          </p:cNvSpPr>
          <p:nvPr>
            <p:ph type="body"/>
          </p:nvPr>
        </p:nvSpPr>
        <p:spPr>
          <a:xfrm>
            <a:off x="360000" y="1980000"/>
            <a:ext cx="4567320" cy="503964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5155920" y="1980000"/>
            <a:ext cx="4567320" cy="240372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5155920" y="4612320"/>
            <a:ext cx="4567320" cy="2403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01320"/>
            <a:ext cx="9359640" cy="958320"/>
          </a:xfrm>
          <a:prstGeom prst="rect">
            <a:avLst/>
          </a:prstGeom>
        </p:spPr>
        <p:txBody>
          <a:bodyPr lIns="0" rIns="0" tIns="0" bIns="0" anchor="ctr">
            <a:noAutofit/>
          </a:bodyPr>
          <a:p>
            <a:pPr algn="ctr"/>
            <a:endParaRPr b="0" lang="en-GB" sz="4400" spc="-1" strike="noStrike">
              <a:latin typeface="Arial"/>
            </a:endParaRPr>
          </a:p>
        </p:txBody>
      </p:sp>
      <p:sp>
        <p:nvSpPr>
          <p:cNvPr id="21" name="PlaceHolder 2"/>
          <p:cNvSpPr>
            <a:spLocks noGrp="1"/>
          </p:cNvSpPr>
          <p:nvPr>
            <p:ph type="body"/>
          </p:nvPr>
        </p:nvSpPr>
        <p:spPr>
          <a:xfrm>
            <a:off x="360000" y="1980000"/>
            <a:ext cx="4567320" cy="240372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5155920" y="1980000"/>
            <a:ext cx="4567320" cy="240372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360000" y="4612320"/>
            <a:ext cx="9359640" cy="2403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0" name="CustomShape 1"/>
          <p:cNvSpPr/>
          <p:nvPr/>
        </p:nvSpPr>
        <p:spPr>
          <a:xfrm>
            <a:off x="0" y="0"/>
            <a:ext cx="10079640" cy="5039640"/>
          </a:xfrm>
          <a:prstGeom prst="rect">
            <a:avLst/>
          </a:prstGeom>
          <a:solidFill>
            <a:srgbClr val="1abc9c"/>
          </a:solidFill>
          <a:ln>
            <a:noFill/>
          </a:ln>
        </p:spPr>
        <p:style>
          <a:lnRef idx="0"/>
          <a:fillRef idx="0"/>
          <a:effectRef idx="0"/>
          <a:fontRef idx="minor"/>
        </p:style>
      </p:sp>
      <p:sp>
        <p:nvSpPr>
          <p:cNvPr id="1" name="PlaceHolder 2"/>
          <p:cNvSpPr>
            <a:spLocks noGrp="1"/>
          </p:cNvSpPr>
          <p:nvPr>
            <p:ph type="title"/>
          </p:nvPr>
        </p:nvSpPr>
        <p:spPr>
          <a:xfrm>
            <a:off x="360000" y="301320"/>
            <a:ext cx="9359640" cy="958320"/>
          </a:xfrm>
          <a:prstGeom prst="rect">
            <a:avLst/>
          </a:prstGeom>
        </p:spPr>
        <p:txBody>
          <a:bodyPr lIns="0" rIns="0" tIns="0" bIns="0" anchor="ctr" anchorCtr="1">
            <a:noAutofit/>
          </a:bodyPr>
          <a:p>
            <a:r>
              <a:rPr b="0" lang="en-GB" sz="1800" spc="-1" strike="noStrike">
                <a:latin typeface="Arial"/>
              </a:rPr>
              <a:t>Click to edit the title text format</a:t>
            </a:r>
            <a:endParaRPr b="0" lang="en-GB" sz="18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ffffff"/>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ffffff"/>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ffffff"/>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ffffff"/>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ffffff"/>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ffffff"/>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7200000"/>
            <a:ext cx="10079640" cy="359640"/>
          </a:xfrm>
          <a:prstGeom prst="rect">
            <a:avLst/>
          </a:prstGeom>
          <a:solidFill>
            <a:srgbClr val="2c3e50"/>
          </a:solidFill>
          <a:ln w="72000">
            <a:noFill/>
          </a:ln>
        </p:spPr>
        <p:style>
          <a:lnRef idx="0"/>
          <a:fillRef idx="0"/>
          <a:effectRef idx="0"/>
          <a:fontRef idx="minor"/>
        </p:style>
      </p:sp>
      <p:sp>
        <p:nvSpPr>
          <p:cNvPr id="40" name="CustomShape 2"/>
          <p:cNvSpPr/>
          <p:nvPr/>
        </p:nvSpPr>
        <p:spPr>
          <a:xfrm>
            <a:off x="0" y="0"/>
            <a:ext cx="10079640" cy="1619640"/>
          </a:xfrm>
          <a:prstGeom prst="rect">
            <a:avLst/>
          </a:prstGeom>
          <a:solidFill>
            <a:srgbClr val="2c3e50"/>
          </a:solidFill>
          <a:ln w="72000">
            <a:noFill/>
          </a:ln>
        </p:spPr>
        <p:style>
          <a:lnRef idx="0"/>
          <a:fillRef idx="0"/>
          <a:effectRef idx="0"/>
          <a:fontRef idx="minor"/>
        </p:style>
      </p:sp>
      <p:sp>
        <p:nvSpPr>
          <p:cNvPr id="41" name="CustomShape 3"/>
          <p:cNvSpPr/>
          <p:nvPr/>
        </p:nvSpPr>
        <p:spPr>
          <a:xfrm>
            <a:off x="9270000" y="6894000"/>
            <a:ext cx="539640" cy="539640"/>
          </a:xfrm>
          <a:prstGeom prst="ellipse">
            <a:avLst/>
          </a:prstGeom>
          <a:solidFill>
            <a:srgbClr val="1abc9c"/>
          </a:solidFill>
          <a:ln w="72000">
            <a:noFill/>
          </a:ln>
        </p:spPr>
        <p:style>
          <a:lnRef idx="0"/>
          <a:fillRef idx="0"/>
          <a:effectRef idx="0"/>
          <a:fontRef idx="minor"/>
        </p:style>
      </p:sp>
      <p:sp>
        <p:nvSpPr>
          <p:cNvPr id="42" name="PlaceHolder 4"/>
          <p:cNvSpPr>
            <a:spLocks noGrp="1"/>
          </p:cNvSpPr>
          <p:nvPr>
            <p:ph type="title"/>
          </p:nvPr>
        </p:nvSpPr>
        <p:spPr>
          <a:xfrm>
            <a:off x="360000" y="301320"/>
            <a:ext cx="9359640" cy="958320"/>
          </a:xfrm>
          <a:prstGeom prst="rect">
            <a:avLst/>
          </a:prstGeom>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43" name="PlaceHolder 5"/>
          <p:cNvSpPr>
            <a:spLocks noGrp="1"/>
          </p:cNvSpPr>
          <p:nvPr>
            <p:ph type="body"/>
          </p:nvPr>
        </p:nvSpPr>
        <p:spPr>
          <a:xfrm>
            <a:off x="360000" y="1980000"/>
            <a:ext cx="9359640" cy="503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60000" y="3780000"/>
            <a:ext cx="9359640" cy="95832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1" lang="en-GB" sz="3600" spc="-1" strike="noStrike">
                <a:solidFill>
                  <a:srgbClr val="ffffff"/>
                </a:solidFill>
                <a:latin typeface="Noto Sans Black"/>
              </a:rPr>
              <a:t>DISSERTATION – First draft</a:t>
            </a:r>
            <a:endParaRPr b="0" lang="en-GB" sz="3600" spc="-1" strike="noStrike">
              <a:latin typeface="Arial"/>
            </a:endParaRPr>
          </a:p>
        </p:txBody>
      </p:sp>
      <p:sp>
        <p:nvSpPr>
          <p:cNvPr id="81" name="CustomShape 2"/>
          <p:cNvSpPr/>
          <p:nvPr/>
        </p:nvSpPr>
        <p:spPr>
          <a:xfrm>
            <a:off x="360000" y="5220000"/>
            <a:ext cx="9359640" cy="1979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2200" spc="-1" strike="noStrike">
                <a:solidFill>
                  <a:srgbClr val="ffffff"/>
                </a:solidFill>
                <a:latin typeface="Noto Sans Regular"/>
              </a:rPr>
              <a:t>Kim López Güell</a:t>
            </a:r>
            <a:endParaRPr b="0" lang="en-GB" sz="2200" spc="-1" strike="noStrike">
              <a:latin typeface="Arial"/>
            </a:endParaRPr>
          </a:p>
          <a:p>
            <a:pPr algn="ctr">
              <a:lnSpc>
                <a:spcPct val="100000"/>
              </a:lnSpc>
            </a:pPr>
            <a:r>
              <a:rPr b="0" lang="en-GB" sz="2200" spc="-1" strike="noStrike">
                <a:solidFill>
                  <a:srgbClr val="ffffff"/>
                </a:solidFill>
                <a:latin typeface="Noto Sans Regular"/>
              </a:rPr>
              <a:t>Daniel Prieto-Alhambra</a:t>
            </a:r>
            <a:endParaRPr b="0" lang="en-GB" sz="2200" spc="-1" strike="noStrike">
              <a:latin typeface="Arial"/>
            </a:endParaRPr>
          </a:p>
          <a:p>
            <a:pPr algn="ctr">
              <a:lnSpc>
                <a:spcPct val="100000"/>
              </a:lnSpc>
            </a:pPr>
            <a:r>
              <a:rPr b="0" lang="en-GB" sz="2200" spc="-1" strike="noStrike">
                <a:solidFill>
                  <a:srgbClr val="ffffff"/>
                </a:solidFill>
                <a:latin typeface="Noto Sans Regular"/>
              </a:rPr>
              <a:t>University of Oxford, 2021-2022</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60000" y="301320"/>
            <a:ext cx="9359640" cy="9583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GB" sz="3600" spc="-1" strike="noStrike">
                <a:solidFill>
                  <a:srgbClr val="ffffff"/>
                </a:solidFill>
                <a:latin typeface="Noto Sans Black"/>
              </a:rPr>
              <a:t>What has been done until now?</a:t>
            </a:r>
            <a:endParaRPr b="0" lang="en-GB" sz="3600" spc="-1" strike="noStrike">
              <a:latin typeface="Arial"/>
            </a:endParaRPr>
          </a:p>
        </p:txBody>
      </p:sp>
      <p:pic>
        <p:nvPicPr>
          <p:cNvPr id="83" name="" descr=""/>
          <p:cNvPicPr/>
          <p:nvPr/>
        </p:nvPicPr>
        <p:blipFill>
          <a:blip r:embed="rId1"/>
          <a:srcRect l="5805" t="20714" r="9825" b="26436"/>
          <a:stretch/>
        </p:blipFill>
        <p:spPr>
          <a:xfrm>
            <a:off x="72000" y="1872000"/>
            <a:ext cx="9916200" cy="3493800"/>
          </a:xfrm>
          <a:prstGeom prst="rect">
            <a:avLst/>
          </a:prstGeom>
          <a:ln>
            <a:noFill/>
          </a:ln>
        </p:spPr>
      </p:pic>
      <p:sp>
        <p:nvSpPr>
          <p:cNvPr id="84" name="CustomShape 2"/>
          <p:cNvSpPr/>
          <p:nvPr/>
        </p:nvSpPr>
        <p:spPr>
          <a:xfrm>
            <a:off x="462600" y="5665680"/>
            <a:ext cx="9172080" cy="8859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GB" sz="1800" spc="-1" strike="noStrike">
                <a:latin typeface="Noto Sans Regular"/>
              </a:rPr>
              <a:t>Similar papers I found. What they did not do:</a:t>
            </a:r>
            <a:endParaRPr b="0" lang="en-GB" sz="1800" spc="-1" strike="noStrike">
              <a:latin typeface="Arial"/>
            </a:endParaRPr>
          </a:p>
          <a:p>
            <a:pPr algn="just">
              <a:lnSpc>
                <a:spcPct val="100000"/>
              </a:lnSpc>
            </a:pPr>
            <a:r>
              <a:rPr b="0" lang="en-GB" sz="1800" spc="-1" strike="noStrike">
                <a:latin typeface="Noto Sans Regular"/>
              </a:rPr>
              <a:t>- Stratify by age and sex (some did have age data, but only regional analyses)</a:t>
            </a:r>
            <a:endParaRPr b="0" lang="en-GB" sz="1800" spc="-1" strike="noStrike">
              <a:latin typeface="Arial"/>
            </a:endParaRPr>
          </a:p>
          <a:p>
            <a:pPr algn="just">
              <a:lnSpc>
                <a:spcPct val="100000"/>
              </a:lnSpc>
            </a:pPr>
            <a:r>
              <a:rPr b="0" lang="en-GB" sz="1800" spc="-1" strike="noStrike">
                <a:latin typeface="Noto Sans Regular"/>
              </a:rPr>
              <a:t>- Consider COVID passport as one of the NPIs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60000" y="301320"/>
            <a:ext cx="9359640" cy="9583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GB" sz="3600" spc="-1" strike="noStrike">
                <a:solidFill>
                  <a:srgbClr val="ffffff"/>
                </a:solidFill>
                <a:latin typeface="Noto Sans Black"/>
              </a:rPr>
              <a:t>What can we do?</a:t>
            </a:r>
            <a:endParaRPr b="0" lang="en-GB" sz="3600" spc="-1" strike="noStrike">
              <a:latin typeface="Arial"/>
            </a:endParaRPr>
          </a:p>
        </p:txBody>
      </p:sp>
      <p:sp>
        <p:nvSpPr>
          <p:cNvPr id="86" name="CustomShape 2"/>
          <p:cNvSpPr/>
          <p:nvPr/>
        </p:nvSpPr>
        <p:spPr>
          <a:xfrm>
            <a:off x="360000" y="1980000"/>
            <a:ext cx="9359640" cy="503964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414"/>
              </a:spcAft>
              <a:buClr>
                <a:srgbClr val="2c3e50"/>
              </a:buClr>
              <a:buSzPct val="45000"/>
              <a:buFont typeface="Wingdings" charset="2"/>
              <a:buChar char=""/>
            </a:pPr>
            <a:r>
              <a:rPr b="0" lang="en-GB" sz="3200" spc="-1" strike="noStrike">
                <a:solidFill>
                  <a:srgbClr val="2c3e50"/>
                </a:solidFill>
                <a:latin typeface="Noto Sans SemiBold"/>
              </a:rPr>
              <a:t>Stratifying by age and sex might be interesting and novel. Data available:</a:t>
            </a:r>
            <a:endParaRPr b="0" lang="en-GB" sz="3200" spc="-1" strike="noStrike">
              <a:latin typeface="Arial"/>
            </a:endParaRPr>
          </a:p>
          <a:p>
            <a:pPr lvl="1" marL="864000" indent="-323640" algn="just">
              <a:lnSpc>
                <a:spcPct val="100000"/>
              </a:lnSpc>
              <a:spcAft>
                <a:spcPts val="1134"/>
              </a:spcAft>
              <a:buClr>
                <a:srgbClr val="2c3e50"/>
              </a:buClr>
              <a:buSzPct val="75000"/>
              <a:buFont typeface="Symbol"/>
              <a:buChar char=""/>
            </a:pPr>
            <a:r>
              <a:rPr b="1" lang="en-GB" sz="2800" spc="-1" strike="noStrike">
                <a:solidFill>
                  <a:srgbClr val="2c3e50"/>
                </a:solidFill>
                <a:latin typeface="Noto Sans Regular"/>
              </a:rPr>
              <a:t>ECPC</a:t>
            </a:r>
            <a:r>
              <a:rPr b="0" lang="en-GB" sz="2800" spc="-1" strike="noStrike">
                <a:solidFill>
                  <a:srgbClr val="2c3e50"/>
                </a:solidFill>
                <a:latin typeface="Noto Sans Regular"/>
              </a:rPr>
              <a:t> on weekly new cases of 30 Europe countries by 15yr age groups, from 2020-01</a:t>
            </a:r>
            <a:endParaRPr b="0" lang="en-GB" sz="2800" spc="-1" strike="noStrike">
              <a:latin typeface="Arial"/>
            </a:endParaRPr>
          </a:p>
          <a:p>
            <a:pPr lvl="1" marL="864000" indent="-323640" algn="just">
              <a:lnSpc>
                <a:spcPct val="100000"/>
              </a:lnSpc>
              <a:spcAft>
                <a:spcPts val="1134"/>
              </a:spcAft>
              <a:buClr>
                <a:srgbClr val="2c3e50"/>
              </a:buClr>
              <a:buSzPct val="75000"/>
              <a:buFont typeface="Symbol"/>
              <a:buChar char=""/>
            </a:pPr>
            <a:r>
              <a:rPr b="1" lang="en-GB" sz="2800" spc="-1" strike="noStrike">
                <a:solidFill>
                  <a:srgbClr val="2c3e50"/>
                </a:solidFill>
                <a:latin typeface="Noto Sans Regular"/>
              </a:rPr>
              <a:t>INE</a:t>
            </a:r>
            <a:r>
              <a:rPr b="0" lang="en-GB" sz="2800" spc="-1" strike="noStrike">
                <a:solidFill>
                  <a:srgbClr val="2c3e50"/>
                </a:solidFill>
                <a:latin typeface="Noto Sans Regular"/>
              </a:rPr>
              <a:t> on weekly deaths of Spain (national and regional) by 5yr age groups and sex, from 2019-01</a:t>
            </a:r>
            <a:endParaRPr b="0" lang="en-GB" sz="2800" spc="-1" strike="noStrike">
              <a:latin typeface="Arial"/>
            </a:endParaRPr>
          </a:p>
          <a:p>
            <a:pPr marL="432000" indent="-323640" algn="just">
              <a:lnSpc>
                <a:spcPct val="100000"/>
              </a:lnSpc>
              <a:spcAft>
                <a:spcPts val="1414"/>
              </a:spcAft>
              <a:buClr>
                <a:srgbClr val="2c3e50"/>
              </a:buClr>
              <a:buSzPct val="45000"/>
              <a:buFont typeface="Wingdings" charset="2"/>
              <a:buChar char=""/>
            </a:pPr>
            <a:r>
              <a:rPr b="0" lang="en-GB" sz="3200" spc="-1" strike="noStrike">
                <a:solidFill>
                  <a:srgbClr val="2c3e50"/>
                </a:solidFill>
                <a:latin typeface="Noto Sans SemiBold"/>
              </a:rPr>
              <a:t>Considering the effect of COVID passport is also feasible.</a:t>
            </a:r>
            <a:endParaRPr b="0" lang="en-GB" sz="3200" spc="-1" strike="noStrike">
              <a:latin typeface="Arial"/>
            </a:endParaRPr>
          </a:p>
          <a:p>
            <a:pPr algn="just">
              <a:lnSpc>
                <a:spcPct val="100000"/>
              </a:lnSpc>
              <a:spcAft>
                <a:spcPts val="1134"/>
              </a:spcAft>
            </a:pP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60000" y="301320"/>
            <a:ext cx="9359640" cy="9583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GB" sz="3600" spc="-1" strike="noStrike">
                <a:solidFill>
                  <a:srgbClr val="ffffff"/>
                </a:solidFill>
                <a:latin typeface="Noto Sans Black"/>
              </a:rPr>
              <a:t>Therefore, first possibility:</a:t>
            </a:r>
            <a:endParaRPr b="0" lang="en-GB" sz="3600" spc="-1" strike="noStrike">
              <a:latin typeface="Arial"/>
            </a:endParaRPr>
          </a:p>
        </p:txBody>
      </p:sp>
      <p:sp>
        <p:nvSpPr>
          <p:cNvPr id="88" name="CustomShape 2"/>
          <p:cNvSpPr/>
          <p:nvPr/>
        </p:nvSpPr>
        <p:spPr>
          <a:xfrm>
            <a:off x="360000" y="1980000"/>
            <a:ext cx="9359640" cy="503964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414"/>
              </a:spcAft>
              <a:buClr>
                <a:srgbClr val="2c3e50"/>
              </a:buClr>
              <a:buSzPct val="45000"/>
              <a:buFont typeface="Wingdings" charset="2"/>
              <a:buChar char=""/>
            </a:pPr>
            <a:r>
              <a:rPr b="1" lang="en-GB" sz="3200" spc="-1" strike="noStrike">
                <a:solidFill>
                  <a:srgbClr val="2c3e50"/>
                </a:solidFill>
                <a:latin typeface="Noto Sans SemiBold"/>
              </a:rPr>
              <a:t>Outcome: </a:t>
            </a:r>
            <a:r>
              <a:rPr b="0" lang="en-GB" sz="3200" spc="-1" strike="noStrike">
                <a:solidFill>
                  <a:srgbClr val="2c3e50"/>
                </a:solidFill>
                <a:latin typeface="Noto Sans SemiBold"/>
              </a:rPr>
              <a:t>New cases (possibly log-scaled)</a:t>
            </a:r>
            <a:r>
              <a:rPr b="1" lang="en-GB" sz="3200" spc="-1" strike="noStrike">
                <a:solidFill>
                  <a:srgbClr val="2c3e50"/>
                </a:solidFill>
                <a:latin typeface="Noto Sans SemiBold"/>
              </a:rPr>
              <a:t> </a:t>
            </a:r>
            <a:endParaRPr b="0" lang="en-GB" sz="3200" spc="-1" strike="noStrike">
              <a:latin typeface="Arial"/>
            </a:endParaRPr>
          </a:p>
          <a:p>
            <a:pPr marL="432000" indent="-323640" algn="just">
              <a:lnSpc>
                <a:spcPct val="100000"/>
              </a:lnSpc>
              <a:spcAft>
                <a:spcPts val="1414"/>
              </a:spcAft>
              <a:buClr>
                <a:srgbClr val="2c3e50"/>
              </a:buClr>
              <a:buSzPct val="45000"/>
              <a:buFont typeface="Wingdings" charset="2"/>
              <a:buChar char=""/>
            </a:pPr>
            <a:r>
              <a:rPr b="1" lang="en-GB" sz="3200" spc="-1" strike="noStrike">
                <a:solidFill>
                  <a:srgbClr val="2c3e50"/>
                </a:solidFill>
                <a:latin typeface="Noto Sans SemiBold"/>
              </a:rPr>
              <a:t>Methods: </a:t>
            </a:r>
            <a:r>
              <a:rPr b="0" lang="en-GB" sz="3200" spc="-1" strike="noStrike">
                <a:solidFill>
                  <a:srgbClr val="2c3e50"/>
                </a:solidFill>
                <a:latin typeface="Noto Sans SemiBold"/>
              </a:rPr>
              <a:t>ARIMAX and joinpoint regression</a:t>
            </a:r>
            <a:endParaRPr b="0" lang="en-GB" sz="3200" spc="-1" strike="noStrike">
              <a:latin typeface="Arial"/>
            </a:endParaRPr>
          </a:p>
          <a:p>
            <a:pPr marL="432000" indent="-323640" algn="just">
              <a:lnSpc>
                <a:spcPct val="100000"/>
              </a:lnSpc>
              <a:spcAft>
                <a:spcPts val="1414"/>
              </a:spcAft>
              <a:buClr>
                <a:srgbClr val="2c3e50"/>
              </a:buClr>
              <a:buSzPct val="45000"/>
              <a:buFont typeface="Wingdings" charset="2"/>
              <a:buChar char=""/>
            </a:pPr>
            <a:r>
              <a:rPr b="1" lang="en-GB" sz="3200" spc="-1" strike="noStrike">
                <a:solidFill>
                  <a:srgbClr val="2c3e50"/>
                </a:solidFill>
                <a:latin typeface="Noto Sans SemiBold"/>
              </a:rPr>
              <a:t>Stratifying/covariates: </a:t>
            </a:r>
            <a:r>
              <a:rPr b="0" lang="en-GB" sz="3200" spc="-1" strike="noStrike">
                <a:solidFill>
                  <a:srgbClr val="2c3e50"/>
                </a:solidFill>
                <a:latin typeface="Noto Sans SemiBold"/>
              </a:rPr>
              <a:t>Age (15yr groups), country effects (30)</a:t>
            </a:r>
            <a:endParaRPr b="0" lang="en-GB" sz="3200" spc="-1" strike="noStrike">
              <a:latin typeface="Arial"/>
            </a:endParaRPr>
          </a:p>
          <a:p>
            <a:pPr algn="just">
              <a:lnSpc>
                <a:spcPct val="100000"/>
              </a:lnSpc>
              <a:spcAft>
                <a:spcPts val="1414"/>
              </a:spcAft>
            </a:pP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0000" y="301320"/>
            <a:ext cx="9359640" cy="9583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GB" sz="3600" spc="-1" strike="noStrike">
                <a:solidFill>
                  <a:srgbClr val="ffffff"/>
                </a:solidFill>
                <a:latin typeface="Noto Sans Black"/>
              </a:rPr>
              <a:t>Otherwise, second possibility:</a:t>
            </a:r>
            <a:endParaRPr b="0" lang="en-GB" sz="3600" spc="-1" strike="noStrike">
              <a:latin typeface="Arial"/>
            </a:endParaRPr>
          </a:p>
        </p:txBody>
      </p:sp>
      <p:sp>
        <p:nvSpPr>
          <p:cNvPr id="90" name="CustomShape 2"/>
          <p:cNvSpPr/>
          <p:nvPr/>
        </p:nvSpPr>
        <p:spPr>
          <a:xfrm>
            <a:off x="360000" y="1980000"/>
            <a:ext cx="9359640" cy="503964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414"/>
              </a:spcAft>
              <a:buClr>
                <a:srgbClr val="2c3e50"/>
              </a:buClr>
              <a:buSzPct val="45000"/>
              <a:buFont typeface="Wingdings" charset="2"/>
              <a:buChar char=""/>
            </a:pPr>
            <a:r>
              <a:rPr b="1" lang="en-GB" sz="3200" spc="-1" strike="noStrike">
                <a:solidFill>
                  <a:srgbClr val="2c3e50"/>
                </a:solidFill>
                <a:latin typeface="Noto Sans SemiBold"/>
              </a:rPr>
              <a:t>Outcome: </a:t>
            </a:r>
            <a:r>
              <a:rPr b="0" lang="en-GB" sz="3200" spc="-1" strike="noStrike">
                <a:solidFill>
                  <a:srgbClr val="2c3e50"/>
                </a:solidFill>
                <a:latin typeface="Noto Sans SemiBold"/>
              </a:rPr>
              <a:t>Deaths (possibly log-scaled)</a:t>
            </a:r>
            <a:r>
              <a:rPr b="1" lang="en-GB" sz="3200" spc="-1" strike="noStrike">
                <a:solidFill>
                  <a:srgbClr val="2c3e50"/>
                </a:solidFill>
                <a:latin typeface="Noto Sans SemiBold"/>
              </a:rPr>
              <a:t> </a:t>
            </a:r>
            <a:endParaRPr b="0" lang="en-GB" sz="3200" spc="-1" strike="noStrike">
              <a:latin typeface="Arial"/>
            </a:endParaRPr>
          </a:p>
          <a:p>
            <a:pPr marL="432000" indent="-323640" algn="just">
              <a:lnSpc>
                <a:spcPct val="100000"/>
              </a:lnSpc>
              <a:spcAft>
                <a:spcPts val="1414"/>
              </a:spcAft>
              <a:buClr>
                <a:srgbClr val="2c3e50"/>
              </a:buClr>
              <a:buSzPct val="45000"/>
              <a:buFont typeface="Wingdings" charset="2"/>
              <a:buChar char=""/>
            </a:pPr>
            <a:r>
              <a:rPr b="1" lang="en-GB" sz="3200" spc="-1" strike="noStrike">
                <a:solidFill>
                  <a:srgbClr val="2c3e50"/>
                </a:solidFill>
                <a:latin typeface="Noto Sans SemiBold"/>
              </a:rPr>
              <a:t>Methods: </a:t>
            </a:r>
            <a:r>
              <a:rPr b="0" lang="en-GB" sz="3200" spc="-1" strike="noStrike">
                <a:solidFill>
                  <a:srgbClr val="2c3e50"/>
                </a:solidFill>
                <a:latin typeface="Noto Sans SemiBold"/>
              </a:rPr>
              <a:t>ARIMAX and joinpoint regression</a:t>
            </a:r>
            <a:endParaRPr b="0" lang="en-GB" sz="3200" spc="-1" strike="noStrike">
              <a:latin typeface="Arial"/>
            </a:endParaRPr>
          </a:p>
          <a:p>
            <a:pPr marL="432000" indent="-323640" algn="just">
              <a:lnSpc>
                <a:spcPct val="100000"/>
              </a:lnSpc>
              <a:spcAft>
                <a:spcPts val="1414"/>
              </a:spcAft>
              <a:buClr>
                <a:srgbClr val="2c3e50"/>
              </a:buClr>
              <a:buSzPct val="45000"/>
              <a:buFont typeface="Wingdings" charset="2"/>
              <a:buChar char=""/>
            </a:pPr>
            <a:r>
              <a:rPr b="1" lang="en-GB" sz="3200" spc="-1" strike="noStrike">
                <a:solidFill>
                  <a:srgbClr val="2c3e50"/>
                </a:solidFill>
                <a:latin typeface="Noto Sans SemiBold"/>
              </a:rPr>
              <a:t>Stratifying/covariates: </a:t>
            </a:r>
            <a:r>
              <a:rPr b="0" lang="en-GB" sz="3200" spc="-1" strike="noStrike">
                <a:solidFill>
                  <a:srgbClr val="2c3e50"/>
                </a:solidFill>
                <a:latin typeface="Noto Sans SemiBold"/>
              </a:rPr>
              <a:t>Age (5yr groups), regional effects (19), sex</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60000" y="301320"/>
            <a:ext cx="9359640" cy="9583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GB" sz="3600" spc="-1" strike="noStrike">
                <a:solidFill>
                  <a:srgbClr val="ffffff"/>
                </a:solidFill>
                <a:latin typeface="Noto Sans Black"/>
              </a:rPr>
              <a:t>Questions</a:t>
            </a:r>
            <a:endParaRPr b="0" lang="en-GB" sz="3600" spc="-1" strike="noStrike">
              <a:latin typeface="Arial"/>
            </a:endParaRPr>
          </a:p>
        </p:txBody>
      </p:sp>
      <p:sp>
        <p:nvSpPr>
          <p:cNvPr id="92" name="CustomShape 2"/>
          <p:cNvSpPr/>
          <p:nvPr/>
        </p:nvSpPr>
        <p:spPr>
          <a:xfrm>
            <a:off x="360000" y="1980000"/>
            <a:ext cx="9359640" cy="5039640"/>
          </a:xfrm>
          <a:prstGeom prst="rect">
            <a:avLst/>
          </a:prstGeom>
          <a:noFill/>
          <a:ln>
            <a:noFill/>
          </a:ln>
        </p:spPr>
        <p:style>
          <a:lnRef idx="0"/>
          <a:fillRef idx="0"/>
          <a:effectRef idx="0"/>
          <a:fontRef idx="minor"/>
        </p:style>
        <p:txBody>
          <a:bodyPr lIns="0" rIns="0" tIns="0" bIns="0">
            <a:normAutofit fontScale="43000"/>
          </a:bodyPr>
          <a:p>
            <a:pPr marL="432000" indent="-323640" algn="just">
              <a:lnSpc>
                <a:spcPct val="100000"/>
              </a:lnSpc>
              <a:spcAft>
                <a:spcPts val="1414"/>
              </a:spcAft>
              <a:buClr>
                <a:srgbClr val="2c3e50"/>
              </a:buClr>
              <a:buSzPct val="45000"/>
              <a:buFont typeface="Wingdings" charset="2"/>
              <a:buChar char=""/>
            </a:pPr>
            <a:r>
              <a:rPr b="0" lang="en-GB" sz="3200" spc="-1" strike="noStrike">
                <a:solidFill>
                  <a:srgbClr val="2c3e50"/>
                </a:solidFill>
                <a:latin typeface="Noto Sans SemiBold"/>
              </a:rPr>
              <a:t>I would like to consider other NPIs as well. There is the problem of multicollinearity but we could work that out (intensity idea, different covariate regression comparison, etc.). But: as far as I know joinpoint regression and ARIMAX don’t allow for multiple covariates. Stratifying by sex and age only requires applying the method to different blocks of data, but this would be different. How could we overcome it?</a:t>
            </a:r>
            <a:endParaRPr b="0" lang="en-GB" sz="3200" spc="-1" strike="noStrike">
              <a:latin typeface="Arial"/>
            </a:endParaRPr>
          </a:p>
          <a:p>
            <a:pPr marL="432000" indent="-323640" algn="just">
              <a:lnSpc>
                <a:spcPct val="100000"/>
              </a:lnSpc>
              <a:spcAft>
                <a:spcPts val="1414"/>
              </a:spcAft>
              <a:buClr>
                <a:srgbClr val="2c3e50"/>
              </a:buClr>
              <a:buSzPct val="45000"/>
              <a:buFont typeface="Wingdings" charset="2"/>
              <a:buChar char=""/>
            </a:pPr>
            <a:r>
              <a:rPr b="0" lang="en-GB" sz="3200" spc="-1" strike="noStrike">
                <a:solidFill>
                  <a:srgbClr val="2c3e50"/>
                </a:solidFill>
                <a:latin typeface="Noto Sans SemiBold"/>
              </a:rPr>
              <a:t>We could do both analyses, as the main methods would be the same. It might be interesting as well to compare Spanish outcomes from both data sets. If I have got time I can do so, yet I should pick one of both studies to begin with. Maybe the first one, as it is more global, is more relevant? R:[14:08] Daniel Prieto Alhambra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2021-12-08T11:14:33Z</dcterms:created>
  <dc:creator/>
  <dc:description/>
  <dc:language>en-GB</dc:language>
  <cp:lastModifiedBy/>
  <dcterms:modified xsi:type="dcterms:W3CDTF">2021-12-10T15:07:00Z</dcterms:modified>
  <cp:revision>6</cp:revision>
  <dc:subject/>
  <dc:title>Midnightblue</dc:title>
</cp:coreProperties>
</file>