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84" r:id="rId2"/>
    <p:sldId id="285" r:id="rId3"/>
    <p:sldId id="306" r:id="rId4"/>
    <p:sldId id="288" r:id="rId5"/>
    <p:sldId id="297" r:id="rId6"/>
    <p:sldId id="307" r:id="rId7"/>
    <p:sldId id="308" r:id="rId8"/>
    <p:sldId id="309" r:id="rId9"/>
    <p:sldId id="310" r:id="rId10"/>
    <p:sldId id="298" r:id="rId11"/>
    <p:sldId id="312" r:id="rId12"/>
    <p:sldId id="313" r:id="rId13"/>
    <p:sldId id="314" r:id="rId14"/>
    <p:sldId id="315" r:id="rId15"/>
    <p:sldId id="316" r:id="rId16"/>
    <p:sldId id="317" r:id="rId17"/>
    <p:sldId id="635" r:id="rId18"/>
    <p:sldId id="625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7EE"/>
    <a:srgbClr val="E6B9B8"/>
    <a:srgbClr val="FCFCFC"/>
    <a:srgbClr val="FFCCFF"/>
    <a:srgbClr val="653D3D"/>
    <a:srgbClr val="997D7D"/>
    <a:srgbClr val="730057"/>
    <a:srgbClr val="A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89" autoAdjust="0"/>
    <p:restoredTop sz="96408" autoAdjust="0"/>
  </p:normalViewPr>
  <p:slideViewPr>
    <p:cSldViewPr snapToGrid="0">
      <p:cViewPr varScale="1">
        <p:scale>
          <a:sx n="66" d="100"/>
          <a:sy n="66" d="100"/>
        </p:scale>
        <p:origin x="120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won choi" userId="282bf25d9e03b48b" providerId="LiveId" clId="{4E5E8014-1A8F-47A4-8EC2-0E3DE343137D}"/>
    <pc:docChg chg="undo custSel addSld delSld modSld">
      <pc:chgData name="jiwon choi" userId="282bf25d9e03b48b" providerId="LiveId" clId="{4E5E8014-1A8F-47A4-8EC2-0E3DE343137D}" dt="2023-08-16T16:27:11.607" v="84" actId="1076"/>
      <pc:docMkLst>
        <pc:docMk/>
      </pc:docMkLst>
      <pc:sldChg chg="del">
        <pc:chgData name="jiwon choi" userId="282bf25d9e03b48b" providerId="LiveId" clId="{4E5E8014-1A8F-47A4-8EC2-0E3DE343137D}" dt="2023-08-16T16:22:25.258" v="0" actId="47"/>
        <pc:sldMkLst>
          <pc:docMk/>
          <pc:sldMk cId="2511138618" sldId="299"/>
        </pc:sldMkLst>
      </pc:sldChg>
      <pc:sldChg chg="del">
        <pc:chgData name="jiwon choi" userId="282bf25d9e03b48b" providerId="LiveId" clId="{4E5E8014-1A8F-47A4-8EC2-0E3DE343137D}" dt="2023-08-16T16:22:25.258" v="0" actId="47"/>
        <pc:sldMkLst>
          <pc:docMk/>
          <pc:sldMk cId="1303356511" sldId="318"/>
        </pc:sldMkLst>
      </pc:sldChg>
      <pc:sldChg chg="del">
        <pc:chgData name="jiwon choi" userId="282bf25d9e03b48b" providerId="LiveId" clId="{4E5E8014-1A8F-47A4-8EC2-0E3DE343137D}" dt="2023-08-16T16:22:25.258" v="0" actId="47"/>
        <pc:sldMkLst>
          <pc:docMk/>
          <pc:sldMk cId="1370690217" sldId="319"/>
        </pc:sldMkLst>
      </pc:sldChg>
      <pc:sldChg chg="del">
        <pc:chgData name="jiwon choi" userId="282bf25d9e03b48b" providerId="LiveId" clId="{4E5E8014-1A8F-47A4-8EC2-0E3DE343137D}" dt="2023-08-16T16:22:25.258" v="0" actId="47"/>
        <pc:sldMkLst>
          <pc:docMk/>
          <pc:sldMk cId="802050202" sldId="320"/>
        </pc:sldMkLst>
      </pc:sldChg>
      <pc:sldChg chg="del">
        <pc:chgData name="jiwon choi" userId="282bf25d9e03b48b" providerId="LiveId" clId="{4E5E8014-1A8F-47A4-8EC2-0E3DE343137D}" dt="2023-08-16T16:22:25.258" v="0" actId="47"/>
        <pc:sldMkLst>
          <pc:docMk/>
          <pc:sldMk cId="2130973591" sldId="321"/>
        </pc:sldMkLst>
      </pc:sldChg>
      <pc:sldChg chg="del">
        <pc:chgData name="jiwon choi" userId="282bf25d9e03b48b" providerId="LiveId" clId="{4E5E8014-1A8F-47A4-8EC2-0E3DE343137D}" dt="2023-08-16T16:22:25.258" v="0" actId="47"/>
        <pc:sldMkLst>
          <pc:docMk/>
          <pc:sldMk cId="1739148951" sldId="322"/>
        </pc:sldMkLst>
      </pc:sldChg>
      <pc:sldChg chg="del">
        <pc:chgData name="jiwon choi" userId="282bf25d9e03b48b" providerId="LiveId" clId="{4E5E8014-1A8F-47A4-8EC2-0E3DE343137D}" dt="2023-08-16T16:22:25.258" v="0" actId="47"/>
        <pc:sldMkLst>
          <pc:docMk/>
          <pc:sldMk cId="501908099" sldId="323"/>
        </pc:sldMkLst>
      </pc:sldChg>
      <pc:sldChg chg="add">
        <pc:chgData name="jiwon choi" userId="282bf25d9e03b48b" providerId="LiveId" clId="{4E5E8014-1A8F-47A4-8EC2-0E3DE343137D}" dt="2023-08-16T16:25:12.148" v="1"/>
        <pc:sldMkLst>
          <pc:docMk/>
          <pc:sldMk cId="1221724044" sldId="625"/>
        </pc:sldMkLst>
      </pc:sldChg>
      <pc:sldChg chg="addSp delSp modSp add mod">
        <pc:chgData name="jiwon choi" userId="282bf25d9e03b48b" providerId="LiveId" clId="{4E5E8014-1A8F-47A4-8EC2-0E3DE343137D}" dt="2023-08-16T16:27:11.607" v="84" actId="1076"/>
        <pc:sldMkLst>
          <pc:docMk/>
          <pc:sldMk cId="3565783923" sldId="635"/>
        </pc:sldMkLst>
        <pc:spChg chg="del mod">
          <ac:chgData name="jiwon choi" userId="282bf25d9e03b48b" providerId="LiveId" clId="{4E5E8014-1A8F-47A4-8EC2-0E3DE343137D}" dt="2023-08-16T16:26:51.632" v="23" actId="478"/>
          <ac:spMkLst>
            <pc:docMk/>
            <pc:sldMk cId="3565783923" sldId="635"/>
            <ac:spMk id="2" creationId="{126CD4FA-CCC0-40AC-AE3C-0FCF48328ACE}"/>
          </ac:spMkLst>
        </pc:spChg>
        <pc:spChg chg="add del mod">
          <ac:chgData name="jiwon choi" userId="282bf25d9e03b48b" providerId="LiveId" clId="{4E5E8014-1A8F-47A4-8EC2-0E3DE343137D}" dt="2023-08-16T16:26:43.935" v="18" actId="47"/>
          <ac:spMkLst>
            <pc:docMk/>
            <pc:sldMk cId="3565783923" sldId="635"/>
            <ac:spMk id="3" creationId="{B0A544FC-0B8C-44E3-A62F-7311C3BCB183}"/>
          </ac:spMkLst>
        </pc:spChg>
        <pc:spChg chg="add del">
          <ac:chgData name="jiwon choi" userId="282bf25d9e03b48b" providerId="LiveId" clId="{4E5E8014-1A8F-47A4-8EC2-0E3DE343137D}" dt="2023-08-16T16:26:13.788" v="7"/>
          <ac:spMkLst>
            <pc:docMk/>
            <pc:sldMk cId="3565783923" sldId="635"/>
            <ac:spMk id="5" creationId="{7AC2C676-A0C0-552D-6801-2BF5C0C4F839}"/>
          </ac:spMkLst>
        </pc:spChg>
        <pc:spChg chg="add del mod">
          <ac:chgData name="jiwon choi" userId="282bf25d9e03b48b" providerId="LiveId" clId="{4E5E8014-1A8F-47A4-8EC2-0E3DE343137D}" dt="2023-08-16T16:26:49.325" v="22"/>
          <ac:spMkLst>
            <pc:docMk/>
            <pc:sldMk cId="3565783923" sldId="635"/>
            <ac:spMk id="6" creationId="{1256FFB3-7E05-8CD2-934D-8066049A06AF}"/>
          </ac:spMkLst>
        </pc:spChg>
        <pc:spChg chg="add mod">
          <ac:chgData name="jiwon choi" userId="282bf25d9e03b48b" providerId="LiveId" clId="{4E5E8014-1A8F-47A4-8EC2-0E3DE343137D}" dt="2023-08-16T16:27:11.607" v="84" actId="1076"/>
          <ac:spMkLst>
            <pc:docMk/>
            <pc:sldMk cId="3565783923" sldId="635"/>
            <ac:spMk id="7" creationId="{8AC30201-A487-2AC5-BEAA-E9E89F239182}"/>
          </ac:spMkLst>
        </pc:spChg>
        <pc:picChg chg="del">
          <ac:chgData name="jiwon choi" userId="282bf25d9e03b48b" providerId="LiveId" clId="{4E5E8014-1A8F-47A4-8EC2-0E3DE343137D}" dt="2023-08-16T16:26:05.420" v="4" actId="478"/>
          <ac:picMkLst>
            <pc:docMk/>
            <pc:sldMk cId="3565783923" sldId="635"/>
            <ac:picMk id="4" creationId="{96A128E5-2B44-41F9-9D1A-3EFE913388A2}"/>
          </ac:picMkLst>
        </pc:picChg>
      </pc:sldChg>
      <pc:sldChg chg="add del">
        <pc:chgData name="jiwon choi" userId="282bf25d9e03b48b" providerId="LiveId" clId="{4E5E8014-1A8F-47A4-8EC2-0E3DE343137D}" dt="2023-08-16T16:25:49.907" v="3" actId="47"/>
        <pc:sldMkLst>
          <pc:docMk/>
          <pc:sldMk cId="364162750" sldId="63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5AF5D-79AE-4EC4-A4C7-1364798DE2A4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B9F56-0720-42C2-9A8A-E2FC60FEB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502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488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9A11E3-93B2-49FB-AA67-5C9E787B828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704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330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65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758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사용자 지정 레이아웃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-25400" y="6786563"/>
            <a:ext cx="12241213" cy="9683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778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093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729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926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526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822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30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15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50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236D6-BF79-4C2E-B73D-2F6B3EE9200F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13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그룹 8"/>
          <p:cNvGrpSpPr>
            <a:grpSpLocks/>
          </p:cNvGrpSpPr>
          <p:nvPr/>
        </p:nvGrpSpPr>
        <p:grpSpPr bwMode="auto">
          <a:xfrm>
            <a:off x="2693988" y="1412875"/>
            <a:ext cx="6786562" cy="4121150"/>
            <a:chOff x="3413702" y="746702"/>
            <a:chExt cx="5364596" cy="5364596"/>
          </a:xfrm>
        </p:grpSpPr>
        <p:sp>
          <p:nvSpPr>
            <p:cNvPr id="4" name="직사각형 3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 flip="none" rotWithShape="1">
              <a:gsLst>
                <a:gs pos="0">
                  <a:srgbClr val="E3DCC1"/>
                </a:gs>
                <a:gs pos="6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541699" y="928553"/>
              <a:ext cx="5122405" cy="50008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54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입출력</a:t>
              </a:r>
              <a:r>
                <a:rPr lang="en-US" altLang="ko-KR" sz="54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(IO)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7868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File </a:t>
            </a:r>
            <a:r>
              <a:rPr kumimoji="0"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클래스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25538" y="1052513"/>
            <a:ext cx="562846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파일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/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디렉토리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생성 및 삭제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메소드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770781"/>
              </p:ext>
            </p:extLst>
          </p:nvPr>
        </p:nvGraphicFramePr>
        <p:xfrm>
          <a:off x="1879600" y="1725506"/>
          <a:ext cx="8422640" cy="3069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3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2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18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리턴 타입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메소드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설명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5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boolean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createNewFile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새로운 파일 생성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5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boolean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mkdir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새로운 </a:t>
                      </a:r>
                      <a:r>
                        <a:rPr lang="ko-KR" altLang="en-US" dirty="0" err="1"/>
                        <a:t>디렉토리</a:t>
                      </a:r>
                      <a:r>
                        <a:rPr lang="ko-KR" altLang="en-US" dirty="0"/>
                        <a:t> 생성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5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boolean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mkdirs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경로 상에 없는 모든 </a:t>
                      </a:r>
                      <a:r>
                        <a:rPr lang="ko-KR" altLang="en-US" dirty="0" err="1"/>
                        <a:t>디렉토리</a:t>
                      </a:r>
                      <a:r>
                        <a:rPr lang="ko-KR" altLang="en-US" dirty="0"/>
                        <a:t> 생성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5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boolean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delete()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파일 또는 </a:t>
                      </a:r>
                      <a:r>
                        <a:rPr lang="ko-KR" altLang="en-US" dirty="0" err="1"/>
                        <a:t>디렉토리</a:t>
                      </a:r>
                      <a:r>
                        <a:rPr lang="ko-KR" altLang="en-US" dirty="0"/>
                        <a:t> 삭제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9717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File </a:t>
            </a:r>
            <a:r>
              <a:rPr kumimoji="0"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클래스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25538" y="1052513"/>
            <a:ext cx="510267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파일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/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디렉토리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정보 리턴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메소드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249571"/>
              </p:ext>
            </p:extLst>
          </p:nvPr>
        </p:nvGraphicFramePr>
        <p:xfrm>
          <a:off x="1631315" y="1710096"/>
          <a:ext cx="9524365" cy="435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5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0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8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+mn-ea"/>
                          <a:ea typeface="+mn-ea"/>
                        </a:rPr>
                        <a:t>리턴 타입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>
                          <a:latin typeface="+mn-ea"/>
                          <a:ea typeface="+mn-ea"/>
                        </a:rPr>
                        <a:t>메소드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+mn-ea"/>
                          <a:ea typeface="+mn-ea"/>
                        </a:rPr>
                        <a:t>boolean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+mn-ea"/>
                          <a:ea typeface="+mn-ea"/>
                        </a:rPr>
                        <a:t>canExcute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()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실행할 수 있는 파일인지 여부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+mn-ea"/>
                          <a:ea typeface="+mn-ea"/>
                        </a:rPr>
                        <a:t>boolean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+mn-ea"/>
                          <a:ea typeface="+mn-ea"/>
                        </a:rPr>
                        <a:t>canRead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()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읽을 수 있는 파일인지 여부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+mn-ea"/>
                          <a:ea typeface="+mn-ea"/>
                        </a:rPr>
                        <a:t>boolean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+mn-ea"/>
                          <a:ea typeface="+mn-ea"/>
                        </a:rPr>
                        <a:t>canWrite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()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수정 및 저장할 수 있는 파일인지 여부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String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+mn-ea"/>
                          <a:ea typeface="+mn-ea"/>
                        </a:rPr>
                        <a:t>getName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()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파일 이름 리턴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String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+mn-ea"/>
                          <a:ea typeface="+mn-ea"/>
                        </a:rPr>
                        <a:t>getParent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()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부모 </a:t>
                      </a:r>
                      <a:r>
                        <a:rPr lang="ko-KR" altLang="en-US" sz="1600" dirty="0" err="1">
                          <a:latin typeface="+mn-ea"/>
                          <a:ea typeface="+mn-ea"/>
                        </a:rPr>
                        <a:t>디렉토리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 리턴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File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+mn-ea"/>
                          <a:ea typeface="+mn-ea"/>
                        </a:rPr>
                        <a:t>getParentFile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()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부모 </a:t>
                      </a:r>
                      <a:r>
                        <a:rPr lang="ko-KR" altLang="en-US" sz="1600" dirty="0" err="1">
                          <a:latin typeface="+mn-ea"/>
                          <a:ea typeface="+mn-ea"/>
                        </a:rPr>
                        <a:t>디렉토리를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File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객체로 생성 후 리턴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String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+mn-ea"/>
                          <a:ea typeface="+mn-ea"/>
                        </a:rPr>
                        <a:t>getPath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()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전체 경로 리턴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+mn-ea"/>
                          <a:ea typeface="+mn-ea"/>
                        </a:rPr>
                        <a:t>boolean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+mn-ea"/>
                          <a:ea typeface="+mn-ea"/>
                        </a:rPr>
                        <a:t>isDirectory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()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>
                          <a:latin typeface="+mn-ea"/>
                          <a:ea typeface="+mn-ea"/>
                        </a:rPr>
                        <a:t>디렉토리인지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 여부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+mn-ea"/>
                          <a:ea typeface="+mn-ea"/>
                        </a:rPr>
                        <a:t>boolean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+mn-ea"/>
                          <a:ea typeface="+mn-ea"/>
                        </a:rPr>
                        <a:t>isFile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()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파일인지 여부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+mn-ea"/>
                          <a:ea typeface="+mn-ea"/>
                        </a:rPr>
                        <a:t>boolean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+mn-ea"/>
                          <a:ea typeface="+mn-ea"/>
                        </a:rPr>
                        <a:t>isHidden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()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숨김 파일인지 여부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long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+mn-ea"/>
                          <a:ea typeface="+mn-ea"/>
                        </a:rPr>
                        <a:t>lastModified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()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마지막 수정 날짜 및 시간 리턴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long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length()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파일 크기 리턴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1209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File </a:t>
            </a:r>
            <a:r>
              <a:rPr kumimoji="0" lang="ko-KR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클래스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25538" y="1052513"/>
            <a:ext cx="510267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파일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/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디렉토리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정보 리턴 </a:t>
            </a:r>
            <a:r>
              <a:rPr lang="ko-KR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메소드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102925"/>
              </p:ext>
            </p:extLst>
          </p:nvPr>
        </p:nvGraphicFramePr>
        <p:xfrm>
          <a:off x="1631315" y="1710096"/>
          <a:ext cx="9524365" cy="2407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5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0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8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+mn-ea"/>
                          <a:ea typeface="+mn-ea"/>
                        </a:rPr>
                        <a:t>리턴 타입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>
                          <a:latin typeface="+mn-ea"/>
                          <a:ea typeface="+mn-ea"/>
                        </a:rPr>
                        <a:t>메소드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String[]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list()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>
                          <a:latin typeface="+mn-ea"/>
                          <a:ea typeface="+mn-ea"/>
                        </a:rPr>
                        <a:t>디렉토리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 포함한 파일목록을 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String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배열로 리턴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String[]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list(</a:t>
                      </a:r>
                      <a:r>
                        <a:rPr lang="en-US" altLang="ko-KR" sz="1600" dirty="0" err="1">
                          <a:latin typeface="+mn-ea"/>
                          <a:ea typeface="+mn-ea"/>
                        </a:rPr>
                        <a:t>FilenameFilter</a:t>
                      </a:r>
                      <a:r>
                        <a:rPr lang="en-US" altLang="ko-KR" sz="1600" baseline="0" dirty="0">
                          <a:latin typeface="+mn-ea"/>
                          <a:ea typeface="+mn-ea"/>
                        </a:rPr>
                        <a:t> filter)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>
                          <a:latin typeface="+mn-ea"/>
                          <a:ea typeface="+mn-ea"/>
                        </a:rPr>
                        <a:t>디렉토리에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 포함된 파일 및 서브 </a:t>
                      </a:r>
                      <a:r>
                        <a:rPr lang="ko-KR" altLang="en-US" sz="1600" dirty="0" err="1">
                          <a:latin typeface="+mn-ea"/>
                          <a:ea typeface="+mn-ea"/>
                        </a:rPr>
                        <a:t>디렉토리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 목록 중 </a:t>
                      </a:r>
                      <a:r>
                        <a:rPr lang="en-US" altLang="ko-KR" sz="1600" dirty="0" err="1">
                          <a:latin typeface="+mn-ea"/>
                          <a:ea typeface="+mn-ea"/>
                        </a:rPr>
                        <a:t>FilenameFilter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에 맞는 것만 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String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배열로 리턴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File[]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+mn-ea"/>
                          <a:ea typeface="+mn-ea"/>
                        </a:rPr>
                        <a:t>listFiles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()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>
                          <a:latin typeface="+mn-ea"/>
                          <a:ea typeface="+mn-ea"/>
                        </a:rPr>
                        <a:t>디렉토리에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 포함된 파일 및 서브 </a:t>
                      </a:r>
                      <a:r>
                        <a:rPr lang="ko-KR" altLang="en-US" sz="1600" dirty="0" err="1">
                          <a:latin typeface="+mn-ea"/>
                          <a:ea typeface="+mn-ea"/>
                        </a:rPr>
                        <a:t>디렉토리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 목록 전부 </a:t>
                      </a:r>
                      <a:endParaRPr lang="en-US" altLang="ko-KR" sz="16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File</a:t>
                      </a:r>
                      <a:r>
                        <a:rPr lang="en-US" altLang="ko-KR" sz="160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baseline="0" dirty="0">
                          <a:latin typeface="+mn-ea"/>
                          <a:ea typeface="+mn-ea"/>
                        </a:rPr>
                        <a:t>배열로 리턴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File[]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+mn-ea"/>
                          <a:ea typeface="+mn-ea"/>
                        </a:rPr>
                        <a:t>listFile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600" dirty="0" err="1">
                          <a:latin typeface="+mn-ea"/>
                          <a:ea typeface="+mn-ea"/>
                        </a:rPr>
                        <a:t>FilenameFilter</a:t>
                      </a:r>
                      <a:r>
                        <a:rPr lang="en-US" altLang="ko-KR" sz="1600" baseline="0" dirty="0">
                          <a:latin typeface="+mn-ea"/>
                          <a:ea typeface="+mn-ea"/>
                        </a:rPr>
                        <a:t> filter)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>
                          <a:latin typeface="+mn-ea"/>
                          <a:ea typeface="+mn-ea"/>
                        </a:rPr>
                        <a:t>디렉토리에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 포함된 파일 및 서브 </a:t>
                      </a:r>
                      <a:r>
                        <a:rPr lang="ko-KR" altLang="en-US" sz="1600" dirty="0" err="1">
                          <a:latin typeface="+mn-ea"/>
                          <a:ea typeface="+mn-ea"/>
                        </a:rPr>
                        <a:t>디렉토리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 목록 중 </a:t>
                      </a:r>
                      <a:r>
                        <a:rPr lang="en-US" altLang="ko-KR" sz="1600" dirty="0" err="1">
                          <a:latin typeface="+mn-ea"/>
                          <a:ea typeface="+mn-ea"/>
                        </a:rPr>
                        <a:t>FilenameFilter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에 맞는 것만 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File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배열로 리턴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1768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kumimoji="0" lang="en-US" altLang="ko-KR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File</a:t>
            </a:r>
            <a:r>
              <a:rPr lang="en-US" altLang="ko-KR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InputStream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33413" y="1125538"/>
            <a:ext cx="10931525" cy="1435735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파일로부터 바이트 단위로 읽을 때 사용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그림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오디오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비디오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텍스트 파일 등 모든 종류의 파일 읽기 가능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InputStream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의 하위 클래스로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InputStream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과 사용 방법 동일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25538" y="2759393"/>
            <a:ext cx="198002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 생성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128256" y="3311842"/>
            <a:ext cx="9961563" cy="1915478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FileInputStream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객체가 생성될 때 파일과 직접 연결 됨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만약 파일이 존재하지 않으면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FileNotFoundException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이 발생하므로 예외처리 필수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fis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"C:/data/test.txt"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25313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kumimoji="0" lang="en-US" altLang="ko-KR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File</a:t>
            </a:r>
            <a:r>
              <a:rPr lang="en-US" altLang="ko-KR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OutputStream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33413" y="1125538"/>
            <a:ext cx="10931525" cy="1435735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파일로부터 바이트 단위로 저장할 때 사용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그림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오디오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비디오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텍스트 파일 등 모든 종류의 데이터를 파일로 저장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OutputStream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의 하위 클래스로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OutputStream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과 사용 방법 동일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25538" y="2759393"/>
            <a:ext cx="198002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 생성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128256" y="3311842"/>
            <a:ext cx="9961563" cy="3226118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FileOutputStream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객체가 생성될 때 파일과 직접 연결 됨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만약 파일이 존재하지 않으면 자동으로 생성하지만 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이미 파일이 존재하는 경우 파일을 덮어쓰는 단점이 있음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FileOutputStream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fos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FileOutputStream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"C:/data/test.txt"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만일 기존 파일에 이어서 계속 작성하고 싶다면 아래 예제처럼 객체 생성 시 가능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FileOutputStream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fos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FileOutputStream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"C:/data/test.txt"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13517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kumimoji="0" lang="en-US" altLang="ko-KR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File</a:t>
            </a:r>
            <a:r>
              <a:rPr lang="en-US" altLang="ko-KR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Reader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33413" y="1125538"/>
            <a:ext cx="10931525" cy="1435735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텍스트 파일로부터 문자 단위로 읽을 때 사용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텍스트가 아닌 그림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오디오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비디오 등의 파일은 읽기 불가능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Reader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의 하위 클래스로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Reader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와 사용 방법 동일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25538" y="2759393"/>
            <a:ext cx="198002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 생성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128256" y="3311842"/>
            <a:ext cx="9961563" cy="2265998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FileReader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객체가 생성될 때 파일과 직접 연결 됨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만약 파일이 존재하지 않으면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FileNotFoundException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이 발생하므로 예외처리 필수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FileReader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fr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FileReader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"C:/data/test.txt"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FileReader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fr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FileReader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File(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"C:/data/test.txt")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21184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kumimoji="0" lang="en-US" altLang="ko-KR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File</a:t>
            </a:r>
            <a:r>
              <a:rPr lang="en-US" altLang="ko-KR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Writer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33413" y="1125538"/>
            <a:ext cx="10931525" cy="1435735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텍스트 파일로부터 문자 단위로 저장할 때 사용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텍스트가 아닌 그림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오디오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비디오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등의 파일은 저장 불가능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Writer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의 하위 클래스로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Writer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와 사용 방법 동일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25538" y="2759393"/>
            <a:ext cx="198002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 생성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128256" y="3311842"/>
            <a:ext cx="9961563" cy="3226118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FileWriter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객체가 생성될 때 파일과 직접 연결 됨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만약 파일이 존재하지 않으면 자동으로 생성하지만 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이미 파일이 존재하는 경우 파일을 덮어쓰는 단점이 있음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FileWriter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fw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FileWriter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"C:/data/test.txt"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만일 기존 파일에 이어서 계속 작성하고 싶다면 아래 예제처럼 객체 생성 시 가능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FileWriter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fw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FileWriter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"C:/data/test.txt"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21289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파일 대상 입출력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스트림 생성의 예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B0A544FC-0B8C-44E3-A62F-7311C3BCB183}"/>
              </a:ext>
            </a:extLst>
          </p:cNvPr>
          <p:cNvSpPr/>
          <p:nvPr/>
        </p:nvSpPr>
        <p:spPr>
          <a:xfrm>
            <a:off x="1097279" y="3833914"/>
            <a:ext cx="9318930" cy="330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7" name="모서리가 둥근 직사각형 8">
            <a:extLst>
              <a:ext uri="{FF2B5EF4-FFF2-40B4-BE49-F238E27FC236}">
                <a16:creationId xmlns:a16="http://schemas.microsoft.com/office/drawing/2014/main" id="{8AC30201-A487-2AC5-BEAA-E9E89F239182}"/>
              </a:ext>
            </a:extLst>
          </p:cNvPr>
          <p:cNvSpPr/>
          <p:nvPr/>
        </p:nvSpPr>
        <p:spPr>
          <a:xfrm>
            <a:off x="711248" y="1829996"/>
            <a:ext cx="10931525" cy="1435735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함께 파일 만들고 입력 출력 해보기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65783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바이트 단위 입출 및 출력 스트림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FDBF710-9F45-45B0-9384-7F8BA267DB2F}"/>
              </a:ext>
            </a:extLst>
          </p:cNvPr>
          <p:cNvSpPr/>
          <p:nvPr/>
        </p:nvSpPr>
        <p:spPr>
          <a:xfrm>
            <a:off x="1298712" y="1329762"/>
            <a:ext cx="8574157" cy="49250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Scanner </a:t>
            </a:r>
            <a:r>
              <a:rPr lang="en-US" altLang="ko-KR" sz="1300" dirty="0" err="1">
                <a:latin typeface="Consolas" panose="020B0609020204030204" pitchFamily="49" charset="0"/>
              </a:rPr>
              <a:t>sc</a:t>
            </a:r>
            <a:r>
              <a:rPr lang="en-US" altLang="ko-KR" sz="1300" dirty="0">
                <a:latin typeface="Consolas" panose="020B0609020204030204" pitchFamily="49" charset="0"/>
              </a:rPr>
              <a:t> = new Scanner(System.in);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System.out.print("</a:t>
            </a:r>
            <a:r>
              <a:rPr lang="ko-KR" altLang="en-US" sz="1300" dirty="0">
                <a:latin typeface="Consolas" panose="020B0609020204030204" pitchFamily="49" charset="0"/>
              </a:rPr>
              <a:t>대상 파일</a:t>
            </a:r>
            <a:r>
              <a:rPr lang="en-US" altLang="ko-KR" sz="1300" dirty="0">
                <a:latin typeface="Consolas" panose="020B0609020204030204" pitchFamily="49" charset="0"/>
              </a:rPr>
              <a:t>: ");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String src = </a:t>
            </a:r>
            <a:r>
              <a:rPr lang="en-US" altLang="ko-KR" sz="1300" dirty="0" err="1">
                <a:latin typeface="Consolas" panose="020B0609020204030204" pitchFamily="49" charset="0"/>
              </a:rPr>
              <a:t>sc.nextLine</a:t>
            </a:r>
            <a:r>
              <a:rPr lang="en-US" altLang="ko-KR" sz="1300" dirty="0">
                <a:latin typeface="Consolas" panose="020B0609020204030204" pitchFamily="49" charset="0"/>
              </a:rPr>
              <a:t>();   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System.out.print("</a:t>
            </a:r>
            <a:r>
              <a:rPr lang="ko-KR" altLang="en-US" sz="1300" dirty="0">
                <a:latin typeface="Consolas" panose="020B0609020204030204" pitchFamily="49" charset="0"/>
              </a:rPr>
              <a:t>사본 이름</a:t>
            </a:r>
            <a:r>
              <a:rPr lang="en-US" altLang="ko-KR" sz="1300" dirty="0">
                <a:latin typeface="Consolas" panose="020B0609020204030204" pitchFamily="49" charset="0"/>
              </a:rPr>
              <a:t>: ");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String dst = </a:t>
            </a:r>
            <a:r>
              <a:rPr lang="en-US" altLang="ko-KR" sz="1300" dirty="0" err="1">
                <a:latin typeface="Consolas" panose="020B0609020204030204" pitchFamily="49" charset="0"/>
              </a:rPr>
              <a:t>sc.nextLine</a:t>
            </a:r>
            <a:r>
              <a:rPr lang="en-US" altLang="ko-KR" sz="13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try(InputStream in = new FileInputStream(src) 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    OutputStream out = new FileOutputStream(dst)) {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int data;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while(true) {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   data = in.read(); // </a:t>
            </a:r>
            <a:r>
              <a:rPr lang="ko-KR" altLang="en-US" sz="1300" dirty="0">
                <a:latin typeface="Consolas" panose="020B0609020204030204" pitchFamily="49" charset="0"/>
              </a:rPr>
              <a:t>파일로부터 </a:t>
            </a:r>
            <a:r>
              <a:rPr lang="en-US" altLang="ko-KR" sz="1300" dirty="0">
                <a:latin typeface="Consolas" panose="020B0609020204030204" pitchFamily="49" charset="0"/>
              </a:rPr>
              <a:t>1 </a:t>
            </a:r>
            <a:r>
              <a:rPr lang="ko-KR" altLang="en-US" sz="1300" dirty="0">
                <a:latin typeface="Consolas" panose="020B0609020204030204" pitchFamily="49" charset="0"/>
              </a:rPr>
              <a:t>바이트를 읽는다</a:t>
            </a:r>
            <a:r>
              <a:rPr lang="en-US" altLang="ko-KR" sz="13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   if(data == -1) // </a:t>
            </a:r>
            <a:r>
              <a:rPr lang="ko-KR" altLang="en-US" sz="1300" dirty="0">
                <a:latin typeface="Consolas" panose="020B0609020204030204" pitchFamily="49" charset="0"/>
              </a:rPr>
              <a:t>더 이상 읽어 들일 데이터가 없다면</a:t>
            </a:r>
            <a:r>
              <a:rPr lang="en-US" altLang="ko-KR" sz="1300" dirty="0"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      break;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   out.write(data); // </a:t>
            </a:r>
            <a:r>
              <a:rPr lang="ko-KR" altLang="en-US" sz="1300" dirty="0">
                <a:latin typeface="Consolas" panose="020B0609020204030204" pitchFamily="49" charset="0"/>
              </a:rPr>
              <a:t>파일에 </a:t>
            </a:r>
            <a:r>
              <a:rPr lang="en-US" altLang="ko-KR" sz="1300" dirty="0">
                <a:latin typeface="Consolas" panose="020B0609020204030204" pitchFamily="49" charset="0"/>
              </a:rPr>
              <a:t>1</a:t>
            </a:r>
            <a:r>
              <a:rPr lang="ko-KR" altLang="en-US" sz="1300" dirty="0">
                <a:latin typeface="Consolas" panose="020B0609020204030204" pitchFamily="49" charset="0"/>
              </a:rPr>
              <a:t>바이트를 쓴다</a:t>
            </a:r>
            <a:r>
              <a:rPr lang="en-US" altLang="ko-KR" sz="13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}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catch(IOException e) {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   </a:t>
            </a:r>
            <a:r>
              <a:rPr lang="en-US" altLang="ko-KR" sz="1300" dirty="0" err="1">
                <a:latin typeface="Consolas" panose="020B0609020204030204" pitchFamily="49" charset="0"/>
              </a:rPr>
              <a:t>e.printStackTrace</a:t>
            </a:r>
            <a:r>
              <a:rPr lang="en-US" altLang="ko-KR" sz="13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1800"/>
              </a:lnSpc>
            </a:pPr>
            <a:r>
              <a:rPr lang="en-US" altLang="ko-KR" sz="1300" dirty="0">
                <a:latin typeface="Consolas" panose="020B0609020204030204" pitchFamily="49" charset="0"/>
              </a:rPr>
              <a:t>}</a:t>
            </a:r>
            <a:endParaRPr lang="ko-KR" altLang="en-US" sz="1300" dirty="0"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38B71A-F405-4E4C-806E-D0B3BE0E1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011" y="4739930"/>
            <a:ext cx="2971800" cy="124777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3FCD2B1-4A39-48A7-9CE0-CBE1430EA75E}"/>
              </a:ext>
            </a:extLst>
          </p:cNvPr>
          <p:cNvSpPr/>
          <p:nvPr/>
        </p:nvSpPr>
        <p:spPr>
          <a:xfrm>
            <a:off x="7011587" y="2111940"/>
            <a:ext cx="3945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  <a:latin typeface="Consolas" panose="020B0609020204030204" pitchFamily="49" charset="0"/>
              </a:rPr>
              <a:t>바이트</a:t>
            </a:r>
            <a:r>
              <a:rPr lang="en-US" altLang="ko-KR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>
                <a:solidFill>
                  <a:srgbClr val="002060"/>
                </a:solidFill>
                <a:latin typeface="Consolas" panose="020B0609020204030204" pitchFamily="49" charset="0"/>
              </a:rPr>
              <a:t>단위 파일 복사 프로그램</a:t>
            </a:r>
            <a:r>
              <a:rPr lang="en-US" altLang="ko-KR" dirty="0">
                <a:solidFill>
                  <a:srgbClr val="002060"/>
                </a:solidFill>
                <a:latin typeface="Consolas" panose="020B0609020204030204" pitchFamily="49" charset="0"/>
              </a:rPr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1724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kumimoji="0"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입출력</a:t>
            </a: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(IO)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052194" y="3381494"/>
            <a:ext cx="10090560" cy="2195804"/>
            <a:chOff x="1052194" y="3244334"/>
            <a:chExt cx="10090560" cy="2195804"/>
          </a:xfrm>
        </p:grpSpPr>
        <p:sp>
          <p:nvSpPr>
            <p:cNvPr id="2" name="직사각형 1"/>
            <p:cNvSpPr/>
            <p:nvPr/>
          </p:nvSpPr>
          <p:spPr>
            <a:xfrm>
              <a:off x="1052194" y="4235338"/>
              <a:ext cx="10075320" cy="609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입력스트림</a:t>
              </a:r>
              <a:r>
                <a:rPr lang="ko-KR" altLang="en-US" dirty="0">
                  <a:solidFill>
                    <a:schemeClr val="tx1"/>
                  </a:solidFill>
                </a:rPr>
                <a:t>                                            </a:t>
              </a:r>
              <a:r>
                <a:rPr lang="ko-KR" altLang="en-US" dirty="0" err="1">
                  <a:solidFill>
                    <a:schemeClr val="tx1"/>
                  </a:solidFill>
                </a:rPr>
                <a:t>출력스트림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1052194" y="3640138"/>
              <a:ext cx="1800000" cy="1800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dirty="0">
                  <a:solidFill>
                    <a:schemeClr val="tx1"/>
                  </a:solidFill>
                  <a:latin typeface="+mn-ea"/>
                </a:rPr>
                <a:t>키보드</a:t>
              </a:r>
              <a:endParaRPr lang="en-US" altLang="ko-KR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ko-KR" altLang="en-US" dirty="0">
                  <a:solidFill>
                    <a:schemeClr val="tx1"/>
                  </a:solidFill>
                  <a:latin typeface="+mn-ea"/>
                </a:rPr>
                <a:t>파일</a:t>
              </a:r>
              <a:endParaRPr lang="en-US" altLang="ko-KR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ko-KR" altLang="en-US" dirty="0">
                  <a:solidFill>
                    <a:schemeClr val="tx1"/>
                  </a:solidFill>
                  <a:latin typeface="+mn-ea"/>
                </a:rPr>
                <a:t>프로그램</a:t>
              </a:r>
              <a:endParaRPr lang="en-US" altLang="ko-KR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4663440" y="3640138"/>
              <a:ext cx="2865120" cy="1800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>
                <a:defRPr/>
              </a:pPr>
              <a:r>
                <a:rPr lang="ko-KR" altLang="en-US" b="1" dirty="0">
                  <a:solidFill>
                    <a:schemeClr val="tx1"/>
                  </a:solidFill>
                  <a:latin typeface="+mn-ea"/>
                </a:rPr>
                <a:t>프로그램</a:t>
              </a:r>
              <a:endParaRPr lang="en-US" altLang="ko-KR" b="1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defRPr/>
              </a:pPr>
              <a:endParaRPr lang="en-US" altLang="ko-KR" sz="24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defRPr/>
              </a:pPr>
              <a:r>
                <a:rPr lang="ko-KR" altLang="en-US" dirty="0">
                  <a:solidFill>
                    <a:schemeClr val="tx1"/>
                  </a:solidFill>
                  <a:latin typeface="+mn-ea"/>
                </a:rPr>
                <a:t>도착지</a:t>
              </a:r>
              <a:r>
                <a:rPr lang="en-US" altLang="ko-KR" dirty="0">
                  <a:solidFill>
                    <a:schemeClr val="tx1"/>
                  </a:solidFill>
                  <a:latin typeface="+mn-ea"/>
                </a:rPr>
                <a:t>	           </a:t>
              </a:r>
              <a:r>
                <a:rPr lang="ko-KR" altLang="en-US" dirty="0">
                  <a:solidFill>
                    <a:schemeClr val="tx1"/>
                  </a:solidFill>
                  <a:latin typeface="+mn-ea"/>
                </a:rPr>
                <a:t>출발지</a:t>
              </a:r>
              <a:endParaRPr lang="en-US" altLang="ko-KR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9342754" y="3640138"/>
              <a:ext cx="1800000" cy="1800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dirty="0">
                  <a:solidFill>
                    <a:schemeClr val="tx1"/>
                  </a:solidFill>
                  <a:latin typeface="+mn-ea"/>
                </a:rPr>
                <a:t>모니터</a:t>
              </a:r>
              <a:endParaRPr lang="en-US" altLang="ko-KR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ko-KR" altLang="en-US" dirty="0">
                  <a:solidFill>
                    <a:schemeClr val="tx1"/>
                  </a:solidFill>
                  <a:latin typeface="+mn-ea"/>
                </a:rPr>
                <a:t>파일</a:t>
              </a:r>
              <a:endParaRPr lang="en-US" altLang="ko-KR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ko-KR" altLang="en-US" dirty="0">
                  <a:solidFill>
                    <a:schemeClr val="tx1"/>
                  </a:solidFill>
                  <a:latin typeface="+mn-ea"/>
                </a:rPr>
                <a:t>프로그램</a:t>
              </a:r>
              <a:endParaRPr lang="en-US" altLang="ko-KR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4" name="직선 화살표 연결선 3"/>
            <p:cNvCxnSpPr/>
            <p:nvPr/>
          </p:nvCxnSpPr>
          <p:spPr>
            <a:xfrm>
              <a:off x="2852194" y="4082938"/>
              <a:ext cx="18112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>
              <a:off x="7531508" y="4082938"/>
              <a:ext cx="18112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>
              <a:off x="2852194" y="4997338"/>
              <a:ext cx="18112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/>
            <p:nvPr/>
          </p:nvCxnSpPr>
          <p:spPr>
            <a:xfrm>
              <a:off x="7528560" y="4997338"/>
              <a:ext cx="18112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"/>
            <p:cNvSpPr txBox="1">
              <a:spLocks noChangeArrowheads="1"/>
            </p:cNvSpPr>
            <p:nvPr/>
          </p:nvSpPr>
          <p:spPr bwMode="auto">
            <a:xfrm>
              <a:off x="1513613" y="3244334"/>
              <a:ext cx="8771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lang="ko-KR" altLang="en-US" sz="1800" dirty="0">
                  <a:latin typeface="+mn-ea"/>
                  <a:ea typeface="+mn-ea"/>
                </a:rPr>
                <a:t>출발지</a:t>
              </a:r>
            </a:p>
          </p:txBody>
        </p:sp>
        <p:sp>
          <p:nvSpPr>
            <p:cNvPr id="23" name="TextBox 9"/>
            <p:cNvSpPr txBox="1">
              <a:spLocks noChangeArrowheads="1"/>
            </p:cNvSpPr>
            <p:nvPr/>
          </p:nvSpPr>
          <p:spPr bwMode="auto">
            <a:xfrm>
              <a:off x="9804173" y="3244334"/>
              <a:ext cx="8771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lang="ko-KR" altLang="en-US" sz="1800" dirty="0">
                  <a:latin typeface="+mn-ea"/>
                  <a:ea typeface="+mn-ea"/>
                </a:rPr>
                <a:t>도착지</a:t>
              </a:r>
            </a:p>
          </p:txBody>
        </p:sp>
      </p:grpSp>
      <p:sp>
        <p:nvSpPr>
          <p:cNvPr id="24" name="모서리가 둥근 직사각형 23"/>
          <p:cNvSpPr/>
          <p:nvPr/>
        </p:nvSpPr>
        <p:spPr>
          <a:xfrm>
            <a:off x="633413" y="1125538"/>
            <a:ext cx="10931525" cy="1660755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Input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과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Output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의 약자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컴퓨터 내부 또는 외부 장치와 프로그램 간의 데이터를 주고 받는 것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장치와 입출력을 위해서는 하드웨어 장치에 직접 접근이 필요한데 다양한 매체에 존재하는 데이터들을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사용하기 위해 입출력 데이터를 처리할 공통적인 방법으로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스트림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이용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6602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kumimoji="0" lang="ko-KR" alt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스트림</a:t>
            </a: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(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Stream)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33413" y="1125538"/>
            <a:ext cx="10931525" cy="1660755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입출력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장치에서 데이터를 읽고 쓰기 위해서 자바에서 제공하는 클래스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모든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스트림은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단방향이며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각각의 장치마다 연결할 수 있는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스트림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존재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하나의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스트림으로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입출력을 동시에 수행할 수 없으므로 동시에 수행하려면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2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개의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스트림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필요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25538" y="2961146"/>
            <a:ext cx="12554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분류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28619"/>
              </p:ext>
            </p:extLst>
          </p:nvPr>
        </p:nvGraphicFramePr>
        <p:xfrm>
          <a:off x="633415" y="4099562"/>
          <a:ext cx="10931525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6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6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6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63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863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구분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바이트 기반 </a:t>
                      </a:r>
                      <a:r>
                        <a:rPr lang="ko-KR" altLang="en-US" b="1" dirty="0" err="1"/>
                        <a:t>스트림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문자 기반 </a:t>
                      </a:r>
                      <a:r>
                        <a:rPr lang="ko-KR" altLang="en-US" b="1" dirty="0" err="1"/>
                        <a:t>스트림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입력 </a:t>
                      </a:r>
                      <a:r>
                        <a:rPr lang="ko-KR" altLang="en-US" b="1" dirty="0" err="1"/>
                        <a:t>스트림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출력 </a:t>
                      </a:r>
                      <a:r>
                        <a:rPr lang="ko-KR" altLang="en-US" b="1" dirty="0" err="1"/>
                        <a:t>스트림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입력 </a:t>
                      </a:r>
                      <a:r>
                        <a:rPr lang="ko-KR" altLang="en-US" b="1" dirty="0" err="1"/>
                        <a:t>스트림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출력 </a:t>
                      </a:r>
                      <a:r>
                        <a:rPr lang="ko-KR" altLang="en-US" b="1" dirty="0" err="1"/>
                        <a:t>스트림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최상위 클래스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InputStream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OutputStream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Reader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Writer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하위클래스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XXXInputStream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XXXOutputStream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XXXReader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XXXWriter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025321" y="3714990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바이트</a:t>
            </a:r>
            <a:r>
              <a:rPr lang="en-US" altLang="ko-KR" dirty="0"/>
              <a:t> </a:t>
            </a:r>
            <a:r>
              <a:rPr lang="ko-KR" altLang="en-US" dirty="0"/>
              <a:t>단위 처리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29856" y="3714990"/>
            <a:ext cx="1733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문자</a:t>
            </a:r>
            <a:r>
              <a:rPr lang="en-US" altLang="ko-KR" dirty="0"/>
              <a:t> </a:t>
            </a:r>
            <a:r>
              <a:rPr lang="ko-KR" altLang="en-US" dirty="0"/>
              <a:t>단위 처리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972673" y="5583913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데이터가 들어옴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678571" y="5583913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데이터가 나감</a:t>
            </a:r>
          </a:p>
        </p:txBody>
      </p:sp>
    </p:spTree>
    <p:extLst>
      <p:ext uri="{BB962C8B-B14F-4D97-AF65-F5344CB8AC3E}">
        <p14:creationId xmlns:p14="http://schemas.microsoft.com/office/powerpoint/2010/main" val="4211650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kumimoji="0" lang="ko-KR" alt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스트림</a:t>
            </a:r>
            <a:r>
              <a:rPr kumimoji="0"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 종류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202349"/>
              </p:ext>
            </p:extLst>
          </p:nvPr>
        </p:nvGraphicFramePr>
        <p:xfrm>
          <a:off x="111761" y="1432560"/>
          <a:ext cx="5907600" cy="396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5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9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Reader</a:t>
                      </a:r>
                      <a:endParaRPr lang="ko-KR" alt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/>
                        <a:t>BufferedReader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LineNumberReader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CharArrayReader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/>
                        <a:t>InputStreamReader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/>
                        <a:t>FileReader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FilterReader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PushbackReader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PipedReader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StringReader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Writer</a:t>
                      </a:r>
                      <a:endParaRPr lang="ko-KR" alt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/>
                        <a:t>BufferedWriter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CharArrayWriter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/>
                        <a:t>OutputStreamWriter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/>
                        <a:t>FileWriter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FilterWriter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PipedWriter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StringWriter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FilterWriter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189528"/>
              </p:ext>
            </p:extLst>
          </p:nvPr>
        </p:nvGraphicFramePr>
        <p:xfrm>
          <a:off x="6161724" y="822960"/>
          <a:ext cx="5908039" cy="518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7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0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 rowSpan="10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/>
                        <a:t>InputStream</a:t>
                      </a:r>
                      <a:endParaRPr lang="ko-KR" alt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/>
                        <a:t>FileInputStream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PipedInputStream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FilterInputStream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LineNumberInputStream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/>
                        <a:t>DataInputStream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/>
                        <a:t>BufferedInputStream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PushbackInputStream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ByteArrayInputStream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SequenceInputStream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StringBufferedInputStream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/>
                        <a:t>ObjectInputStream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/>
                        <a:t>OutputStream</a:t>
                      </a:r>
                      <a:endParaRPr lang="ko-KR" alt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/>
                        <a:t>FileOutputStream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PipedOutputStream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FilterOutputStream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/>
                        <a:t>DataOutputStream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/>
                        <a:t>BufferedOutputStream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PrintStream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ByteArrayOutputStream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/>
                        <a:t>ObjectOutputStream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213887" y="5523785"/>
            <a:ext cx="4876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/>
              <a:t>* </a:t>
            </a:r>
            <a:r>
              <a:rPr lang="ko-KR" altLang="en-US" sz="1400" dirty="0"/>
              <a:t>색이 있는 것은 기반 </a:t>
            </a:r>
            <a:r>
              <a:rPr lang="ko-KR" altLang="en-US" sz="1400" dirty="0" err="1"/>
              <a:t>스트림</a:t>
            </a:r>
            <a:r>
              <a:rPr lang="en-US" altLang="ko-KR" sz="1400" dirty="0"/>
              <a:t>, </a:t>
            </a:r>
            <a:r>
              <a:rPr lang="ko-KR" altLang="en-US" sz="1400" dirty="0"/>
              <a:t>색이 없는 것은 보조 </a:t>
            </a:r>
            <a:r>
              <a:rPr lang="ko-KR" altLang="en-US" sz="1400" dirty="0" err="1"/>
              <a:t>스트림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42855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kumimoji="0" lang="en-US" altLang="ko-KR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InputStream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33413" y="1125539"/>
            <a:ext cx="10931525" cy="627062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바이트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기반 입력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스트림의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최상위 클래스로 추상클래스임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2746375" y="2103122"/>
            <a:ext cx="6705600" cy="1417318"/>
            <a:chOff x="2346960" y="1828800"/>
            <a:chExt cx="6705600" cy="1417318"/>
          </a:xfrm>
        </p:grpSpPr>
        <p:sp>
          <p:nvSpPr>
            <p:cNvPr id="3" name="직사각형 2"/>
            <p:cNvSpPr/>
            <p:nvPr/>
          </p:nvSpPr>
          <p:spPr>
            <a:xfrm>
              <a:off x="4732020" y="1828800"/>
              <a:ext cx="1874520" cy="41148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InputStream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2346960" y="2514600"/>
              <a:ext cx="6705600" cy="731518"/>
              <a:chOff x="2346960" y="2514600"/>
              <a:chExt cx="6705600" cy="731518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3261360" y="2514600"/>
                <a:ext cx="4815840" cy="4876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3261360" y="2941320"/>
                <a:ext cx="5166360" cy="152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2346960" y="2834638"/>
                <a:ext cx="1874520" cy="41148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chemeClr val="tx1"/>
                    </a:solidFill>
                  </a:rPr>
                  <a:t>FileInputStream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4472940" y="2834638"/>
                <a:ext cx="2377440" cy="41148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chemeClr val="tx1"/>
                    </a:solidFill>
                  </a:rPr>
                  <a:t>BufferedInputStream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7101840" y="2834638"/>
                <a:ext cx="1950720" cy="41148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chemeClr val="tx1"/>
                    </a:solidFill>
                  </a:rPr>
                  <a:t>DataInputStream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9" name="직선 화살표 연결선 28"/>
            <p:cNvCxnSpPr>
              <a:stCxn id="24" idx="0"/>
              <a:endCxn id="3" idx="2"/>
            </p:cNvCxnSpPr>
            <p:nvPr/>
          </p:nvCxnSpPr>
          <p:spPr>
            <a:xfrm flipV="1">
              <a:off x="5661660" y="2240280"/>
              <a:ext cx="7620" cy="5943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380506"/>
              </p:ext>
            </p:extLst>
          </p:nvPr>
        </p:nvGraphicFramePr>
        <p:xfrm>
          <a:off x="350520" y="3843866"/>
          <a:ext cx="11475720" cy="2514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9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50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리턴 타입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/>
                        <a:t>메소드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설명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int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read()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입력 </a:t>
                      </a:r>
                      <a:r>
                        <a:rPr lang="ko-KR" altLang="en-US" sz="1600" dirty="0" err="1"/>
                        <a:t>스트림으로부터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바이트를 읽고 읽은 바이트 리턴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int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read(byte[] b)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입력 </a:t>
                      </a:r>
                      <a:r>
                        <a:rPr lang="ko-KR" altLang="en-US" sz="1600" dirty="0" err="1"/>
                        <a:t>스트림으로부터</a:t>
                      </a:r>
                      <a:r>
                        <a:rPr lang="ko-KR" altLang="en-US" sz="1600" dirty="0"/>
                        <a:t> 읽은 바이트들을 매개 값으로 주어진 바이트 배열 </a:t>
                      </a:r>
                      <a:r>
                        <a:rPr lang="en-US" altLang="ko-KR" sz="1600" dirty="0"/>
                        <a:t>b</a:t>
                      </a:r>
                      <a:r>
                        <a:rPr lang="ko-KR" altLang="en-US" sz="1600" dirty="0"/>
                        <a:t>에 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저장하고 실제로 읽은 바이트 수 리턴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int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read(byte[]</a:t>
                      </a:r>
                      <a:r>
                        <a:rPr lang="en-US" altLang="ko-KR" sz="1600" baseline="0" dirty="0"/>
                        <a:t> b, </a:t>
                      </a:r>
                      <a:r>
                        <a:rPr lang="en-US" altLang="ko-KR" sz="1600" baseline="0" dirty="0" err="1"/>
                        <a:t>int</a:t>
                      </a:r>
                      <a:r>
                        <a:rPr lang="en-US" altLang="ko-KR" sz="1600" baseline="0" dirty="0"/>
                        <a:t> off, </a:t>
                      </a:r>
                      <a:r>
                        <a:rPr lang="en-US" altLang="ko-KR" sz="1600" baseline="0" dirty="0" err="1"/>
                        <a:t>int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en-US" altLang="ko-KR" sz="1600" baseline="0" dirty="0" err="1"/>
                        <a:t>len</a:t>
                      </a:r>
                      <a:r>
                        <a:rPr lang="en-US" altLang="ko-KR" sz="1600" baseline="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입력 </a:t>
                      </a:r>
                      <a:r>
                        <a:rPr lang="ko-KR" altLang="en-US" sz="1600" dirty="0" err="1"/>
                        <a:t>스트림으로부터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 err="1"/>
                        <a:t>len</a:t>
                      </a:r>
                      <a:r>
                        <a:rPr lang="ko-KR" altLang="en-US" sz="1600" dirty="0"/>
                        <a:t>개의 바이트만큼 읽고 매개</a:t>
                      </a:r>
                      <a:r>
                        <a:rPr lang="ko-KR" altLang="en-US" sz="1600" baseline="0" dirty="0"/>
                        <a:t> 값으로 주어진 </a:t>
                      </a:r>
                      <a:endParaRPr lang="en-US" altLang="ko-KR" sz="1600" baseline="0" dirty="0"/>
                    </a:p>
                    <a:p>
                      <a:pPr latinLnBrk="1"/>
                      <a:r>
                        <a:rPr lang="ko-KR" altLang="en-US" sz="1600" baseline="0" dirty="0"/>
                        <a:t>바이트 배열 </a:t>
                      </a:r>
                      <a:r>
                        <a:rPr lang="en-US" altLang="ko-KR" sz="1600" baseline="0" dirty="0"/>
                        <a:t>b[off]</a:t>
                      </a:r>
                      <a:r>
                        <a:rPr lang="ko-KR" altLang="en-US" sz="1600" baseline="0" dirty="0"/>
                        <a:t>부터 </a:t>
                      </a:r>
                      <a:r>
                        <a:rPr lang="en-US" altLang="ko-KR" sz="1600" baseline="0" dirty="0" err="1"/>
                        <a:t>len</a:t>
                      </a:r>
                      <a:r>
                        <a:rPr lang="ko-KR" altLang="en-US" sz="1600" baseline="0" dirty="0"/>
                        <a:t>개까지를 저장</a:t>
                      </a:r>
                      <a:r>
                        <a:rPr lang="en-US" altLang="ko-KR" sz="1600" baseline="0" dirty="0"/>
                        <a:t>, </a:t>
                      </a:r>
                      <a:r>
                        <a:rPr lang="ko-KR" altLang="en-US" sz="1600" baseline="0" dirty="0"/>
                        <a:t>그리고 실제로 읽은 바이트 수인 </a:t>
                      </a:r>
                      <a:endParaRPr lang="en-US" altLang="ko-KR" sz="1600" baseline="0" dirty="0"/>
                    </a:p>
                    <a:p>
                      <a:pPr latinLnBrk="1"/>
                      <a:r>
                        <a:rPr lang="en-US" altLang="ko-KR" sz="1600" baseline="0" dirty="0" err="1"/>
                        <a:t>len</a:t>
                      </a:r>
                      <a:r>
                        <a:rPr lang="ko-KR" altLang="en-US" sz="1600" baseline="0" dirty="0"/>
                        <a:t>개 리턴</a:t>
                      </a:r>
                      <a:r>
                        <a:rPr lang="en-US" altLang="ko-KR" sz="1600" baseline="0" dirty="0"/>
                        <a:t>, </a:t>
                      </a:r>
                      <a:r>
                        <a:rPr lang="ko-KR" altLang="en-US" sz="1600" baseline="0" dirty="0"/>
                        <a:t>만약 </a:t>
                      </a:r>
                      <a:r>
                        <a:rPr lang="en-US" altLang="ko-KR" sz="1600" baseline="0" dirty="0" err="1"/>
                        <a:t>len</a:t>
                      </a:r>
                      <a:r>
                        <a:rPr lang="ko-KR" altLang="en-US" sz="1600" baseline="0" dirty="0"/>
                        <a:t>개를 모두 읽지 못 하면 실제로 읽은 바이트 수 리턴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void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close()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사용한 시스템 자원 반납 후 입력 </a:t>
                      </a:r>
                      <a:r>
                        <a:rPr lang="ko-KR" altLang="en-US" sz="1600" dirty="0" err="1"/>
                        <a:t>스트림을</a:t>
                      </a:r>
                      <a:r>
                        <a:rPr lang="ko-KR" altLang="en-US" sz="1600" dirty="0"/>
                        <a:t> 닫음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2484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kumimoji="0" lang="en-US" altLang="ko-KR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OutputStream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33413" y="1125539"/>
            <a:ext cx="10931525" cy="627062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바이트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기반 출력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스트림의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최상위 클래스로 추상클래스임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446273"/>
              </p:ext>
            </p:extLst>
          </p:nvPr>
        </p:nvGraphicFramePr>
        <p:xfrm>
          <a:off x="350520" y="3859106"/>
          <a:ext cx="11475720" cy="2433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9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50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리턴 타입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/>
                        <a:t>메소드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설명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void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write(</a:t>
                      </a:r>
                      <a:r>
                        <a:rPr lang="en-US" altLang="ko-KR" sz="1600" dirty="0" err="1"/>
                        <a:t>int</a:t>
                      </a:r>
                      <a:r>
                        <a:rPr lang="en-US" altLang="ko-KR" sz="1600" dirty="0"/>
                        <a:t> b)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출력 </a:t>
                      </a:r>
                      <a:r>
                        <a:rPr lang="ko-KR" altLang="en-US" sz="1600" dirty="0" err="1"/>
                        <a:t>스트림으로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바이트를 보냄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void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write(byte[] b)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출력 </a:t>
                      </a:r>
                      <a:r>
                        <a:rPr lang="ko-KR" altLang="en-US" sz="1600" dirty="0" err="1"/>
                        <a:t>스트림에</a:t>
                      </a:r>
                      <a:r>
                        <a:rPr lang="ko-KR" altLang="en-US" sz="1600" dirty="0"/>
                        <a:t> 매개 값으로 주어진 바이트 배열 </a:t>
                      </a:r>
                      <a:r>
                        <a:rPr lang="en-US" altLang="ko-KR" sz="1600" dirty="0"/>
                        <a:t>b</a:t>
                      </a:r>
                      <a:r>
                        <a:rPr lang="ko-KR" altLang="en-US" sz="1600" dirty="0"/>
                        <a:t>의 모든 바이트를 보냄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void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write(byte[]</a:t>
                      </a:r>
                      <a:r>
                        <a:rPr lang="en-US" altLang="ko-KR" sz="1600" baseline="0" dirty="0"/>
                        <a:t> b, </a:t>
                      </a:r>
                      <a:r>
                        <a:rPr lang="en-US" altLang="ko-KR" sz="1600" baseline="0" dirty="0" err="1"/>
                        <a:t>int</a:t>
                      </a:r>
                      <a:r>
                        <a:rPr lang="en-US" altLang="ko-KR" sz="1600" baseline="0" dirty="0"/>
                        <a:t> off, </a:t>
                      </a:r>
                      <a:r>
                        <a:rPr lang="en-US" altLang="ko-KR" sz="1600" baseline="0" dirty="0" err="1"/>
                        <a:t>int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en-US" altLang="ko-KR" sz="1600" baseline="0" dirty="0" err="1"/>
                        <a:t>len</a:t>
                      </a:r>
                      <a:r>
                        <a:rPr lang="en-US" altLang="ko-KR" sz="1600" baseline="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출력 </a:t>
                      </a:r>
                      <a:r>
                        <a:rPr lang="ko-KR" altLang="en-US" sz="1600" dirty="0" err="1"/>
                        <a:t>스트림에</a:t>
                      </a:r>
                      <a:r>
                        <a:rPr lang="ko-KR" altLang="en-US" sz="1600" dirty="0"/>
                        <a:t> 매개 값으로 주어진 바이트 배열 </a:t>
                      </a:r>
                      <a:r>
                        <a:rPr lang="en-US" altLang="ko-KR" sz="1600" dirty="0"/>
                        <a:t>b[off]</a:t>
                      </a:r>
                      <a:r>
                        <a:rPr lang="ko-KR" altLang="en-US" sz="1600" dirty="0"/>
                        <a:t>부터 </a:t>
                      </a:r>
                      <a:r>
                        <a:rPr lang="en-US" altLang="ko-KR" sz="1600" dirty="0" err="1"/>
                        <a:t>len</a:t>
                      </a:r>
                      <a:r>
                        <a:rPr lang="ko-KR" altLang="en-US" sz="1600" dirty="0"/>
                        <a:t>개까지의 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바이트를 보냄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void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flush()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dirty="0"/>
                        <a:t>버퍼에 잔류하는 모든 바이트 출력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void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close()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사용한 시스템 자원 반납 후 출력 </a:t>
                      </a:r>
                      <a:r>
                        <a:rPr lang="ko-KR" altLang="en-US" sz="1600" dirty="0" err="1"/>
                        <a:t>스트림을</a:t>
                      </a:r>
                      <a:r>
                        <a:rPr lang="ko-KR" altLang="en-US" sz="1600" dirty="0"/>
                        <a:t> 닫음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9" name="그룹 18"/>
          <p:cNvGrpSpPr/>
          <p:nvPr/>
        </p:nvGrpSpPr>
        <p:grpSpPr>
          <a:xfrm>
            <a:off x="1767840" y="2103122"/>
            <a:ext cx="8641080" cy="1417318"/>
            <a:chOff x="1767840" y="2103122"/>
            <a:chExt cx="8641080" cy="1417318"/>
          </a:xfrm>
        </p:grpSpPr>
        <p:sp>
          <p:nvSpPr>
            <p:cNvPr id="3" name="직사각형 2"/>
            <p:cNvSpPr/>
            <p:nvPr/>
          </p:nvSpPr>
          <p:spPr>
            <a:xfrm>
              <a:off x="5257800" y="2103122"/>
              <a:ext cx="1874520" cy="41148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OutputStream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직선 화살표 연결선 28"/>
            <p:cNvCxnSpPr>
              <a:stCxn id="7" idx="0"/>
              <a:endCxn id="3" idx="2"/>
            </p:cNvCxnSpPr>
            <p:nvPr/>
          </p:nvCxnSpPr>
          <p:spPr>
            <a:xfrm flipH="1" flipV="1">
              <a:off x="6195060" y="2514602"/>
              <a:ext cx="1588" cy="2743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그룹 14"/>
            <p:cNvGrpSpPr/>
            <p:nvPr/>
          </p:nvGrpSpPr>
          <p:grpSpPr>
            <a:xfrm>
              <a:off x="1767840" y="2785608"/>
              <a:ext cx="8641080" cy="734832"/>
              <a:chOff x="2636520" y="2785608"/>
              <a:chExt cx="8641080" cy="734832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3660775" y="2788922"/>
                <a:ext cx="6809105" cy="4876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4002227" y="3215642"/>
                <a:ext cx="6251296" cy="152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2636520" y="3108960"/>
                <a:ext cx="1984375" cy="41148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chemeClr val="tx1"/>
                    </a:solidFill>
                  </a:rPr>
                  <a:t>FileOutputStream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4733027" y="3108960"/>
                <a:ext cx="2516768" cy="41148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chemeClr val="tx1"/>
                    </a:solidFill>
                  </a:rPr>
                  <a:t>BufferedOutputStream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7386934" y="3108960"/>
                <a:ext cx="2193497" cy="41148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chemeClr val="tx1"/>
                    </a:solidFill>
                  </a:rPr>
                  <a:t>DataOutputStream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9703435" y="3086102"/>
                <a:ext cx="1574165" cy="41148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chemeClr val="tx1"/>
                    </a:solidFill>
                  </a:rPr>
                  <a:t>PrintStream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" name="직선 연결선 12"/>
              <p:cNvCxnSpPr/>
              <p:nvPr/>
            </p:nvCxnSpPr>
            <p:spPr>
              <a:xfrm flipV="1">
                <a:off x="5991411" y="2785608"/>
                <a:ext cx="0" cy="324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 flipV="1">
                <a:off x="8483682" y="2785608"/>
                <a:ext cx="0" cy="324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70804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Reader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33413" y="1125539"/>
            <a:ext cx="10931525" cy="627062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문자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기반 입력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스트림의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최상위 클래스로 추상클래스임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2746375" y="2103122"/>
            <a:ext cx="6705600" cy="1417318"/>
            <a:chOff x="2346960" y="1828800"/>
            <a:chExt cx="6705600" cy="1417318"/>
          </a:xfrm>
        </p:grpSpPr>
        <p:sp>
          <p:nvSpPr>
            <p:cNvPr id="3" name="직사각형 2"/>
            <p:cNvSpPr/>
            <p:nvPr/>
          </p:nvSpPr>
          <p:spPr>
            <a:xfrm>
              <a:off x="4732020" y="1828800"/>
              <a:ext cx="1874520" cy="41148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Reader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2346960" y="2514600"/>
              <a:ext cx="6705600" cy="731518"/>
              <a:chOff x="2346960" y="2514600"/>
              <a:chExt cx="6705600" cy="731518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3261360" y="2514600"/>
                <a:ext cx="4815840" cy="4876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3261360" y="2941320"/>
                <a:ext cx="5166360" cy="152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2346960" y="2834638"/>
                <a:ext cx="1874520" cy="41148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chemeClr val="tx1"/>
                    </a:solidFill>
                  </a:rPr>
                  <a:t>FileReader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4472940" y="2834638"/>
                <a:ext cx="2377440" cy="41148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chemeClr val="tx1"/>
                    </a:solidFill>
                  </a:rPr>
                  <a:t>InputStreamReader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7101840" y="2834638"/>
                <a:ext cx="1950720" cy="41148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chemeClr val="tx1"/>
                    </a:solidFill>
                  </a:rPr>
                  <a:t>BufferedReader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9" name="직선 화살표 연결선 28"/>
            <p:cNvCxnSpPr>
              <a:stCxn id="24" idx="0"/>
              <a:endCxn id="3" idx="2"/>
            </p:cNvCxnSpPr>
            <p:nvPr/>
          </p:nvCxnSpPr>
          <p:spPr>
            <a:xfrm flipV="1">
              <a:off x="5661660" y="2240280"/>
              <a:ext cx="7620" cy="5943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875514"/>
              </p:ext>
            </p:extLst>
          </p:nvPr>
        </p:nvGraphicFramePr>
        <p:xfrm>
          <a:off x="350520" y="3920066"/>
          <a:ext cx="11475720" cy="2270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9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50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리턴 타입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/>
                        <a:t>메소드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설명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int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read()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입력 </a:t>
                      </a:r>
                      <a:r>
                        <a:rPr lang="ko-KR" altLang="en-US" sz="1600" dirty="0" err="1"/>
                        <a:t>스트림으로부터</a:t>
                      </a:r>
                      <a:r>
                        <a:rPr lang="ko-KR" altLang="en-US" sz="1600" dirty="0"/>
                        <a:t> 한 개의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문자를 읽고 리턴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int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read(char[] c)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입력 </a:t>
                      </a:r>
                      <a:r>
                        <a:rPr lang="ko-KR" altLang="en-US" sz="1600" dirty="0" err="1"/>
                        <a:t>스트림으로부터</a:t>
                      </a:r>
                      <a:r>
                        <a:rPr lang="ko-KR" altLang="en-US" sz="1600" dirty="0"/>
                        <a:t> 읽은 문자들을 매개 값으로 주어진 문자 배열 </a:t>
                      </a:r>
                      <a:r>
                        <a:rPr lang="en-US" altLang="ko-KR" sz="1600" dirty="0"/>
                        <a:t>c</a:t>
                      </a:r>
                      <a:r>
                        <a:rPr lang="ko-KR" altLang="en-US" sz="1600" dirty="0"/>
                        <a:t>에 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저장하고 실제로 읽은</a:t>
                      </a:r>
                      <a:r>
                        <a:rPr lang="ko-KR" altLang="en-US" sz="1600" baseline="0" dirty="0"/>
                        <a:t> 문자</a:t>
                      </a:r>
                      <a:r>
                        <a:rPr lang="ko-KR" altLang="en-US" sz="1600" dirty="0"/>
                        <a:t> 수 리턴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int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read(char[]</a:t>
                      </a:r>
                      <a:r>
                        <a:rPr lang="en-US" altLang="ko-KR" sz="1600" baseline="0" dirty="0"/>
                        <a:t> c, </a:t>
                      </a:r>
                      <a:r>
                        <a:rPr lang="en-US" altLang="ko-KR" sz="1600" baseline="0" dirty="0" err="1"/>
                        <a:t>int</a:t>
                      </a:r>
                      <a:r>
                        <a:rPr lang="en-US" altLang="ko-KR" sz="1600" baseline="0" dirty="0"/>
                        <a:t> off, </a:t>
                      </a:r>
                      <a:r>
                        <a:rPr lang="en-US" altLang="ko-KR" sz="1600" baseline="0" dirty="0" err="1"/>
                        <a:t>int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en-US" altLang="ko-KR" sz="1600" baseline="0" dirty="0" err="1"/>
                        <a:t>len</a:t>
                      </a:r>
                      <a:r>
                        <a:rPr lang="en-US" altLang="ko-KR" sz="1600" baseline="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입력 </a:t>
                      </a:r>
                      <a:r>
                        <a:rPr lang="ko-KR" altLang="en-US" sz="1600" dirty="0" err="1"/>
                        <a:t>스트림으로부터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 err="1"/>
                        <a:t>len</a:t>
                      </a:r>
                      <a:r>
                        <a:rPr lang="ko-KR" altLang="en-US" sz="1600" dirty="0"/>
                        <a:t>개의 문자만큼 읽고 매개</a:t>
                      </a:r>
                      <a:r>
                        <a:rPr lang="ko-KR" altLang="en-US" sz="1600" baseline="0" dirty="0"/>
                        <a:t> 값으로 </a:t>
                      </a:r>
                      <a:endParaRPr lang="en-US" altLang="ko-KR" sz="1600" baseline="0" dirty="0"/>
                    </a:p>
                    <a:p>
                      <a:pPr latinLnBrk="1"/>
                      <a:r>
                        <a:rPr lang="ko-KR" altLang="en-US" sz="1600" baseline="0" dirty="0"/>
                        <a:t>주어진 문자배열 </a:t>
                      </a:r>
                      <a:r>
                        <a:rPr lang="en-US" altLang="ko-KR" sz="1600" baseline="0" dirty="0"/>
                        <a:t>c[off]</a:t>
                      </a:r>
                      <a:r>
                        <a:rPr lang="ko-KR" altLang="en-US" sz="1600" baseline="0" dirty="0"/>
                        <a:t>부터 </a:t>
                      </a:r>
                      <a:r>
                        <a:rPr lang="en-US" altLang="ko-KR" sz="1600" baseline="0" dirty="0" err="1"/>
                        <a:t>len</a:t>
                      </a:r>
                      <a:r>
                        <a:rPr lang="ko-KR" altLang="en-US" sz="1600" baseline="0" dirty="0"/>
                        <a:t>개까지 저장</a:t>
                      </a:r>
                      <a:r>
                        <a:rPr lang="en-US" altLang="ko-KR" sz="1600" baseline="0" dirty="0"/>
                        <a:t>, </a:t>
                      </a:r>
                      <a:r>
                        <a:rPr lang="ko-KR" altLang="en-US" sz="1600" baseline="0" dirty="0"/>
                        <a:t>실제로 읽은 문자 수인 </a:t>
                      </a:r>
                      <a:r>
                        <a:rPr lang="en-US" altLang="ko-KR" sz="1600" baseline="0" dirty="0" err="1"/>
                        <a:t>len</a:t>
                      </a:r>
                      <a:r>
                        <a:rPr lang="ko-KR" altLang="en-US" sz="1600" baseline="0" dirty="0"/>
                        <a:t>개 리턴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void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close()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사용한 시스템 자원 반납 후 입력 </a:t>
                      </a:r>
                      <a:r>
                        <a:rPr lang="ko-KR" altLang="en-US" sz="1600" dirty="0" err="1"/>
                        <a:t>스트림을</a:t>
                      </a:r>
                      <a:r>
                        <a:rPr lang="ko-KR" altLang="en-US" sz="1600" dirty="0"/>
                        <a:t> 닫음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6102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</a:t>
            </a:r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Lato Black"/>
              </a:rPr>
              <a:t>Writer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33413" y="1125539"/>
            <a:ext cx="10931525" cy="627062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문자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기반 출력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스트림의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 최상위 클래스로 추상클래스임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347218"/>
              </p:ext>
            </p:extLst>
          </p:nvPr>
        </p:nvGraphicFramePr>
        <p:xfrm>
          <a:off x="350520" y="3691466"/>
          <a:ext cx="1147572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9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50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리턴 타입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/>
                        <a:t>메소드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설명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void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write(</a:t>
                      </a:r>
                      <a:r>
                        <a:rPr lang="en-US" altLang="ko-KR" sz="1600" dirty="0" err="1"/>
                        <a:t>int</a:t>
                      </a:r>
                      <a:r>
                        <a:rPr lang="en-US" altLang="ko-KR" sz="1600" dirty="0"/>
                        <a:t> c)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출력 </a:t>
                      </a:r>
                      <a:r>
                        <a:rPr lang="ko-KR" altLang="en-US" sz="1600" dirty="0" err="1"/>
                        <a:t>스트림으로</a:t>
                      </a:r>
                      <a:r>
                        <a:rPr lang="ko-KR" altLang="en-US" sz="1600" dirty="0"/>
                        <a:t> 매개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값이 주어진 한 문자를 보냄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void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write(char[] c)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출력 </a:t>
                      </a:r>
                      <a:r>
                        <a:rPr lang="ko-KR" altLang="en-US" sz="1600" dirty="0" err="1"/>
                        <a:t>스트림에</a:t>
                      </a:r>
                      <a:r>
                        <a:rPr lang="ko-KR" altLang="en-US" sz="1600" dirty="0"/>
                        <a:t> 매개 값으로 주어진 문자 배열 </a:t>
                      </a:r>
                      <a:r>
                        <a:rPr lang="en-US" altLang="ko-KR" sz="1600" dirty="0"/>
                        <a:t>c</a:t>
                      </a:r>
                      <a:r>
                        <a:rPr lang="ko-KR" altLang="en-US" sz="1600" dirty="0"/>
                        <a:t>의 모든 문자를 보냄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void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write(char[]</a:t>
                      </a:r>
                      <a:r>
                        <a:rPr lang="en-US" altLang="ko-KR" sz="1600" baseline="0" dirty="0"/>
                        <a:t> c, </a:t>
                      </a:r>
                      <a:r>
                        <a:rPr lang="en-US" altLang="ko-KR" sz="1600" baseline="0" dirty="0" err="1"/>
                        <a:t>int</a:t>
                      </a:r>
                      <a:r>
                        <a:rPr lang="en-US" altLang="ko-KR" sz="1600" baseline="0" dirty="0"/>
                        <a:t> off, </a:t>
                      </a:r>
                      <a:r>
                        <a:rPr lang="en-US" altLang="ko-KR" sz="1600" baseline="0" dirty="0" err="1"/>
                        <a:t>int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en-US" altLang="ko-KR" sz="1600" baseline="0" dirty="0" err="1"/>
                        <a:t>len</a:t>
                      </a:r>
                      <a:r>
                        <a:rPr lang="en-US" altLang="ko-KR" sz="1600" baseline="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출력 </a:t>
                      </a:r>
                      <a:r>
                        <a:rPr lang="ko-KR" altLang="en-US" sz="1600" dirty="0" err="1"/>
                        <a:t>스트림에</a:t>
                      </a:r>
                      <a:r>
                        <a:rPr lang="ko-KR" altLang="en-US" sz="1600" dirty="0"/>
                        <a:t> 매개 값으로 주어진 문자 배열 </a:t>
                      </a:r>
                      <a:r>
                        <a:rPr lang="en-US" altLang="ko-KR" sz="1600" dirty="0"/>
                        <a:t>c[off]</a:t>
                      </a:r>
                      <a:r>
                        <a:rPr lang="ko-KR" altLang="en-US" sz="1600" dirty="0"/>
                        <a:t>부터 </a:t>
                      </a:r>
                      <a:r>
                        <a:rPr lang="en-US" altLang="ko-KR" sz="1600" dirty="0" err="1"/>
                        <a:t>len</a:t>
                      </a:r>
                      <a:r>
                        <a:rPr lang="ko-KR" altLang="en-US" sz="1600" dirty="0"/>
                        <a:t>개까지의 문자 보냄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void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write(String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en-US" altLang="ko-KR" sz="1600" baseline="0" dirty="0" err="1"/>
                        <a:t>str</a:t>
                      </a:r>
                      <a:r>
                        <a:rPr lang="en-US" altLang="ko-KR" sz="1600" baseline="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600" dirty="0"/>
                        <a:t>출력 </a:t>
                      </a:r>
                      <a:r>
                        <a:rPr lang="ko-KR" altLang="en-US" sz="1600" dirty="0" err="1"/>
                        <a:t>스트림에</a:t>
                      </a:r>
                      <a:r>
                        <a:rPr lang="ko-KR" altLang="en-US" sz="1600" dirty="0"/>
                        <a:t> 매개 값으로 주어진 문자열을</a:t>
                      </a:r>
                      <a:r>
                        <a:rPr lang="ko-KR" altLang="en-US" sz="1600" baseline="0" dirty="0"/>
                        <a:t> 보냄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void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pc="-100" baseline="0" dirty="0"/>
                        <a:t>write(String </a:t>
                      </a:r>
                      <a:r>
                        <a:rPr lang="en-US" altLang="ko-KR" sz="1600" spc="-100" baseline="0" dirty="0" err="1"/>
                        <a:t>str</a:t>
                      </a:r>
                      <a:r>
                        <a:rPr lang="en-US" altLang="ko-KR" sz="1600" spc="-100" baseline="0" dirty="0"/>
                        <a:t>, </a:t>
                      </a:r>
                      <a:r>
                        <a:rPr lang="en-US" altLang="ko-KR" sz="1600" spc="-100" baseline="0" dirty="0" err="1"/>
                        <a:t>int</a:t>
                      </a:r>
                      <a:r>
                        <a:rPr lang="en-US" altLang="ko-KR" sz="1600" spc="-100" baseline="0" dirty="0"/>
                        <a:t> off, </a:t>
                      </a:r>
                      <a:r>
                        <a:rPr lang="en-US" altLang="ko-KR" sz="1600" spc="-100" baseline="0" dirty="0" err="1"/>
                        <a:t>int</a:t>
                      </a:r>
                      <a:r>
                        <a:rPr lang="en-US" altLang="ko-KR" sz="1600" spc="-100" baseline="0" dirty="0"/>
                        <a:t> </a:t>
                      </a:r>
                      <a:r>
                        <a:rPr lang="en-US" altLang="ko-KR" sz="1600" spc="-100" baseline="0" dirty="0" err="1"/>
                        <a:t>len</a:t>
                      </a:r>
                      <a:r>
                        <a:rPr lang="en-US" altLang="ko-KR" sz="1600" spc="-100" baseline="0" dirty="0"/>
                        <a:t>)</a:t>
                      </a:r>
                      <a:endParaRPr lang="ko-KR" altLang="en-US" sz="1600" spc="-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600" dirty="0" err="1"/>
                        <a:t>츨력</a:t>
                      </a: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스트림에</a:t>
                      </a:r>
                      <a:r>
                        <a:rPr lang="ko-KR" altLang="en-US" sz="1600" dirty="0"/>
                        <a:t> 매개 값으로 주어진 문자열 </a:t>
                      </a:r>
                      <a:r>
                        <a:rPr lang="en-US" altLang="ko-KR" sz="1600" dirty="0"/>
                        <a:t>off</a:t>
                      </a:r>
                      <a:r>
                        <a:rPr lang="ko-KR" altLang="en-US" sz="1600" dirty="0"/>
                        <a:t>순번부터 </a:t>
                      </a:r>
                      <a:r>
                        <a:rPr lang="en-US" altLang="ko-KR" sz="1600" dirty="0" err="1"/>
                        <a:t>len</a:t>
                      </a:r>
                      <a:r>
                        <a:rPr lang="ko-KR" altLang="en-US" sz="1600" dirty="0"/>
                        <a:t>개까지</a:t>
                      </a:r>
                      <a:r>
                        <a:rPr lang="ko-KR" altLang="en-US" sz="1600" baseline="0" dirty="0"/>
                        <a:t> 문자 보냄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void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flush()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dirty="0"/>
                        <a:t>버퍼에 잔류하는 모든 문자열 출력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void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close()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사용한 시스템 자원 반납 후 출력 </a:t>
                      </a:r>
                      <a:r>
                        <a:rPr lang="ko-KR" altLang="en-US" sz="1600" dirty="0" err="1"/>
                        <a:t>스트림을</a:t>
                      </a:r>
                      <a:r>
                        <a:rPr lang="ko-KR" altLang="en-US" sz="1600" dirty="0"/>
                        <a:t> 닫음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9" name="그룹 18"/>
          <p:cNvGrpSpPr/>
          <p:nvPr/>
        </p:nvGrpSpPr>
        <p:grpSpPr>
          <a:xfrm>
            <a:off x="1767840" y="2103122"/>
            <a:ext cx="8641080" cy="1417318"/>
            <a:chOff x="1767840" y="2103122"/>
            <a:chExt cx="8641080" cy="1417318"/>
          </a:xfrm>
        </p:grpSpPr>
        <p:sp>
          <p:nvSpPr>
            <p:cNvPr id="3" name="직사각형 2"/>
            <p:cNvSpPr/>
            <p:nvPr/>
          </p:nvSpPr>
          <p:spPr>
            <a:xfrm>
              <a:off x="5257800" y="2103122"/>
              <a:ext cx="1874520" cy="41148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Writer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직선 화살표 연결선 28"/>
            <p:cNvCxnSpPr>
              <a:stCxn id="7" idx="0"/>
              <a:endCxn id="3" idx="2"/>
            </p:cNvCxnSpPr>
            <p:nvPr/>
          </p:nvCxnSpPr>
          <p:spPr>
            <a:xfrm flipH="1" flipV="1">
              <a:off x="6195060" y="2514602"/>
              <a:ext cx="1588" cy="2743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그룹 14"/>
            <p:cNvGrpSpPr/>
            <p:nvPr/>
          </p:nvGrpSpPr>
          <p:grpSpPr>
            <a:xfrm>
              <a:off x="1767840" y="2785608"/>
              <a:ext cx="8641080" cy="734832"/>
              <a:chOff x="2636520" y="2785608"/>
              <a:chExt cx="8641080" cy="734832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3660775" y="2788922"/>
                <a:ext cx="6809105" cy="4876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4002227" y="3215642"/>
                <a:ext cx="6251296" cy="152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2636520" y="3108960"/>
                <a:ext cx="1984375" cy="41148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chemeClr val="tx1"/>
                    </a:solidFill>
                  </a:rPr>
                  <a:t>FileWriter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4733027" y="3108960"/>
                <a:ext cx="2516768" cy="41148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chemeClr val="tx1"/>
                    </a:solidFill>
                  </a:rPr>
                  <a:t>OutputStreamWriter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7386934" y="3108960"/>
                <a:ext cx="2193497" cy="41148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chemeClr val="tx1"/>
                    </a:solidFill>
                  </a:rPr>
                  <a:t>BufferedWriter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9703435" y="3086102"/>
                <a:ext cx="1574165" cy="41148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chemeClr val="tx1"/>
                    </a:solidFill>
                  </a:rPr>
                  <a:t>PrintWriter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" name="직선 연결선 12"/>
              <p:cNvCxnSpPr/>
              <p:nvPr/>
            </p:nvCxnSpPr>
            <p:spPr>
              <a:xfrm flipV="1">
                <a:off x="5991411" y="2785608"/>
                <a:ext cx="0" cy="324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 flipV="1">
                <a:off x="8483682" y="2785608"/>
                <a:ext cx="0" cy="324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49332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▶ File </a:t>
            </a:r>
            <a:r>
              <a:rPr kumimoji="0" lang="ko-KR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Lato Black"/>
              </a:rPr>
              <a:t>클래스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33413" y="1125538"/>
            <a:ext cx="10931525" cy="1023301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파일 시스템의 파일을 표현하는 클래스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파일 크기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파일 속성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파일 이름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등의 정보와 파일 생성 및 삭제 기능 제공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25538" y="2256473"/>
            <a:ext cx="259077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File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객체 생성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128256" y="2808922"/>
            <a:ext cx="9961563" cy="1183958"/>
          </a:xfrm>
          <a:prstGeom prst="round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File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file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File(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파일 경로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File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file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File(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"C:/data/test.txt"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46749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4251</TotalTime>
  <Words>1442</Words>
  <Application>Microsoft Office PowerPoint</Application>
  <PresentationFormat>와이드스크린</PresentationFormat>
  <Paragraphs>342</Paragraphs>
  <Slides>18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Arial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user1</dc:creator>
  <cp:lastModifiedBy>jiwon choi</cp:lastModifiedBy>
  <cp:revision>112</cp:revision>
  <dcterms:created xsi:type="dcterms:W3CDTF">2018-04-10T03:44:26Z</dcterms:created>
  <dcterms:modified xsi:type="dcterms:W3CDTF">2023-08-16T16:29:39Z</dcterms:modified>
</cp:coreProperties>
</file>