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488" r:id="rId2"/>
    <p:sldId id="344" r:id="rId3"/>
    <p:sldId id="347" r:id="rId4"/>
    <p:sldId id="346" r:id="rId5"/>
    <p:sldId id="348" r:id="rId6"/>
    <p:sldId id="496" r:id="rId7"/>
    <p:sldId id="495" r:id="rId8"/>
    <p:sldId id="349" r:id="rId9"/>
    <p:sldId id="351" r:id="rId10"/>
    <p:sldId id="491" r:id="rId11"/>
    <p:sldId id="492" r:id="rId12"/>
    <p:sldId id="513" r:id="rId13"/>
    <p:sldId id="386" r:id="rId14"/>
    <p:sldId id="505" r:id="rId15"/>
    <p:sldId id="493" r:id="rId16"/>
    <p:sldId id="489" r:id="rId17"/>
    <p:sldId id="353" r:id="rId18"/>
    <p:sldId id="376" r:id="rId19"/>
    <p:sldId id="497" r:id="rId20"/>
    <p:sldId id="498" r:id="rId21"/>
    <p:sldId id="499" r:id="rId22"/>
    <p:sldId id="500" r:id="rId23"/>
    <p:sldId id="382" r:id="rId24"/>
    <p:sldId id="521" r:id="rId25"/>
    <p:sldId id="383" r:id="rId26"/>
    <p:sldId id="490" r:id="rId27"/>
    <p:sldId id="337" r:id="rId28"/>
    <p:sldId id="522" r:id="rId29"/>
    <p:sldId id="519" r:id="rId30"/>
    <p:sldId id="504" r:id="rId31"/>
    <p:sldId id="520" r:id="rId32"/>
    <p:sldId id="523" r:id="rId33"/>
    <p:sldId id="512" r:id="rId34"/>
    <p:sldId id="524" r:id="rId35"/>
    <p:sldId id="354" r:id="rId36"/>
    <p:sldId id="355" r:id="rId37"/>
    <p:sldId id="507" r:id="rId38"/>
    <p:sldId id="508" r:id="rId39"/>
    <p:sldId id="509" r:id="rId40"/>
    <p:sldId id="356" r:id="rId41"/>
    <p:sldId id="514" r:id="rId42"/>
    <p:sldId id="357" r:id="rId43"/>
    <p:sldId id="511" r:id="rId44"/>
    <p:sldId id="515" r:id="rId45"/>
    <p:sldId id="516" r:id="rId46"/>
    <p:sldId id="517" r:id="rId47"/>
    <p:sldId id="518" r:id="rId48"/>
    <p:sldId id="358" r:id="rId49"/>
    <p:sldId id="494" r:id="rId50"/>
    <p:sldId id="388" r:id="rId51"/>
    <p:sldId id="526" r:id="rId52"/>
    <p:sldId id="525" r:id="rId53"/>
    <p:sldId id="361" r:id="rId54"/>
  </p:sldIdLst>
  <p:sldSz cx="9793288" cy="6858000"/>
  <p:notesSz cx="6788150" cy="9923463"/>
  <p:defaultTextStyle>
    <a:defPPr>
      <a:defRPr lang="ko-KR"/>
    </a:defPPr>
    <a:lvl1pPr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7">
          <p15:clr>
            <a:srgbClr val="A4A3A4"/>
          </p15:clr>
        </p15:guide>
        <p15:guide id="2" orient="horz" pos="1016">
          <p15:clr>
            <a:srgbClr val="A4A3A4"/>
          </p15:clr>
        </p15:guide>
        <p15:guide id="3" pos="30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3399"/>
    <a:srgbClr val="EBF2AC"/>
    <a:srgbClr val="EB3915"/>
    <a:srgbClr val="FF0000"/>
    <a:srgbClr val="FFCCFF"/>
    <a:srgbClr val="EAEAE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7339" autoAdjust="0"/>
  </p:normalViewPr>
  <p:slideViewPr>
    <p:cSldViewPr snapToGrid="0" showGuides="1">
      <p:cViewPr varScale="1">
        <p:scale>
          <a:sx n="109" d="100"/>
          <a:sy n="109" d="100"/>
        </p:scale>
        <p:origin x="1722" y="108"/>
      </p:cViewPr>
      <p:guideLst>
        <p:guide orient="horz" pos="477"/>
        <p:guide orient="horz" pos="1016"/>
        <p:guide pos="3083"/>
      </p:guideLst>
    </p:cSldViewPr>
  </p:slideViewPr>
  <p:outlineViewPr>
    <p:cViewPr>
      <p:scale>
        <a:sx n="33" d="100"/>
        <a:sy n="33" d="100"/>
      </p:scale>
      <p:origin x="0" y="27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-2616" y="-96"/>
      </p:cViewPr>
      <p:guideLst>
        <p:guide orient="horz" pos="3125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736AFF19-F98B-460D-AFC8-6FF6AB49D4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B5149F1-0A6D-478F-A795-156FE881F4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042B09FE-74F2-46EB-A3BB-AF2ADB780A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BF4A333C-6CED-4591-83F0-A881339E773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795D547F-906B-4B7A-9B93-AAFA990C8C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54D47DE-73A5-419E-AE15-13131D5CC1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ED26D10-EE6D-425C-9B1A-1D61B8FE8F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249CDBFF-081A-4D46-B513-FBD50584575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744538"/>
            <a:ext cx="53149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EC7C8A21-A5C8-4DAA-A58C-97A139131D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3288"/>
            <a:ext cx="543242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A5B88CA8-4CDB-489D-9D5D-600629AA21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6D41B708-A00F-47D9-ABDB-940C601B54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8754451F-A638-41FF-A5CE-40D34779635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8DD92464-077E-4A63-8907-170E5F56CE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07E5A09-E2B3-4094-806B-830278C7BC45}" type="slidenum">
              <a:rPr lang="en-US" altLang="ko-KR"/>
              <a:pPr eaLnBrk="1" hangingPunct="1">
                <a:spcBef>
                  <a:spcPct val="0"/>
                </a:spcBef>
              </a:pPr>
              <a:t>0</a:t>
            </a:fld>
            <a:endParaRPr lang="en-US" altLang="ko-KR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7298C163-046E-41D8-8EFB-A9BD998EF5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2950" y="746125"/>
            <a:ext cx="5310188" cy="3717925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491E1140-9907-446B-B67A-C84A063CF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8400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5013" y="2130425"/>
            <a:ext cx="8323262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8438" y="3886200"/>
            <a:ext cx="6856412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8E3D615-330D-4FB8-88AA-447099784F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 </a:t>
            </a:r>
          </a:p>
          <a:p>
            <a:r>
              <a:rPr lang="en-US" altLang="ko-KR"/>
              <a:t>1 </a:t>
            </a:r>
          </a:p>
          <a:p>
            <a:fld id="{4578E3EC-22BD-4864-91BF-C6864DD1F6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44D29-2E75-4CCC-85DE-4A7FE8F8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948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90702-E47A-4EBC-8973-411E296E1A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B7177DA-7912-493F-A394-32B50C134A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0AF266-94A6-4108-90AD-A76A5A1D41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154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00888" y="114300"/>
            <a:ext cx="2203450" cy="1514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8950" y="114300"/>
            <a:ext cx="6459538" cy="1514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1B5B7F-2EF7-4C46-ABB2-2B309BE992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65A5CE7-4430-433A-918C-FCFC7D4C0B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2FE698-F425-489F-AF94-BEB35A7EA0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072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88950" y="114300"/>
            <a:ext cx="8815388" cy="1514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DA8E0E3-AE8A-4F2D-BD91-8FCEB78CFB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63848F6-5B2B-4F42-8737-047C2E1459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D63F4F-BC77-475A-84DD-F92CDDAF58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749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9500" y="114300"/>
            <a:ext cx="5630863" cy="5064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88950" y="879475"/>
            <a:ext cx="8815388" cy="7493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5713E-53C9-40B0-8855-C8761F0BBA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C889498-1CB2-4FA7-9C50-2225E6D2F8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D25F2D-4634-4927-BBF2-7A7833ED175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11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15EA56A-C900-4DD1-A90E-E8BCB37D45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754438" y="6438900"/>
            <a:ext cx="2284412" cy="304800"/>
          </a:xfrm>
        </p:spPr>
        <p:txBody>
          <a:bodyPr/>
          <a:lstStyle>
            <a:lvl1pPr>
              <a:defRPr/>
            </a:lvl1pPr>
          </a:lstStyle>
          <a:p>
            <a:fld id="{65D5001E-F184-4CEB-AD31-9FFB19A941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171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3113" y="4406900"/>
            <a:ext cx="83248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3113" y="2906713"/>
            <a:ext cx="83248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5360FF-0562-4FD6-B38F-9F5A0BA063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35A9E0-F03C-471A-B480-85742D5610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3A0278-C0CD-488D-830B-1FA9F29B1D5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379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88950" y="879475"/>
            <a:ext cx="4330700" cy="74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72050" y="879475"/>
            <a:ext cx="4332288" cy="74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997A6EA-81D4-4A3D-86B8-23E7EA8722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F859AF7-1A72-4EF6-B38C-7D77E908350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47E1BE-2668-4984-B3BD-EFFD750D8F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912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8950" y="274638"/>
            <a:ext cx="88153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8950" y="1535113"/>
            <a:ext cx="43275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8950" y="2174875"/>
            <a:ext cx="43275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975225" y="1535113"/>
            <a:ext cx="4329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75225" y="2174875"/>
            <a:ext cx="4329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626FB1E-0E4D-4E80-A173-BB3B9415C7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85522-A04B-4657-9E5D-B62CD6B9A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CCE6A0-A145-4C48-B0F5-690A2683AC2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652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F55C5CA-023C-4F45-A04E-27C09281A8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24E54BA-637F-4AD5-85AC-C8C3450425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AA21BB-01D1-4DE1-9FE4-04AE1A04D2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9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D5422B8-EFA4-45A7-8800-2728AF714D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96FC42F-C31B-4593-8C20-0D75BD463A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FE90A8-E190-4B76-BBA7-05D497AF589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866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8950" y="273050"/>
            <a:ext cx="32226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9050" y="273050"/>
            <a:ext cx="54752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88950" y="1435100"/>
            <a:ext cx="32226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EF4239-97EC-460C-90E1-7289576087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4EA8339-DE68-4C07-B581-BDF78963CF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54316F-7868-4E00-B0D5-40294B42C5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705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9288" y="4800600"/>
            <a:ext cx="58769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19288" y="612775"/>
            <a:ext cx="58769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19288" y="5367338"/>
            <a:ext cx="58769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99D33E-4A6D-44F4-936E-F850F42520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767DB45-D7E0-4216-82AC-6858E1C82F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630905-0160-4A7A-993D-DCB7C964196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23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D495C565-33B5-4A4C-9151-3910751859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6450" y="5788025"/>
            <a:ext cx="31003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test</a:t>
            </a:r>
          </a:p>
        </p:txBody>
      </p:sp>
      <p:pic>
        <p:nvPicPr>
          <p:cNvPr id="1027" name="Picture 4" descr="제안서템플릿_07">
            <a:extLst>
              <a:ext uri="{FF2B5EF4-FFF2-40B4-BE49-F238E27FC236}">
                <a16:creationId xmlns:a16="http://schemas.microsoft.com/office/drawing/2014/main" id="{81CAA42E-72B9-449C-8BA6-C073FA792D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4925"/>
            <a:ext cx="9793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>
            <a:extLst>
              <a:ext uri="{FF2B5EF4-FFF2-40B4-BE49-F238E27FC236}">
                <a16:creationId xmlns:a16="http://schemas.microsoft.com/office/drawing/2014/main" id="{AA27494C-B01B-4107-AA18-898B14A50D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68888" y="5135563"/>
            <a:ext cx="2284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0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9BABA642-EB8B-405E-87AF-BB72375DA4C2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29" name="Picture 8" descr="head_학습_01">
            <a:extLst>
              <a:ext uri="{FF2B5EF4-FFF2-40B4-BE49-F238E27FC236}">
                <a16:creationId xmlns:a16="http://schemas.microsoft.com/office/drawing/2014/main" id="{7F7FF6EA-FFF4-405F-A921-88AE9C12D9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3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9">
            <a:extLst>
              <a:ext uri="{FF2B5EF4-FFF2-40B4-BE49-F238E27FC236}">
                <a16:creationId xmlns:a16="http://schemas.microsoft.com/office/drawing/2014/main" id="{0659A64B-1795-4626-AE50-C854C6D84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49500" y="114300"/>
            <a:ext cx="563086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30D38F16-31E1-4056-A71C-87ADE0F52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879475"/>
            <a:ext cx="881538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1pPr>
      <a:lvl2pPr marL="827088" indent="-28575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235075" indent="-2286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</a:defRPr>
      </a:lvl3pPr>
      <a:lvl4pPr marL="1643063" indent="-2286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90000"/>
        </a:lnSpc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90000"/>
        </a:lnSpc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90000"/>
        </a:lnSpc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90000"/>
        </a:lnSpc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20">
            <a:extLst>
              <a:ext uri="{FF2B5EF4-FFF2-40B4-BE49-F238E27FC236}">
                <a16:creationId xmlns:a16="http://schemas.microsoft.com/office/drawing/2014/main" id="{2A575C53-E720-47D1-89BD-C2043429A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638"/>
            <a:ext cx="9793288" cy="6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4A9F66-0C1F-8DAA-030C-88EA3A619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8866" y="2236787"/>
            <a:ext cx="8323262" cy="1470025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개선된</a:t>
            </a:r>
            <a:r>
              <a:rPr lang="en-US" altLang="ko-KR" dirty="0"/>
              <a:t> </a:t>
            </a:r>
            <a:r>
              <a:rPr lang="ko-KR" altLang="en-US" dirty="0"/>
              <a:t>학사 관리 시스템</a:t>
            </a:r>
            <a:br>
              <a:rPr lang="en-US" altLang="ko-KR" dirty="0"/>
            </a:br>
            <a:r>
              <a:rPr lang="en-US" altLang="ko-KR" dirty="0"/>
              <a:t>    </a:t>
            </a:r>
            <a:br>
              <a:rPr lang="en-US" altLang="ko-KR" dirty="0"/>
            </a:b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3BCEF7-FBE0-2920-6B45-7DFCDBD63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438" y="3886200"/>
            <a:ext cx="6856412" cy="1752600"/>
          </a:xfrm>
        </p:spPr>
        <p:txBody>
          <a:bodyPr>
            <a:normAutofit/>
          </a:bodyPr>
          <a:lstStyle/>
          <a:p>
            <a:r>
              <a:rPr lang="ko-KR" altLang="en-US" sz="1516" dirty="0"/>
              <a:t>졸업과제 </a:t>
            </a:r>
            <a:r>
              <a:rPr lang="en-US" altLang="ko-KR" sz="1516" dirty="0"/>
              <a:t>2</a:t>
            </a:r>
            <a:r>
              <a:rPr lang="ko-KR" altLang="en-US" sz="1516" dirty="0"/>
              <a:t>조 </a:t>
            </a:r>
            <a:r>
              <a:rPr lang="ko-KR" altLang="en-US" sz="1516" dirty="0">
                <a:latin typeface="+mn-ea"/>
              </a:rPr>
              <a:t>팀 </a:t>
            </a: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EMAS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조원</a:t>
            </a:r>
            <a:endParaRPr lang="en-US" altLang="ko-KR" sz="1516" dirty="0"/>
          </a:p>
          <a:p>
            <a:r>
              <a:rPr lang="ko-KR" altLang="en-US" sz="1516" dirty="0"/>
              <a:t>김수혁</a:t>
            </a:r>
            <a:r>
              <a:rPr lang="en-US" altLang="ko-KR" sz="1516" dirty="0"/>
              <a:t>, </a:t>
            </a:r>
            <a:r>
              <a:rPr lang="ko-KR" altLang="en-US" sz="1516" dirty="0"/>
              <a:t>김태연</a:t>
            </a:r>
            <a:r>
              <a:rPr lang="en-US" altLang="ko-KR" sz="1516" dirty="0"/>
              <a:t>, </a:t>
            </a:r>
            <a:r>
              <a:rPr lang="ko-KR" altLang="en-US" sz="1516" dirty="0"/>
              <a:t>김명훈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BC9B8-BC29-0E79-96A0-494E9A328FAC}"/>
              </a:ext>
            </a:extLst>
          </p:cNvPr>
          <p:cNvSpPr txBox="1"/>
          <p:nvPr/>
        </p:nvSpPr>
        <p:spPr>
          <a:xfrm>
            <a:off x="4088423" y="2977221"/>
            <a:ext cx="2655277" cy="33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1600" dirty="0"/>
              <a:t>요구 사항 명세서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93700-54CE-D4A6-EEA6-48314560A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B27F188C-B98B-05A2-D14A-B2FEAD583A30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B0B29754-BE18-3D6A-97A1-C2035F98E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723122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IF-001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웹사이트 연결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수업 관련된 모든 기능들이 웹사이트에서 사용가능 하게 구현되어 있어야 하며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동서울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대학교 내부에 다른 웹사이트들과 연결되어야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포털사이트 내부에서 모든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동서울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대학교내에 홈페이지 및 타 시스템에 대한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하이퍼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링크를 통해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동서울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대학교에 웹사이트를 남겨 놓고 포털사이트 내에서 수업 관련된 기능들을 처리할 수 있게 디자인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18A20A2B-EFA0-C638-C766-A8515D614B35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93108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9789E-9FB2-CF7B-9398-CE0BE172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0421FAD7-7060-6759-EFA5-51F87D56F8EF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FD72E9C3-5D26-B7F7-E6F5-2DB860FF7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80140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IF-002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 제약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메인 포털 사이트 및 모든 사이트들은 로그인한 학생 및 교직원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직원들만 이용할 수 있어야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 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백엔드를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통해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상에서 학번 및 비밀번호를 조회하여 일치할 경우 로그인 세션을 일시적으로 만들어서 로그인 상태로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하여 이때만 메인 기능들이 보이며 세션이 만들어지지 않을 시 아무것도 보이지 않게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6D6D512-CC98-E84A-E078-9B18E76900F3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10343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558C5-4293-698D-8552-547F6628F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48C0F7EA-C4F1-9B4F-FCE7-BA84E1626506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6005BCFA-1B9D-559C-11B8-054DC8B86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95266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IF-003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       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액터마다 다른 뷰어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사용자에 따라 메인 포털사이트 및 통합정보 사이트에서 사용할 수 있는 기능이 달라야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사용자 구분</a:t>
                      </a:r>
                    </a:p>
                    <a:p>
                      <a:r>
                        <a:rPr lang="ko-KR" altLang="en-US" sz="1000" dirty="0"/>
                        <a:t>학번을 통해 </a:t>
                      </a:r>
                      <a:r>
                        <a:rPr lang="ko-KR" altLang="en-US" sz="1000" dirty="0" err="1"/>
                        <a:t>액터를</a:t>
                      </a:r>
                      <a:r>
                        <a:rPr lang="ko-KR" altLang="en-US" sz="1000" dirty="0"/>
                        <a:t> 구분한다</a:t>
                      </a:r>
                      <a:r>
                        <a:rPr lang="en-US" altLang="ko-KR" sz="1000" dirty="0"/>
                        <a:t>.(10</a:t>
                      </a:r>
                      <a:r>
                        <a:rPr lang="ko-KR" altLang="en-US" sz="1000" dirty="0"/>
                        <a:t>으로 시작은 교수 </a:t>
                      </a:r>
                      <a:r>
                        <a:rPr lang="en-US" altLang="ko-KR" sz="1000" dirty="0"/>
                        <a:t>20 </a:t>
                      </a:r>
                      <a:r>
                        <a:rPr lang="ko-KR" altLang="en-US" sz="1000" dirty="0"/>
                        <a:t>시작은 직원 </a:t>
                      </a:r>
                      <a:r>
                        <a:rPr lang="en-US" altLang="ko-KR" sz="1000" dirty="0"/>
                        <a:t>01</a:t>
                      </a:r>
                      <a:r>
                        <a:rPr lang="ko-KR" altLang="en-US" sz="1000" dirty="0"/>
                        <a:t>시작은 조교 나머지는 학생 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r>
                        <a:rPr lang="ko-KR" altLang="en-US" sz="1000" dirty="0"/>
                        <a:t>각 </a:t>
                      </a:r>
                      <a:r>
                        <a:rPr lang="ko-KR" altLang="en-US" sz="1000" dirty="0" err="1"/>
                        <a:t>액터에</a:t>
                      </a:r>
                      <a:r>
                        <a:rPr lang="ko-KR" altLang="en-US" sz="1000" dirty="0"/>
                        <a:t> 맞는 포털사이트 및 통합정보 사이트를 구현하여 액터마다 다른 뷰어를 만든다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포털 사이트 및 통합정보 사이트 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 시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백엔드에서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액터에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맞는 포털사이트로 이동한다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각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포털사이트에서 액터에서 사용할 수 있는 기능만 모아놓은 통합정보 시스템으로 이동한다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EDBADC30-F0A0-DE51-AC1B-72E3C5A61FD2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410664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822AC-5D50-EE86-8C43-369D122BF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11252D26-C53A-3F36-3D86-628BBE562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61193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1A504352-1285-0657-3E01-3A8C23792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10175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IF-004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직관적인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웹사이트의 모든 기능들이 한눈에 보이며 쉽게 찾을 수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주요 기능들은 포털사이트에 중앙 배치하여 손 쉽게 찾을 수 있게 하며 중앙에 없는 기능들 또한 검색기능을 통해 손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쉽게 찾을 수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AAE5142F-198F-7A1A-DD5D-7CE323A3EC33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397550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B4995-6F2C-4260-CB73-05F96CAC7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F956A197-B692-C728-3810-60DA6FA7FF6B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71F22E16-8BA7-FFB3-E333-A6E3404B2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8014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IF-005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뷰어 포함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word,pdf,hwp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등 같은 외부 파일을 열 수 있는 뷰어를 통해 볼 수 있어야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100" dirty="0"/>
                        <a:t>사용자는 </a:t>
                      </a:r>
                      <a:r>
                        <a:rPr lang="en-US" altLang="ko-KR" sz="1100" dirty="0"/>
                        <a:t>Word(doc/docx), PDF, HWP </a:t>
                      </a:r>
                      <a:r>
                        <a:rPr lang="ko-KR" altLang="en-US" sz="1100" dirty="0"/>
                        <a:t>등 외부 문서 파일을 별도의 프로그램 설치 없이 웹 브라우저 내에서 열람할 수 있어야 한다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이를 위해 시스템은 공통 문서 뷰어 클래스를 제공하며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파일 형식에 따라 </a:t>
                      </a:r>
                      <a:r>
                        <a:rPr lang="en-US" altLang="ko-KR" sz="1100" dirty="0"/>
                        <a:t>PDF.js, Mammoth.js, </a:t>
                      </a:r>
                      <a:r>
                        <a:rPr lang="ko-KR" altLang="en-US" sz="1100" dirty="0"/>
                        <a:t>또는 외부 뷰어 </a:t>
                      </a:r>
                      <a:r>
                        <a:rPr lang="en-US" altLang="ko-KR" sz="1100" dirty="0"/>
                        <a:t>API(HWP </a:t>
                      </a:r>
                      <a:r>
                        <a:rPr lang="ko-KR" altLang="en-US" sz="1100" dirty="0"/>
                        <a:t>등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를 통해 문서를 직접 렌더링한다</a:t>
                      </a:r>
                      <a:r>
                        <a:rPr lang="en-US" altLang="ko-KR" sz="1100" dirty="0"/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5F8B4D1A-0D16-1816-D100-C7500CF08748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41030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36720-5EF4-0B81-4598-071F0F193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DA5335E2-1267-0020-7500-72058F9FDA6C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64B3435C-6D78-64ED-880D-464F95EBD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17768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IF-006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        하드웨어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낮은 사양 구동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사용자의 하드웨어의 성능과 상관없이 어떤 환경에서도 기능 및 웹사이트를 보는데 지장이 없어야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사용자의 하드웨어의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cpu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인텔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8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세대 및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amd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라이젠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세대여도 웹사이트이기에 인터넷만 된다면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하드웨어의 성능과 상관없이 동작되게 구현가능 하며 단 램의 경우 여러 탭이 존재할 경우 문제가 발생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할 수 있기에 여러 탭이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필요없게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설계하여 램 사용량을 최소화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C8F7D018-8702-4C8F-5FE9-27E9229B0E5C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2.2 </a:t>
            </a:r>
            <a:r>
              <a:rPr lang="ko-KR" altLang="en-US" sz="3200" dirty="0">
                <a:solidFill>
                  <a:schemeClr val="tx1"/>
                </a:solidFill>
              </a:rPr>
              <a:t>하드웨어 요구사항</a:t>
            </a:r>
          </a:p>
        </p:txBody>
      </p:sp>
    </p:spTree>
    <p:extLst>
      <p:ext uri="{BB962C8B-B14F-4D97-AF65-F5344CB8AC3E}">
        <p14:creationId xmlns:p14="http://schemas.microsoft.com/office/powerpoint/2010/main" val="200405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490E9-76B3-07E7-E0B9-EA9656499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700FD1D7-AA1F-AC4F-F4CB-8B87CCA09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80141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통신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7A8004EA-DCCF-FC76-CB52-521CA4C02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44472"/>
              </p:ext>
            </p:extLst>
          </p:nvPr>
        </p:nvGraphicFramePr>
        <p:xfrm>
          <a:off x="420897" y="2132597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IF-007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통신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통신 접근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웹 브라우저에서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url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창에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du.porta.com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라고 쳤을 때 바로 포털사이트에 들어갈 수 있어야 한다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50" b="1" dirty="0"/>
                        <a:t>도메인 설정</a:t>
                      </a:r>
                      <a:endParaRPr lang="ko-KR" altLang="en-US" sz="1050" dirty="0"/>
                    </a:p>
                    <a:p>
                      <a:r>
                        <a:rPr lang="en-US" altLang="ko-KR" sz="1050" dirty="0"/>
                        <a:t>du.porta.com </a:t>
                      </a:r>
                      <a:r>
                        <a:rPr lang="ko-KR" altLang="en-US" sz="1050" dirty="0"/>
                        <a:t>도메인을 </a:t>
                      </a:r>
                      <a:r>
                        <a:rPr lang="en-US" altLang="ko-KR" sz="1050" dirty="0"/>
                        <a:t>DNS</a:t>
                      </a:r>
                      <a:r>
                        <a:rPr lang="ko-KR" altLang="en-US" sz="1050" dirty="0"/>
                        <a:t>에 등록하고</a:t>
                      </a:r>
                      <a:r>
                        <a:rPr lang="en-US" altLang="ko-KR" sz="1050" dirty="0"/>
                        <a:t>, AWS Route 53 </a:t>
                      </a:r>
                      <a:r>
                        <a:rPr lang="ko-KR" altLang="en-US" sz="1050" dirty="0"/>
                        <a:t>또는 기존 </a:t>
                      </a:r>
                      <a:r>
                        <a:rPr lang="en-US" altLang="ko-KR" sz="1050" dirty="0"/>
                        <a:t>DNS </a:t>
                      </a:r>
                      <a:r>
                        <a:rPr lang="ko-KR" altLang="en-US" sz="1050" dirty="0"/>
                        <a:t>서비스에서 관리</a:t>
                      </a:r>
                    </a:p>
                    <a:p>
                      <a:r>
                        <a:rPr lang="en-US" altLang="ko-KR" sz="1050" dirty="0"/>
                        <a:t>DNS A </a:t>
                      </a:r>
                      <a:r>
                        <a:rPr lang="ko-KR" altLang="en-US" sz="1050" dirty="0"/>
                        <a:t>레코드 또는 </a:t>
                      </a:r>
                      <a:r>
                        <a:rPr lang="en-US" altLang="ko-KR" sz="1050" dirty="0"/>
                        <a:t>CNAME </a:t>
                      </a:r>
                      <a:r>
                        <a:rPr lang="ko-KR" altLang="en-US" sz="1050" dirty="0"/>
                        <a:t>레코드를 통해 도메인을 </a:t>
                      </a:r>
                      <a:r>
                        <a:rPr lang="en-US" altLang="ko-KR" sz="1050" dirty="0"/>
                        <a:t>S3 </a:t>
                      </a:r>
                      <a:r>
                        <a:rPr lang="ko-KR" altLang="en-US" sz="1050" dirty="0"/>
                        <a:t>버킷 웹사이트 </a:t>
                      </a:r>
                      <a:r>
                        <a:rPr lang="ko-KR" altLang="en-US" sz="1050" dirty="0" err="1"/>
                        <a:t>엔드포인트</a:t>
                      </a:r>
                      <a:r>
                        <a:rPr lang="ko-KR" altLang="en-US" sz="1050" dirty="0"/>
                        <a:t> 또는 웹서버 </a:t>
                      </a:r>
                      <a:r>
                        <a:rPr lang="en-US" altLang="ko-KR" sz="1050" dirty="0"/>
                        <a:t>IP </a:t>
                      </a:r>
                      <a:r>
                        <a:rPr lang="ko-KR" altLang="en-US" sz="1050" dirty="0"/>
                        <a:t>주소로 지정</a:t>
                      </a:r>
                    </a:p>
                    <a:p>
                      <a:r>
                        <a:rPr lang="ko-KR" altLang="en-US" sz="1050" b="1" dirty="0" err="1"/>
                        <a:t>리디렉션</a:t>
                      </a:r>
                      <a:r>
                        <a:rPr lang="ko-KR" altLang="en-US" sz="1050" b="1" dirty="0"/>
                        <a:t> 처리</a:t>
                      </a:r>
                      <a:endParaRPr lang="ko-KR" altLang="en-US" sz="1050" dirty="0"/>
                    </a:p>
                    <a:p>
                      <a:r>
                        <a:rPr lang="en-US" altLang="ko-KR" sz="1050" dirty="0"/>
                        <a:t>AWS S3 </a:t>
                      </a:r>
                      <a:r>
                        <a:rPr lang="ko-KR" altLang="en-US" sz="1050" dirty="0"/>
                        <a:t>버킷 정적 웹사이트 호스팅 기능을 활용하여 루트 경로</a:t>
                      </a:r>
                      <a:r>
                        <a:rPr lang="en-US" altLang="ko-KR" sz="1050" dirty="0"/>
                        <a:t>(/) </a:t>
                      </a:r>
                      <a:r>
                        <a:rPr lang="ko-KR" altLang="en-US" sz="1050" dirty="0"/>
                        <a:t>접근 시 포털 사이트 </a:t>
                      </a:r>
                      <a:r>
                        <a:rPr lang="en-US" altLang="ko-KR" sz="1050" dirty="0"/>
                        <a:t>URL</a:t>
                      </a:r>
                      <a:r>
                        <a:rPr lang="ko-KR" altLang="en-US" sz="1050" dirty="0"/>
                        <a:t>로 </a:t>
                      </a:r>
                      <a:r>
                        <a:rPr lang="en-US" altLang="ko-KR" sz="1050" dirty="0"/>
                        <a:t>HTTP 301 </a:t>
                      </a:r>
                      <a:r>
                        <a:rPr lang="ko-KR" altLang="en-US" sz="1050" dirty="0" err="1"/>
                        <a:t>리다이렉션</a:t>
                      </a:r>
                      <a:r>
                        <a:rPr lang="ko-KR" altLang="en-US" sz="1050" dirty="0"/>
                        <a:t> 설정 또는 웹서버</a:t>
                      </a:r>
                      <a:r>
                        <a:rPr lang="en-US" altLang="ko-KR" sz="1050" dirty="0"/>
                        <a:t>(Nginx, Apache)</a:t>
                      </a:r>
                      <a:r>
                        <a:rPr lang="ko-KR" altLang="en-US" sz="1050" dirty="0"/>
                        <a:t>에서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접근 시 </a:t>
                      </a:r>
                      <a:r>
                        <a:rPr lang="en-US" altLang="ko-KR" sz="1050" dirty="0"/>
                        <a:t>/main </a:t>
                      </a:r>
                      <a:r>
                        <a:rPr lang="ko-KR" altLang="en-US" sz="1050" dirty="0"/>
                        <a:t>경로 또는 지정된 포털 홈으로 자동 </a:t>
                      </a:r>
                      <a:r>
                        <a:rPr lang="ko-KR" altLang="en-US" sz="1050" dirty="0" err="1"/>
                        <a:t>리디렉션</a:t>
                      </a:r>
                      <a:r>
                        <a:rPr lang="ko-KR" altLang="en-US" sz="1050" dirty="0"/>
                        <a:t> 처리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EAMS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C89A2039-EAFB-8D1A-1C71-9AAC870AD54B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2.3 </a:t>
            </a:r>
            <a:r>
              <a:rPr lang="ko-KR" altLang="en-US" sz="3200" dirty="0">
                <a:solidFill>
                  <a:schemeClr val="tx1"/>
                </a:solidFill>
              </a:rPr>
              <a:t>통신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52058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0E2F7-558B-4FF5-BC58-043CB514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1" y="-267500"/>
            <a:ext cx="8182137" cy="1325560"/>
          </a:xfrm>
        </p:spPr>
        <p:txBody>
          <a:bodyPr/>
          <a:lstStyle/>
          <a:p>
            <a:pPr algn="ctr"/>
            <a:r>
              <a:rPr lang="en-US" altLang="ko-KR" sz="3600" dirty="0"/>
              <a:t>2.4.1 </a:t>
            </a:r>
            <a:r>
              <a:rPr lang="ko-KR" altLang="en-US" sz="3600" dirty="0" err="1"/>
              <a:t>유스케이스</a:t>
            </a:r>
            <a:r>
              <a:rPr lang="ko-KR" altLang="en-US" sz="3600" dirty="0"/>
              <a:t> 다이어그램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F8277-F71B-447F-9180-B26A2864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F3DD32-9E6E-919E-D087-1F4B35C5F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69" y="893397"/>
            <a:ext cx="6666980" cy="565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8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02AF4-6642-59F2-5ADA-85207F1C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421762"/>
              </p:ext>
            </p:extLst>
          </p:nvPr>
        </p:nvGraphicFramePr>
        <p:xfrm>
          <a:off x="420897" y="827171"/>
          <a:ext cx="9023684" cy="112374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9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10797"/>
              </p:ext>
            </p:extLst>
          </p:nvPr>
        </p:nvGraphicFramePr>
        <p:xfrm>
          <a:off x="420897" y="2132598"/>
          <a:ext cx="9023685" cy="443741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R-001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강의 관리(등록/수정/삭제/조회)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상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6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1)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교수는 자신이 등록한 강의를 등록, 수정, 삭제, 조회할 수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2817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1) 사용자 인증 정보를 기반으로 본인이 등록한 강의에 대해서만 등록, 수정, 삭제, 조회할 수 있도록 서버 측에서 접근 제어 로직을 적용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2) 강의 등록 및 수정 시 입력 데이터의 유효성을 검증하고 삭제 시 연관된 수강 정보가 존재하는 경우 예외 처리를 통해 데이터 무 결성을 유지한다.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4B5EFAC-0C32-E267-5DB2-7BC9490A243A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67398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2E10A-57CC-BCF5-446B-C77A2F944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82459"/>
              </p:ext>
            </p:extLst>
          </p:nvPr>
        </p:nvGraphicFramePr>
        <p:xfrm>
          <a:off x="420897" y="817685"/>
          <a:ext cx="9023684" cy="1133233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325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23838"/>
              </p:ext>
            </p:extLst>
          </p:nvPr>
        </p:nvGraphicFramePr>
        <p:xfrm>
          <a:off x="420897" y="2132598"/>
          <a:ext cx="9023685" cy="441103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R-002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수강자 명단 조회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중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6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1) 교수는 자신이 담당하는 강의에 대해 수강 중인 학생들의 정보를 확인할 수 있어야한다.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2) 교수는 수강자 명단 및 개인별 상세 정보(학번, 이름, 학과 등)를 조회할 수 있어야 한다.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6440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교수의 인증 정보를 기반으로 권한을 확인하고, 해당 교수가 담당하는 강의에 등록된 수강생 데이터만 조회 가능하도록 접근제어 구현한다.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 강의와 수강 테이블 간의 관계 기반으로 JOIN 쿼리를 활용하여 수강자 명단 및 상세 정보를 제공하며, 강의 ID 기준으로 효율적인 조회가 가능하도록 데이터 베이스에 인덱스를 적용한다.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4),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사용자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인터페이스는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직관적인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테이블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UI러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구성하여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원하는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수강자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정보를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조회할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수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있도록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설계한다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lang="ko-KR" altLang="en-US" sz="1800" kern="1200" dirty="0"/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C7F0E4-394A-5D96-6794-24A7F34AF57D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257344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E22FC-6FBA-4FB3-B82E-38B71792A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616" y="-97101"/>
            <a:ext cx="5980054" cy="933813"/>
          </a:xfrm>
        </p:spPr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37FCA5-BFD2-4966-AB10-293489A65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616" y="1022283"/>
            <a:ext cx="5980054" cy="5413686"/>
          </a:xfrm>
        </p:spPr>
        <p:txBody>
          <a:bodyPr>
            <a:noAutofit/>
          </a:bodyPr>
          <a:lstStyle/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1. </a:t>
            </a:r>
            <a:r>
              <a:rPr lang="ko-KR" altLang="en-US" sz="2000" dirty="0"/>
              <a:t>개요</a:t>
            </a:r>
            <a:endParaRPr lang="en-US" altLang="ko-KR" sz="2000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1.1</a:t>
            </a:r>
            <a:r>
              <a:rPr lang="ko-KR" altLang="en-US" dirty="0"/>
              <a:t>시스템의 목적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1.2</a:t>
            </a:r>
            <a:r>
              <a:rPr lang="ko-KR" altLang="en-US" dirty="0"/>
              <a:t>범위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1.3</a:t>
            </a:r>
            <a:r>
              <a:rPr lang="ko-KR" altLang="en-US" dirty="0"/>
              <a:t>정의</a:t>
            </a:r>
            <a:r>
              <a:rPr lang="en-US" altLang="ko-KR" dirty="0"/>
              <a:t>, </a:t>
            </a:r>
            <a:r>
              <a:rPr lang="ko-KR" altLang="en-US" dirty="0"/>
              <a:t>약어</a:t>
            </a:r>
            <a:endParaRPr lang="en-US" altLang="ko-KR" dirty="0"/>
          </a:p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2. </a:t>
            </a:r>
            <a:r>
              <a:rPr lang="ko-KR" altLang="en-US" sz="2000" dirty="0"/>
              <a:t>기능적 요구</a:t>
            </a:r>
            <a:endParaRPr lang="en-US" altLang="ko-KR" sz="2000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2.1 </a:t>
            </a:r>
            <a:r>
              <a:rPr lang="ko-KR" altLang="en-US" dirty="0"/>
              <a:t>외부 인터페이스 요구사항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2.2 </a:t>
            </a:r>
            <a:r>
              <a:rPr lang="ko-KR" altLang="en-US" dirty="0"/>
              <a:t>하드웨어 인터페이스 요구사항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2.3 </a:t>
            </a:r>
            <a:r>
              <a:rPr lang="ko-KR" altLang="en-US" dirty="0"/>
              <a:t>통신 인터페이스 요구사항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2.4 </a:t>
            </a:r>
            <a:r>
              <a:rPr lang="ko-KR" altLang="en-US" dirty="0"/>
              <a:t>기능요구사항</a:t>
            </a:r>
            <a:endParaRPr lang="en-US" altLang="ko-KR" dirty="0"/>
          </a:p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3. </a:t>
            </a:r>
            <a:r>
              <a:rPr lang="ko-KR" altLang="en-US" sz="2000" dirty="0"/>
              <a:t>기타요구 및 제약사항</a:t>
            </a:r>
            <a:endParaRPr lang="en-US" altLang="ko-KR" sz="2000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3.1 </a:t>
            </a:r>
            <a:r>
              <a:rPr lang="ko-KR" altLang="en-US" dirty="0"/>
              <a:t>성능요구</a:t>
            </a:r>
            <a:r>
              <a:rPr lang="en-US" altLang="ko-KR" dirty="0"/>
              <a:t>(</a:t>
            </a:r>
            <a:r>
              <a:rPr lang="ko-KR" altLang="en-US" dirty="0"/>
              <a:t>반응시간</a:t>
            </a:r>
            <a:r>
              <a:rPr lang="en-US" altLang="ko-KR" dirty="0"/>
              <a:t>, </a:t>
            </a:r>
            <a:r>
              <a:rPr lang="ko-KR" altLang="en-US" dirty="0"/>
              <a:t>처리소요시간</a:t>
            </a:r>
            <a:r>
              <a:rPr lang="en-US" altLang="ko-KR" dirty="0"/>
              <a:t>, </a:t>
            </a:r>
            <a:r>
              <a:rPr lang="ko-KR" altLang="en-US" dirty="0"/>
              <a:t>처리율</a:t>
            </a:r>
            <a:r>
              <a:rPr lang="en-US" altLang="ko-KR" dirty="0"/>
              <a:t>)</a:t>
            </a:r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3.2 H/W</a:t>
            </a:r>
            <a:r>
              <a:rPr lang="ko-KR" altLang="en-US" dirty="0"/>
              <a:t>요구 </a:t>
            </a:r>
            <a:r>
              <a:rPr lang="en-US" altLang="ko-KR" dirty="0"/>
              <a:t>(</a:t>
            </a:r>
            <a:r>
              <a:rPr lang="ko-KR" altLang="en-US" dirty="0"/>
              <a:t>기억장치규모</a:t>
            </a:r>
            <a:r>
              <a:rPr lang="en-US" altLang="ko-KR" dirty="0"/>
              <a:t>, </a:t>
            </a:r>
            <a:r>
              <a:rPr lang="ko-KR" altLang="en-US" dirty="0"/>
              <a:t>통신수용도</a:t>
            </a:r>
            <a:r>
              <a:rPr lang="en-US" altLang="ko-KR" dirty="0"/>
              <a:t>)</a:t>
            </a:r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3.3 </a:t>
            </a:r>
            <a:r>
              <a:rPr lang="ko-KR" altLang="en-US" dirty="0"/>
              <a:t>예외조건 및 이의처리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3.4 </a:t>
            </a:r>
            <a:r>
              <a:rPr lang="ko-KR" altLang="en-US" dirty="0"/>
              <a:t>자원</a:t>
            </a:r>
            <a:r>
              <a:rPr lang="en-US" altLang="ko-KR" dirty="0"/>
              <a:t>, </a:t>
            </a:r>
            <a:r>
              <a:rPr lang="ko-KR" altLang="en-US" dirty="0"/>
              <a:t>인력에 대한 제약조건</a:t>
            </a:r>
            <a:endParaRPr lang="en-US" altLang="ko-KR" dirty="0"/>
          </a:p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4. </a:t>
            </a:r>
            <a:r>
              <a:rPr lang="ko-KR" altLang="en-US" sz="2000" dirty="0"/>
              <a:t>인수조선</a:t>
            </a:r>
            <a:endParaRPr lang="en-US" altLang="ko-KR" sz="2000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4.1 </a:t>
            </a:r>
            <a:r>
              <a:rPr lang="ko-KR" altLang="en-US" dirty="0"/>
              <a:t>기능시험 및 성능시험</a:t>
            </a:r>
            <a:endParaRPr lang="en-US" altLang="ko-KR" dirty="0"/>
          </a:p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5. </a:t>
            </a:r>
            <a:r>
              <a:rPr lang="ko-KR" altLang="en-US" sz="2000" dirty="0"/>
              <a:t>참고자료</a:t>
            </a:r>
            <a:endParaRPr lang="en-US" altLang="ko-KR" sz="2000" dirty="0"/>
          </a:p>
          <a:p>
            <a:pPr>
              <a:tabLst>
                <a:tab pos="217177" algn="l"/>
                <a:tab pos="481279" algn="l"/>
              </a:tabLst>
            </a:pPr>
            <a:endParaRPr lang="en-US" altLang="ko-KR" sz="1137" dirty="0"/>
          </a:p>
        </p:txBody>
      </p:sp>
    </p:spTree>
    <p:extLst>
      <p:ext uri="{BB962C8B-B14F-4D97-AF65-F5344CB8AC3E}">
        <p14:creationId xmlns:p14="http://schemas.microsoft.com/office/powerpoint/2010/main" val="312933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91A54-F9B1-B0F7-A493-F1D6ED1FA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69360"/>
              </p:ext>
            </p:extLst>
          </p:nvPr>
        </p:nvGraphicFramePr>
        <p:xfrm>
          <a:off x="420897" y="827171"/>
          <a:ext cx="9023684" cy="112374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9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37423"/>
              </p:ext>
            </p:extLst>
          </p:nvPr>
        </p:nvGraphicFramePr>
        <p:xfrm>
          <a:off x="420897" y="2132597"/>
          <a:ext cx="9023685" cy="41910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R-003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 관리(입력/수정/조회)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상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6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담당하는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강의에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대해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수강한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학생들의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입력하고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수정하거나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조회할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수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입력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및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수정은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일정에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따라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가능한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내에서만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허용되어야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하며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데이터는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정확성과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보안이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보장되어야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03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 성적은 성적 테이블(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Grade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)에 저장되며, 강의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ID와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학생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ID를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복합키로 관리하여 중복 입력을 방지한다.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 학사 일정에 따른 입력 가능 기간 내에서만 활성화, 이 기간은 시스템 설정 테이블 또는 관리자설정으로 관리한다.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백엔드에서는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입력 및 수정 요청 시 트랜잭션을 적용하여 데이터 무결성을 보장하고, 성적 변경 이력에 대한 로깅 테이블을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별도록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구성하여 추적 가능성을 확보한다.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5645AC00-0D4A-CDAC-766B-3C83B4832DF9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4153796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5FA96-460A-7234-3038-F0EB62F3E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7973"/>
              </p:ext>
            </p:extLst>
          </p:nvPr>
        </p:nvGraphicFramePr>
        <p:xfrm>
          <a:off x="420897" y="827171"/>
          <a:ext cx="9023684" cy="112374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9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53686"/>
              </p:ext>
            </p:extLst>
          </p:nvPr>
        </p:nvGraphicFramePr>
        <p:xfrm>
          <a:off x="420897" y="2132598"/>
          <a:ext cx="9023685" cy="442381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R-004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출석관리(입력/수정/조회)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상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6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교수는 자신이 담당하는 강의에 대해 수강 중인 학생들의 출석 정보를 입력하고, 수정하거나 조회할 수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 출석 정보는 수업 일정 기준으로 날짜별로 기록되며, 지각, 결석, 출석 등의 상태를 명확히 구분하여 관리할 수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9214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해당 강의의 수업 일정에 따라 등록된 수강생의 출석 상태를 입력, 수정, 조회할 수 있도록 구성한다.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2)출석 데이터는 출석 테이블에 저장되며, 등록수업일자를 복합키로 하여 중복 기록을 방지하고, 출석 상태는 사전 정의된 ENUM 혹은 코드 테이블로 관리하여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표준화한다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3)출석 입력 시 서버에서 수업 일정과 일치하는 날짜인지 확인하며, 과거 출석 내역에 대한 수정은 학사 정책에 따라 제한된다.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4)출석 데이터는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트랜잭선을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통해 저장되며, 변경 이력을 기록하여 감사 및 복구가 가능하도록 로그 테이블을 별도로 관리한다.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6C0A354F-0483-2D82-3ECE-C61255CF0141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29282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F078-5108-1AA0-C5BF-C1A1C382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46655"/>
              </p:ext>
            </p:extLst>
          </p:nvPr>
        </p:nvGraphicFramePr>
        <p:xfrm>
          <a:off x="420897" y="827171"/>
          <a:ext cx="9023684" cy="113136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9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150312"/>
              </p:ext>
            </p:extLst>
          </p:nvPr>
        </p:nvGraphicFramePr>
        <p:xfrm>
          <a:off x="420897" y="2132598"/>
          <a:ext cx="8993005" cy="450274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63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0960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R-005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 관리(등록/수정/평가)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상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763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자신이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담당하는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강의에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대해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등록하고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등록된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내용을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수정하거나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마감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내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제출된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학생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평가할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수있어야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한다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등록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시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제목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설명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마감일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첨부파일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등의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정보가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포함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되어야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하며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평가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시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점수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및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피드백을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입력할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수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132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)과제 데이터는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Assignment_테이블에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저장되며, </a:t>
                      </a:r>
                      <a:endParaRPr kumimoji="1" lang="en-US" altLang="ko-KR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)과제 제출 정보는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Assignment_Submission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테이블에 저장되며, 학생별 과제 상태, 제출일, 첨부파일, 평가점수, 피드백 등의 항목을 포함한다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)과제 등록 및 수정은 마감일 이전까지 가능하며, 마감일 이후에는 시스템이 자동으로 상태를 “제출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마감”으로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변경하고 수정기능을  제한한다.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4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)평가 기능은 마감일 이후에 활성화되며, 교수는 각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제출건에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대해 점수 및 텍스트 피드백을 입력할 수 있다.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40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40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40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81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40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FB833B3C-4D3E-56A9-1994-2F00619541D7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96243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5FA96-460A-7234-3038-F0EB62F3E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02607D72-7568-AC9D-F66D-61343406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56660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FC0D8FB1-F031-B4E7-713A-B9A4504E5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79911"/>
              </p:ext>
            </p:extLst>
          </p:nvPr>
        </p:nvGraphicFramePr>
        <p:xfrm>
          <a:off x="420897" y="2132597"/>
          <a:ext cx="9023685" cy="451120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R-006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수업시간 변경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조교들은 현재 학과의 수업시간들을 조회할 수 있으며 조회한 수업시간을 변경 할 수 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조회 기능</a:t>
                      </a:r>
                    </a:p>
                    <a:p>
                      <a:r>
                        <a:rPr lang="ko-KR" altLang="en-US" sz="1000" b="0" dirty="0"/>
                        <a:t>조교가 포털 내에서 “일정 조회” 기능을 클릭하면</a:t>
                      </a:r>
                      <a:r>
                        <a:rPr lang="en-US" altLang="ko-KR" sz="1000" b="0" dirty="0"/>
                        <a:t>,</a:t>
                      </a:r>
                    </a:p>
                    <a:p>
                      <a:r>
                        <a:rPr lang="ko-KR" altLang="en-US" sz="1000" b="0" dirty="0"/>
                        <a:t>서버는 로그인한 조교의 소속 학과 정보를 기준으로 현재 달의 학사일정 데이터를 조회한다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학사일정 테이블에서 현재 날짜 기준으로 필터링하여 조교에게 제공된다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조회된 일정은 달력 </a:t>
                      </a:r>
                      <a:r>
                        <a:rPr lang="en-US" altLang="ko-KR" sz="1000" b="0" dirty="0"/>
                        <a:t>UI </a:t>
                      </a:r>
                      <a:r>
                        <a:rPr lang="ko-KR" altLang="en-US" sz="1000" b="0" dirty="0"/>
                        <a:t>형태로 브라우저에 출력되며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각 날짜별로 등록된 수업 시간 정보를 확인할 수 있다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수정 기능</a:t>
                      </a:r>
                    </a:p>
                    <a:p>
                      <a:r>
                        <a:rPr lang="ko-KR" altLang="en-US" sz="1000" b="0" dirty="0"/>
                        <a:t>조교는 달력에서 특정 날짜를 클릭하고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해당 날짜에 등록된 수업 정보를 선택 또는 편집할 수 있다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수업 시간 정보를 변경한 뒤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“수정” 버튼을 클릭하면 서버에 요청이 전송되고</a:t>
                      </a:r>
                      <a:r>
                        <a:rPr lang="en-US" altLang="ko-KR" sz="1000" b="0" dirty="0"/>
                        <a:t>,</a:t>
                      </a:r>
                      <a:br>
                        <a:rPr lang="en-US" altLang="ko-KR" sz="1000" b="0" dirty="0"/>
                      </a:br>
                      <a:r>
                        <a:rPr lang="ko-KR" altLang="en-US" sz="1000" b="0" dirty="0" err="1"/>
                        <a:t>백엔드는</a:t>
                      </a:r>
                      <a:r>
                        <a:rPr lang="ko-KR" altLang="en-US" sz="1000" b="0" dirty="0"/>
                        <a:t> 학사일정 테이블에서 해당 레코드를 </a:t>
                      </a:r>
                      <a:r>
                        <a:rPr lang="en-US" altLang="ko-KR" sz="1000" b="0" dirty="0"/>
                        <a:t>UPDATE </a:t>
                      </a:r>
                      <a:r>
                        <a:rPr lang="ko-KR" altLang="en-US" sz="1000" b="0" dirty="0"/>
                        <a:t>처리하여 저장한다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수정이 완료되면 사용자에게 “일정이 성공적으로 수정되었습니다</a:t>
                      </a:r>
                      <a:r>
                        <a:rPr lang="en-US" altLang="ko-KR" sz="1000" b="0" dirty="0"/>
                        <a:t>.” </a:t>
                      </a:r>
                      <a:r>
                        <a:rPr lang="ko-KR" altLang="en-US" sz="1000" b="0" dirty="0"/>
                        <a:t>라는 안내 메시지를 출력한다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EAMS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1AC02876-8AD5-26E7-D255-0F3C3B486809}"/>
              </a:ext>
            </a:extLst>
          </p:cNvPr>
          <p:cNvSpPr txBox="1">
            <a:spLocks/>
          </p:cNvSpPr>
          <p:nvPr/>
        </p:nvSpPr>
        <p:spPr>
          <a:xfrm>
            <a:off x="1675360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294659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A33B3-1388-BAA4-8664-EA00B8F41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6C5AF940-84D9-201A-E50B-C45E8BE090C2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CDEECC1B-9874-0979-0551-398434A3D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23453"/>
              </p:ext>
            </p:extLst>
          </p:nvPr>
        </p:nvGraphicFramePr>
        <p:xfrm>
          <a:off x="420897" y="2132597"/>
          <a:ext cx="9023685" cy="423688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R-007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수강 변경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dirty="0"/>
                        <a:t>조교는 특정 학생의 수업 신청 정보를 조회할 수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해당 정보는 시간표 형태로 출력된다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dirty="0"/>
                        <a:t>또한 조교는 학생의 기존 신청 과목을 다른 과목으로 변경할 수 있어야 하며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변경 후 즉시 시간표에 반영된다</a:t>
                      </a:r>
                      <a:r>
                        <a:rPr lang="en-US" altLang="ko-KR" sz="1000" dirty="0"/>
                        <a:t>.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조회 로직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/>
                        <a:t>조교가 학생 학번을 입력 → 신청 테이블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course_registration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에서 해당 학생의 신청 과목 조회</a:t>
                      </a:r>
                    </a:p>
                    <a:p>
                      <a:r>
                        <a:rPr lang="ko-KR" altLang="en-US" sz="1000" dirty="0"/>
                        <a:t>조회된 신청 과목을 기반으로 시간표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에 표시</a:t>
                      </a:r>
                    </a:p>
                    <a:p>
                      <a:r>
                        <a:rPr lang="ko-KR" altLang="en-US" sz="1000" b="1" dirty="0"/>
                        <a:t>변경 로직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/>
                        <a:t>조교가 수강 과목을 선택 후 변경할 새로운 과목 선택</a:t>
                      </a:r>
                    </a:p>
                    <a:p>
                      <a:r>
                        <a:rPr lang="ko-KR" altLang="en-US" sz="1000" dirty="0"/>
                        <a:t>기존 레코드 수정</a:t>
                      </a:r>
                      <a:r>
                        <a:rPr lang="en-US" altLang="ko-KR" sz="1000" dirty="0"/>
                        <a:t>(UPDATE) </a:t>
                      </a:r>
                      <a:r>
                        <a:rPr lang="ko-KR" altLang="en-US" sz="1000" dirty="0"/>
                        <a:t>또는 삭제 후 새로운 레코드 </a:t>
                      </a:r>
                      <a:r>
                        <a:rPr lang="en-US" altLang="ko-KR" sz="1000" dirty="0"/>
                        <a:t>INSERT</a:t>
                      </a:r>
                    </a:p>
                    <a:p>
                      <a:r>
                        <a:rPr lang="ko-KR" altLang="en-US" sz="1000" dirty="0"/>
                        <a:t>변경 완료 후 최신 시간표 다시 조회하여 표시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EAMS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46CF7053-8AEC-E826-66FD-8C31C7E71E01}"/>
              </a:ext>
            </a:extLst>
          </p:cNvPr>
          <p:cNvSpPr txBox="1">
            <a:spLocks/>
          </p:cNvSpPr>
          <p:nvPr/>
        </p:nvSpPr>
        <p:spPr>
          <a:xfrm>
            <a:off x="1675360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2996728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F078-5108-1AA0-C5BF-C1A1C382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76631F15-0E63-6B06-4AB4-C169ADAC5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6683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직원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3332758F-DDE2-CD2B-D136-CD4E432C1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33794"/>
              </p:ext>
            </p:extLst>
          </p:nvPr>
        </p:nvGraphicFramePr>
        <p:xfrm>
          <a:off x="420897" y="2132597"/>
          <a:ext cx="9023685" cy="4491903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R-008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공지사항 등록 및 수정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27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직원들은 공지사항들을 작성할 수 있으며 삭제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 또한 가능하다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  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lang="en-US" altLang="ko-KR" sz="1000" b="1" dirty="0"/>
                        <a:t>1. </a:t>
                      </a:r>
                      <a:r>
                        <a:rPr lang="ko-KR" altLang="en-US" sz="1000" b="1" dirty="0"/>
                        <a:t>공지사항 작성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/>
                        <a:t>직원 권한을 가진 사용자가 ‘공지사항 작성’ 버튼 클릭</a:t>
                      </a:r>
                    </a:p>
                    <a:p>
                      <a:r>
                        <a:rPr lang="ko-KR" altLang="en-US" sz="1000" dirty="0"/>
                        <a:t>제목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내용 입력 후 ‘등록’ 버튼 클릭</a:t>
                      </a:r>
                    </a:p>
                    <a:p>
                      <a:r>
                        <a:rPr lang="ko-KR" altLang="en-US" sz="1000" dirty="0"/>
                        <a:t>게시글은 게시글 테이블에 저장됨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이후 조회 사이트로 이동하여 게시글 테이블의 저장된 해당 게시글의 </a:t>
                      </a:r>
                      <a:r>
                        <a:rPr lang="ko-KR" altLang="en-US" sz="1000" dirty="0" err="1"/>
                        <a:t>작성일짜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제목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내용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파일경로를 </a:t>
                      </a:r>
                      <a:r>
                        <a:rPr lang="ko-KR" altLang="en-US" sz="1000" dirty="0" err="1"/>
                        <a:t>반환받아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 err="1"/>
                        <a:t>를</a:t>
                      </a:r>
                      <a:r>
                        <a:rPr lang="ko-KR" altLang="en-US" sz="1000" dirty="0"/>
                        <a:t> 게시판에서 표시한다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en-US" altLang="ko-KR" sz="1000" dirty="0"/>
                        <a:t>    </a:t>
                      </a:r>
                      <a:r>
                        <a:rPr lang="en-US" altLang="ko-KR" sz="1000" b="1" dirty="0"/>
                        <a:t>2. </a:t>
                      </a:r>
                      <a:r>
                        <a:rPr lang="ko-KR" altLang="en-US" sz="1000" b="1" dirty="0"/>
                        <a:t>공지사항 수정 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b="0" dirty="0"/>
                        <a:t>사용자가 수정 버튼 클릭 시  기존 레코드의 내용을 불러와 초기값으로 세팅한다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이후 내용수정 후 등록 버튼클릭 시 테이블 레코드가 </a:t>
                      </a:r>
                      <a:r>
                        <a:rPr lang="en-US" altLang="ko-KR" sz="1000" b="0" dirty="0"/>
                        <a:t>update</a:t>
                      </a:r>
                      <a:r>
                        <a:rPr lang="ko-KR" altLang="en-US" sz="1000" b="0" dirty="0"/>
                        <a:t> 업데이트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en-US" altLang="ko-KR" sz="1000" b="0" dirty="0"/>
                        <a:t>    </a:t>
                      </a:r>
                      <a:r>
                        <a:rPr lang="en-US" altLang="ko-KR" sz="1000" b="1" dirty="0"/>
                        <a:t>3.</a:t>
                      </a:r>
                      <a:r>
                        <a:rPr lang="ko-KR" altLang="en-US" sz="1000" b="1" dirty="0"/>
                        <a:t>공지사항 삭제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b="0" dirty="0"/>
                        <a:t>삭제 버튼 클릭 시 테이블 레코드가 </a:t>
                      </a:r>
                      <a:r>
                        <a:rPr lang="en-US" altLang="ko-KR" sz="1000" b="0" dirty="0"/>
                        <a:t>delete</a:t>
                      </a:r>
                      <a:r>
                        <a:rPr lang="ko-KR" altLang="en-US" sz="1000" b="0" dirty="0"/>
                        <a:t>되며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EAMS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공지사항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등록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14EBB88E-2381-699E-C910-9686C7E3D92C}"/>
              </a:ext>
            </a:extLst>
          </p:cNvPr>
          <p:cNvSpPr txBox="1">
            <a:spLocks/>
          </p:cNvSpPr>
          <p:nvPr/>
        </p:nvSpPr>
        <p:spPr>
          <a:xfrm>
            <a:off x="1639265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4054420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8592B-918D-DF3A-981F-0B8F3B4E1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75031CA3-C40A-2E3A-8E2B-1F4B8D056B22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A4199D38-A341-59DD-5E58-8E2B095CD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28309"/>
              </p:ext>
            </p:extLst>
          </p:nvPr>
        </p:nvGraphicFramePr>
        <p:xfrm>
          <a:off x="420897" y="2132597"/>
          <a:ext cx="9023685" cy="4197011"/>
        </p:xfrm>
        <a:graphic>
          <a:graphicData uri="http://schemas.openxmlformats.org/drawingml/2006/table">
            <a:tbl>
              <a:tblPr/>
              <a:tblGrid>
                <a:gridCol w="166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R-009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수강 신청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학생들은 메인 인터페이스에서 수강신청사이트로 이동할 수 있으며 수강신청사이트에서 신청가능 한 수업들을 보고 신청 버튼을 클릭하여 수업을 신청할 수 있으며 이때 같은 시간의 수업들은 신청할 수 없다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 버튼을 클릭 시 신청 클래스안에 수업 클래스가 들어가게 하여 장바구니 버튼 클릭 시 현재 자신이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ko-KR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클래스안에 수업들이 출력되게 한다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버튼 후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 테이블에서 현재 학생의 신청 레코드들을 반환 받고 신청 클래스 내용과 비교하여 신청클래스의 없는 신청 레코드가 존재할 시 이를 삭제하며 마찬가지로 신청 레코드상에 존재하지 않는 신청 클래스의 수업이 존재하실 이를 레코드로 입력한다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보다 빠른 정보를 화면으로 사용자에게 제공을 할 수 있게 된다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수상과목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6B923138-F9A4-ED34-E5FA-A5599C4F5008}"/>
              </a:ext>
            </a:extLst>
          </p:cNvPr>
          <p:cNvSpPr txBox="1">
            <a:spLocks/>
          </p:cNvSpPr>
          <p:nvPr/>
        </p:nvSpPr>
        <p:spPr>
          <a:xfrm>
            <a:off x="1639265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2168743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08247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R-010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시간표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lang="ko-KR" altLang="en-US" sz="1000" dirty="0"/>
                        <a:t>로그인한 학생 시간표만을 표시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자기 시간표만 조회 가능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학기별 조회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/>
                        <a:t>2025-1, 2025-2 </a:t>
                      </a:r>
                      <a:r>
                        <a:rPr lang="ko-KR" altLang="en-US" sz="1000" dirty="0"/>
                        <a:t>등 학기 별 시간표 구분해서 표시</a:t>
                      </a:r>
                      <a:endParaRPr lang="en-US" altLang="ko-KR" sz="1000" dirty="0"/>
                    </a:p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시간표 내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강의실 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과목명 표시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학생의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student Id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를 본인 현 학기 시간표만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조회하게하고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권한이 맞지 않으면 접근을 차단함으로 계정을 보호하고 조회된 데이터의 각 셀에는 과목명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강의실 정보를 포함해 그리드 형태로 한눈에 볼 수 있게 렌더링합니다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한 눈에 보이게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만듬으로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명확성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편리성 확보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시간표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34126"/>
              </p:ext>
            </p:extLst>
          </p:nvPr>
        </p:nvGraphicFramePr>
        <p:xfrm>
          <a:off x="420897" y="888717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09944AB9-98A2-3327-1078-A5F2B8E8B04E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910E-4C5C-0A49-3ED7-D9E945D9B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E829A77A-B1BE-51E8-D3AD-24A07B844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672565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R-011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신청 가능 과목 목록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수강신청 사이트를 들어갈 시 현 학기에 신청가능한 강의 목록이 화면상에 출력되어야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학기 구분 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현재 학기를 매번 코드에 고정하지 말고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b="0" dirty="0"/>
                        <a:t>자동으로 판단할 수 있게 처리한다</a:t>
                      </a:r>
                      <a:r>
                        <a:rPr lang="en-US" altLang="ko-KR" sz="1000" b="0" dirty="0"/>
                        <a:t>.</a:t>
                      </a:r>
                      <a:r>
                        <a:rPr lang="ko-KR" altLang="en-US" sz="1000" b="0" dirty="0"/>
                        <a:t> 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dirty="0"/>
                        <a:t>예</a:t>
                      </a:r>
                      <a:r>
                        <a:rPr lang="en-US" altLang="ko-KR" sz="1000" dirty="0"/>
                        <a:t>: 25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월이면 </a:t>
                      </a:r>
                      <a:r>
                        <a:rPr lang="en-US" altLang="ko-KR" sz="1000" dirty="0"/>
                        <a:t>25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학기</a:t>
                      </a:r>
                      <a:r>
                        <a:rPr lang="en-US" altLang="ko-KR" sz="1000" dirty="0"/>
                        <a:t>, 25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월이면 </a:t>
                      </a:r>
                      <a:r>
                        <a:rPr lang="en-US" altLang="ko-KR" sz="1000" dirty="0"/>
                        <a:t>25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학기</a:t>
                      </a:r>
                      <a:r>
                        <a:rPr lang="en-US" altLang="ko-KR" sz="1000" dirty="0"/>
                        <a:t>, 1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~2</a:t>
                      </a:r>
                      <a:r>
                        <a:rPr lang="ko-KR" altLang="en-US" sz="1000" dirty="0"/>
                        <a:t>월은 전 학기 기준으로 처리하며 현재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b="1" dirty="0"/>
                        <a:t>학기 정보 </a:t>
                      </a:r>
                    </a:p>
                    <a:p>
                      <a:r>
                        <a:rPr lang="ko-KR" altLang="en-US" sz="1000" b="0" dirty="0"/>
                        <a:t>사용자가 수강신청 페이지에 접근하면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 err="1"/>
                        <a:t>백엔드에서</a:t>
                      </a:r>
                      <a:r>
                        <a:rPr lang="ko-KR" altLang="en-US" sz="1000" b="0" dirty="0"/>
                        <a:t> 현재 날짜 기준으로 </a:t>
                      </a:r>
                      <a:r>
                        <a:rPr lang="en-US" altLang="ko-KR" sz="1000" b="0" dirty="0"/>
                        <a:t>"</a:t>
                      </a:r>
                      <a:r>
                        <a:rPr lang="ko-KR" altLang="en-US" sz="1000" b="0" dirty="0"/>
                        <a:t>현재 학기</a:t>
                      </a:r>
                      <a:r>
                        <a:rPr lang="en-US" altLang="ko-KR" sz="1000" b="0" dirty="0"/>
                        <a:t>"</a:t>
                      </a:r>
                      <a:r>
                        <a:rPr lang="ko-KR" altLang="en-US" sz="1000" b="0" dirty="0"/>
                        <a:t>를 판단해서</a:t>
                      </a:r>
                      <a:br>
                        <a:rPr lang="en-US" altLang="ko-KR" sz="1000" b="0" dirty="0"/>
                      </a:b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수업 테이블에서 현재 학기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25.03.04)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에 수업 레코드를 반환 받아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이를 수강 신청 사이트에서 출력되게 하여 구현한다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한 눈에 보이게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만듬으로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명확성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편리성 확보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시간표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Group 1622">
            <a:extLst>
              <a:ext uri="{FF2B5EF4-FFF2-40B4-BE49-F238E27FC236}">
                <a16:creationId xmlns:a16="http://schemas.microsoft.com/office/drawing/2014/main" id="{0F8C6BBF-E1B6-65A5-412B-79E6B42A946C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88717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15E2A543-9930-6D52-5C4A-4B14801268BB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974669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CC699-7531-AC52-FCAE-04D570F1B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72E9C369-5222-F21D-292C-04AA0F149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528085"/>
              </p:ext>
            </p:extLst>
          </p:nvPr>
        </p:nvGraphicFramePr>
        <p:xfrm>
          <a:off x="420897" y="2132598"/>
          <a:ext cx="9023685" cy="451120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R-012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출석 조회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학생은 현재 자신이 신청한 강의에 출석 정보를 볼 수 있으며 직원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조교의 경우 수업들의 학생들의 출석 정보들을 조회할 수 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760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0" dirty="0"/>
                        <a:t>해당 요구사항에 경우 두가지 경우로 나눠서 분류한다</a:t>
                      </a:r>
                      <a:r>
                        <a:rPr lang="en-US" altLang="ko-KR" sz="1000" b="0" dirty="0"/>
                        <a:t>. </a:t>
                      </a:r>
                      <a:r>
                        <a:rPr lang="ko-KR" altLang="en-US" sz="1000" b="0" dirty="0"/>
                        <a:t>학생이 출석조회를 클릭하였을 때와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b="0" dirty="0"/>
                        <a:t>나머지 </a:t>
                      </a:r>
                      <a:r>
                        <a:rPr lang="ko-KR" altLang="en-US" sz="1000" b="0" dirty="0" err="1"/>
                        <a:t>액터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교수</a:t>
                      </a:r>
                      <a:r>
                        <a:rPr lang="en-US" altLang="ko-KR" sz="1000" b="0" dirty="0"/>
                        <a:t>,</a:t>
                      </a:r>
                      <a:r>
                        <a:rPr lang="ko-KR" altLang="en-US" sz="1000" b="0" dirty="0"/>
                        <a:t>직원</a:t>
                      </a:r>
                      <a:r>
                        <a:rPr lang="en-US" altLang="ko-KR" sz="1000" b="0" dirty="0"/>
                        <a:t>,</a:t>
                      </a:r>
                      <a:r>
                        <a:rPr lang="ko-KR" altLang="en-US" sz="1000" b="0" dirty="0"/>
                        <a:t>조교</a:t>
                      </a:r>
                      <a:r>
                        <a:rPr lang="en-US" altLang="ko-KR" sz="1000" b="0" dirty="0"/>
                        <a:t>)</a:t>
                      </a:r>
                      <a:r>
                        <a:rPr lang="ko-KR" altLang="en-US" sz="1000" b="0" dirty="0"/>
                        <a:t>가 출석 조회할 경우 두가지 경우로 분류한다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1" dirty="0"/>
                        <a:t>학생의 경우</a:t>
                      </a:r>
                    </a:p>
                    <a:p>
                      <a:r>
                        <a:rPr lang="ko-KR" altLang="en-US" sz="1000" b="0" dirty="0" err="1"/>
                        <a:t>로그인된</a:t>
                      </a:r>
                      <a:r>
                        <a:rPr lang="ko-KR" altLang="en-US" sz="1000" b="0" dirty="0"/>
                        <a:t> 사용자 </a:t>
                      </a:r>
                      <a:r>
                        <a:rPr lang="en-US" altLang="ko-KR" sz="1000" b="0" dirty="0"/>
                        <a:t>ID</a:t>
                      </a:r>
                      <a:r>
                        <a:rPr lang="ko-KR" altLang="en-US" sz="1000" b="0" dirty="0"/>
                        <a:t>로 등록 테이블에서 신청한 수업 목록 조회</a:t>
                      </a:r>
                    </a:p>
                    <a:p>
                      <a:r>
                        <a:rPr lang="ko-KR" altLang="en-US" sz="1000" b="0" dirty="0"/>
                        <a:t>수업 클릭 시 출석 테이블에서 해당 수업의 해당 학생 출석 데이터만 필터링하여 조회</a:t>
                      </a:r>
                    </a:p>
                    <a:p>
                      <a:r>
                        <a:rPr lang="ko-KR" altLang="en-US" sz="1000" b="0" dirty="0"/>
                        <a:t>예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날짜별 출석</a:t>
                      </a:r>
                      <a:r>
                        <a:rPr lang="en-US" altLang="ko-KR" sz="1000" b="0" dirty="0"/>
                        <a:t>/</a:t>
                      </a:r>
                      <a:r>
                        <a:rPr lang="ko-KR" altLang="en-US" sz="1000" b="0" dirty="0"/>
                        <a:t>지각</a:t>
                      </a:r>
                      <a:r>
                        <a:rPr lang="en-US" altLang="ko-KR" sz="1000" b="0" dirty="0"/>
                        <a:t>/</a:t>
                      </a:r>
                      <a:r>
                        <a:rPr lang="ko-KR" altLang="en-US" sz="1000" b="0" dirty="0"/>
                        <a:t>결석 여부 및 시간 출력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b="0" dirty="0"/>
                        <a:t> </a:t>
                      </a:r>
                      <a:r>
                        <a:rPr lang="ko-KR" altLang="en-US" sz="1000" b="1" dirty="0"/>
                        <a:t>교수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조교</a:t>
                      </a:r>
                      <a:r>
                        <a:rPr lang="en-US" altLang="ko-KR" sz="1000" b="1" dirty="0"/>
                        <a:t>/</a:t>
                      </a:r>
                      <a:r>
                        <a:rPr lang="ko-KR" altLang="en-US" sz="1000" b="1" dirty="0"/>
                        <a:t>직원의 경우</a:t>
                      </a:r>
                    </a:p>
                    <a:p>
                      <a:r>
                        <a:rPr lang="ko-KR" altLang="en-US" sz="1000" b="0" dirty="0"/>
                        <a:t>현재 학기 전체 수업 목록을 조회 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관리 권한 필드 필요</a:t>
                      </a:r>
                      <a:r>
                        <a:rPr lang="en-US" altLang="ko-KR" sz="1000" b="0" dirty="0"/>
                        <a:t>)</a:t>
                      </a:r>
                    </a:p>
                    <a:p>
                      <a:r>
                        <a:rPr lang="ko-KR" altLang="en-US" sz="1000" b="0" dirty="0"/>
                        <a:t>수업 선택 시  출석 테이블에서 그 수업의 모든 학생 출석 기록을 조회하여 테이블 형태로 출력</a:t>
                      </a:r>
                      <a:br>
                        <a:rPr lang="ko-KR" altLang="en-US" sz="1000" b="0" dirty="0"/>
                      </a:b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Group 1622">
            <a:extLst>
              <a:ext uri="{FF2B5EF4-FFF2-40B4-BE49-F238E27FC236}">
                <a16:creationId xmlns:a16="http://schemas.microsoft.com/office/drawing/2014/main" id="{4B7EC80D-5B1A-B40F-0908-D760F448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743119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FC3803A1-BAD0-D00B-5E22-074B6F8F006F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50757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602E6-5645-4941-A2CC-3D4DAC8A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264" y="2515709"/>
            <a:ext cx="6514760" cy="1826581"/>
          </a:xfrm>
        </p:spPr>
        <p:txBody>
          <a:bodyPr>
            <a:normAutofit/>
          </a:bodyPr>
          <a:lstStyle/>
          <a:p>
            <a:pPr algn="ctr"/>
            <a:r>
              <a:rPr lang="en-US" altLang="ko-KR" sz="6253" dirty="0"/>
              <a:t>1.</a:t>
            </a:r>
            <a:r>
              <a:rPr lang="ko-KR" altLang="en-US" sz="6253" dirty="0"/>
              <a:t>개요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EABF4A-AA0E-48EF-AC08-1CB71AD3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78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120CE-4462-654B-E30A-9AAEE178F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C0629AE0-325D-9ED3-41B1-84D43A6D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29518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BEEFA2A6-5E0E-A9F1-CA39-C7DFD8B7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06410"/>
              </p:ext>
            </p:extLst>
          </p:nvPr>
        </p:nvGraphicFramePr>
        <p:xfrm>
          <a:off x="420897" y="2132597"/>
          <a:ext cx="9023685" cy="4605217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R-013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게시판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메인 포털 사이트와 연결된 글을 작성할 수 있는 게시판사이트가 만들어져야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  사용자들은 게시판에서 글 작성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목록 조회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글 상세 보기를 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8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글 작성</a:t>
                      </a:r>
                    </a:p>
                    <a:p>
                      <a:r>
                        <a:rPr lang="ko-KR" altLang="en-US" sz="1000" dirty="0"/>
                        <a:t>사용자가 게시글 작성에서 제목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내용 입력 후 제출</a:t>
                      </a:r>
                    </a:p>
                    <a:p>
                      <a:r>
                        <a:rPr lang="ko-KR" altLang="en-US" sz="1000" dirty="0"/>
                        <a:t>프론트에서 </a:t>
                      </a:r>
                      <a:r>
                        <a:rPr lang="en-US" altLang="ko-KR" sz="1000" dirty="0"/>
                        <a:t>POST</a:t>
                      </a:r>
                      <a:r>
                        <a:rPr lang="ko-KR" altLang="en-US" sz="1000" dirty="0"/>
                        <a:t>방식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전송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 err="1"/>
                        <a:t>백엔드가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의 게시글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테이블에 저장 </a:t>
                      </a:r>
                      <a:r>
                        <a:rPr lang="en-US" altLang="ko-KR" sz="1000" dirty="0"/>
                        <a:t>(id, title, content, </a:t>
                      </a:r>
                      <a:r>
                        <a:rPr lang="en-US" altLang="ko-KR" sz="1000" dirty="0" err="1"/>
                        <a:t>created_at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r>
                        <a:rPr lang="ko-KR" altLang="en-US" sz="1000" b="1" dirty="0"/>
                        <a:t>목록 조회</a:t>
                      </a:r>
                    </a:p>
                    <a:p>
                      <a:r>
                        <a:rPr lang="ko-KR" altLang="en-US" sz="1000" dirty="0"/>
                        <a:t>게시글 목록 진입 시 </a:t>
                      </a:r>
                      <a:r>
                        <a:rPr lang="ko-KR" altLang="en-US" sz="1000" dirty="0" err="1"/>
                        <a:t>백엔드에서</a:t>
                      </a:r>
                      <a:r>
                        <a:rPr lang="ko-KR" altLang="en-US" sz="1000" dirty="0"/>
                        <a:t> 지정된 숫자의 게시글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id,title,date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데이터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반환</a:t>
                      </a:r>
                    </a:p>
                    <a:p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에서 게시글 목록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최근 글 우선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을 가져와 출력 </a:t>
                      </a:r>
                      <a:r>
                        <a:rPr lang="en-US" altLang="ko-KR" sz="1000" dirty="0"/>
                        <a:t>(id, title, date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r>
                        <a:rPr lang="ko-KR" altLang="en-US" sz="1000" dirty="0"/>
                        <a:t>게시글 클릭 시 </a:t>
                      </a:r>
                      <a:r>
                        <a:rPr lang="en-US" altLang="ko-KR" sz="1000" dirty="0"/>
                        <a:t>get</a:t>
                      </a:r>
                      <a:r>
                        <a:rPr lang="ko-KR" altLang="en-US" sz="1000" dirty="0"/>
                        <a:t>방식으로 게시글 조회에 전송</a:t>
                      </a:r>
                      <a:endParaRPr lang="en-US" altLang="ko-KR" sz="1000" dirty="0"/>
                    </a:p>
                    <a:p>
                      <a:r>
                        <a:rPr lang="ko-KR" altLang="en-US" sz="1000" b="1" dirty="0"/>
                        <a:t>상세 조회</a:t>
                      </a:r>
                    </a:p>
                    <a:p>
                      <a:r>
                        <a:rPr lang="ko-KR" altLang="en-US" sz="1000" dirty="0"/>
                        <a:t>게시글 조회로 이동 시 </a:t>
                      </a:r>
                      <a:r>
                        <a:rPr lang="en-US" altLang="ko-KR" sz="1000" dirty="0"/>
                        <a:t>GET</a:t>
                      </a:r>
                      <a:r>
                        <a:rPr lang="ko-KR" altLang="en-US" sz="1000" dirty="0"/>
                        <a:t>클래스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호출</a:t>
                      </a:r>
                    </a:p>
                    <a:p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에서 해당 </a:t>
                      </a:r>
                      <a:r>
                        <a:rPr lang="en-US" altLang="ko-KR" sz="1000" dirty="0"/>
                        <a:t>id</a:t>
                      </a:r>
                      <a:r>
                        <a:rPr lang="ko-KR" altLang="en-US" sz="1000" dirty="0"/>
                        <a:t>의 게시글 조회 → 화면 출력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071A4F04-3B04-FEEF-8D99-AF6792CE0598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1283693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AFEF0-1150-8F70-76FD-0D1127715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F8598418-732A-FD22-DE15-2E1E270DDFF5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942D8E6A-6D1D-F5C0-B8AF-4C1D6DC6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34483"/>
              </p:ext>
            </p:extLst>
          </p:nvPr>
        </p:nvGraphicFramePr>
        <p:xfrm>
          <a:off x="420897" y="2132597"/>
          <a:ext cx="9023685" cy="4269937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R-014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메신저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사용자들이 사용할 수 있는 메신저가 있어야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 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메신저에서는 다른 사용자에게 메시지 보내기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삭제를 할 수 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또한 메시지 보낼 때 파일을 같이 올려 보낼 수 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8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en-US" altLang="ko-KR" sz="1000" b="1" dirty="0"/>
                        <a:t>1) </a:t>
                      </a:r>
                      <a:r>
                        <a:rPr lang="ko-KR" altLang="en-US" sz="1000" b="1" dirty="0" err="1"/>
                        <a:t>채팅방</a:t>
                      </a:r>
                      <a:r>
                        <a:rPr lang="ko-KR" altLang="en-US" sz="1000" b="1" dirty="0"/>
                        <a:t> 조회</a:t>
                      </a:r>
                    </a:p>
                    <a:p>
                      <a:r>
                        <a:rPr lang="ko-KR" altLang="en-US" sz="1000" dirty="0"/>
                        <a:t>사용자가 </a:t>
                      </a:r>
                      <a:r>
                        <a:rPr lang="en-US" altLang="ko-KR" sz="1000" dirty="0"/>
                        <a:t>"</a:t>
                      </a:r>
                      <a:r>
                        <a:rPr lang="ko-KR" altLang="en-US" sz="1000" dirty="0"/>
                        <a:t>메신저</a:t>
                      </a:r>
                      <a:r>
                        <a:rPr lang="en-US" altLang="ko-KR" sz="1000" dirty="0"/>
                        <a:t>"</a:t>
                      </a:r>
                      <a:r>
                        <a:rPr lang="ko-KR" altLang="en-US" sz="1000" dirty="0"/>
                        <a:t>를 클릭하면 </a:t>
                      </a:r>
                      <a:r>
                        <a:rPr lang="ko-KR" altLang="en-US" sz="1000" dirty="0" err="1"/>
                        <a:t>채팅방</a:t>
                      </a:r>
                      <a:r>
                        <a:rPr lang="ko-KR" altLang="en-US" sz="1000" dirty="0"/>
                        <a:t> 테이블**에서 현재 사용자와 연결된 </a:t>
                      </a:r>
                      <a:r>
                        <a:rPr lang="ko-KR" altLang="en-US" sz="1000" dirty="0" err="1"/>
                        <a:t>채팅방</a:t>
                      </a:r>
                      <a:r>
                        <a:rPr lang="ko-KR" altLang="en-US" sz="1000" dirty="0"/>
                        <a:t> 목록을 조회</a:t>
                      </a:r>
                    </a:p>
                    <a:p>
                      <a:r>
                        <a:rPr lang="ko-KR" altLang="en-US" sz="1000" dirty="0"/>
                        <a:t>각 채팅방은 </a:t>
                      </a: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형태로만 메시지 작성이 가능하다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1" dirty="0"/>
                        <a:t>메시지 목록 조회</a:t>
                      </a:r>
                    </a:p>
                    <a:p>
                      <a:r>
                        <a:rPr lang="ko-KR" altLang="en-US" sz="1000" dirty="0"/>
                        <a:t>채팅방을 선택하면 메시지 테이블에서 해당 채팅방의 메시지를 시간순으로 조회</a:t>
                      </a:r>
                    </a:p>
                    <a:p>
                      <a:r>
                        <a:rPr lang="ko-KR" altLang="en-US" sz="1000" dirty="0"/>
                        <a:t>파일 정보는 별도 첨부파일 테이블에 저장한다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r>
                        <a:rPr lang="ko-KR" altLang="en-US" sz="1000" b="1" dirty="0"/>
                        <a:t>메시지 삭제 기능</a:t>
                      </a:r>
                    </a:p>
                    <a:p>
                      <a:r>
                        <a:rPr lang="ko-KR" altLang="en-US" sz="1000" dirty="0"/>
                        <a:t>사용자가 보낸 메시지를 삭제버튼 클릭 시 메시지 테이블에서 해당 메시지의 삭제여부 칼럼을 </a:t>
                      </a:r>
                      <a:r>
                        <a:rPr lang="en-US" altLang="ko-KR" sz="1000" dirty="0"/>
                        <a:t>true</a:t>
                      </a:r>
                      <a:r>
                        <a:rPr lang="ko-KR" altLang="en-US" sz="1000" dirty="0"/>
                        <a:t>로 전환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이후 채팅방에서 메시지를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삭제된 메시지입니다</a:t>
                      </a:r>
                      <a:r>
                        <a:rPr lang="en-US" altLang="ko-KR" sz="1000" dirty="0"/>
                        <a:t>”</a:t>
                      </a:r>
                      <a:r>
                        <a:rPr lang="ko-KR" altLang="en-US" sz="1000" dirty="0"/>
                        <a:t>라고 변환한다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74B5E9DC-1C0F-15C6-D66D-82BC21FCB2F0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1496645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98D30-35CD-FC49-D6D1-E5541B07F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8096CFC5-AF40-4FD2-D97F-E4050B4578A9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510045ED-4631-0686-9263-1C9663AA3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88213"/>
              </p:ext>
            </p:extLst>
          </p:nvPr>
        </p:nvGraphicFramePr>
        <p:xfrm>
          <a:off x="420897" y="2132597"/>
          <a:ext cx="9023685" cy="4574737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R-015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로그아웃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사용자는 로그인 사이트에서 학번 및 비밀번호를 입력하여 포털 사이트로 이동할 수 있으며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포털사이트에서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로그아웃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버튼 클릭 시 포털 사이트에서 나가지며 로그인 사이트로 이동한다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lang="ko-KR" altLang="en-US" sz="100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2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로그인 처리 </a:t>
                      </a:r>
                    </a:p>
                    <a:p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사용자가 로그인 화면에서 학번과 비밀번호를 입력하면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서버는 이를 인증 처리한다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학번 앞자리로 사용자 유형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액터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을 구분한다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          10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으로 시작 →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교수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lvl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으로 시작 →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조교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lvl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01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으로 시작 →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직원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lvl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그 외 →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이후 각 사용자 유형별로 대응되는 테이블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교수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조교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직원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학생 테이블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에서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학번 존재 여부를 확인하고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일치할 경우 로그인을 허용한다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로그아웃 처리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000" dirty="0"/>
                        <a:t>사용자가 포털 사이트에서 </a:t>
                      </a:r>
                      <a:r>
                        <a:rPr lang="en-US" altLang="ko-KR" sz="1000" dirty="0"/>
                        <a:t>"</a:t>
                      </a:r>
                      <a:r>
                        <a:rPr lang="ko-KR" altLang="en-US" sz="1000" dirty="0"/>
                        <a:t>로그아웃</a:t>
                      </a:r>
                      <a:r>
                        <a:rPr lang="en-US" altLang="ko-KR" sz="1000" dirty="0"/>
                        <a:t>" </a:t>
                      </a:r>
                      <a:r>
                        <a:rPr lang="ko-KR" altLang="en-US" sz="1000" dirty="0"/>
                        <a:t>버튼을 클릭하면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현재 세션을 종료한다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이후 로그인 페이지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초기 페이지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로 </a:t>
                      </a:r>
                      <a:r>
                        <a:rPr lang="ko-KR" altLang="en-US" sz="1000" b="0" dirty="0"/>
                        <a:t>자동 이동된다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FB133766-9EF3-8E01-6987-BF82913478C9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2823348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B043B-F5FF-4923-B341-DC9742A1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7CAFDCAB-6A66-4189-B639-AA9C2231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23890"/>
              </p:ext>
            </p:extLst>
          </p:nvPr>
        </p:nvGraphicFramePr>
        <p:xfrm>
          <a:off x="420897" y="2132598"/>
          <a:ext cx="9023685" cy="435880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R-016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비밀번호 번경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사용자가 비밀번호를 잃어버렸을 시 비밀번호 찾기를 통해 비밀번호를 재설정할 수 있어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비밀번호 찾기 클릭 시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사용자는 로그인 화면에서 “비밀번호 찾기” 기능을 통해 비밀번호 재설정을 요청할 수 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요청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학번 및 등록된 이메일 주소를 입력하여 본인 인증을 진행한다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인증 절차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입력된 학번과 이메일이 데이터베이스에 등록된 정보와 일치하는지 확인한다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일치하지 않을 경우</a:t>
                      </a:r>
                      <a:r>
                        <a:rPr lang="en-US" altLang="ko-KR" sz="1000" dirty="0"/>
                        <a:t>, “</a:t>
                      </a:r>
                      <a:r>
                        <a:rPr lang="ko-KR" altLang="en-US" sz="1000" dirty="0"/>
                        <a:t>입력하신 정보가 일치하지 않습니다</a:t>
                      </a:r>
                      <a:r>
                        <a:rPr lang="en-US" altLang="ko-KR" sz="1000" dirty="0"/>
                        <a:t>.”</a:t>
                      </a:r>
                      <a:r>
                        <a:rPr lang="ko-KR" altLang="en-US" sz="1000" dirty="0"/>
                        <a:t>라는 메시지를 출력한다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재설정 링크 발송</a:t>
                      </a:r>
                    </a:p>
                    <a:p>
                      <a:r>
                        <a:rPr lang="ko-KR" altLang="en-US" sz="1000" dirty="0"/>
                        <a:t>본인 인증이 완료되면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시스템은 해당 이메일로 </a:t>
                      </a:r>
                      <a:r>
                        <a:rPr lang="ko-KR" altLang="en-US" sz="1000" b="0" dirty="0"/>
                        <a:t>일회용 비밀번호 재설정 링크를 </a:t>
                      </a:r>
                      <a:r>
                        <a:rPr lang="ko-KR" altLang="en-US" sz="1000" dirty="0"/>
                        <a:t>발송한다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사용자는 링크를 통해 접속한 페이지에서 새 비밀번호를 입력하고 이를 </a:t>
                      </a:r>
                      <a:r>
                        <a:rPr lang="ko-KR" altLang="en-US" sz="1000" dirty="0" err="1"/>
                        <a:t>백엔드에서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update</a:t>
                      </a:r>
                      <a:r>
                        <a:rPr lang="ko-KR" altLang="en-US" sz="1000" dirty="0"/>
                        <a:t>를 진행한다</a:t>
                      </a:r>
                      <a:r>
                        <a:rPr lang="en-US" altLang="ko-KR" sz="1000" dirty="0"/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A940A3D2-FA8D-410E-9DE2-F8AE772C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34868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CE3161EF-4DD3-1941-63E5-58749D394B7C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631938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91C54-09A7-65EC-9B8E-A55F5F57D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58A58B32-2976-34F9-9352-E27075BA7A43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8281B896-CEE3-6167-9713-51B70DB16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37967"/>
              </p:ext>
            </p:extLst>
          </p:nvPr>
        </p:nvGraphicFramePr>
        <p:xfrm>
          <a:off x="420897" y="2132597"/>
          <a:ext cx="9023685" cy="3965137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R-017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자신정보 조회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자신의 개인정보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나이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주소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속한과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전화번호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을 조회 할 수 있으며 자주 변경되는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주소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계좌번호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들은 수정할 수 있도록 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8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개인정보 조회</a:t>
                      </a:r>
                    </a:p>
                    <a:p>
                      <a:r>
                        <a:rPr lang="ko-KR" altLang="en-US" sz="1000" dirty="0"/>
                        <a:t>로그인한 사용자가 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내 정보 조회</a:t>
                      </a:r>
                      <a:r>
                        <a:rPr lang="en-US" altLang="ko-KR" sz="1000" dirty="0"/>
                        <a:t>＂ </a:t>
                      </a:r>
                      <a:r>
                        <a:rPr lang="ko-KR" altLang="en-US" sz="1000" dirty="0"/>
                        <a:t>메뉴 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학번 </a:t>
                      </a:r>
                      <a:r>
                        <a:rPr lang="ko-KR" altLang="en-US" sz="1000" dirty="0" err="1"/>
                        <a:t>밎</a:t>
                      </a:r>
                      <a:r>
                        <a:rPr lang="ko-KR" altLang="en-US" sz="1000" dirty="0"/>
                        <a:t> 신분을 </a:t>
                      </a:r>
                      <a:r>
                        <a:rPr lang="en-US" altLang="ko-KR" sz="1000" dirty="0"/>
                        <a:t>GET </a:t>
                      </a:r>
                      <a:r>
                        <a:rPr lang="ko-KR" altLang="en-US" sz="1000" dirty="0"/>
                        <a:t>방식으로 전달하여 조회 페이지로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 err="1"/>
                        <a:t>백엔드에서</a:t>
                      </a:r>
                      <a:r>
                        <a:rPr lang="ko-KR" altLang="en-US" sz="1000" dirty="0"/>
                        <a:t> 해당 </a:t>
                      </a:r>
                      <a:r>
                        <a:rPr lang="ko-KR" altLang="en-US" sz="1000" dirty="0" err="1"/>
                        <a:t>액터의</a:t>
                      </a:r>
                      <a:r>
                        <a:rPr lang="ko-KR" altLang="en-US" sz="1000" dirty="0"/>
                        <a:t> 테이블의 개인정보 레코드를 조회하여 이를 출력한다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r>
                        <a:rPr lang="ko-KR" altLang="en-US" sz="1000" b="1" dirty="0"/>
                        <a:t>개인정보 수정</a:t>
                      </a:r>
                    </a:p>
                    <a:p>
                      <a:r>
                        <a:rPr lang="ko-KR" altLang="en-US" sz="1000" dirty="0"/>
                        <a:t>사용자가 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＂ </a:t>
                      </a:r>
                      <a:r>
                        <a:rPr lang="ko-KR" altLang="en-US" sz="1000" dirty="0"/>
                        <a:t>버튼 클릭 시 주소 및 계좌번호 필드가 수정 가능 상태</a:t>
                      </a:r>
                      <a:r>
                        <a:rPr lang="en-US" altLang="ko-KR" sz="1000" dirty="0"/>
                        <a:t>(input </a:t>
                      </a:r>
                      <a:r>
                        <a:rPr lang="ko-KR" altLang="en-US" sz="1000" dirty="0"/>
                        <a:t>태그 활성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로 전환됨</a:t>
                      </a:r>
                    </a:p>
                    <a:p>
                      <a:r>
                        <a:rPr lang="ko-KR" altLang="en-US" sz="1000" dirty="0"/>
                        <a:t>수정 후 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저장</a:t>
                      </a:r>
                      <a:r>
                        <a:rPr lang="en-US" altLang="ko-KR" sz="1000" dirty="0"/>
                        <a:t>＂ </a:t>
                      </a:r>
                      <a:r>
                        <a:rPr lang="ko-KR" altLang="en-US" sz="1000" dirty="0"/>
                        <a:t>버튼 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변경된 데이터가 </a:t>
                      </a:r>
                      <a:r>
                        <a:rPr lang="en-US" altLang="ko-KR" sz="1000" dirty="0"/>
                        <a:t>POST </a:t>
                      </a:r>
                      <a:r>
                        <a:rPr lang="ko-KR" altLang="en-US" sz="1000" dirty="0"/>
                        <a:t>또는 </a:t>
                      </a:r>
                      <a:r>
                        <a:rPr lang="en-US" altLang="ko-KR" sz="1000" dirty="0"/>
                        <a:t>PUT </a:t>
                      </a:r>
                      <a:r>
                        <a:rPr lang="ko-KR" altLang="en-US" sz="1000" dirty="0"/>
                        <a:t>방식으로 서버에 전송</a:t>
                      </a:r>
                    </a:p>
                    <a:p>
                      <a:r>
                        <a:rPr lang="ko-KR" altLang="en-US" sz="1000" dirty="0"/>
                        <a:t>서버는 학번</a:t>
                      </a:r>
                      <a:r>
                        <a:rPr lang="en-US" altLang="ko-KR" sz="1000" dirty="0"/>
                        <a:t>(PK)</a:t>
                      </a:r>
                      <a:r>
                        <a:rPr lang="ko-KR" altLang="en-US" sz="1000" dirty="0"/>
                        <a:t>을 기준으로 </a:t>
                      </a:r>
                      <a:r>
                        <a:rPr lang="en-US" altLang="ko-KR" sz="1000" dirty="0" err="1"/>
                        <a:t>assistan</a:t>
                      </a:r>
                      <a:r>
                        <a:rPr lang="ko-KR" altLang="en-US" sz="1000" dirty="0"/>
                        <a:t>테이블에 </a:t>
                      </a:r>
                      <a:r>
                        <a:rPr lang="en-US" altLang="ko-KR" sz="1000" dirty="0"/>
                        <a:t>update</a:t>
                      </a:r>
                      <a:r>
                        <a:rPr lang="ko-KR" altLang="en-US" sz="1000" dirty="0"/>
                        <a:t>칼럼 실행</a:t>
                      </a:r>
                    </a:p>
                    <a:p>
                      <a:r>
                        <a:rPr lang="ko-KR" altLang="en-US" sz="1000" dirty="0"/>
                        <a:t>저장 성공 시 </a:t>
                      </a:r>
                      <a:r>
                        <a:rPr lang="en-US" altLang="ko-KR" sz="1000" dirty="0"/>
                        <a:t>"</a:t>
                      </a:r>
                      <a:r>
                        <a:rPr lang="ko-KR" altLang="en-US" sz="1000" dirty="0"/>
                        <a:t>수정 완료</a:t>
                      </a:r>
                      <a:r>
                        <a:rPr lang="en-US" altLang="ko-KR" sz="1000" dirty="0"/>
                        <a:t>" </a:t>
                      </a:r>
                      <a:r>
                        <a:rPr lang="ko-KR" altLang="en-US" sz="1000" dirty="0"/>
                        <a:t>알림 및 최신 정보 </a:t>
                      </a:r>
                      <a:r>
                        <a:rPr lang="ko-KR" altLang="en-US" sz="1000" dirty="0" err="1"/>
                        <a:t>재조회하여</a:t>
                      </a:r>
                      <a:r>
                        <a:rPr lang="ko-KR" altLang="en-US" sz="1000" dirty="0"/>
                        <a:t> 갱신 표시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E0CBC691-D58A-C060-3F02-5685892A8722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1353794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5AE53-A167-4615-854F-C0902BC0A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617" y="1782699"/>
            <a:ext cx="5980054" cy="1646302"/>
          </a:xfrm>
        </p:spPr>
        <p:txBody>
          <a:bodyPr/>
          <a:lstStyle/>
          <a:p>
            <a:r>
              <a:rPr lang="ko-KR" altLang="en-US" sz="4548" dirty="0"/>
              <a:t>기타요구 및 제약사항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61695-96B9-4C95-96CF-60F53DF8C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617" y="4111181"/>
            <a:ext cx="5980054" cy="1096899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217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A27A2-3B7C-447A-93F4-E56BF83D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8A66AB97-410E-4E6F-B220-7D40984BE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14357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반응 시간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버튼을 클릭 하였을 때 웹사이트가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초 이내로 반응하여야 하며 길어도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초 이내로 반응이 와야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비동기 처리 및 로딩 피드백 제공</a:t>
                      </a:r>
                    </a:p>
                    <a:p>
                      <a:r>
                        <a:rPr lang="ko-KR" altLang="en-US" sz="1000" dirty="0"/>
                        <a:t>버튼 클릭 후 응답이 오래 걸릴 수 있는 경우</a:t>
                      </a:r>
                      <a:r>
                        <a:rPr lang="en-US" altLang="ko-KR" sz="1000" dirty="0"/>
                        <a:t>,</a:t>
                      </a:r>
                      <a:br>
                        <a:rPr lang="en-US" altLang="ko-KR" sz="1000" dirty="0"/>
                      </a:br>
                      <a:r>
                        <a:rPr lang="ko-KR" altLang="en-US" sz="1000" b="0" dirty="0"/>
                        <a:t>즉시 로딩 </a:t>
                      </a:r>
                      <a:r>
                        <a:rPr lang="ko-KR" altLang="en-US" sz="1000" b="0" dirty="0" err="1"/>
                        <a:t>스피너나</a:t>
                      </a:r>
                      <a:r>
                        <a:rPr lang="ko-KR" altLang="en-US" sz="1000" b="0" dirty="0"/>
                        <a:t> “처리 중입니다” 메시지 표시 하여 응답이 오래 걸려도 반응 오게 하여 </a:t>
                      </a:r>
                      <a:br>
                        <a:rPr lang="ko-KR" altLang="en-US" sz="1000" dirty="0"/>
                      </a:b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DC1A6646-60CE-4820-9008-2C0259F2E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17916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8744B2E9-2046-06B4-DDF4-571D720A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829" y="76477"/>
            <a:ext cx="3506514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3.1 </a:t>
            </a:r>
            <a:r>
              <a:rPr lang="ko-KR" altLang="en-US" sz="2800" dirty="0"/>
              <a:t>성능 요구사항</a:t>
            </a:r>
            <a:br>
              <a:rPr lang="en-US" altLang="ko-KR" sz="379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892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912A61-2F59-4FDB-94BB-A39ADE13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33C775DD-443A-4F17-A840-C1F484F9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833861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NF-002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수용도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최소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동서울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대학교 정원인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8051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명이기에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2000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명 정도는 수용할 수 있을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정도의 서버가 구축되어야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현 학사 관리 시스템 프로젝트 상 비용문제로 이는 불가능 하여 실제수용도는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명 정도로 제한대기를 활성화하여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명이 넘어도 수용가능 하게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56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0231DC36-AF0A-4F8C-A86E-EE80A1EA818B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45ECC18C-4817-81F2-32D8-3C4FDCC7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829" y="76477"/>
            <a:ext cx="3506514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3.1 </a:t>
            </a:r>
            <a:r>
              <a:rPr lang="ko-KR" altLang="en-US" sz="2800" dirty="0"/>
              <a:t>성능 요구사항</a:t>
            </a:r>
            <a:br>
              <a:rPr lang="en-US" altLang="ko-KR" sz="379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34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912A61-2F59-4FDB-94BB-A39ADE13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33C775DD-443A-4F17-A840-C1F484F9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7301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NF-003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처리율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/>
                        <a:t>시스템은 피크 타임</a:t>
                      </a:r>
                      <a:r>
                        <a:rPr lang="en-US" altLang="ko-KR" sz="1000" b="0" dirty="0"/>
                        <a:t>(Peak Time)</a:t>
                      </a:r>
                      <a:r>
                        <a:rPr lang="ko-KR" altLang="en-US" sz="1000" b="0" dirty="0"/>
                        <a:t>에서 </a:t>
                      </a:r>
                      <a:r>
                        <a:rPr lang="en-US" altLang="ko-KR" sz="1000" b="0" dirty="0"/>
                        <a:t>1</a:t>
                      </a:r>
                      <a:r>
                        <a:rPr lang="ko-KR" altLang="en-US" sz="1000" b="0" dirty="0"/>
                        <a:t>초당 </a:t>
                      </a:r>
                      <a:r>
                        <a:rPr lang="en-US" altLang="ko-KR" sz="1000" b="0" dirty="0"/>
                        <a:t>100</a:t>
                      </a:r>
                      <a:r>
                        <a:rPr lang="ko-KR" altLang="en-US" sz="1000" b="0" dirty="0"/>
                        <a:t>건  요청을 안정적으로 처리할 수 있어야 한다</a:t>
                      </a:r>
                      <a:r>
                        <a:rPr lang="en-US" altLang="ko-KR" sz="1000" b="0" dirty="0"/>
                        <a:t>. 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dirty="0"/>
                        <a:t>해당 프로젝트는 예산이 제한적이기에 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초당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건에 요청을 처리할 시스템에 구현이 불가능하여 </a:t>
                      </a:r>
                      <a:r>
                        <a:rPr lang="en-US" altLang="ko-KR" sz="1000" b="0" dirty="0"/>
                        <a:t>1</a:t>
                      </a:r>
                      <a:r>
                        <a:rPr lang="ko-KR" altLang="en-US" sz="1000" b="0" dirty="0"/>
                        <a:t>초당 약 </a:t>
                      </a:r>
                      <a:r>
                        <a:rPr lang="en-US" altLang="ko-KR" sz="1000" b="0" dirty="0"/>
                        <a:t>10~20</a:t>
                      </a:r>
                      <a:r>
                        <a:rPr lang="ko-KR" altLang="en-US" sz="1000" b="0" dirty="0"/>
                        <a:t>건 수준의 요청 처리 안정성을 보장하는 것을 목표로 한다</a:t>
                      </a:r>
                      <a:r>
                        <a:rPr lang="en-US" altLang="ko-KR" sz="1000" b="0" dirty="0"/>
                        <a:t>. </a:t>
                      </a:r>
                    </a:p>
                    <a:p>
                      <a:r>
                        <a:rPr lang="ko-KR" altLang="en-US" sz="1000" b="0" dirty="0"/>
                        <a:t>이를 위해 </a:t>
                      </a:r>
                      <a:r>
                        <a:rPr lang="ko-KR" altLang="en-US" sz="1000" dirty="0" err="1"/>
                        <a:t>경량화된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애플리케이션와</a:t>
                      </a:r>
                      <a:r>
                        <a:rPr lang="ko-KR" altLang="en-US" sz="1000" dirty="0"/>
                        <a:t> 단일 인스턴스 최적화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DB </a:t>
                      </a:r>
                      <a:r>
                        <a:rPr lang="ko-KR" altLang="en-US" sz="1000" dirty="0"/>
                        <a:t>쿼리 최소화 및 </a:t>
                      </a:r>
                      <a:r>
                        <a:rPr lang="ko-KR" altLang="en-US" sz="1000" dirty="0" err="1"/>
                        <a:t>캐싱를</a:t>
                      </a:r>
                      <a:r>
                        <a:rPr lang="ko-KR" altLang="en-US" sz="1000" dirty="0"/>
                        <a:t> 지속적으로 검토하여 서버의 처리율을 높인다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b="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0231DC36-AF0A-4F8C-A86E-EE80A1EA818B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B80A9A4D-D9B7-BBEE-AFF4-BA8D1665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829" y="76477"/>
            <a:ext cx="3506514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3.1 </a:t>
            </a:r>
            <a:r>
              <a:rPr lang="ko-KR" altLang="en-US" sz="2800" dirty="0"/>
              <a:t>성능 요구사항</a:t>
            </a:r>
            <a:br>
              <a:rPr lang="en-US" altLang="ko-KR" sz="379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683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912A61-2F59-4FDB-94BB-A39ADE13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33C775DD-443A-4F17-A840-C1F484F9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366293"/>
              </p:ext>
            </p:extLst>
          </p:nvPr>
        </p:nvGraphicFramePr>
        <p:xfrm>
          <a:off x="420897" y="2132598"/>
          <a:ext cx="9023685" cy="420640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NF-004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안정성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서버가 점검시간 오전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시부터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5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시까지를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제외한 나머지 시간에는 서버가 안정인 상태를 유지해야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dirty="0"/>
                        <a:t>자동화 점검 스케줄 설정</a:t>
                      </a:r>
                      <a:endParaRPr lang="en-US" altLang="ko-KR" sz="1000" b="1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Crontab </a:t>
                      </a:r>
                      <a:r>
                        <a:rPr lang="ko-KR" altLang="en-US" sz="1000" b="0" dirty="0"/>
                        <a:t>또는 스크립트 자동화로 정해진 점검 작업만 수행하도록 함</a:t>
                      </a:r>
                      <a:endParaRPr lang="en-US" altLang="ko-KR" sz="100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점검작업은 로그 삭제</a:t>
                      </a:r>
                      <a:r>
                        <a:rPr lang="en-US" altLang="ko-KR" sz="1000" b="0" dirty="0"/>
                        <a:t>,</a:t>
                      </a:r>
                      <a:r>
                        <a:rPr lang="ko-KR" altLang="en-US" sz="1000" b="0" dirty="0"/>
                        <a:t>데이터 백업 진행</a:t>
                      </a:r>
                      <a:endParaRPr lang="en-US" altLang="ko-KR" sz="100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사용자는 점검 시간에 접근 시 “점검 중” 메시지를 띄워 혼란 방지</a:t>
                      </a:r>
                    </a:p>
                    <a:p>
                      <a:r>
                        <a:rPr lang="ko-KR" altLang="en-US" sz="1000" b="1" dirty="0"/>
                        <a:t>예외 발생 시 사용자 안내 시스템 구성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점검 외 시간에 예외적 장애가 발생할 경우를 대비해 웹 페이지 상에 “일시적 장애 </a:t>
                      </a:r>
                      <a:r>
                        <a:rPr lang="ko-KR" altLang="en-US" sz="1000" dirty="0" err="1"/>
                        <a:t>안내”문구</a:t>
                      </a:r>
                      <a:r>
                        <a:rPr lang="ko-KR" altLang="en-US" sz="1000" dirty="0"/>
                        <a:t> 띄우며 서버 접근 금지 실행</a:t>
                      </a:r>
                      <a:endParaRPr lang="en-US" altLang="ko-KR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오류 발생 시 자동 재시작 진행</a:t>
                      </a:r>
                      <a:endParaRPr lang="en-US" altLang="ko-KR" sz="10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/>
                        <a:t>다음과 같은 점검 스케줄 설정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예외 처리 로직을 통해 서비스의 안정성을 확보하여 최대한 안정적인 상태로 운영한다</a:t>
                      </a:r>
                      <a:r>
                        <a:rPr lang="en-US" altLang="ko-KR" sz="1000" dirty="0"/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0231DC36-AF0A-4F8C-A86E-EE80A1EA818B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4BC56744-70B2-D886-EAF3-A3E7A6D128D3}"/>
              </a:ext>
            </a:extLst>
          </p:cNvPr>
          <p:cNvSpPr txBox="1">
            <a:spLocks/>
          </p:cNvSpPr>
          <p:nvPr/>
        </p:nvSpPr>
        <p:spPr bwMode="auto">
          <a:xfrm>
            <a:off x="3311829" y="76477"/>
            <a:ext cx="3506514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2800" b="0" kern="0" dirty="0"/>
              <a:t>3.1 </a:t>
            </a:r>
            <a:r>
              <a:rPr lang="ko-KR" altLang="en-US" sz="2800" b="0" kern="0" dirty="0"/>
              <a:t>성능 요구사항</a:t>
            </a:r>
            <a:br>
              <a:rPr lang="en-US" altLang="ko-KR" sz="3790" b="0" kern="0" dirty="0"/>
            </a:br>
            <a:endParaRPr lang="ko-KR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03280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CEDEF-F151-4EF5-A52D-CEE86A80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753" y="1488613"/>
            <a:ext cx="6590739" cy="388077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본 프로젝트는 현재 우리가 사용되는 </a:t>
            </a:r>
            <a:r>
              <a:rPr lang="ko-KR" altLang="en-US" sz="1800" dirty="0" err="1"/>
              <a:t>동서울</a:t>
            </a:r>
            <a:r>
              <a:rPr lang="ko-KR" altLang="en-US" sz="1800" dirty="0"/>
              <a:t> 대학교 학사관리 시스템의 존재하는 두가지 문제점을 해결한 새로운 학사 관리 시스템을 개발하는 프로젝트이다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첫번째 문제점은 기능들이 어디에 위치해 있는지 찾는 것이 어렵다는 문제점이 존재한다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두 번째 문제점은 메신저의 부재로 학생들이나 교수들이 학사 관리 시스템안에서 소통할 창고인 메신저가 굉장히 빈약하다는 문제점이 존재한다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ko-KR" altLang="en-US" sz="1800" dirty="0"/>
              <a:t>이러한 두가지 문제점을 해결한 새로운 학사 관리 시스템을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만들고자 본 프로젝트를 기획했다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7AD9B-2591-41D8-87EA-07AEAEB8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8933CEC-BE14-E316-9078-3161F78122C5}"/>
              </a:ext>
            </a:extLst>
          </p:cNvPr>
          <p:cNvSpPr txBox="1">
            <a:spLocks/>
          </p:cNvSpPr>
          <p:nvPr/>
        </p:nvSpPr>
        <p:spPr bwMode="auto">
          <a:xfrm>
            <a:off x="3008925" y="95595"/>
            <a:ext cx="4385407" cy="50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3600" b="0" dirty="0">
                <a:latin typeface="+mn-ea"/>
                <a:ea typeface="+mn-ea"/>
              </a:rPr>
              <a:t>1.1</a:t>
            </a:r>
            <a:r>
              <a:rPr lang="ko-KR" altLang="en-US" sz="3600" b="0" dirty="0">
                <a:latin typeface="+mn-ea"/>
                <a:ea typeface="+mn-ea"/>
              </a:rPr>
              <a:t>시스템의 목적</a:t>
            </a:r>
            <a:endParaRPr lang="ko-KR" altLang="en-US" sz="3600" b="0" kern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05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A42D8-7C1D-4D90-8862-CD9FE4F9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647" y="-269631"/>
            <a:ext cx="8040886" cy="13208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 </a:t>
            </a:r>
            <a:r>
              <a:rPr lang="en-US" altLang="ko-KR" sz="2800" dirty="0"/>
              <a:t>3.2 H/W</a:t>
            </a:r>
            <a:r>
              <a:rPr lang="ko-KR" altLang="en-US" sz="2800" dirty="0"/>
              <a:t>요구사항</a:t>
            </a:r>
            <a:endParaRPr lang="ko-KR" altLang="en-US" sz="341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83DBD-6117-4682-89B0-69052E73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40C0DD6F-CFD0-4D39-A018-760229A81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61518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NF-005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하드디스크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dirty="0"/>
                        <a:t>학사관리 시스템 운영에 필요한 최소 </a:t>
                      </a:r>
                      <a:r>
                        <a:rPr lang="en-US" altLang="ko-KR" sz="1000" b="0" dirty="0"/>
                        <a:t>3TB (</a:t>
                      </a:r>
                      <a:r>
                        <a:rPr lang="ko-KR" altLang="en-US" sz="1000" b="0" dirty="0" err="1"/>
                        <a:t>테라바이트</a:t>
                      </a:r>
                      <a:r>
                        <a:rPr lang="en-US" altLang="ko-KR" sz="1000" b="0" dirty="0"/>
                        <a:t>) </a:t>
                      </a:r>
                      <a:r>
                        <a:rPr lang="ko-KR" altLang="en-US" sz="1000" b="0" dirty="0"/>
                        <a:t>이상의 사용 가능한 저장 공간을 확보해야 한다</a:t>
                      </a:r>
                      <a:r>
                        <a:rPr lang="en-US" altLang="ko-KR" sz="1000" b="0" dirty="0"/>
                        <a:t>. </a:t>
                      </a:r>
                      <a:r>
                        <a:rPr lang="ko-KR" altLang="en-US" sz="1000" b="0" dirty="0"/>
                        <a:t>이는 시스템 데이터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로그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백업 등을 포함하는 용량이다</a:t>
                      </a:r>
                      <a:r>
                        <a:rPr lang="en-US" altLang="ko-KR" sz="1000" b="0" dirty="0"/>
                        <a:t>.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해당 프로젝트는 예산이 제한적이기에</a:t>
                      </a:r>
                      <a:r>
                        <a:rPr lang="en-US" altLang="ko-KR" sz="1000" dirty="0"/>
                        <a:t> 3TB</a:t>
                      </a:r>
                      <a:r>
                        <a:rPr lang="ko-KR" altLang="en-US" sz="1000" dirty="0"/>
                        <a:t>이상의 저장공간을 구비하기 어렵기에 데이터 처리를 위해 </a:t>
                      </a:r>
                      <a:r>
                        <a:rPr lang="en-US" altLang="ko-KR" sz="1000" dirty="0"/>
                        <a:t>30GB</a:t>
                      </a:r>
                      <a:r>
                        <a:rPr lang="ko-KR" altLang="en-US" sz="1000" dirty="0"/>
                        <a:t>정도 저장공간만 확보하여 이를 위해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en-US" altLang="ko-KR" sz="1000" dirty="0"/>
                        <a:t>AWS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ko-KR" altLang="en-US" sz="1000" dirty="0" err="1"/>
                        <a:t>무료티어에서</a:t>
                      </a:r>
                      <a:r>
                        <a:rPr lang="ko-KR" altLang="en-US" sz="1000" dirty="0"/>
                        <a:t> 제공하는 저장소와 더불어 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구글 드라이브를 서브 저장소로 활용하여 </a:t>
                      </a:r>
                      <a:r>
                        <a:rPr lang="en-US" altLang="ko-KR" sz="1000" b="0" dirty="0"/>
                        <a:t>30GB</a:t>
                      </a:r>
                      <a:r>
                        <a:rPr lang="ko-KR" altLang="en-US" sz="1000" b="0" dirty="0"/>
                        <a:t>정도의</a:t>
                      </a:r>
                      <a:endParaRPr lang="en-US" altLang="ko-KR" sz="1000" b="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/>
                        <a:t>저장공간을 확보한다</a:t>
                      </a:r>
                      <a:r>
                        <a:rPr lang="en-US" altLang="ko-KR" sz="1000" b="0" dirty="0"/>
                        <a:t>.</a:t>
                      </a:r>
                      <a:r>
                        <a:rPr lang="ko-KR" altLang="en-US" sz="1000" b="0" dirty="0"/>
                        <a:t> </a:t>
                      </a:r>
                      <a:endParaRPr lang="en-US" altLang="ko-KR" sz="1000" b="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200D7AF0-B789-48D4-A5A4-8C5A4DB02070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489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6387B-10D9-26DF-67E0-72AFEB3EA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F9B01-4D70-96F6-F792-6CD6342B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3EAEC-2464-56FD-0A3E-40717F81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036C2EA2-71AD-E2D7-AFEF-ADAFBEDEE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79249"/>
              </p:ext>
            </p:extLst>
          </p:nvPr>
        </p:nvGraphicFramePr>
        <p:xfrm>
          <a:off x="420897" y="2132598"/>
          <a:ext cx="9023685" cy="438928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NF-006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데이터 무결성 깨짐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동시 접속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보안 취약점 등으로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상에 잘못된 데이터가 들어갈 시 이를 알리고 재시작을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해야한다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데이터 유입 전 유효성 검증 및 트랜잭션 롤백 처리로 저장 차단</a:t>
                      </a:r>
                    </a:p>
                    <a:p>
                      <a:r>
                        <a:rPr lang="ko-KR" altLang="en-US" sz="1000" b="0" dirty="0"/>
                        <a:t>유효성 검사 실패 또는 </a:t>
                      </a:r>
                      <a:r>
                        <a:rPr lang="en-US" altLang="ko-KR" sz="1000" b="0" dirty="0"/>
                        <a:t>DB </a:t>
                      </a:r>
                      <a:r>
                        <a:rPr lang="ko-KR" altLang="en-US" sz="1000" b="0" dirty="0"/>
                        <a:t>제약조건 위배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해당 작업 전체를 취소되며 데이터를 저장되지 않는다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r>
                        <a:rPr lang="ko-KR" altLang="en-US" sz="1000" b="1" dirty="0"/>
                        <a:t>시스템 일부 재시작</a:t>
                      </a:r>
                    </a:p>
                    <a:p>
                      <a:r>
                        <a:rPr lang="ko-KR" altLang="en-US" sz="1000" b="0" dirty="0"/>
                        <a:t>문제가 발생한 프로세스 또는 서비스 단위로 재시작을 수행한다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r>
                        <a:rPr lang="ko-KR" altLang="en-US" sz="1000" b="1" dirty="0"/>
                        <a:t>오류 로그 및 알림</a:t>
                      </a:r>
                    </a:p>
                    <a:p>
                      <a:r>
                        <a:rPr lang="ko-KR" altLang="en-US" sz="1000" b="0" dirty="0"/>
                        <a:t>모든 오류 내역을 로그 파일에 기록된다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r>
                        <a:rPr lang="ko-KR" altLang="en-US" sz="1000" b="0" dirty="0"/>
                        <a:t>로그에는 사용자 </a:t>
                      </a:r>
                      <a:r>
                        <a:rPr lang="en-US" altLang="ko-KR" sz="1000" b="0" dirty="0"/>
                        <a:t>ID, </a:t>
                      </a:r>
                      <a:r>
                        <a:rPr lang="ko-KR" altLang="en-US" sz="1000" b="0" dirty="0"/>
                        <a:t>입력 시각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입력 값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예외 메시지를 포함한다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사용자에게 </a:t>
                      </a:r>
                      <a:r>
                        <a:rPr lang="en-US" altLang="ko-KR" sz="1000" b="0" dirty="0"/>
                        <a:t>“</a:t>
                      </a:r>
                      <a:r>
                        <a:rPr lang="ko-KR" altLang="en-US" sz="1000" b="0" dirty="0"/>
                        <a:t>현재 시스템에 에러 </a:t>
                      </a:r>
                      <a:r>
                        <a:rPr lang="ko-KR" altLang="en-US" sz="1000" b="0" dirty="0" err="1"/>
                        <a:t>사황이</a:t>
                      </a:r>
                      <a:r>
                        <a:rPr lang="ko-KR" altLang="en-US" sz="1000" b="0" dirty="0"/>
                        <a:t> 발생하여 시스템이 중단되며 재시작 됩니다</a:t>
                      </a:r>
                      <a:r>
                        <a:rPr lang="en-US" altLang="ko-KR" sz="1000" b="0" dirty="0"/>
                        <a:t>.”</a:t>
                      </a:r>
                      <a:r>
                        <a:rPr lang="ko-KR" altLang="en-US" sz="1000" b="0" dirty="0"/>
                        <a:t>라는 메시지 발행한다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25CF8C3F-976C-0610-93CA-960C9CE0AE88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648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3EF85-4785-434E-BEB5-8362E575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B043B-F5FF-4923-B341-DC9742A1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7CAFDCAB-6A66-4189-B639-AA9C2231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840343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NF-007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로그인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 입력 시 학번과 비밀번호가 일치하지 않을 시 이에 대한 반응으로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일치하지 않습니다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확인해주세요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라는 메시지가 떠야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dirty="0"/>
                        <a:t>입력된 학번을 기준으로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에서 사용자 정보 조회</a:t>
                      </a:r>
                    </a:p>
                    <a:p>
                      <a:r>
                        <a:rPr lang="ko-KR" altLang="en-US" sz="1000" dirty="0"/>
                        <a:t>조회 결과가 </a:t>
                      </a:r>
                      <a:r>
                        <a:rPr lang="en-US" altLang="ko-KR" sz="1000" dirty="0"/>
                        <a:t>None</a:t>
                      </a:r>
                      <a:r>
                        <a:rPr lang="ko-KR" altLang="en-US" sz="1000" dirty="0"/>
                        <a:t>이면 존재하지 않는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잘못 입력하셨습니다</a:t>
                      </a:r>
                      <a:r>
                        <a:rPr lang="en-US" altLang="ko-KR" sz="1000" dirty="0"/>
                        <a:t>.” </a:t>
                      </a:r>
                      <a:r>
                        <a:rPr lang="ko-KR" altLang="en-US" sz="1000" dirty="0"/>
                        <a:t>출력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입력한 비밀번호를 해시 처리 후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 저장된 해시 값과 비교</a:t>
                      </a:r>
                    </a:p>
                    <a:p>
                      <a:r>
                        <a:rPr lang="ko-KR" altLang="en-US" sz="1000" dirty="0"/>
                        <a:t>일치하지 않을 시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잘못 </a:t>
                      </a:r>
                      <a:r>
                        <a:rPr lang="ko-KR" altLang="en-US" sz="1000" dirty="0" err="1"/>
                        <a:t>입력하셧습니다</a:t>
                      </a:r>
                      <a:r>
                        <a:rPr lang="en-US" altLang="ko-KR" sz="1000" dirty="0"/>
                        <a:t>.”</a:t>
                      </a:r>
                      <a:r>
                        <a:rPr lang="ko-KR" altLang="en-US" sz="1000" dirty="0"/>
                        <a:t>라고 출력</a:t>
                      </a:r>
                      <a:br>
                        <a:rPr lang="ko-KR" altLang="en-US" sz="1000" dirty="0"/>
                      </a:b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A940A3D2-FA8D-410E-9DE2-F8AE772C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91497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271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3EF85-4785-434E-BEB5-8362E575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B043B-F5FF-4923-B341-DC9742A1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7CAFDCAB-6A66-4189-B639-AA9C2231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27299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NF-008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수강 신청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수강 신청 기간이 만료되었을 때 새로운 신청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삭제를 진행할 시 이에 대한 반응으로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지금은 수강신청 기간이 아닙니다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라는 출력되며 처리되지 않아야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dirty="0"/>
                        <a:t>서버에서 수강신청 요청 시 현재 날짜와 수강신청 기간을 비교한다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기간이 아니면 </a:t>
                      </a:r>
                      <a:r>
                        <a:rPr lang="ko-KR" altLang="en-US" sz="1000" dirty="0" err="1"/>
                        <a:t>백엔드에서</a:t>
                      </a:r>
                      <a:r>
                        <a:rPr lang="ko-KR" altLang="en-US" sz="1000" dirty="0"/>
                        <a:t> 요청을 무시하고 오류 메시지를 반환한다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A940A3D2-FA8D-410E-9DE2-F8AE772C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10754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052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27319-3B00-2AC7-B68D-9975DB946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C19DB-33F2-DA0D-F139-3E9F3BD1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8623A-1749-0E58-A3D7-445125C8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ACE3451C-0B18-7D11-9C27-BBA868815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26897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NF-009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성적 관리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성적 처리 기간이 만료되었을 때 입력된 성적을 수정할 시 이에 대한 반응으로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지금은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상적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처리 기간이 아닙니다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라는 출력되며 처리되지 않아야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성적 처리 기간 정의</a:t>
                      </a:r>
                    </a:p>
                    <a:p>
                      <a:r>
                        <a:rPr lang="ko-KR" altLang="en-US" sz="1000" b="0" dirty="0"/>
                        <a:t>시스템 설정 테이블이나 환경 변수에서 성적 처리 시작일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종료일을 저장</a:t>
                      </a:r>
                    </a:p>
                    <a:p>
                      <a:r>
                        <a:rPr lang="ko-KR" altLang="en-US" sz="1000" b="0" dirty="0"/>
                        <a:t>매 요청 시 서버에서 현재 시각이 해당 기간에 포함되는지를 확인한다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수정 요청 시 </a:t>
                      </a:r>
                      <a:r>
                        <a:rPr lang="ko-KR" altLang="en-US" sz="1000" b="1" dirty="0" err="1"/>
                        <a:t>백엔드에서</a:t>
                      </a:r>
                      <a:r>
                        <a:rPr lang="ko-KR" altLang="en-US" sz="1000" b="1" dirty="0"/>
                        <a:t> 예외 처리</a:t>
                      </a:r>
                    </a:p>
                    <a:p>
                      <a:r>
                        <a:rPr lang="ko-KR" altLang="en-US" sz="1000" b="0" dirty="0"/>
                        <a:t>성적 수정 요청을 서버가 받으면</a:t>
                      </a:r>
                      <a:r>
                        <a:rPr lang="en-US" altLang="ko-KR" sz="1000" b="0" dirty="0"/>
                        <a:t>,</a:t>
                      </a:r>
                      <a:br>
                        <a:rPr lang="en-US" altLang="ko-KR" sz="1000" b="0" dirty="0"/>
                      </a:br>
                      <a:r>
                        <a:rPr lang="ko-KR" altLang="en-US" sz="1000" b="0" dirty="0"/>
                        <a:t>현재 시간 </a:t>
                      </a:r>
                      <a:r>
                        <a:rPr lang="en-US" altLang="ko-KR" sz="1000" b="0" dirty="0"/>
                        <a:t>vs </a:t>
                      </a:r>
                      <a:r>
                        <a:rPr lang="ko-KR" altLang="en-US" sz="1000" b="0" dirty="0"/>
                        <a:t>처리 종료일을 비교하여 유효성 검증 수행한다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만일 현재 시간이 처리 종료일보다 크다면 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지금은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상적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처리 기간이 아닙니다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출력한다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lang="ko-KR" altLang="en-US" sz="1000" b="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250E6183-3C5D-FA7B-0691-65D54DC4DDD2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128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CD483-82C6-A9B0-F99A-B867EB8A6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61A4E-C6C2-0BB4-CBAC-4C18BE50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B4DF54-A282-3754-08DE-454D8AC9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5378002F-F8A0-67E3-0754-D6E1F763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09337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NF-010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출석 관리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학기가 종료된 강의에 경우 출석 사항을 입력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수정할 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현재는 수정할 수 없습니다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출력 후 처리 되지 않게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재 학기 판단</a:t>
                      </a:r>
                    </a:p>
                    <a:p>
                      <a:r>
                        <a:rPr lang="ko-KR" altLang="en-US" sz="1000" dirty="0"/>
                        <a:t>서버는 현재 날짜기준으로 아래와 같은 기준으로 학기를 판단한다</a:t>
                      </a:r>
                      <a:endParaRPr lang="en-US" altLang="ko-KR" sz="1000" dirty="0"/>
                    </a:p>
                    <a:p>
                      <a:r>
                        <a:rPr lang="en-US" altLang="ko-KR" sz="1000" b="0" dirty="0"/>
                        <a:t>1</a:t>
                      </a:r>
                      <a:r>
                        <a:rPr lang="ko-KR" altLang="en-US" sz="1000" b="0" dirty="0"/>
                        <a:t>학기</a:t>
                      </a:r>
                      <a:r>
                        <a:rPr lang="en-US" altLang="ko-KR" sz="1000" b="0" dirty="0"/>
                        <a:t>: 1</a:t>
                      </a:r>
                      <a:r>
                        <a:rPr lang="ko-KR" altLang="en-US" sz="1000" b="0" dirty="0"/>
                        <a:t>월 </a:t>
                      </a:r>
                      <a:r>
                        <a:rPr lang="en-US" altLang="ko-KR" sz="1000" b="0" dirty="0"/>
                        <a:t>~ 6</a:t>
                      </a:r>
                      <a:r>
                        <a:rPr lang="ko-KR" altLang="en-US" sz="1000" b="0" dirty="0"/>
                        <a:t>월</a:t>
                      </a:r>
                    </a:p>
                    <a:p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/>
                        <a:t>학기</a:t>
                      </a:r>
                      <a:r>
                        <a:rPr lang="en-US" altLang="ko-KR" sz="1000" b="0" dirty="0"/>
                        <a:t>: 7</a:t>
                      </a:r>
                      <a:r>
                        <a:rPr lang="ko-KR" altLang="en-US" sz="1000" b="0" dirty="0"/>
                        <a:t>월 </a:t>
                      </a:r>
                      <a:r>
                        <a:rPr lang="en-US" altLang="ko-KR" sz="1000" b="0" dirty="0"/>
                        <a:t>~ 12</a:t>
                      </a:r>
                      <a:r>
                        <a:rPr lang="ko-KR" altLang="en-US" sz="1000" b="0" dirty="0"/>
                        <a:t>월</a:t>
                      </a:r>
                    </a:p>
                    <a:p>
                      <a:r>
                        <a:rPr lang="ko-KR" altLang="en-US" sz="1000" b="1" dirty="0"/>
                        <a:t>출석 입력</a:t>
                      </a:r>
                      <a:r>
                        <a:rPr lang="en-US" altLang="ko-KR" sz="1000" b="1" dirty="0"/>
                        <a:t>/</a:t>
                      </a:r>
                      <a:r>
                        <a:rPr lang="ko-KR" altLang="en-US" sz="1000" b="1" dirty="0"/>
                        <a:t>수정 시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현재 학기와 수업 학기를 비교하여 불일치할 경우  사용자에게 안내 메시지 출력하며 처리되지 않게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6E0649C9-5D8F-DBE3-56F8-C9032A2B7387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348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152B9-35C5-32CB-4FC0-A3369083A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BF86-A771-A008-59D9-37B3A8B0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CAA4F9-C9C4-F4A7-B28D-12A09B1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FE1D8528-84E4-175E-C6AD-746EFE776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408458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게시판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글 목록에서 삭제된 게시글을 클릭 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 된 게시글 입니다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출력 후 글 목록으로 이동한다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0" dirty="0"/>
                        <a:t>사용자가 글 목록 페이지에서 특정 게시글을 클릭할 경우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해당 게시글의 </a:t>
                      </a:r>
                      <a:r>
                        <a:rPr lang="en-US" altLang="ko-KR" sz="1000" b="0" dirty="0"/>
                        <a:t>ID</a:t>
                      </a:r>
                      <a:r>
                        <a:rPr lang="ko-KR" altLang="en-US" sz="1000" b="0" dirty="0"/>
                        <a:t>가 게시글 상세 페이지로 전달된다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게시글 상세 페이지에서는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전달받은 </a:t>
                      </a:r>
                      <a:r>
                        <a:rPr lang="en-US" altLang="ko-KR" sz="1000" b="0" dirty="0"/>
                        <a:t>ID</a:t>
                      </a:r>
                      <a:r>
                        <a:rPr lang="ko-KR" altLang="en-US" sz="1000" b="0" dirty="0"/>
                        <a:t>를 기준으로 게시글 테이블에서 데이터를 조회한다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이때 해당 게시글이 삭제된 상태일 경우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사용자에게 “삭제된 게시글입니다</a:t>
                      </a:r>
                      <a:r>
                        <a:rPr lang="en-US" altLang="ko-KR" sz="1000" b="0" dirty="0"/>
                        <a:t>.”</a:t>
                      </a:r>
                      <a:r>
                        <a:rPr lang="ko-KR" altLang="en-US" sz="1000" b="0" dirty="0"/>
                        <a:t> 라는 안내 메시지를 출력한 후</a:t>
                      </a:r>
                      <a:r>
                        <a:rPr lang="en-US" altLang="ko-KR" sz="1000" b="0" dirty="0"/>
                        <a:t>,</a:t>
                      </a:r>
                      <a:br>
                        <a:rPr lang="en-US" altLang="ko-KR" sz="1000" b="0" dirty="0"/>
                      </a:br>
                      <a:r>
                        <a:rPr lang="ko-KR" altLang="en-US" sz="1000" b="0" dirty="0"/>
                        <a:t>자동으로 글 목록 페이지로 이동되도록 처리한다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881321ED-5CA7-6E0A-CCE0-B98C21F389C9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742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A200C-9422-63BB-E19C-58CBF53EF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4309B-A7DF-5C68-F858-E5C450E4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A5F63-D83E-3D52-BA61-49DAFB44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85F37D35-3E35-4516-5FCC-AA0F581DA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75023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NF-012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메신저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dirty="0"/>
                        <a:t>서버 오류 또는 데이터베이스 문제로 메시지가 저장되지 않았을 경우</a:t>
                      </a:r>
                      <a:r>
                        <a:rPr lang="en-US" altLang="ko-KR" sz="1000" dirty="0"/>
                        <a:t> “</a:t>
                      </a:r>
                      <a:r>
                        <a:rPr lang="ko-KR" altLang="en-US" sz="1000" dirty="0"/>
                        <a:t>메시지가 정상적으로 보내지지 않았습니다</a:t>
                      </a:r>
                      <a:r>
                        <a:rPr lang="en-US" altLang="ko-KR" sz="1000" dirty="0"/>
                        <a:t>.”</a:t>
                      </a:r>
                    </a:p>
                    <a:p>
                      <a:r>
                        <a:rPr lang="ko-KR" altLang="en-US" sz="1000" dirty="0" err="1"/>
                        <a:t>라고</a:t>
                      </a:r>
                      <a:r>
                        <a:rPr lang="ko-KR" altLang="en-US" sz="1000" dirty="0"/>
                        <a:t> 출력 후 저장되지 않게 한다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데이터베이스 저장 결과 확인</a:t>
                      </a:r>
                    </a:p>
                    <a:p>
                      <a:r>
                        <a:rPr lang="ko-KR" altLang="en-US" sz="1000" b="0" dirty="0"/>
                        <a:t>서버는 메시지 전송 요청을 받으면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먼저 데이터베이스에 메시지를 저장한다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저장 시도가 실패할 경우 서버는 이를 감지하고 하여 </a:t>
                      </a:r>
                      <a:r>
                        <a:rPr lang="ko-KR" altLang="en-US" sz="1000" dirty="0"/>
                        <a:t>클라이언트에 실패 여부 알려준다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오류 메시지 출력 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b="0" dirty="0"/>
                        <a:t>저장 시도가 실패될 경우 메신저에서는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메시지가 정상적으로 보내지지 않았습니다</a:t>
                      </a:r>
                      <a:r>
                        <a:rPr lang="en-US" altLang="ko-KR" sz="1000" dirty="0"/>
                        <a:t>.”</a:t>
                      </a:r>
                      <a:r>
                        <a:rPr lang="ko-KR" altLang="en-US" sz="1000" dirty="0"/>
                        <a:t>라고 출력한다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이후 사용자가 보낸 메시지가 보이지 않게 하기 위해 채팅방을 재시작 한다</a:t>
                      </a:r>
                      <a:r>
                        <a:rPr lang="en-US" altLang="ko-KR" sz="1000" b="0" dirty="0"/>
                        <a:t>.</a:t>
                      </a:r>
                      <a:br>
                        <a:rPr lang="ko-KR" altLang="en-US" sz="1000" b="0" dirty="0"/>
                      </a:br>
                      <a:endParaRPr lang="ko-KR" altLang="en-US" sz="1000" b="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BC731909-07E6-9C29-C741-32B630204C9A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6499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581C4-A8C6-4572-81AB-0F3821CF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897" y="-37767"/>
            <a:ext cx="8758989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3.4 </a:t>
            </a:r>
            <a:r>
              <a:rPr lang="ko-KR" altLang="en-US" sz="3200" dirty="0"/>
              <a:t>자원 및 비용 대한 제약조건</a:t>
            </a:r>
            <a:br>
              <a:rPr lang="en-US" altLang="ko-KR" sz="3032" dirty="0"/>
            </a:br>
            <a:endParaRPr lang="ko-KR" altLang="en-US" sz="3032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DB5C61-7A41-47B4-B940-4B2DC030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5" name="Group 1624">
            <a:extLst>
              <a:ext uri="{FF2B5EF4-FFF2-40B4-BE49-F238E27FC236}">
                <a16:creationId xmlns:a16="http://schemas.microsoft.com/office/drawing/2014/main" id="{0EC75A59-668E-405E-4F67-A420F477E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02856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NF-013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최대 기능 점수 제약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현재 소프트웨어의 기능 점수 계산으로 나온 점수인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260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점을 넘지 않아야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추가적인 기능이 넣고자 할 경우 기능 점수를 다시 계산하며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260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점을 초과할 시 삭제할 기능을 회의를 통해 검토를 진행한다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회의에서는 현재 추가하고자 하는 기능이 반드시 필요한지 검토를 하며 해당 기능이 필요하다고 할 경우 기능 요구사항에서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중요도가 낮은 요구사항을 중 하나를 골라 삭제하여 기능 점수가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260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점이 초과 되지 않게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Group 1622">
            <a:extLst>
              <a:ext uri="{FF2B5EF4-FFF2-40B4-BE49-F238E27FC236}">
                <a16:creationId xmlns:a16="http://schemas.microsoft.com/office/drawing/2014/main" id="{A3D163AA-72EF-8459-5281-B43C4B92F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99422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김명훈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자원 제약조건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923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B4995-6F2C-4260-CB73-05F96CAC7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F956A197-B692-C728-3810-60DA6FA7F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24066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기타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71F22E16-8BA7-FFB3-E333-A6E3404B2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45139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NF-014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외부 프로그램 없이 동작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외부 프로그램 없이 오로지 웹 브라우저만으로 모든 기능들을 사용할 수 있어야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dirty="0"/>
                        <a:t>모든 기능을 웹 애플리케이션 형태로 제공하여서 이를 </a:t>
                      </a:r>
                    </a:p>
                    <a:p>
                      <a:r>
                        <a:rPr lang="en-US" altLang="ko-KR" sz="1000" dirty="0"/>
                        <a:t>React.js, Vue.js, Angular </a:t>
                      </a:r>
                      <a:r>
                        <a:rPr lang="ko-KR" altLang="en-US" sz="1000" dirty="0"/>
                        <a:t>등 프레임워크 활용하여  외부 프로그램이 필요한 기능들을 웹사이트 내부에서 구현할 수 있게 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A9882B0D-8C05-A14E-9B9D-FEE83E4A377F}"/>
              </a:ext>
            </a:extLst>
          </p:cNvPr>
          <p:cNvSpPr txBox="1">
            <a:spLocks/>
          </p:cNvSpPr>
          <p:nvPr/>
        </p:nvSpPr>
        <p:spPr>
          <a:xfrm>
            <a:off x="685592" y="129231"/>
            <a:ext cx="8758989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3032" b="0" kern="0" dirty="0"/>
              <a:t>3.5 </a:t>
            </a:r>
            <a:r>
              <a:rPr lang="ko-KR" altLang="en-US" sz="3032" b="0" kern="0" dirty="0"/>
              <a:t>기타 요구사항</a:t>
            </a:r>
            <a:br>
              <a:rPr lang="en-US" altLang="ko-KR" sz="3032" b="0" kern="0" dirty="0"/>
            </a:br>
            <a:endParaRPr lang="ko-KR" altLang="en-US" sz="3032" b="0" kern="0" dirty="0"/>
          </a:p>
        </p:txBody>
      </p:sp>
    </p:spTree>
    <p:extLst>
      <p:ext uri="{BB962C8B-B14F-4D97-AF65-F5344CB8AC3E}">
        <p14:creationId xmlns:p14="http://schemas.microsoft.com/office/powerpoint/2010/main" val="16295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33D94-6922-4447-83EE-CE67D4C4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1" y="114300"/>
            <a:ext cx="3875454" cy="509954"/>
          </a:xfrm>
        </p:spPr>
        <p:txBody>
          <a:bodyPr/>
          <a:lstStyle/>
          <a:p>
            <a:pPr algn="ctr"/>
            <a:r>
              <a:rPr lang="en-US" altLang="ko-KR" sz="3600" dirty="0"/>
              <a:t>1.2 </a:t>
            </a:r>
            <a:r>
              <a:rPr lang="ko-KR" altLang="en-US" sz="3600" dirty="0"/>
              <a:t>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119AA-CAB2-4A66-9EA8-873000A3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820253"/>
            <a:ext cx="8815388" cy="2698994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ko-KR" altLang="en-US" sz="1800" dirty="0"/>
              <a:t>현시스템은 학사관리시스템 내에 수업에 관련된 기능들과 데이터관련 기능 구현이  목적으로</a:t>
            </a:r>
            <a:r>
              <a:rPr lang="en-US" altLang="ko-KR" sz="1800" dirty="0"/>
              <a:t> </a:t>
            </a:r>
            <a:r>
              <a:rPr lang="ko-KR" altLang="en-US" sz="1800" dirty="0"/>
              <a:t>학사관리 시스템 내부에 존재하지만 목적과 관련이 없는 시설관리</a:t>
            </a:r>
            <a:r>
              <a:rPr lang="en-US" altLang="ko-KR" sz="1800" dirty="0"/>
              <a:t>,</a:t>
            </a:r>
            <a:r>
              <a:rPr lang="ko-KR" altLang="en-US" sz="1800" dirty="0"/>
              <a:t>도서관 같은 수업과 관련 없는 기능들은 구현하지 않는다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>
              <a:buBlip>
                <a:blip r:embed="rId2"/>
              </a:buBlip>
            </a:pPr>
            <a:endParaRPr lang="en-US" altLang="ko-KR" sz="1800" dirty="0"/>
          </a:p>
          <a:p>
            <a:pPr>
              <a:buBlip>
                <a:blip r:embed="rId2"/>
              </a:buBlip>
            </a:pPr>
            <a:r>
              <a:rPr lang="ko-KR" altLang="en-US" sz="1800" dirty="0"/>
              <a:t>또한 수업과 관련이 있지 않지만 문제점으로 꼽은 메신저의 부재를 해결하기 위한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    개인 메신저 및 커뮤니티 기능을 추가적으로 구현한다</a:t>
            </a:r>
            <a:r>
              <a:rPr lang="en-US" altLang="ko-KR" sz="1800" dirty="0"/>
              <a:t>.</a:t>
            </a:r>
          </a:p>
          <a:p>
            <a:pPr>
              <a:buBlip>
                <a:blip r:embed="rId2"/>
              </a:buBlip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6B6F47-20FC-46F7-A22E-90F4F631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96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6A8B3-AFD7-8B9E-A696-F2222B372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C70BD-44C9-4738-CDF1-AEE08E56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92" y="-37767"/>
            <a:ext cx="8758989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032" dirty="0"/>
              <a:t>3.5 </a:t>
            </a:r>
            <a:r>
              <a:rPr lang="ko-KR" altLang="en-US" sz="3032" dirty="0"/>
              <a:t>기타 요구사항</a:t>
            </a:r>
            <a:br>
              <a:rPr lang="en-US" altLang="ko-KR" sz="3032" dirty="0"/>
            </a:br>
            <a:endParaRPr lang="ko-KR" altLang="en-US" sz="3032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529F12-D859-3E91-A670-B66AEE43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5" name="Group 1624">
            <a:extLst>
              <a:ext uri="{FF2B5EF4-FFF2-40B4-BE49-F238E27FC236}">
                <a16:creationId xmlns:a16="http://schemas.microsoft.com/office/drawing/2014/main" id="{4B127F14-FD72-407C-D990-62C807B2A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60181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NF-015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비용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본 프로젝트의 예산은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10000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원으로 제한되어야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해당 프로젝트 진행 벌어질 수 비용을 최소화하여 서버 구축에 관련해서만 투자하며 그 의외의 상황에는 비용을 사용하지 않으며 만일 추가적인 지출이 생길 경우 검토 회의를 진행하여  지출을 진행할지 계획을 변경할지 검토한다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Group 1622">
            <a:extLst>
              <a:ext uri="{FF2B5EF4-FFF2-40B4-BE49-F238E27FC236}">
                <a16:creationId xmlns:a16="http://schemas.microsoft.com/office/drawing/2014/main" id="{6C9003A3-7D35-7A58-A68B-4D9ABA369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03711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김명훈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기타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1495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1E556-2528-D541-B209-E21BB955A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D04E2-7F20-4BD3-FEE2-733D21AE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92" y="-37767"/>
            <a:ext cx="8758989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032" dirty="0"/>
              <a:t>3.5 </a:t>
            </a:r>
            <a:r>
              <a:rPr lang="ko-KR" altLang="en-US" sz="3032" dirty="0"/>
              <a:t>기타 요구사항</a:t>
            </a:r>
            <a:br>
              <a:rPr lang="en-US" altLang="ko-KR" sz="3032" dirty="0"/>
            </a:br>
            <a:endParaRPr lang="ko-KR" altLang="en-US" sz="3032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65577-7A57-2510-57CA-58355BBD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graphicFrame>
        <p:nvGraphicFramePr>
          <p:cNvPr id="5" name="Group 1624">
            <a:extLst>
              <a:ext uri="{FF2B5EF4-FFF2-40B4-BE49-F238E27FC236}">
                <a16:creationId xmlns:a16="http://schemas.microsoft.com/office/drawing/2014/main" id="{AB27FD74-4404-7072-7F16-66BE8684E394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NF-015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비용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본 프로젝트의 예산은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10000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원으로 제한되어야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해당 프로젝트 진행 벌어질 수 비용을 최소화하여 서버 구축에 관련해서만 투자하며 그 의외의 상황에는 비용을 사용하지 않으며 만일 추가적인 지출이 생길 경우 검토 회의를 진행하여  지출을 진행할지 계획을 변경할지 검토한다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Group 1622">
            <a:extLst>
              <a:ext uri="{FF2B5EF4-FFF2-40B4-BE49-F238E27FC236}">
                <a16:creationId xmlns:a16="http://schemas.microsoft.com/office/drawing/2014/main" id="{210A769D-ECBC-1D18-DA94-5C6CC6EBD28F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김명훈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기타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456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F9F1F-4AE4-08CF-EAE4-5AFB024C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EB48E-418E-339A-4D69-A8674113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594" y="0"/>
            <a:ext cx="5880100" cy="749299"/>
          </a:xfrm>
        </p:spPr>
        <p:txBody>
          <a:bodyPr/>
          <a:lstStyle/>
          <a:p>
            <a:pPr algn="ctr"/>
            <a:r>
              <a:rPr lang="en-US" altLang="ko-KR" sz="3600" dirty="0"/>
              <a:t>4.</a:t>
            </a:r>
            <a:r>
              <a:rPr lang="ko-KR" altLang="en-US" sz="3600" dirty="0"/>
              <a:t>인수조건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3E64B3-3561-04CF-F43D-29888475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8CD79-81E3-AD97-AF30-598553DEE426}"/>
              </a:ext>
            </a:extLst>
          </p:cNvPr>
          <p:cNvSpPr txBox="1"/>
          <p:nvPr/>
        </p:nvSpPr>
        <p:spPr>
          <a:xfrm>
            <a:off x="1071990" y="1479500"/>
            <a:ext cx="7649308" cy="1389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/>
              <a:t>통합 테스트 과정을 거치고 난 뒤에 베타 테스트가 끝난 이후에 인수가 진행된다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인수과정에 경우 </a:t>
            </a:r>
            <a:r>
              <a:rPr lang="ko-KR" altLang="en-US" dirty="0" err="1"/>
              <a:t>깃허브를</a:t>
            </a:r>
            <a:r>
              <a:rPr lang="ko-KR" altLang="en-US" dirty="0"/>
              <a:t> 통해 소스파일을 다운로드 받아 설치하여 진행하며 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인수과정에 과정에서 문제가 생길 시 다시 수정을 거치며 다시 통합 테스트 과정을 거친다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47103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F5E53-5C6A-4755-8E70-2D77828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594" y="0"/>
            <a:ext cx="5880100" cy="749299"/>
          </a:xfrm>
        </p:spPr>
        <p:txBody>
          <a:bodyPr/>
          <a:lstStyle/>
          <a:p>
            <a:pPr algn="ctr"/>
            <a:br>
              <a:rPr lang="en-US" altLang="ko-KR" sz="3790" dirty="0"/>
            </a:br>
            <a:r>
              <a:rPr lang="en-US" altLang="ko-KR" sz="3600" dirty="0"/>
              <a:t>5. </a:t>
            </a:r>
            <a:r>
              <a:rPr lang="ko-KR" altLang="en-US" sz="3600" dirty="0"/>
              <a:t>참고자료</a:t>
            </a:r>
            <a:br>
              <a:rPr lang="en-US" altLang="ko-KR" sz="379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1EA23-0D9C-424A-873B-85BA4080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dirty="0"/>
              <a:t> </a:t>
            </a:r>
            <a:endParaRPr lang="ko-KR" altLang="en-US" sz="1200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401F1-8D12-4EF3-8001-8062584E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1A2A-E824-6609-0835-2E8979284D99}"/>
              </a:ext>
            </a:extLst>
          </p:cNvPr>
          <p:cNvSpPr txBox="1"/>
          <p:nvPr/>
        </p:nvSpPr>
        <p:spPr>
          <a:xfrm>
            <a:off x="1071990" y="1479500"/>
            <a:ext cx="7649308" cy="2324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/>
              <a:t>본 요구사항 명세서의</a:t>
            </a:r>
            <a:r>
              <a:rPr lang="en-US" altLang="ko-KR" dirty="0"/>
              <a:t> </a:t>
            </a:r>
            <a:r>
              <a:rPr lang="ko-KR" altLang="en-US" dirty="0"/>
              <a:t>전체적인 내용은 </a:t>
            </a:r>
            <a:r>
              <a:rPr lang="en-US" altLang="ko-KR" dirty="0"/>
              <a:t>‘</a:t>
            </a:r>
            <a:r>
              <a:rPr lang="ko-KR" altLang="en-US" dirty="0"/>
              <a:t>쉽게 배우는 소프트웨어공학</a:t>
            </a:r>
            <a:r>
              <a:rPr lang="en-US" altLang="ko-KR" dirty="0"/>
              <a:t>’ </a:t>
            </a:r>
            <a:r>
              <a:rPr lang="ko-KR" altLang="en-US" dirty="0"/>
              <a:t>책을 참고하여서 작성하였다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Ppt</a:t>
            </a:r>
            <a:r>
              <a:rPr lang="ko-KR" altLang="en-US" dirty="0"/>
              <a:t>와 요구사항의 디자인은 요구분석</a:t>
            </a:r>
            <a:r>
              <a:rPr lang="en-US" altLang="ko-KR" dirty="0"/>
              <a:t>_</a:t>
            </a:r>
            <a:r>
              <a:rPr lang="ko-KR" altLang="en-US" dirty="0"/>
              <a:t>샘플자료 폴더의 </a:t>
            </a:r>
            <a:r>
              <a:rPr lang="en-US" altLang="ko-KR" dirty="0"/>
              <a:t>‘</a:t>
            </a:r>
            <a:r>
              <a:rPr lang="ko-KR" altLang="en-US" dirty="0"/>
              <a:t>요구사항정의서</a:t>
            </a:r>
            <a:r>
              <a:rPr lang="en-US" altLang="ko-KR" dirty="0"/>
              <a:t>_</a:t>
            </a:r>
            <a:r>
              <a:rPr lang="ko-KR" altLang="en-US" dirty="0"/>
              <a:t>예산회계</a:t>
            </a:r>
            <a:r>
              <a:rPr lang="en-US" altLang="ko-KR" dirty="0"/>
              <a:t>’</a:t>
            </a:r>
            <a:r>
              <a:rPr lang="ko-KR" altLang="en-US" dirty="0"/>
              <a:t>를 참고하여 만들었다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각 요구사항들의 해결방법 항목은 </a:t>
            </a:r>
            <a:r>
              <a:rPr lang="en-US" altLang="ko-KR" dirty="0" err="1"/>
              <a:t>gpt</a:t>
            </a:r>
            <a:r>
              <a:rPr lang="ko-KR" altLang="en-US" dirty="0"/>
              <a:t>와 </a:t>
            </a:r>
            <a:r>
              <a:rPr lang="ko-KR" altLang="en-US" dirty="0" err="1"/>
              <a:t>제미나이를</a:t>
            </a:r>
            <a:r>
              <a:rPr lang="ko-KR" altLang="en-US" dirty="0"/>
              <a:t> 참고하여 작성하였다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2.4.1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다이어그램은 </a:t>
            </a:r>
            <a:r>
              <a:rPr lang="en-US" altLang="ko-KR" dirty="0"/>
              <a:t>‘</a:t>
            </a:r>
            <a:r>
              <a:rPr lang="ko-KR" altLang="en-US" dirty="0"/>
              <a:t>쉽게 배우는 소프트웨어공학</a:t>
            </a:r>
            <a:r>
              <a:rPr lang="en-US" altLang="ko-KR" dirty="0"/>
              <a:t>’ 197</a:t>
            </a:r>
            <a:r>
              <a:rPr lang="ko-KR" altLang="en-US" dirty="0"/>
              <a:t>쪽 학사관리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다이어그램을 참고하여 제작하였다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050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0139C-0B17-2A7D-A6F9-95779AF74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87C78-C948-FC58-9C11-4C26EB3F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1" y="114300"/>
            <a:ext cx="3875454" cy="509954"/>
          </a:xfrm>
        </p:spPr>
        <p:txBody>
          <a:bodyPr/>
          <a:lstStyle/>
          <a:p>
            <a:pPr algn="ctr"/>
            <a:r>
              <a:rPr lang="en-US" altLang="ko-KR" sz="3600" dirty="0"/>
              <a:t>1.2 </a:t>
            </a:r>
            <a:r>
              <a:rPr lang="ko-KR" altLang="en-US" sz="3600" dirty="0"/>
              <a:t>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18764-E775-B973-C93A-F31FCFD04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19" y="1160829"/>
            <a:ext cx="8815388" cy="5319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          구현 범위</a:t>
            </a: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          </a:t>
            </a:r>
            <a:r>
              <a:rPr lang="en-US" altLang="ko-KR" b="1" dirty="0"/>
              <a:t>[1] </a:t>
            </a:r>
            <a:r>
              <a:rPr lang="ko-KR" altLang="en-US" b="1" dirty="0"/>
              <a:t>수업 관련 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성적 관리</a:t>
            </a:r>
            <a:endParaRPr lang="en-US" altLang="ko-KR" b="1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성적 입력 및 수정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성적 조회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  <a:endParaRPr lang="en-US" altLang="ko-KR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출석관리 </a:t>
            </a:r>
            <a:endParaRPr lang="en-US" altLang="ko-KR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출석 입력 및 수정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성적 조회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/</a:t>
            </a:r>
            <a:r>
              <a:rPr lang="ko-KR" altLang="en-US" dirty="0"/>
              <a:t>조교</a:t>
            </a:r>
            <a:r>
              <a:rPr lang="en-US" altLang="ko-KR" dirty="0"/>
              <a:t>)</a:t>
            </a:r>
            <a:endParaRPr lang="ko-KR" alt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수업 공지사항</a:t>
            </a:r>
            <a:endParaRPr lang="ko-KR" altLang="en-US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수업별</a:t>
            </a:r>
            <a:r>
              <a:rPr lang="ko-KR" altLang="en-US" dirty="0"/>
              <a:t> 공지사항 등록</a:t>
            </a:r>
            <a:r>
              <a:rPr lang="en-US" altLang="ko-KR" dirty="0"/>
              <a:t>/</a:t>
            </a:r>
            <a:r>
              <a:rPr lang="ko-KR" altLang="en-US" dirty="0"/>
              <a:t>열람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b="1" dirty="0"/>
              <a:t>	      [2] </a:t>
            </a:r>
            <a:r>
              <a:rPr lang="ko-KR" altLang="en-US" b="1" dirty="0"/>
              <a:t>개인정보 관리 </a:t>
            </a:r>
            <a:endParaRPr lang="en-US" altLang="ko-KR" dirty="0"/>
          </a:p>
          <a:p>
            <a:pPr lvl="2"/>
            <a:r>
              <a:rPr lang="ko-KR" altLang="en-US" dirty="0"/>
              <a:t>사용자 본인의 기본 정보 조회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연락처</a:t>
            </a:r>
            <a:r>
              <a:rPr lang="en-US" altLang="ko-KR" dirty="0"/>
              <a:t>, </a:t>
            </a:r>
            <a:r>
              <a:rPr lang="ko-KR" altLang="en-US" dirty="0"/>
              <a:t>주소 등 일부 항목 수정 요청 기능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휴학 및 복학 처리 기능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로그인 기능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1A7326-6B6F-CEFB-DCE3-DDA23617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0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83BAB-A4DB-680C-7346-444B566FE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072E7-6D11-B767-0EA9-13DACB06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1" y="114300"/>
            <a:ext cx="3875454" cy="509954"/>
          </a:xfrm>
        </p:spPr>
        <p:txBody>
          <a:bodyPr/>
          <a:lstStyle/>
          <a:p>
            <a:pPr algn="ctr"/>
            <a:r>
              <a:rPr lang="en-US" altLang="ko-KR" sz="3600" dirty="0"/>
              <a:t>1.2 </a:t>
            </a:r>
            <a:r>
              <a:rPr lang="ko-KR" altLang="en-US" sz="3600" dirty="0"/>
              <a:t>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BC3E4-60EC-22F4-AE2A-B6248128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18" y="984983"/>
            <a:ext cx="8815388" cy="5319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          구현 범위</a:t>
            </a: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          </a:t>
            </a:r>
            <a:r>
              <a:rPr lang="en-US" altLang="ko-KR" b="1" dirty="0"/>
              <a:t>[3] </a:t>
            </a:r>
            <a:r>
              <a:rPr lang="ko-KR" altLang="en-US" dirty="0"/>
              <a:t>수강</a:t>
            </a:r>
            <a:r>
              <a:rPr lang="ko-KR" altLang="en-US" b="1" dirty="0"/>
              <a:t> 관련 </a:t>
            </a:r>
            <a:endParaRPr lang="en-US" altLang="ko-KR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교과목 관리</a:t>
            </a:r>
            <a:endParaRPr lang="ko-KR" altLang="en-US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과목 정보 등록 및 수정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시간표 관리</a:t>
            </a:r>
            <a:endParaRPr lang="ko-KR" altLang="en-US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시간표 생성 및 조회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/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수강 신청 및 관리</a:t>
            </a:r>
            <a:endParaRPr lang="ko-KR" altLang="en-US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수강 신청 </a:t>
            </a:r>
            <a:r>
              <a:rPr lang="en-US" altLang="ko-KR" dirty="0"/>
              <a:t>/ </a:t>
            </a:r>
            <a:r>
              <a:rPr lang="ko-KR" altLang="en-US" dirty="0"/>
              <a:t>취소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수강 인원 및 목록 확인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b="1" dirty="0"/>
              <a:t>	       [</a:t>
            </a:r>
            <a:r>
              <a:rPr lang="en-US" altLang="ko-KR" dirty="0"/>
              <a:t>4</a:t>
            </a:r>
            <a:r>
              <a:rPr lang="en-US" altLang="ko-KR" b="1" dirty="0"/>
              <a:t>] </a:t>
            </a:r>
            <a:r>
              <a:rPr lang="ko-KR" altLang="en-US" dirty="0"/>
              <a:t>메신저</a:t>
            </a:r>
            <a:r>
              <a:rPr lang="ko-KR" altLang="en-US" b="1" dirty="0"/>
              <a:t> 관리</a:t>
            </a:r>
            <a:endParaRPr lang="en-US" altLang="ko-KR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메신저 전송 기능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메신저 알람 기능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  <a:endParaRPr lang="en-US" altLang="ko-KR" b="1" dirty="0"/>
          </a:p>
          <a:p>
            <a:pPr>
              <a:buNone/>
            </a:pPr>
            <a:r>
              <a:rPr lang="en-US" altLang="ko-KR" sz="1800" dirty="0"/>
              <a:t>          </a:t>
            </a:r>
            <a:r>
              <a:rPr lang="en-US" altLang="ko-KR" b="1" dirty="0"/>
              <a:t>[</a:t>
            </a:r>
            <a:r>
              <a:rPr lang="en-US" altLang="ko-KR" dirty="0"/>
              <a:t>5</a:t>
            </a:r>
            <a:r>
              <a:rPr lang="en-US" altLang="ko-KR" b="1" dirty="0"/>
              <a:t>] </a:t>
            </a:r>
            <a:r>
              <a:rPr lang="ko-KR" altLang="en-US" b="1" dirty="0"/>
              <a:t>커뮤니티 관련 </a:t>
            </a:r>
            <a:endParaRPr lang="en-US" altLang="ko-KR" b="1" dirty="0"/>
          </a:p>
          <a:p>
            <a:pPr lvl="2"/>
            <a:r>
              <a:rPr lang="ko-KR" altLang="ko-KR" dirty="0">
                <a:effectLst/>
                <a:latin typeface="+mn-ea"/>
                <a:cs typeface="Times New Roman" panose="02020603050405020304" pitchFamily="18" charset="0"/>
              </a:rPr>
              <a:t>게시판 개설</a:t>
            </a:r>
            <a:r>
              <a:rPr lang="en-US" altLang="ko-KR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effectLst/>
                <a:latin typeface="+mn-ea"/>
                <a:cs typeface="Times New Roman" panose="02020603050405020304" pitchFamily="18" charset="0"/>
              </a:rPr>
              <a:t>기능</a:t>
            </a:r>
            <a:r>
              <a:rPr lang="en-US" altLang="ko-KR" dirty="0"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dirty="0"/>
              <a:t>직원</a:t>
            </a:r>
            <a:r>
              <a:rPr lang="en-US" altLang="ko-KR" dirty="0">
                <a:effectLst/>
                <a:latin typeface="+mn-ea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ko-KR" altLang="en-US" dirty="0">
                <a:latin typeface="+mn-ea"/>
                <a:cs typeface="Times New Roman" panose="02020603050405020304" pitchFamily="18" charset="0"/>
              </a:rPr>
              <a:t>게시글 작성 및 조회 기능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lvl="2"/>
            <a:endParaRPr lang="en-US" altLang="ko-KR" dirty="0">
              <a:effectLst/>
              <a:latin typeface="+mn-ea"/>
              <a:cs typeface="Times New Roman" panose="02020603050405020304" pitchFamily="18" charset="0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/>
              <a:t>    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5ED0B7-7128-F97D-9FBB-6B1B81B0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0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4E948-2A3F-4827-B2BB-BE50EB370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70" y="1587111"/>
            <a:ext cx="6514759" cy="4161304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lt"/>
              </a:rPr>
              <a:t>정의</a:t>
            </a:r>
            <a:endParaRPr lang="en-US" altLang="ko-KR" sz="1600" dirty="0">
              <a:latin typeface="+mj-lt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데이터베이스 안에 데이터 바뀌는 것</a:t>
            </a:r>
            <a:r>
              <a:rPr lang="en-US" altLang="ko-KR" dirty="0">
                <a:latin typeface="+mn-ea"/>
              </a:rPr>
              <a:t>(update)</a:t>
            </a:r>
            <a:r>
              <a:rPr lang="ko-KR" altLang="en-US" dirty="0">
                <a:latin typeface="+mn-ea"/>
              </a:rPr>
              <a:t>을  수정이라고 정의한다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삭제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데이터베이스 안에 데이터를 없애는 것</a:t>
            </a:r>
            <a:r>
              <a:rPr lang="en-US" altLang="ko-KR" dirty="0">
                <a:latin typeface="+mn-ea"/>
              </a:rPr>
              <a:t>(delete)</a:t>
            </a:r>
            <a:r>
              <a:rPr lang="ko-KR" altLang="en-US" dirty="0">
                <a:latin typeface="+mn-ea"/>
              </a:rPr>
              <a:t>을 삭제라고 정의한다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학생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학생 사용자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액터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애기하는 것으로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교수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교수 사용자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액터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애기하는 것으로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조교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조교 사용자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액터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애기하는 것으로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직원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직원 사용자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액터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애기하는 것으로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ko-KR" dirty="0">
                <a:latin typeface="+mn-ea"/>
                <a:cs typeface="Times New Roman" panose="02020603050405020304" pitchFamily="18" charset="0"/>
              </a:rPr>
              <a:t>예외조건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+mn-ea"/>
                <a:cs typeface="Times New Roman" panose="02020603050405020304" pitchFamily="18" charset="0"/>
              </a:rPr>
              <a:t>및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+mn-ea"/>
                <a:cs typeface="Times New Roman" panose="02020603050405020304" pitchFamily="18" charset="0"/>
              </a:rPr>
              <a:t>이의처리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위험 사항이라고 정의한다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반응시간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버튼 같은 웹사이트의 </a:t>
            </a:r>
            <a:r>
              <a:rPr lang="ko-KR" altLang="en-US" dirty="0" err="1">
                <a:latin typeface="+mn-ea"/>
              </a:rPr>
              <a:t>클릭했을때</a:t>
            </a:r>
            <a:r>
              <a:rPr lang="ko-KR" altLang="en-US" dirty="0">
                <a:latin typeface="+mn-ea"/>
              </a:rPr>
              <a:t> 반응까지 걸리는 시간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처리소요시간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웹사이트를 접근 </a:t>
            </a:r>
            <a:r>
              <a:rPr lang="ko-KR" altLang="en-US" dirty="0" err="1">
                <a:latin typeface="+mn-ea"/>
              </a:rPr>
              <a:t>할때</a:t>
            </a:r>
            <a:r>
              <a:rPr lang="ko-KR" altLang="en-US" dirty="0">
                <a:latin typeface="+mn-ea"/>
              </a:rPr>
              <a:t> 걸리는 시간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안정상태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하드웨어 상에 부화가 없는 상태를 뜻한다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sz="1600" dirty="0">
                <a:latin typeface="+mn-ea"/>
              </a:rPr>
              <a:t>약어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사용자 인터페이스 자체를 애기하는 것은 길기에 인터페이스라고 애기한다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하드웨어 인터페이스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통신 인터페이스는 그대로 하드웨어 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통신 인터페이스라고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사용자는 조교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직원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학생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교수 이렇게  전체 </a:t>
            </a:r>
            <a:r>
              <a:rPr lang="ko-KR" altLang="en-US" dirty="0" err="1">
                <a:latin typeface="+mn-ea"/>
              </a:rPr>
              <a:t>액터를</a:t>
            </a:r>
            <a:r>
              <a:rPr lang="ko-KR" altLang="en-US" dirty="0">
                <a:latin typeface="+mn-ea"/>
              </a:rPr>
              <a:t> 총칭한다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AB381E-A75D-4944-B570-83F6A06B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95595"/>
            <a:ext cx="5630863" cy="506413"/>
          </a:xfrm>
        </p:spPr>
        <p:txBody>
          <a:bodyPr/>
          <a:lstStyle/>
          <a:p>
            <a:pPr algn="ctr"/>
            <a:r>
              <a:rPr lang="en-US" altLang="ko-KR" sz="3600" dirty="0"/>
              <a:t>1.3 </a:t>
            </a:r>
            <a:r>
              <a:rPr lang="ko-KR" altLang="en-US" sz="3600" dirty="0"/>
              <a:t>정의</a:t>
            </a:r>
            <a:r>
              <a:rPr lang="en-US" altLang="ko-KR" sz="3600" dirty="0"/>
              <a:t>, </a:t>
            </a:r>
            <a:r>
              <a:rPr lang="ko-KR" altLang="en-US" sz="3600" dirty="0"/>
              <a:t>약어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E7370-5188-4D6C-94E3-FE518F0C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1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17D58-7130-4B24-B6B9-B9D198604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830" y="1782699"/>
            <a:ext cx="5980054" cy="1646302"/>
          </a:xfrm>
        </p:spPr>
        <p:txBody>
          <a:bodyPr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기능적요구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F06067-4AFD-4C13-A112-1C1C31AD3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92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516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68288" marR="0" indent="-268288" algn="l" defTabSz="914400" rtl="0" eaLnBrk="1" fontAlgn="base" latinLnBrk="1" hangingPunct="1">
          <a:lnSpc>
            <a:spcPct val="11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22597</TotalTime>
  <Words>6915</Words>
  <Application>Microsoft Office PowerPoint</Application>
  <PresentationFormat>사용자 지정</PresentationFormat>
  <Paragraphs>1741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가는각진제목체</vt:lpstr>
      <vt:lpstr>굴림</vt:lpstr>
      <vt:lpstr>굴림체</vt:lpstr>
      <vt:lpstr>돋움</vt:lpstr>
      <vt:lpstr>Arial</vt:lpstr>
      <vt:lpstr>Wingdings</vt:lpstr>
      <vt:lpstr>2_기본 디자인</vt:lpstr>
      <vt:lpstr> 개선된 학사 관리 시스템       </vt:lpstr>
      <vt:lpstr>목차</vt:lpstr>
      <vt:lpstr>1.개요 </vt:lpstr>
      <vt:lpstr>PowerPoint 프레젠테이션</vt:lpstr>
      <vt:lpstr>1.2 범위</vt:lpstr>
      <vt:lpstr>1.2 범위</vt:lpstr>
      <vt:lpstr>1.2 범위</vt:lpstr>
      <vt:lpstr>1.3 정의, 약어</vt:lpstr>
      <vt:lpstr>2.기능적요구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2.4.1 유스케이스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기타요구 및 제약사항</vt:lpstr>
      <vt:lpstr>3.1 성능 요구사항 </vt:lpstr>
      <vt:lpstr>3.1 성능 요구사항 </vt:lpstr>
      <vt:lpstr>3.1 성능 요구사항 </vt:lpstr>
      <vt:lpstr>PowerPoint 프레젠테이션</vt:lpstr>
      <vt:lpstr> 3.2 H/W요구사항</vt:lpstr>
      <vt:lpstr>3.3 예외조건 및 이의처리</vt:lpstr>
      <vt:lpstr>3.3 예외조건 및 이의처리</vt:lpstr>
      <vt:lpstr>3.3 예외조건 및 이의처리</vt:lpstr>
      <vt:lpstr>3.3 예외조건 및 이의처리</vt:lpstr>
      <vt:lpstr>3.3 예외조건 및 이의처리</vt:lpstr>
      <vt:lpstr>3.3 예외조건 및 이의처리</vt:lpstr>
      <vt:lpstr>3.3 예외조건 및 이의처리</vt:lpstr>
      <vt:lpstr>3.4 자원 및 비용 대한 제약조건 </vt:lpstr>
      <vt:lpstr>PowerPoint 프레젠테이션</vt:lpstr>
      <vt:lpstr>3.5 기타 요구사항 </vt:lpstr>
      <vt:lpstr>3.5 기타 요구사항 </vt:lpstr>
      <vt:lpstr>4.인수조건 </vt:lpstr>
      <vt:lpstr> 5. 참고자료 </vt:lpstr>
    </vt:vector>
  </TitlesOfParts>
  <Company>아이엔터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경영환경과 HRD의 방향</dc:title>
  <dc:creator>김석정</dc:creator>
  <cp:lastModifiedBy>A</cp:lastModifiedBy>
  <cp:revision>795</cp:revision>
  <dcterms:created xsi:type="dcterms:W3CDTF">2007-07-04T12:16:28Z</dcterms:created>
  <dcterms:modified xsi:type="dcterms:W3CDTF">2025-05-29T11:01:54Z</dcterms:modified>
</cp:coreProperties>
</file>