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376" r:id="rId4"/>
    <p:sldId id="384" r:id="rId5"/>
    <p:sldId id="385" r:id="rId6"/>
    <p:sldId id="380" r:id="rId7"/>
    <p:sldId id="381" r:id="rId8"/>
    <p:sldId id="382" r:id="rId9"/>
    <p:sldId id="383" r:id="rId10"/>
    <p:sldId id="386" r:id="rId11"/>
  </p:sldIdLst>
  <p:sldSz cx="9906000" cy="7239000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2400" 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74" autoAdjust="0"/>
    <p:restoredTop sz="94647" autoAdjust="0"/>
  </p:normalViewPr>
  <p:slideViewPr>
    <p:cSldViewPr showGuides="1">
      <p:cViewPr varScale="1">
        <p:scale>
          <a:sx n="88" d="100"/>
          <a:sy n="88" d="100"/>
        </p:scale>
        <p:origin x="1596" y="84"/>
      </p:cViewPr>
      <p:guideLst>
        <p:guide orient="horz" pos="228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6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4263" y="685800"/>
            <a:ext cx="468947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i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/>
            </a:lvl1pPr>
          </a:lstStyle>
          <a:p>
            <a:pPr>
              <a:defRPr/>
            </a:pPr>
            <a:fld id="{5872A59F-AB7D-4A90-9EDE-9DE8AA7D4C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10243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2C42F2B4-14D3-4DF1-968F-6AF350E35714}" type="slidenum">
              <a:rPr lang="en-US" altLang="ko-KR" sz="1200" i="0" smtClean="0"/>
              <a:pPr eaLnBrk="1" hangingPunct="1"/>
              <a:t>1</a:t>
            </a:fld>
            <a:endParaRPr lang="en-US" altLang="ko-KR" sz="1200" i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403F906C-6A69-4DB8-B519-13392062607E}" type="slidenum">
              <a:rPr lang="en-US" altLang="ko-KR" sz="1200" i="0" smtClean="0"/>
              <a:pPr eaLnBrk="1" hangingPunct="1"/>
              <a:t>2</a:t>
            </a:fld>
            <a:endParaRPr lang="en-US" altLang="ko-KR" sz="1200" i="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249488"/>
            <a:ext cx="8420100" cy="1550987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4102100"/>
            <a:ext cx="6934200" cy="18494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93150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851346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90513"/>
            <a:ext cx="2228850" cy="617537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90513"/>
            <a:ext cx="6534150" cy="6175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9767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89100"/>
            <a:ext cx="8915400" cy="47767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76723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651375"/>
            <a:ext cx="8420100" cy="14382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3068638"/>
            <a:ext cx="8420100" cy="15827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133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89100"/>
            <a:ext cx="4381500" cy="477678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562109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20838"/>
            <a:ext cx="4376738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295525"/>
            <a:ext cx="4376738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620838"/>
            <a:ext cx="4378325" cy="6746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295525"/>
            <a:ext cx="4378325" cy="41703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75367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90513"/>
            <a:ext cx="8915400" cy="12065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57910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1742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88925"/>
            <a:ext cx="3259138" cy="12255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88925"/>
            <a:ext cx="5537200" cy="61769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514475"/>
            <a:ext cx="3259138" cy="49514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989457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5067300"/>
            <a:ext cx="5943600" cy="5984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46113"/>
            <a:ext cx="5943600" cy="4343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665788"/>
            <a:ext cx="5943600" cy="8493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21127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Line 15"/>
          <p:cNvSpPr>
            <a:spLocks noChangeShapeType="1"/>
          </p:cNvSpPr>
          <p:nvPr/>
        </p:nvSpPr>
        <p:spPr bwMode="auto">
          <a:xfrm flipV="1">
            <a:off x="1857375" y="654050"/>
            <a:ext cx="7899400" cy="1270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1040" name="Text Box 16"/>
          <p:cNvSpPr txBox="1">
            <a:spLocks noChangeArrowheads="1"/>
          </p:cNvSpPr>
          <p:nvPr/>
        </p:nvSpPr>
        <p:spPr bwMode="auto">
          <a:xfrm>
            <a:off x="8763000" y="381000"/>
            <a:ext cx="990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28" tIns="45714" rIns="91428" bIns="45714">
            <a:spAutoFit/>
          </a:bodyPr>
          <a:lstStyle/>
          <a:p>
            <a:pPr algn="r">
              <a:defRPr/>
            </a:pPr>
            <a:r>
              <a:rPr lang="en-US" altLang="ko-KR" sz="1000" i="0">
                <a:latin typeface="가는각진제목체" pitchFamily="18" charset="-127"/>
                <a:ea typeface="가는각진제목체" pitchFamily="18" charset="-127"/>
              </a:rPr>
              <a:t>A120-020-2</a:t>
            </a:r>
            <a:endParaRPr lang="en-US" altLang="ko-KR" sz="1000" i="0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238125" y="6781800"/>
            <a:ext cx="9363075" cy="0"/>
          </a:xfrm>
          <a:prstGeom prst="line">
            <a:avLst/>
          </a:prstGeom>
          <a:noFill/>
          <a:ln w="57150" cmpd="thinThick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957263" rtl="0" eaLnBrk="0" fontAlgn="base" latinLnBrk="1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defTabSz="957263" rtl="0" fontAlgn="base" latinLnBrk="1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58775" indent="-35877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300">
          <a:solidFill>
            <a:schemeClr val="tx1"/>
          </a:solidFill>
          <a:latin typeface="+mn-lt"/>
          <a:ea typeface="+mn-ea"/>
          <a:cs typeface="+mn-cs"/>
        </a:defRPr>
      </a:lvl1pPr>
      <a:lvl2pPr marL="777875" indent="-300038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900">
          <a:solidFill>
            <a:schemeClr val="tx1"/>
          </a:solidFill>
          <a:latin typeface="+mn-lt"/>
          <a:ea typeface="+mn-ea"/>
        </a:defRPr>
      </a:lvl2pPr>
      <a:lvl3pPr marL="1195388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500">
          <a:solidFill>
            <a:schemeClr val="tx1"/>
          </a:solidFill>
          <a:latin typeface="+mn-lt"/>
          <a:ea typeface="+mn-ea"/>
        </a:defRPr>
      </a:lvl3pPr>
      <a:lvl4pPr marL="1674813" indent="-239713" algn="l" defTabSz="957263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100">
          <a:solidFill>
            <a:schemeClr val="tx1"/>
          </a:solidFill>
          <a:latin typeface="+mn-lt"/>
          <a:ea typeface="+mn-ea"/>
        </a:defRPr>
      </a:lvl4pPr>
      <a:lvl5pPr marL="2152650" indent="-238125" algn="l" defTabSz="957263" rtl="0" eaLnBrk="0" fontAlgn="base" latinLnBrk="1" hangingPunct="0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5pPr>
      <a:lvl6pPr marL="26098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6pPr>
      <a:lvl7pPr marL="30670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7pPr>
      <a:lvl8pPr marL="35242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8pPr>
      <a:lvl9pPr marL="3981450" indent="-238125" algn="l" defTabSz="957263" rtl="0" fontAlgn="base" latinLnBrk="1">
        <a:spcBef>
          <a:spcPct val="20000"/>
        </a:spcBef>
        <a:spcAft>
          <a:spcPct val="0"/>
        </a:spcAft>
        <a:buChar char="»"/>
        <a:defRPr kumimoji="1" sz="2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3427413" y="1566863"/>
            <a:ext cx="3081337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893" tIns="39946" rIns="79893" bIns="39946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kumimoji="0" lang="ko-KR" altLang="en-US" sz="32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요구사항 정의서</a:t>
            </a:r>
          </a:p>
        </p:txBody>
      </p:sp>
      <p:sp>
        <p:nvSpPr>
          <p:cNvPr id="2051" name="Line 3"/>
          <p:cNvSpPr>
            <a:spLocks noChangeShapeType="1"/>
          </p:cNvSpPr>
          <p:nvPr/>
        </p:nvSpPr>
        <p:spPr bwMode="auto">
          <a:xfrm>
            <a:off x="2438400" y="141605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sp>
        <p:nvSpPr>
          <p:cNvPr id="2052" name="Line 4"/>
          <p:cNvSpPr>
            <a:spLocks noChangeShapeType="1"/>
          </p:cNvSpPr>
          <p:nvPr/>
        </p:nvSpPr>
        <p:spPr bwMode="auto">
          <a:xfrm>
            <a:off x="2438400" y="2286000"/>
            <a:ext cx="5002213" cy="0"/>
          </a:xfrm>
          <a:prstGeom prst="line">
            <a:avLst/>
          </a:prstGeom>
          <a:noFill/>
          <a:ln w="571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ko-KR" altLang="en-US"/>
          </a:p>
        </p:txBody>
      </p:sp>
      <p:graphicFrame>
        <p:nvGraphicFramePr>
          <p:cNvPr id="516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124572"/>
              </p:ext>
            </p:extLst>
          </p:nvPr>
        </p:nvGraphicFramePr>
        <p:xfrm>
          <a:off x="2792413" y="2805113"/>
          <a:ext cx="4392612" cy="2605089"/>
        </p:xfrm>
        <a:graphic>
          <a:graphicData uri="http://schemas.openxmlformats.org/drawingml/2006/table">
            <a:tbl>
              <a:tblPr/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0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86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·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학사관리시스템 구축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시스템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학사관리시스템</a:t>
                      </a:r>
                    </a:p>
                  </a:txBody>
                  <a:tcPr marL="78102" marR="78102" marT="40613" marB="406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513">
                <a:tc rowSpan="3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방법론</a:t>
                      </a:r>
                    </a:p>
                  </a:txBody>
                  <a:tcPr marL="79343" marR="79343" marT="39672" marB="3967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단계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001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업무분석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9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002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정보수집 및 요구사항 조사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05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533400" marR="0" lvl="0" indent="-53340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003 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사용자 요구사항 정의</a:t>
                      </a:r>
                    </a:p>
                  </a:txBody>
                  <a:tcPr marL="76190" marR="76190" marT="41906" marB="4190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문서번호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Ppt-05-10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0513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김명훈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김수혁</a:t>
                      </a: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,</a:t>
                      </a:r>
                      <a:r>
                        <a:rPr kumimoji="1" lang="ko-KR" alt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김태연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버전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1.0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 gridSpan="2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작성일자</a:t>
                      </a:r>
                    </a:p>
                  </a:txBody>
                  <a:tcPr marL="78093" marR="78093" marT="40607" marB="406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XX.0x.27</a:t>
                      </a:r>
                    </a:p>
                  </a:txBody>
                  <a:tcPr marL="78093" marR="78093" marT="40607" marB="406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822AC-5D50-EE86-8C43-369D122BF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1252D26-C53A-3F36-3D86-628BBE562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345557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 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1A504352-1285-0657-3E01-3A8C23792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5142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사용자 인터페이스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외부 인터페이스 요구사항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웹사이트의 모든 기능들이 한눈에 보이며 쉽게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찾을수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주요 기능들은 메인 웹사이트에서 손 쉽게 찾을 수 있게 하며 없는 기능들은 검색기능을 통해 손 쉽게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 찾을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50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8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21744"/>
              </p:ext>
            </p:extLst>
          </p:nvPr>
        </p:nvGraphicFramePr>
        <p:xfrm>
          <a:off x="414338" y="4105275"/>
          <a:ext cx="9196387" cy="1852736"/>
        </p:xfrm>
        <a:graphic>
          <a:graphicData uri="http://schemas.openxmlformats.org/drawingml/2006/table">
            <a:tbl>
              <a:tblPr/>
              <a:tblGrid>
                <a:gridCol w="630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07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62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번호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변경일자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변경자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내용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1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XX.0x.19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최초작성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4313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488"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defTabSz="793750" eaLnBrk="0" hangingPunct="0">
                        <a:spcBef>
                          <a:spcPct val="20000"/>
                        </a:spcBef>
                        <a:defRPr kumimoji="1" sz="2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1pPr>
                      <a:lvl2pPr marL="742950" indent="-285750" defTabSz="793750" eaLnBrk="0" hangingPunct="0">
                        <a:spcBef>
                          <a:spcPct val="20000"/>
                        </a:spcBef>
                        <a:defRPr kumimoji="1" sz="25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2pPr>
                      <a:lvl3pPr marL="1143000" indent="-228600" defTabSz="793750" eaLnBrk="0" hangingPunct="0">
                        <a:spcBef>
                          <a:spcPct val="20000"/>
                        </a:spcBef>
                        <a:defRPr kumimoji="1" sz="21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3pPr>
                      <a:lvl4pPr marL="16002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4pPr>
                      <a:lvl5pPr marL="2057400" indent="-228600" defTabSz="793750" eaLnBrk="0" hangingPunct="0">
                        <a:spcBef>
                          <a:spcPct val="20000"/>
                        </a:spcBef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5pPr>
                      <a:lvl6pPr marL="25146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6pPr>
                      <a:lvl7pPr marL="29718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7pPr>
                      <a:lvl8pPr marL="34290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8pPr>
                      <a:lvl9pPr marL="3886200" indent="-228600" defTabSz="7937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90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</a:defRPr>
                      </a:lvl9pPr>
                    </a:lstStyle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121" name="Text Box 39"/>
          <p:cNvSpPr txBox="1">
            <a:spLocks noChangeArrowheads="1"/>
          </p:cNvSpPr>
          <p:nvPr/>
        </p:nvSpPr>
        <p:spPr bwMode="auto">
          <a:xfrm>
            <a:off x="414338" y="1090613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문서 이력</a:t>
            </a:r>
          </a:p>
        </p:txBody>
      </p:sp>
      <p:graphicFrame>
        <p:nvGraphicFramePr>
          <p:cNvPr id="8232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45294"/>
              </p:ext>
            </p:extLst>
          </p:nvPr>
        </p:nvGraphicFramePr>
        <p:xfrm>
          <a:off x="414338" y="1466850"/>
          <a:ext cx="9196387" cy="1214440"/>
        </p:xfrm>
        <a:graphic>
          <a:graphicData uri="http://schemas.openxmlformats.org/drawingml/2006/table">
            <a:tbl>
              <a:tblPr/>
              <a:tblGrid>
                <a:gridCol w="2395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2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888">
                <a:tc gridSpan="4"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소속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성명</a:t>
                      </a: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9375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79190" marR="79190" marT="39596" marB="3959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51" name="Text Box 69"/>
          <p:cNvSpPr txBox="1">
            <a:spLocks noChangeArrowheads="1"/>
          </p:cNvSpPr>
          <p:nvPr/>
        </p:nvSpPr>
        <p:spPr bwMode="auto">
          <a:xfrm>
            <a:off x="414338" y="3673475"/>
            <a:ext cx="912812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8093" tIns="40607" rIns="78093" bIns="40607">
            <a:spAutoFit/>
          </a:bodyPr>
          <a:lstStyle>
            <a:lvl1pPr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793750" eaLnBrk="0" hangingPunct="0"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793750" eaLnBrk="0" fontAlgn="base" hangingPunct="0">
              <a:spcBef>
                <a:spcPct val="0"/>
              </a:spcBef>
              <a:spcAft>
                <a:spcPct val="0"/>
              </a:spcAft>
              <a:defRPr kumimoji="1" sz="2400" 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1400" b="1" i="0">
                <a:solidFill>
                  <a:srgbClr val="000000"/>
                </a:solidFill>
                <a:latin typeface="가는각진제목체" pitchFamily="18" charset="-127"/>
                <a:ea typeface="가는각진제목체" pitchFamily="18" charset="-127"/>
              </a:rPr>
              <a:t>변경 내역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02AF4-6642-59F2-5ADA-85207F1C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9490884-96FA-DA42-AE8E-F2430FA96382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7F5F587D-2388-D381-45C3-6F94EEB2C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966545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학생수강정보 인터페이스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조교는 학생들의 수강정보를 확인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하고 수정할 수 있으며 필요에 따라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삭제또한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가능하게 해주는 기능이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필요하다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수강신청 사이트에서 들어갈 수 있는 각 학생들의 목록과 선택한 학생들의 수강정보가 보이는 인터페이스를 제작하여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이를 통해 조교가 학생들의 수강 정보를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삽입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할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987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66D7B8D9-DFEE-BCBC-D30C-55BB90D71DF3}"/>
              </a:ext>
            </a:extLst>
          </p:cNvPr>
          <p:cNvGrpSpPr/>
          <p:nvPr/>
        </p:nvGrpSpPr>
        <p:grpSpPr>
          <a:xfrm>
            <a:off x="272480" y="1099220"/>
            <a:ext cx="4320480" cy="432041"/>
            <a:chOff x="272480" y="1099220"/>
            <a:chExt cx="3600400" cy="43204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AE499E3-0CF9-92CA-423D-052E6DCF48DE}"/>
                </a:ext>
              </a:extLst>
            </p:cNvPr>
            <p:cNvSpPr/>
            <p:nvPr/>
          </p:nvSpPr>
          <p:spPr bwMode="auto">
            <a:xfrm>
              <a:off x="272480" y="1099220"/>
              <a:ext cx="360040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메인 포털에서 검색창에 학생 </a:t>
              </a:r>
              <a:r>
                <a:rPr lang="ko-KR" altLang="en-US" sz="1600" i="0" dirty="0" err="1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수강정보을</a:t>
              </a: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 입력  </a:t>
              </a:r>
              <a:endPara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A16C74E-CC1C-8251-FBD4-2524291D5C75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F7B317-3C42-0E5C-5D39-891D0F78818D}"/>
              </a:ext>
            </a:extLst>
          </p:cNvPr>
          <p:cNvGrpSpPr/>
          <p:nvPr/>
        </p:nvGrpSpPr>
        <p:grpSpPr>
          <a:xfrm>
            <a:off x="4918192" y="1505285"/>
            <a:ext cx="4320480" cy="432041"/>
            <a:chOff x="272480" y="1099220"/>
            <a:chExt cx="3600400" cy="432041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F4991A2-C377-30D7-C9E7-6081F5B7D3DB}"/>
                </a:ext>
              </a:extLst>
            </p:cNvPr>
            <p:cNvSpPr/>
            <p:nvPr/>
          </p:nvSpPr>
          <p:spPr bwMode="auto">
            <a:xfrm>
              <a:off x="272480" y="1099220"/>
              <a:ext cx="360040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검색창의 학생 수강 정보 조회 및 수정화면 표시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5F2D94F7-F1BD-BC28-0DFC-D815A38A147B}"/>
                </a:ext>
              </a:extLst>
            </p:cNvPr>
            <p:cNvCxnSpPr/>
            <p:nvPr/>
          </p:nvCxnSpPr>
          <p:spPr bwMode="auto">
            <a:xfrm>
              <a:off x="344488" y="1413235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58F3134-A1D9-8AE6-1CF1-E22693EAEC09}"/>
              </a:ext>
            </a:extLst>
          </p:cNvPr>
          <p:cNvGrpSpPr/>
          <p:nvPr/>
        </p:nvGrpSpPr>
        <p:grpSpPr>
          <a:xfrm>
            <a:off x="272480" y="2081350"/>
            <a:ext cx="4320480" cy="432041"/>
            <a:chOff x="272480" y="1099220"/>
            <a:chExt cx="3600400" cy="43204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0924AF7-FA29-209B-B90A-49CAF53DFE54}"/>
                </a:ext>
              </a:extLst>
            </p:cNvPr>
            <p:cNvSpPr/>
            <p:nvPr/>
          </p:nvSpPr>
          <p:spPr bwMode="auto">
            <a:xfrm>
              <a:off x="272480" y="1099220"/>
              <a:ext cx="360040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학생 수강 정보 조회 및 수정 화면 클릭 </a:t>
              </a:r>
              <a:endParaRPr kumimoji="1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KR Light" panose="020B0200000000000000" pitchFamily="50" charset="-127"/>
                <a:ea typeface="Noto Sans KR Light" panose="020B0200000000000000" pitchFamily="50" charset="-127"/>
                <a:cs typeface="KoPubWorld바탕체 Light" panose="00000300000000000000" pitchFamily="2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F29A6A80-4920-9A5C-3CD1-745665E64EAC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F96600E-81DC-6229-6899-ECCC10157A58}"/>
              </a:ext>
            </a:extLst>
          </p:cNvPr>
          <p:cNvGrpSpPr/>
          <p:nvPr/>
        </p:nvGrpSpPr>
        <p:grpSpPr>
          <a:xfrm>
            <a:off x="4918192" y="2487415"/>
            <a:ext cx="4320480" cy="432041"/>
            <a:chOff x="272480" y="1099220"/>
            <a:chExt cx="3600400" cy="43204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EC22865-6365-5016-608A-C5D0ECC01E11}"/>
                </a:ext>
              </a:extLst>
            </p:cNvPr>
            <p:cNvSpPr/>
            <p:nvPr/>
          </p:nvSpPr>
          <p:spPr bwMode="auto">
            <a:xfrm>
              <a:off x="272480" y="1099220"/>
              <a:ext cx="360040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학생 수강 정보 인터페이스 출력  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218783A-E7AF-B52A-CEDB-58730604AE2B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C2E1D02-F336-B9A6-B74F-FA11BED1C72E}"/>
              </a:ext>
            </a:extLst>
          </p:cNvPr>
          <p:cNvGrpSpPr/>
          <p:nvPr/>
        </p:nvGrpSpPr>
        <p:grpSpPr>
          <a:xfrm>
            <a:off x="272480" y="3619500"/>
            <a:ext cx="5256584" cy="504037"/>
            <a:chOff x="272480" y="1099220"/>
            <a:chExt cx="3877354" cy="432041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1A01E20-8231-852E-F5FB-BCD3B95A34C1}"/>
                </a:ext>
              </a:extLst>
            </p:cNvPr>
            <p:cNvSpPr/>
            <p:nvPr/>
          </p:nvSpPr>
          <p:spPr bwMode="auto">
            <a:xfrm>
              <a:off x="272480" y="1099220"/>
              <a:ext cx="3877354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학생 수강 정보 인터페이스에서 학생 목록에서 학생 클릭 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C2ABD62-F107-5A84-5E2E-2A7C514EB26D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9690A4B-F588-F3FA-6A72-33336BA0B439}"/>
              </a:ext>
            </a:extLst>
          </p:cNvPr>
          <p:cNvGrpSpPr/>
          <p:nvPr/>
        </p:nvGrpSpPr>
        <p:grpSpPr>
          <a:xfrm>
            <a:off x="4946118" y="3037504"/>
            <a:ext cx="4320480" cy="432041"/>
            <a:chOff x="272480" y="1099220"/>
            <a:chExt cx="3600400" cy="432041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2534DE-399D-2246-3949-9B065EE8600C}"/>
                </a:ext>
              </a:extLst>
            </p:cNvPr>
            <p:cNvSpPr/>
            <p:nvPr/>
          </p:nvSpPr>
          <p:spPr bwMode="auto">
            <a:xfrm>
              <a:off x="272480" y="1099220"/>
              <a:ext cx="360040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학생 수강 정보 인터페이스에서 학생 목록 출력  </a:t>
              </a:r>
            </a:p>
          </p:txBody>
        </p: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4A16FD7-1356-7AA3-8A60-939F1EEA1627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4419054-64C2-8F7C-33B0-EFD583BB5BE7}"/>
              </a:ext>
            </a:extLst>
          </p:cNvPr>
          <p:cNvGrpSpPr/>
          <p:nvPr/>
        </p:nvGrpSpPr>
        <p:grpSpPr>
          <a:xfrm>
            <a:off x="4942440" y="4165481"/>
            <a:ext cx="4209822" cy="504037"/>
            <a:chOff x="272480" y="1099220"/>
            <a:chExt cx="3902557" cy="432041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43DDDC7-C708-CBE3-4461-95B35228F5F0}"/>
                </a:ext>
              </a:extLst>
            </p:cNvPr>
            <p:cNvSpPr/>
            <p:nvPr/>
          </p:nvSpPr>
          <p:spPr bwMode="auto">
            <a:xfrm>
              <a:off x="272480" y="1099220"/>
              <a:ext cx="3877354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해당 학생의 수강 목록 출력</a:t>
              </a: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DBA2D65F-6EE0-43CA-2B4F-C52D08FE2E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480" y="1387252"/>
              <a:ext cx="3902557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0F37B63-D6D3-23DF-3FAD-4F0017533E0B}"/>
              </a:ext>
            </a:extLst>
          </p:cNvPr>
          <p:cNvGrpSpPr/>
          <p:nvPr/>
        </p:nvGrpSpPr>
        <p:grpSpPr>
          <a:xfrm>
            <a:off x="272480" y="4708692"/>
            <a:ext cx="5256584" cy="504037"/>
            <a:chOff x="272480" y="1099220"/>
            <a:chExt cx="3877354" cy="4320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4E6F450-7C97-C981-CFC0-7CD5E9F3A200}"/>
                </a:ext>
              </a:extLst>
            </p:cNvPr>
            <p:cNvSpPr/>
            <p:nvPr/>
          </p:nvSpPr>
          <p:spPr bwMode="auto">
            <a:xfrm>
              <a:off x="272480" y="1099220"/>
              <a:ext cx="3877354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목록에서   해당 학생이 신청가능한 수업 추가 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3C1CF735-B9AB-B322-5F1E-D2C6E463A3A4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8C95818-4739-D88B-3A32-64C991EFAB85}"/>
              </a:ext>
            </a:extLst>
          </p:cNvPr>
          <p:cNvGrpSpPr/>
          <p:nvPr/>
        </p:nvGrpSpPr>
        <p:grpSpPr>
          <a:xfrm>
            <a:off x="4964686" y="5293847"/>
            <a:ext cx="4452809" cy="504037"/>
            <a:chOff x="272479" y="1099220"/>
            <a:chExt cx="3676020" cy="43204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203966E-96E8-63AF-8926-C53E4152773A}"/>
                </a:ext>
              </a:extLst>
            </p:cNvPr>
            <p:cNvSpPr/>
            <p:nvPr/>
          </p:nvSpPr>
          <p:spPr bwMode="auto">
            <a:xfrm>
              <a:off x="272479" y="1099220"/>
              <a:ext cx="367602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해당 학생의 추가된 </a:t>
              </a: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수업이 반영된 </a:t>
              </a: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 출력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6AC6E2CD-52C6-0C4D-16E1-95A9DD18D1BB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4576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1F5DB-353B-4828-52FB-6CC545470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7FC63C8-C289-F07B-230F-0B6F3C1DF404}"/>
              </a:ext>
            </a:extLst>
          </p:cNvPr>
          <p:cNvGrpSpPr/>
          <p:nvPr/>
        </p:nvGrpSpPr>
        <p:grpSpPr>
          <a:xfrm>
            <a:off x="272480" y="2980236"/>
            <a:ext cx="5256584" cy="504037"/>
            <a:chOff x="272480" y="1099220"/>
            <a:chExt cx="3877354" cy="43204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1166E29-DB88-989D-0331-A2112805DA22}"/>
                </a:ext>
              </a:extLst>
            </p:cNvPr>
            <p:cNvSpPr/>
            <p:nvPr/>
          </p:nvSpPr>
          <p:spPr bwMode="auto">
            <a:xfrm>
              <a:off x="272480" y="1099220"/>
              <a:ext cx="3877354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목록에서   해당 학생이 신청가능한 수업 추가 </a:t>
              </a:r>
            </a:p>
          </p:txBody>
        </p: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BE5DBFFD-8D2C-95A9-E2C1-F98108744B36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726759C-33AE-5113-D4D4-AB8F32F55613}"/>
              </a:ext>
            </a:extLst>
          </p:cNvPr>
          <p:cNvGrpSpPr/>
          <p:nvPr/>
        </p:nvGrpSpPr>
        <p:grpSpPr>
          <a:xfrm>
            <a:off x="5061187" y="3375331"/>
            <a:ext cx="4452809" cy="504037"/>
            <a:chOff x="272479" y="1099220"/>
            <a:chExt cx="3676020" cy="432041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8936CE5-63AA-6CEC-C62E-FEC9BDA87719}"/>
                </a:ext>
              </a:extLst>
            </p:cNvPr>
            <p:cNvSpPr/>
            <p:nvPr/>
          </p:nvSpPr>
          <p:spPr bwMode="auto">
            <a:xfrm>
              <a:off x="272479" y="1099220"/>
              <a:ext cx="367602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해당 학생의 추가된 </a:t>
              </a: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수업이 반영된 </a:t>
              </a: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 출력</a:t>
              </a:r>
            </a:p>
          </p:txBody>
        </p: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581A804A-8FB4-74FA-2DA0-5AED6D0A73F1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BCB6B4-00D6-C56F-7B59-DAAB8A8DA4A1}"/>
              </a:ext>
            </a:extLst>
          </p:cNvPr>
          <p:cNvSpPr/>
          <p:nvPr/>
        </p:nvSpPr>
        <p:spPr bwMode="auto">
          <a:xfrm>
            <a:off x="272480" y="667172"/>
            <a:ext cx="3888432" cy="43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대안 흐름 삭제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EE6131D-207B-7483-C289-6CF7E12CA449}"/>
              </a:ext>
            </a:extLst>
          </p:cNvPr>
          <p:cNvGrpSpPr/>
          <p:nvPr/>
        </p:nvGrpSpPr>
        <p:grpSpPr>
          <a:xfrm>
            <a:off x="249949" y="1531268"/>
            <a:ext cx="5256584" cy="504037"/>
            <a:chOff x="272480" y="1099220"/>
            <a:chExt cx="3877354" cy="432041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A456CD5A-DDD8-C909-1B2D-8B2900D0714C}"/>
                </a:ext>
              </a:extLst>
            </p:cNvPr>
            <p:cNvSpPr/>
            <p:nvPr/>
          </p:nvSpPr>
          <p:spPr bwMode="auto">
            <a:xfrm>
              <a:off x="272480" y="1099220"/>
              <a:ext cx="3877354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목록에서   특정 수업 </a:t>
              </a: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삭제 </a:t>
              </a: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 </a:t>
              </a: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ADE1C74A-3B88-9ED1-FBEF-BA17A83D2AA7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8E2AED6-1769-32F4-49F7-ED04C6B83C75}"/>
              </a:ext>
            </a:extLst>
          </p:cNvPr>
          <p:cNvGrpSpPr/>
          <p:nvPr/>
        </p:nvGrpSpPr>
        <p:grpSpPr>
          <a:xfrm>
            <a:off x="5038656" y="1926363"/>
            <a:ext cx="4452809" cy="504037"/>
            <a:chOff x="272479" y="1099220"/>
            <a:chExt cx="3676020" cy="432041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1FE65B4-54CE-514C-4CCA-1D36A2E9995D}"/>
                </a:ext>
              </a:extLst>
            </p:cNvPr>
            <p:cNvSpPr/>
            <p:nvPr/>
          </p:nvSpPr>
          <p:spPr bwMode="auto">
            <a:xfrm>
              <a:off x="272479" y="1099220"/>
              <a:ext cx="3676020" cy="432041"/>
            </a:xfrm>
            <a:prstGeom prst="rect">
              <a:avLst/>
            </a:prstGeom>
            <a:ln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해당 학생의 </a:t>
              </a:r>
              <a:r>
                <a:rPr lang="ko-KR" altLang="en-US" sz="1600" i="0" dirty="0">
                  <a:solidFill>
                    <a:schemeClr val="tx1"/>
                  </a:solidFill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반영된 </a:t>
              </a:r>
              <a:r>
                <a:rPr kumimoji="1" lang="ko-KR" altLang="en-US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Noto Sans KR Light" panose="020B0200000000000000" pitchFamily="50" charset="-127"/>
                  <a:ea typeface="Noto Sans KR Light" panose="020B0200000000000000" pitchFamily="50" charset="-127"/>
                  <a:cs typeface="KoPubWorld바탕체 Light" panose="00000300000000000000" pitchFamily="2" charset="-127"/>
                </a:rPr>
                <a:t>수강 목록 출력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2F9C0C5-7639-30E3-54E3-53B47D2AB9D1}"/>
                </a:ext>
              </a:extLst>
            </p:cNvPr>
            <p:cNvCxnSpPr/>
            <p:nvPr/>
          </p:nvCxnSpPr>
          <p:spPr bwMode="auto">
            <a:xfrm>
              <a:off x="272480" y="1387252"/>
              <a:ext cx="35283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1A0BF4-7698-533E-BA37-B8292C375B14}"/>
              </a:ext>
            </a:extLst>
          </p:cNvPr>
          <p:cNvSpPr/>
          <p:nvPr/>
        </p:nvSpPr>
        <p:spPr bwMode="auto">
          <a:xfrm>
            <a:off x="259424" y="2214379"/>
            <a:ext cx="3888432" cy="43204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대안 흐름 삭제</a:t>
            </a:r>
          </a:p>
        </p:txBody>
      </p:sp>
    </p:spTree>
    <p:extLst>
      <p:ext uri="{BB962C8B-B14F-4D97-AF65-F5344CB8AC3E}">
        <p14:creationId xmlns:p14="http://schemas.microsoft.com/office/powerpoint/2010/main" val="263713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2E10A-57CC-BCF5-446B-C77A2F944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A842BAFE-B658-9B51-2C20-60808AEA933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4434AB0E-F55E-35C6-A2B4-8CC785BFFD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2041757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학생출석정보 조회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조교는 각 수업에서 학생들의 출석들을 조회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할수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있어야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교수 수업관리 화면에서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조교또한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출석에 정보에 대해서 볼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9759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1A54-F9B1-B0F7-A493-F1D6ED1FA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1887DC10-8988-915D-2018-019BEDAF96B1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0570FC85-87C5-3DE4-C66A-81BDB6853A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156141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자신정보 조회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자신의 개인정보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이름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나이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성별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속한과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및 민감한 정보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(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가족관계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계좌번호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)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들을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수정할 수 있도록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해야한다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개인정보를 볼 수 있는 창을 만들어 해당 창에서 자신의 개인정보를 보며 주소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전화번호와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같이 변경될 여지가 많은 정보들은 수정이 가능하게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01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5FA96-460A-7234-3038-F0EB62F3E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02607D72-7568-AC9D-F66D-613434066D03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FC0D8FB1-F031-B4E7-713A-B9A4504E5C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638548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수업시간 변경 및 조회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하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조교는 해당 학과의 수업들의 시간들을 알 수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있어야하며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해당 과목에 특정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일짜에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시간을 변경을 할 수 있다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해당 학과 전체 수업들의 시간을 조회할 수 있는 화면을 만들며 해당 화면에서 특정 수업의 시간을 다른 날짜로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변경할 수 있도록 한다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4659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F078-5108-1AA0-C5BF-C1A1C382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94" name="Group 1622">
            <a:extLst>
              <a:ext uri="{FF2B5EF4-FFF2-40B4-BE49-F238E27FC236}">
                <a16:creationId xmlns:a16="http://schemas.microsoft.com/office/drawing/2014/main" id="{76631F15-0E63-6B06-4AB4-C169ADAC5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279047"/>
              </p:ext>
            </p:extLst>
          </p:nvPr>
        </p:nvGraphicFramePr>
        <p:xfrm>
          <a:off x="228600" y="873125"/>
          <a:ext cx="9525000" cy="1162049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7620">
                <a:tc gridSpan="4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요구사항 정의서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 </a:t>
                      </a:r>
                    </a:p>
                  </a:txBody>
                  <a:tcPr marL="95680" marR="95680" marT="47852" marB="47852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프로젝트명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·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학사관리시스템 구축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2XXX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년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0X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월 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27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일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업무시스템명 </a:t>
                      </a: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학사관리 시스템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작성자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담 당 자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8143"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활동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/</a:t>
                      </a:r>
                      <a:r>
                        <a:rPr kumimoji="1" lang="ko-KR" altLang="en-US" sz="1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테스크명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가는각진제목체" pitchFamily="18" charset="-127"/>
                        <a:ea typeface="가는각진제목체" pitchFamily="18" charset="-127"/>
                      </a:endParaRPr>
                    </a:p>
                  </a:txBody>
                  <a:tcPr marL="95680" marR="95680" marT="47852" marB="47852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유스케이스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도출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페이지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3 / 62</a:t>
                      </a:r>
                    </a:p>
                  </a:txBody>
                  <a:tcPr marL="95680" marR="95680" marT="47852" marB="4785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696" name="Group 1624">
            <a:extLst>
              <a:ext uri="{FF2B5EF4-FFF2-40B4-BE49-F238E27FC236}">
                <a16:creationId xmlns:a16="http://schemas.microsoft.com/office/drawing/2014/main" id="{3332758F-DDE2-CD2B-D136-CD4E432C1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401708"/>
              </p:ext>
            </p:extLst>
          </p:nvPr>
        </p:nvGraphicFramePr>
        <p:xfrm>
          <a:off x="228600" y="2251075"/>
          <a:ext cx="9525000" cy="4387848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-ID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AC-120-001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업무영역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액터</a:t>
                      </a: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신규</a:t>
                      </a:r>
                      <a:r>
                        <a:rPr kumimoji="1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개선 구분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신규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 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공지사항 등록 및 수정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중요도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가는각진제목체" pitchFamily="18" charset="-127"/>
                          <a:ea typeface="가는각진제목체" pitchFamily="18" charset="-127"/>
                        </a:rPr>
                        <a:t>중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64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요구사항내역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직원들은 공지사항들을 작성할 수 있으며 삭제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,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수정 또한 가능하다</a:t>
                      </a: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   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8444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해결    방법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메인포털에서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게시판으로 이동 할 수 있으며 게시판에서 직원들은 공지사항을 작성할 수 있으며 이를 수정 및 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 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삭제 할 수 있도록 한다</a:t>
                      </a:r>
                      <a:r>
                        <a:rPr kumimoji="1" lang="en-US" altLang="ko-KR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.</a:t>
                      </a:r>
                      <a:endParaRPr kumimoji="1" lang="en-US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예외    조건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기대    효과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프로젝트 수용여부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 </a:t>
                      </a: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수용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관련부서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예산회계관리시스템 개발팀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검토자료</a:t>
                      </a: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831">
                <a:tc>
                  <a:txBody>
                    <a:bodyPr/>
                    <a:lstStyle/>
                    <a:p>
                      <a:pPr marL="0" marR="0" lvl="0" indent="0" algn="ctr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체" pitchFamily="49" charset="-127"/>
                          <a:ea typeface="굴림체" pitchFamily="49" charset="-127"/>
                        </a:rPr>
                        <a:t>관련프로세스명</a:t>
                      </a:r>
                    </a:p>
                  </a:txBody>
                  <a:tcPr marL="91428" marR="91428" marT="45715" marB="45715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l" defTabSz="957263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체" pitchFamily="49" charset="-127"/>
                        <a:ea typeface="굴림체" pitchFamily="49" charset="-127"/>
                      </a:endParaRPr>
                    </a:p>
                  </a:txBody>
                  <a:tcPr marL="91428" marR="91428" marT="45715" marB="4571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42008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2733</TotalTime>
  <Words>802</Words>
  <Application>Microsoft Office PowerPoint</Application>
  <PresentationFormat>사용자 지정</PresentationFormat>
  <Paragraphs>272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 Light</vt:lpstr>
      <vt:lpstr>가는각진제목체</vt:lpstr>
      <vt:lpstr>굴림</vt:lpstr>
      <vt:lpstr>굴림체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엔디에스 SI사업본부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김수영</dc:creator>
  <cp:lastModifiedBy>A</cp:lastModifiedBy>
  <cp:revision>191</cp:revision>
  <dcterms:created xsi:type="dcterms:W3CDTF">2004-02-28T00:58:53Z</dcterms:created>
  <dcterms:modified xsi:type="dcterms:W3CDTF">2025-05-14T03:38:35Z</dcterms:modified>
</cp:coreProperties>
</file>