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24"/>
  </p:notesMasterIdLst>
  <p:sldIdLst>
    <p:sldId id="345" r:id="rId2"/>
    <p:sldId id="344" r:id="rId3"/>
    <p:sldId id="347" r:id="rId4"/>
    <p:sldId id="346" r:id="rId5"/>
    <p:sldId id="348" r:id="rId6"/>
    <p:sldId id="349" r:id="rId7"/>
    <p:sldId id="350" r:id="rId8"/>
    <p:sldId id="351" r:id="rId9"/>
    <p:sldId id="386" r:id="rId10"/>
    <p:sldId id="353" r:id="rId11"/>
    <p:sldId id="380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258" r:id="rId21"/>
    <p:sldId id="259" r:id="rId22"/>
    <p:sldId id="334" r:id="rId23"/>
  </p:sldIdLst>
  <p:sldSz cx="9906000" cy="723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4" autoAdjust="0"/>
    <p:restoredTop sz="94647" autoAdjust="0"/>
  </p:normalViewPr>
  <p:slideViewPr>
    <p:cSldViewPr showGuides="1">
      <p:cViewPr varScale="1">
        <p:scale>
          <a:sx n="88" d="100"/>
          <a:sy n="88" d="100"/>
        </p:scale>
        <p:origin x="1596" y="84"/>
      </p:cViewPr>
      <p:guideLst>
        <p:guide orient="horz" pos="22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685800"/>
            <a:ext cx="46894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5872A59F-AB7D-4A90-9EDE-9DE8AA7D4C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24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42F2B4-14D3-4DF1-968F-6AF350E35714}" type="slidenum">
              <a:rPr lang="en-US" altLang="ko-KR" sz="1200" i="0" smtClean="0"/>
              <a:pPr eaLnBrk="1" hangingPunct="1"/>
              <a:t>20</a:t>
            </a:fld>
            <a:endParaRPr lang="en-US" altLang="ko-KR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03F906C-6A69-4DB8-B519-13392062607E}" type="slidenum">
              <a:rPr lang="en-US" altLang="ko-KR" sz="1200" i="0" smtClean="0"/>
              <a:pPr eaLnBrk="1" hangingPunct="1"/>
              <a:t>21</a:t>
            </a:fld>
            <a:endParaRPr lang="en-US" altLang="ko-KR" sz="120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2A59F-AB7D-4A90-9EDE-9DE8AA7D4C5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80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938"/>
            <a:ext cx="9933954" cy="725687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538119"/>
            <a:ext cx="6312279" cy="1737763"/>
          </a:xfrm>
        </p:spPr>
        <p:txBody>
          <a:bodyPr anchor="b">
            <a:noAutofit/>
          </a:bodyPr>
          <a:lstStyle>
            <a:lvl1pPr algn="r">
              <a:defRPr sz="57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275881"/>
            <a:ext cx="6312279" cy="115783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5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7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0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8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90" cy="3592689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718755"/>
            <a:ext cx="6876690" cy="1658238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916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43467"/>
            <a:ext cx="6578197" cy="3190522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833989"/>
            <a:ext cx="5871454" cy="4021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FontTx/>
              <a:buNone/>
              <a:defRPr/>
            </a:lvl2pPr>
            <a:lvl3pPr marL="965241" indent="0">
              <a:buFontTx/>
              <a:buNone/>
              <a:defRPr/>
            </a:lvl3pPr>
            <a:lvl4pPr marL="1447861" indent="0">
              <a:buFontTx/>
              <a:buNone/>
              <a:defRPr/>
            </a:lvl4pPr>
            <a:lvl5pPr marL="193048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18755"/>
            <a:ext cx="6876691" cy="1658238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834288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3046920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5001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039321"/>
            <a:ext cx="6876691" cy="2739652"/>
          </a:xfrm>
        </p:spPr>
        <p:txBody>
          <a:bodyPr anchor="b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159802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221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43467"/>
            <a:ext cx="6578197" cy="3190522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236156"/>
            <a:ext cx="6876692" cy="54281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FontTx/>
              <a:buNone/>
              <a:defRPr/>
            </a:lvl2pPr>
            <a:lvl3pPr marL="965241" indent="0">
              <a:buFontTx/>
              <a:buNone/>
              <a:defRPr/>
            </a:lvl3pPr>
            <a:lvl4pPr marL="1447861" indent="0">
              <a:buFontTx/>
              <a:buNone/>
              <a:defRPr/>
            </a:lvl4pPr>
            <a:lvl5pPr marL="193048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159802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834288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3046920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9390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43467"/>
            <a:ext cx="6869920" cy="3190522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236156"/>
            <a:ext cx="6876692" cy="54281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33">
                <a:solidFill>
                  <a:schemeClr val="accent1"/>
                </a:solidFill>
              </a:defRPr>
            </a:lvl1pPr>
            <a:lvl2pPr marL="482620" indent="0">
              <a:buFontTx/>
              <a:buNone/>
              <a:defRPr/>
            </a:lvl2pPr>
            <a:lvl3pPr marL="965241" indent="0">
              <a:buFontTx/>
              <a:buNone/>
              <a:defRPr/>
            </a:lvl3pPr>
            <a:lvl4pPr marL="1447861" indent="0">
              <a:buFontTx/>
              <a:buNone/>
              <a:defRPr/>
            </a:lvl4pPr>
            <a:lvl5pPr marL="193048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159802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06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26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43467"/>
            <a:ext cx="1060380" cy="5543198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43467"/>
            <a:ext cx="5627945" cy="55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0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860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850917"/>
            <a:ext cx="6876691" cy="1928058"/>
          </a:xfrm>
        </p:spPr>
        <p:txBody>
          <a:bodyPr anchor="b"/>
          <a:lstStyle>
            <a:lvl1pPr algn="l">
              <a:defRPr sz="4222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908200"/>
          </a:xfrm>
        </p:spPr>
        <p:txBody>
          <a:bodyPr anchor="t"/>
          <a:lstStyle>
            <a:lvl1pPr marL="0" indent="0" algn="l">
              <a:buNone/>
              <a:defRPr sz="211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4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90" cy="139417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280622"/>
            <a:ext cx="3345451" cy="409637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689"/>
            </a:lvl2pPr>
            <a:lvl3pPr>
              <a:defRPr sz="1478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280623"/>
            <a:ext cx="3345453" cy="4096372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689"/>
            </a:lvl2pPr>
            <a:lvl3pPr>
              <a:defRPr sz="1478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921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281037"/>
            <a:ext cx="3348228" cy="608277"/>
          </a:xfrm>
        </p:spPr>
        <p:txBody>
          <a:bodyPr anchor="b">
            <a:noAutofit/>
          </a:bodyPr>
          <a:lstStyle>
            <a:lvl1pPr marL="0" indent="0">
              <a:buNone/>
              <a:defRPr sz="2533" b="0"/>
            </a:lvl1pPr>
            <a:lvl2pPr marL="482620" indent="0">
              <a:buNone/>
              <a:defRPr sz="2111" b="1"/>
            </a:lvl2pPr>
            <a:lvl3pPr marL="965241" indent="0">
              <a:buNone/>
              <a:defRPr sz="1900" b="1"/>
            </a:lvl3pPr>
            <a:lvl4pPr marL="1447861" indent="0">
              <a:buNone/>
              <a:defRPr sz="1689" b="1"/>
            </a:lvl4pPr>
            <a:lvl5pPr marL="1930481" indent="0">
              <a:buNone/>
              <a:defRPr sz="1689" b="1"/>
            </a:lvl5pPr>
            <a:lvl6pPr marL="2413102" indent="0">
              <a:buNone/>
              <a:defRPr sz="1689" b="1"/>
            </a:lvl6pPr>
            <a:lvl7pPr marL="2895722" indent="0">
              <a:buNone/>
              <a:defRPr sz="1689" b="1"/>
            </a:lvl7pPr>
            <a:lvl8pPr marL="3378342" indent="0">
              <a:buNone/>
              <a:defRPr sz="1689" b="1"/>
            </a:lvl8pPr>
            <a:lvl9pPr marL="3860963" indent="0">
              <a:buNone/>
              <a:defRPr sz="168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889316"/>
            <a:ext cx="3348228" cy="348767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281037"/>
            <a:ext cx="3348228" cy="608277"/>
          </a:xfrm>
        </p:spPr>
        <p:txBody>
          <a:bodyPr anchor="b">
            <a:noAutofit/>
          </a:bodyPr>
          <a:lstStyle>
            <a:lvl1pPr marL="0" indent="0">
              <a:buNone/>
              <a:defRPr sz="2533" b="0"/>
            </a:lvl1pPr>
            <a:lvl2pPr marL="482620" indent="0">
              <a:buNone/>
              <a:defRPr sz="2111" b="1"/>
            </a:lvl2pPr>
            <a:lvl3pPr marL="965241" indent="0">
              <a:buNone/>
              <a:defRPr sz="1900" b="1"/>
            </a:lvl3pPr>
            <a:lvl4pPr marL="1447861" indent="0">
              <a:buNone/>
              <a:defRPr sz="1689" b="1"/>
            </a:lvl4pPr>
            <a:lvl5pPr marL="1930481" indent="0">
              <a:buNone/>
              <a:defRPr sz="1689" b="1"/>
            </a:lvl5pPr>
            <a:lvl6pPr marL="2413102" indent="0">
              <a:buNone/>
              <a:defRPr sz="1689" b="1"/>
            </a:lvl6pPr>
            <a:lvl7pPr marL="2895722" indent="0">
              <a:buNone/>
              <a:defRPr sz="1689" b="1"/>
            </a:lvl7pPr>
            <a:lvl8pPr marL="3378342" indent="0">
              <a:buNone/>
              <a:defRPr sz="1689" b="1"/>
            </a:lvl8pPr>
            <a:lvl9pPr marL="3860963" indent="0">
              <a:buNone/>
              <a:defRPr sz="168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889316"/>
            <a:ext cx="3348228" cy="348767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62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43467"/>
            <a:ext cx="6876690" cy="139417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2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581860"/>
            <a:ext cx="3022697" cy="1349492"/>
          </a:xfrm>
        </p:spPr>
        <p:txBody>
          <a:bodyPr anchor="b">
            <a:normAutofit/>
          </a:bodyPr>
          <a:lstStyle>
            <a:lvl1pPr>
              <a:defRPr sz="211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43533"/>
            <a:ext cx="3668207" cy="583346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931351"/>
            <a:ext cx="3022697" cy="2728030"/>
          </a:xfrm>
        </p:spPr>
        <p:txBody>
          <a:bodyPr>
            <a:normAutofit/>
          </a:bodyPr>
          <a:lstStyle>
            <a:lvl1pPr marL="0" indent="0">
              <a:buNone/>
              <a:defRPr sz="1478"/>
            </a:lvl1pPr>
            <a:lvl2pPr marL="361965" indent="0">
              <a:buNone/>
              <a:defRPr sz="1108"/>
            </a:lvl2pPr>
            <a:lvl3pPr marL="723930" indent="0">
              <a:buNone/>
              <a:defRPr sz="950"/>
            </a:lvl3pPr>
            <a:lvl4pPr marL="1085896" indent="0">
              <a:buNone/>
              <a:defRPr sz="792"/>
            </a:lvl4pPr>
            <a:lvl5pPr marL="1447861" indent="0">
              <a:buNone/>
              <a:defRPr sz="792"/>
            </a:lvl5pPr>
            <a:lvl6pPr marL="1809826" indent="0">
              <a:buNone/>
              <a:defRPr sz="792"/>
            </a:lvl6pPr>
            <a:lvl7pPr marL="2171791" indent="0">
              <a:buNone/>
              <a:defRPr sz="792"/>
            </a:lvl7pPr>
            <a:lvl8pPr marL="2533757" indent="0">
              <a:buNone/>
              <a:defRPr sz="792"/>
            </a:lvl8pPr>
            <a:lvl9pPr marL="2895722" indent="0">
              <a:buNone/>
              <a:defRPr sz="79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683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5067300"/>
            <a:ext cx="6876690" cy="598223"/>
          </a:xfrm>
        </p:spPr>
        <p:txBody>
          <a:bodyPr anchor="b">
            <a:normAutofit/>
          </a:bodyPr>
          <a:lstStyle>
            <a:lvl1pPr algn="l">
              <a:defRPr sz="2533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43467"/>
            <a:ext cx="6876690" cy="4059369"/>
          </a:xfrm>
        </p:spPr>
        <p:txBody>
          <a:bodyPr anchor="t">
            <a:normAutofit/>
          </a:bodyPr>
          <a:lstStyle>
            <a:lvl1pPr marL="0" indent="0" algn="ctr">
              <a:buNone/>
              <a:defRPr sz="1689"/>
            </a:lvl1pPr>
            <a:lvl2pPr marL="482620" indent="0">
              <a:buNone/>
              <a:defRPr sz="1689"/>
            </a:lvl2pPr>
            <a:lvl3pPr marL="965241" indent="0">
              <a:buNone/>
              <a:defRPr sz="1689"/>
            </a:lvl3pPr>
            <a:lvl4pPr marL="1447861" indent="0">
              <a:buNone/>
              <a:defRPr sz="1689"/>
            </a:lvl4pPr>
            <a:lvl5pPr marL="1930481" indent="0">
              <a:buNone/>
              <a:defRPr sz="1689"/>
            </a:lvl5pPr>
            <a:lvl6pPr marL="2413102" indent="0">
              <a:buNone/>
              <a:defRPr sz="1689"/>
            </a:lvl6pPr>
            <a:lvl7pPr marL="2895722" indent="0">
              <a:buNone/>
              <a:defRPr sz="1689"/>
            </a:lvl7pPr>
            <a:lvl8pPr marL="3378342" indent="0">
              <a:buNone/>
              <a:defRPr sz="1689"/>
            </a:lvl8pPr>
            <a:lvl9pPr marL="3860963" indent="0">
              <a:buNone/>
              <a:defRPr sz="16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665523"/>
            <a:ext cx="6876690" cy="711470"/>
          </a:xfrm>
        </p:spPr>
        <p:txBody>
          <a:bodyPr>
            <a:normAutofit/>
          </a:bodyPr>
          <a:lstStyle>
            <a:lvl1pPr marL="0" indent="0">
              <a:buNone/>
              <a:defRPr sz="1267"/>
            </a:lvl1pPr>
            <a:lvl2pPr marL="482620" indent="0">
              <a:buNone/>
              <a:defRPr sz="1267"/>
            </a:lvl2pPr>
            <a:lvl3pPr marL="965241" indent="0">
              <a:buNone/>
              <a:defRPr sz="1056"/>
            </a:lvl3pPr>
            <a:lvl4pPr marL="1447861" indent="0">
              <a:buNone/>
              <a:defRPr sz="950"/>
            </a:lvl4pPr>
            <a:lvl5pPr marL="1930481" indent="0">
              <a:buNone/>
              <a:defRPr sz="950"/>
            </a:lvl5pPr>
            <a:lvl6pPr marL="2413102" indent="0">
              <a:buNone/>
              <a:defRPr sz="950"/>
            </a:lvl6pPr>
            <a:lvl7pPr marL="2895722" indent="0">
              <a:buNone/>
              <a:defRPr sz="950"/>
            </a:lvl7pPr>
            <a:lvl8pPr marL="3378342" indent="0">
              <a:buNone/>
              <a:defRPr sz="950"/>
            </a:lvl8pPr>
            <a:lvl9pPr marL="3860963" indent="0">
              <a:buNone/>
              <a:defRPr sz="9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634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938"/>
            <a:ext cx="9933955" cy="7256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280623"/>
            <a:ext cx="6876690" cy="409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376995"/>
            <a:ext cx="741143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376995"/>
            <a:ext cx="5008221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CFF812D2-D06E-4D6B-98D3-20FB6E00147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8125" y="6781800"/>
            <a:ext cx="936307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6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hf hdr="0" ftr="0" dt="0"/>
  <p:txStyles>
    <p:titleStyle>
      <a:lvl1pPr algn="l" defTabSz="482620" rtl="0" eaLnBrk="1" latinLnBrk="1" hangingPunct="1">
        <a:spcBef>
          <a:spcPct val="0"/>
        </a:spcBef>
        <a:buNone/>
        <a:defRPr sz="3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61965" indent="-361965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4258" indent="-301638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6551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9171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1791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54412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37032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19652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02273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20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5241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7861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481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102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5722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8342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0963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E11B-0641-4F1E-A11F-EBAF55B4A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학사관리시스템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B3C09-8BFE-4A83-AE84-F5AB841DB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2025.05.12</a:t>
            </a:r>
          </a:p>
          <a:p>
            <a:r>
              <a:rPr lang="ko-KR" altLang="en-US" sz="1600" dirty="0"/>
              <a:t>김수혁</a:t>
            </a:r>
            <a:r>
              <a:rPr lang="en-US" altLang="ko-KR" sz="1600" dirty="0"/>
              <a:t>, </a:t>
            </a:r>
            <a:r>
              <a:rPr lang="ko-KR" altLang="en-US" sz="1600" dirty="0"/>
              <a:t>김태연</a:t>
            </a:r>
            <a:r>
              <a:rPr lang="en-US" altLang="ko-KR" sz="1600" dirty="0"/>
              <a:t>, </a:t>
            </a:r>
            <a:r>
              <a:rPr lang="ko-KR" altLang="en-US" sz="1600" dirty="0"/>
              <a:t>김명훈</a:t>
            </a:r>
          </a:p>
        </p:txBody>
      </p:sp>
    </p:spTree>
    <p:extLst>
      <p:ext uri="{BB962C8B-B14F-4D97-AF65-F5344CB8AC3E}">
        <p14:creationId xmlns:p14="http://schemas.microsoft.com/office/powerpoint/2010/main" val="128383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E2F7-558B-4FF5-BC58-043CB51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</p:spPr>
        <p:txBody>
          <a:bodyPr/>
          <a:lstStyle/>
          <a:p>
            <a:pPr algn="ctr"/>
            <a:r>
              <a:rPr lang="en-US" altLang="ko-KR" dirty="0"/>
              <a:t>2.2 </a:t>
            </a:r>
            <a:r>
              <a:rPr lang="ko-KR" altLang="en-US" dirty="0"/>
              <a:t>기능 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61BB-2F1D-42E8-91DF-243D84D0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F8277-F71B-447F-9180-B26A286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A842BAFE-B658-9B51-2C20-60808AEA933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유스케이스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도출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4434AB0E-F55E-35C6-A2B4-8CC785BFFD1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학생출석정보 조회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조교는 각 수업에서 학생들의 출석들을 조회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할수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교수 수업관리 화면에서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조교또한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출석에 정보에 대해서 볼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5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AE53-A167-4615-854F-C0902BC0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60" y="1881737"/>
            <a:ext cx="6312279" cy="1737763"/>
          </a:xfrm>
        </p:spPr>
        <p:txBody>
          <a:bodyPr/>
          <a:lstStyle/>
          <a:p>
            <a:r>
              <a:rPr lang="ko-KR" altLang="en-US" sz="4800" dirty="0"/>
              <a:t>기타요구 및 제약사항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695-96B9-4C95-96CF-60F53DF8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860" y="4339580"/>
            <a:ext cx="6312279" cy="1157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C0F4F-A32F-4B1F-93B4-C9F3073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8" y="739180"/>
            <a:ext cx="8757097" cy="139417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3.1 </a:t>
            </a:r>
            <a:r>
              <a:rPr lang="ko-KR" altLang="en-US" sz="3200" dirty="0"/>
              <a:t>성능요구</a:t>
            </a:r>
            <a:r>
              <a:rPr lang="en-US" altLang="ko-KR" sz="3200" dirty="0"/>
              <a:t>(</a:t>
            </a:r>
            <a:r>
              <a:rPr lang="ko-KR" altLang="en-US" sz="3200" dirty="0"/>
              <a:t>반응시간</a:t>
            </a:r>
            <a:r>
              <a:rPr lang="en-US" altLang="ko-KR" sz="3200" dirty="0"/>
              <a:t>, </a:t>
            </a:r>
            <a:r>
              <a:rPr lang="ko-KR" altLang="en-US" sz="3200" dirty="0"/>
              <a:t>처리소요시간</a:t>
            </a:r>
            <a:r>
              <a:rPr lang="en-US" altLang="ko-KR" sz="3200" dirty="0"/>
              <a:t>, </a:t>
            </a:r>
            <a:r>
              <a:rPr lang="ko-KR" altLang="en-US" sz="3200" dirty="0"/>
              <a:t>처리율</a:t>
            </a:r>
            <a:r>
              <a:rPr lang="en-US" altLang="ko-KR" sz="3200" dirty="0"/>
              <a:t>)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9F3B7-5BA1-4BEB-AE71-EDEFB220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 시간</a:t>
            </a:r>
            <a:endParaRPr lang="en-US" altLang="ko-KR" dirty="0"/>
          </a:p>
          <a:p>
            <a:r>
              <a:rPr lang="ko-KR" altLang="en-US" dirty="0"/>
              <a:t>처리소요 시간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27A2-3B7C-447A-93F4-E56BF83D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2D8-7C1D-4D90-8862-CD9FE4F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62" y="501035"/>
            <a:ext cx="8487602" cy="139417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3.2 H/W</a:t>
            </a:r>
            <a:r>
              <a:rPr lang="ko-KR" altLang="en-US" sz="3600" dirty="0"/>
              <a:t>요구 </a:t>
            </a:r>
            <a:r>
              <a:rPr lang="en-US" altLang="ko-KR" sz="3600" dirty="0"/>
              <a:t>(</a:t>
            </a:r>
            <a:r>
              <a:rPr lang="ko-KR" altLang="en-US" sz="3600" dirty="0"/>
              <a:t>기억장치규모</a:t>
            </a:r>
            <a:r>
              <a:rPr lang="en-US" altLang="ko-KR" sz="3600" dirty="0"/>
              <a:t>, </a:t>
            </a:r>
            <a:r>
              <a:rPr lang="ko-KR" altLang="en-US" sz="3600" dirty="0"/>
              <a:t>통신수용도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58564-399F-4E0F-9059-F25C2660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3DBD-6117-4682-89B0-69052E7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/>
              <a:t>3.3 </a:t>
            </a:r>
            <a:r>
              <a:rPr lang="ko-KR" altLang="en-US" sz="4000" dirty="0"/>
              <a:t>예외조건 및 이의처리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45348-6F7C-4256-B7DA-195B888D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7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81C4-A8C6-4572-81AB-0F3821CF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000" dirty="0"/>
              <a:t>3.4 </a:t>
            </a:r>
            <a:r>
              <a:rPr lang="ko-KR" altLang="en-US" sz="4000" dirty="0"/>
              <a:t>자원</a:t>
            </a:r>
            <a:r>
              <a:rPr lang="en-US" altLang="ko-KR" sz="4000" dirty="0"/>
              <a:t>, </a:t>
            </a:r>
            <a:r>
              <a:rPr lang="ko-KR" altLang="en-US" sz="4000" dirty="0"/>
              <a:t>인력에 대한 제약조건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BCED-2806-458D-BF1D-4A0310B2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5C61-7A41-47B4-B940-4B2DC03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2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3783-FE1A-4405-A7F1-FE59F4C6D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6000" dirty="0"/>
              <a:t>4. </a:t>
            </a:r>
            <a:r>
              <a:rPr lang="ko-KR" altLang="en-US" sz="6000" dirty="0"/>
              <a:t>인수조선</a:t>
            </a:r>
            <a:br>
              <a:rPr lang="en-US" altLang="ko-KR" sz="6000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EB415-EF19-4F1E-854C-992FDFFC9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5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B39E-B87E-4DF5-A8E8-544CB3B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/>
              <a:t>4.1 </a:t>
            </a:r>
            <a:r>
              <a:rPr lang="ko-KR" altLang="en-US" sz="4000" dirty="0"/>
              <a:t>기능시험 및 성능시험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523FB-ED4F-4516-A3E2-43D1B41A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E53-5C6A-4755-8E70-2D778284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/>
              <a:t>5. </a:t>
            </a:r>
            <a:r>
              <a:rPr lang="ko-KR" altLang="en-US" sz="4000" dirty="0"/>
              <a:t>참고자료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EA23-0D9C-424A-873B-85BA408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401F1-8D12-4EF3-8001-806258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2FC-6FBA-4FB3-B82E-38B71792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60" y="595164"/>
            <a:ext cx="6312279" cy="985691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7FCA5-BFD2-4966-AB10-293489A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859" y="1747292"/>
            <a:ext cx="6312279" cy="4608512"/>
          </a:xfrm>
        </p:spPr>
        <p:txBody>
          <a:bodyPr>
            <a:noAutofit/>
          </a:bodyPr>
          <a:lstStyle/>
          <a:p>
            <a:pPr marL="139700" indent="-228600" algn="l">
              <a:buAutoNum type="arabicPeriod"/>
              <a:tabLst>
                <a:tab pos="229235" algn="l"/>
                <a:tab pos="508000" algn="l"/>
              </a:tabLst>
            </a:pPr>
            <a:r>
              <a:rPr lang="ko-KR" altLang="en-US" sz="1200" dirty="0"/>
              <a:t>개요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1.1</a:t>
            </a:r>
            <a:r>
              <a:rPr lang="ko-KR" altLang="en-US" sz="989" dirty="0"/>
              <a:t>시스템의 목적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1.2</a:t>
            </a:r>
            <a:r>
              <a:rPr lang="ko-KR" altLang="en-US" sz="989" dirty="0"/>
              <a:t>범위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1.3</a:t>
            </a:r>
            <a:r>
              <a:rPr lang="ko-KR" altLang="en-US" sz="989" dirty="0"/>
              <a:t>정의</a:t>
            </a:r>
            <a:r>
              <a:rPr lang="en-US" altLang="ko-KR" sz="989" dirty="0"/>
              <a:t>, </a:t>
            </a:r>
            <a:r>
              <a:rPr lang="ko-KR" altLang="en-US" sz="989" dirty="0"/>
              <a:t>약어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1.4</a:t>
            </a:r>
            <a:r>
              <a:rPr lang="ko-KR" altLang="en-US" sz="989" dirty="0"/>
              <a:t>참조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2. </a:t>
            </a:r>
            <a:r>
              <a:rPr lang="ko-KR" altLang="en-US" sz="1200" dirty="0"/>
              <a:t>기능적요구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2.1</a:t>
            </a:r>
            <a:r>
              <a:rPr lang="ko-KR" altLang="en-US" sz="989" dirty="0" err="1"/>
              <a:t>외부인터페이스요구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2.2</a:t>
            </a:r>
            <a:r>
              <a:rPr lang="ko-KR" altLang="en-US" sz="989" dirty="0"/>
              <a:t>기능요구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3. </a:t>
            </a:r>
            <a:r>
              <a:rPr lang="ko-KR" altLang="en-US" sz="1200" dirty="0"/>
              <a:t>기타요구 및 제약사항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3.1</a:t>
            </a:r>
            <a:r>
              <a:rPr lang="ko-KR" altLang="en-US" sz="989" dirty="0"/>
              <a:t>성능요구</a:t>
            </a:r>
            <a:r>
              <a:rPr lang="en-US" altLang="ko-KR" sz="989" dirty="0"/>
              <a:t>(</a:t>
            </a:r>
            <a:r>
              <a:rPr lang="ko-KR" altLang="en-US" sz="989" dirty="0"/>
              <a:t>반응시간</a:t>
            </a:r>
            <a:r>
              <a:rPr lang="en-US" altLang="ko-KR" sz="989" dirty="0"/>
              <a:t>, </a:t>
            </a:r>
            <a:r>
              <a:rPr lang="ko-KR" altLang="en-US" sz="989" dirty="0"/>
              <a:t>처리소요시간</a:t>
            </a:r>
            <a:r>
              <a:rPr lang="en-US" altLang="ko-KR" sz="989" dirty="0"/>
              <a:t>, </a:t>
            </a:r>
            <a:r>
              <a:rPr lang="ko-KR" altLang="en-US" sz="989" dirty="0"/>
              <a:t>처리율</a:t>
            </a:r>
            <a:r>
              <a:rPr lang="en-US" altLang="ko-KR" sz="989" dirty="0"/>
              <a:t>)</a:t>
            </a:r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3.2H/W</a:t>
            </a:r>
            <a:r>
              <a:rPr lang="ko-KR" altLang="en-US" sz="989" dirty="0"/>
              <a:t>요구 </a:t>
            </a:r>
            <a:r>
              <a:rPr lang="en-US" altLang="ko-KR" sz="989" dirty="0"/>
              <a:t>(</a:t>
            </a:r>
            <a:r>
              <a:rPr lang="ko-KR" altLang="en-US" sz="989" dirty="0"/>
              <a:t>기억장치규모</a:t>
            </a:r>
            <a:r>
              <a:rPr lang="en-US" altLang="ko-KR" sz="989" dirty="0"/>
              <a:t>, </a:t>
            </a:r>
            <a:r>
              <a:rPr lang="ko-KR" altLang="en-US" sz="989" dirty="0"/>
              <a:t>통신수용도</a:t>
            </a:r>
            <a:r>
              <a:rPr lang="en-US" altLang="ko-KR" sz="989" dirty="0"/>
              <a:t>)</a:t>
            </a:r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3.3</a:t>
            </a:r>
            <a:r>
              <a:rPr lang="ko-KR" altLang="en-US" sz="989" dirty="0"/>
              <a:t>예외조건 및 이의처리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3.4</a:t>
            </a:r>
            <a:r>
              <a:rPr lang="ko-KR" altLang="en-US" sz="989" dirty="0"/>
              <a:t>자원</a:t>
            </a:r>
            <a:r>
              <a:rPr lang="en-US" altLang="ko-KR" sz="989" dirty="0"/>
              <a:t>, </a:t>
            </a:r>
            <a:r>
              <a:rPr lang="ko-KR" altLang="en-US" sz="989" dirty="0"/>
              <a:t>인력에 대한 제약조건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4. </a:t>
            </a:r>
            <a:r>
              <a:rPr lang="ko-KR" altLang="en-US" sz="1200" dirty="0"/>
              <a:t>인수조선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4.1 </a:t>
            </a:r>
            <a:r>
              <a:rPr lang="ko-KR" altLang="en-US" sz="989" dirty="0"/>
              <a:t>기능시험 및 성능시험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5. </a:t>
            </a:r>
            <a:r>
              <a:rPr lang="ko-KR" altLang="en-US" sz="1200" dirty="0"/>
              <a:t>참고자료</a:t>
            </a:r>
            <a:endParaRPr lang="en-US" altLang="ko-KR" sz="1200" dirty="0"/>
          </a:p>
          <a:p>
            <a:pPr>
              <a:tabLst>
                <a:tab pos="229235" algn="l"/>
                <a:tab pos="508000" algn="l"/>
              </a:tabLst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293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27413" y="1566863"/>
            <a:ext cx="308133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893" tIns="39946" rIns="79893" bIns="39946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32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요구사항 정의서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2438400" y="141605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438400" y="228600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aphicFrame>
        <p:nvGraphicFramePr>
          <p:cNvPr id="516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9081"/>
              </p:ext>
            </p:extLst>
          </p:nvPr>
        </p:nvGraphicFramePr>
        <p:xfrm>
          <a:off x="2792413" y="2805113"/>
          <a:ext cx="4392612" cy="2605089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·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회계관리시스템 구축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회계관리시스템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 row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방법론</a:t>
                      </a:r>
                    </a:p>
                  </a:txBody>
                  <a:tcPr marL="79343" marR="79343" marT="39672" marB="3967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단계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A000.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업무분석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A100.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정보수집 및 요구사항 조사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A120.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요구사항 정의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문서번호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A120-020-2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담 당 자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버전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1.0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XX.0x.27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21744"/>
              </p:ext>
            </p:extLst>
          </p:nvPr>
        </p:nvGraphicFramePr>
        <p:xfrm>
          <a:off x="414338" y="4105275"/>
          <a:ext cx="9196387" cy="1852736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번호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변경일자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내용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XX.0x.19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최초작성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21" name="Text Box 39"/>
          <p:cNvSpPr txBox="1">
            <a:spLocks noChangeArrowheads="1"/>
          </p:cNvSpPr>
          <p:nvPr/>
        </p:nvSpPr>
        <p:spPr bwMode="auto">
          <a:xfrm>
            <a:off x="414338" y="1090613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문서 이력</a:t>
            </a:r>
          </a:p>
        </p:txBody>
      </p:sp>
      <p:graphicFrame>
        <p:nvGraphicFramePr>
          <p:cNvPr id="82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5294"/>
              </p:ext>
            </p:extLst>
          </p:nvPr>
        </p:nvGraphicFramePr>
        <p:xfrm>
          <a:off x="414338" y="1466850"/>
          <a:ext cx="9196387" cy="1214440"/>
        </p:xfrm>
        <a:graphic>
          <a:graphicData uri="http://schemas.openxmlformats.org/drawingml/2006/table">
            <a:tbl>
              <a:tblPr/>
              <a:tblGrid>
                <a:gridCol w="239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51" name="Text Box 69"/>
          <p:cNvSpPr txBox="1">
            <a:spLocks noChangeArrowheads="1"/>
          </p:cNvSpPr>
          <p:nvPr/>
        </p:nvSpPr>
        <p:spPr bwMode="auto">
          <a:xfrm>
            <a:off x="414338" y="3673475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변경 내역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40831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3730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1)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전반적으로 조회에 대한 응답이 없는 경우가 많다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   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조회 요청 대기 상태를 표시하고 조회 요청에 대한 응답결과 메시지를 알기 쉽게 표시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02E6-5645-4941-A2CC-3D4DAC8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654" y="1696842"/>
            <a:ext cx="6876691" cy="1928058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개요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68DD4-3628-467B-8F0D-20A0548E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653" y="4092747"/>
            <a:ext cx="6876691" cy="908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ABF4A-AA0E-48EF-AC08-1CB71AD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C50FE-7E6E-4D84-B7E5-120665ED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</p:spPr>
        <p:txBody>
          <a:bodyPr/>
          <a:lstStyle/>
          <a:p>
            <a:pPr algn="ctr"/>
            <a:r>
              <a:rPr lang="en-US" altLang="ko-KR" dirty="0"/>
              <a:t>1.1 </a:t>
            </a:r>
            <a:r>
              <a:rPr lang="ko-KR" altLang="en-US" dirty="0"/>
              <a:t>시스템의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EDEF-F151-4EF5-A52D-CEE86A8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819300"/>
            <a:ext cx="6876690" cy="40963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현재 사용되는 학사관리 시스템의 기본적으로 두가지 문제점이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첫번째 문제점은 기능들이 어디에 위치해 있는지 찾는 것이 어렵다는 문제점이 존재한다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두 번째 문제점은 메신저의 부재로 학생들이나 교수들이 학사 관리 시스템안에서 소통할 창고인 메신저가 굉장히 빈약하다는 문제점이 존재한다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이러한 두가지 문제점은 충분히 개선할 수 있는 문제점이라고 봤기에 해당 프로젝트를 계획했다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7AD9B-2591-41D8-87EA-07AEAEB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D94-6922-4447-83EE-CE67D4C4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1.2 </a:t>
            </a:r>
            <a:r>
              <a:rPr lang="ko-KR" altLang="en-US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119AA-CAB2-4A66-9EA8-873000A3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현시스템은 학사관리시스템 내에서 수업에 관련된 기능들을 우선적으로 구현한다</a:t>
            </a:r>
            <a:endParaRPr lang="en-US" altLang="ko-KR" dirty="0"/>
          </a:p>
          <a:p>
            <a:r>
              <a:rPr lang="ko-KR" altLang="en-US" dirty="0"/>
              <a:t>추가적인 문제점을 개선하기 위한 메신저기능을 추가할 예정이다</a:t>
            </a:r>
            <a:endParaRPr lang="en-US" altLang="ko-KR" dirty="0"/>
          </a:p>
          <a:p>
            <a:r>
              <a:rPr lang="ko-KR" altLang="en-US" dirty="0" err="1"/>
              <a:t>수업관련된</a:t>
            </a:r>
            <a:r>
              <a:rPr lang="ko-KR" altLang="en-US" dirty="0"/>
              <a:t> 사항에 대해 공지할 게시판 기능도 추가할 예정이다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B6F47-20FC-46F7-A22E-90F4F63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B381E-A75D-4944-B570-83F6A06B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1.3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약어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E948-2A3F-4827-B2BB-BE50EB37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75284"/>
            <a:ext cx="6876690" cy="439248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400" dirty="0"/>
              <a:t>수정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바뀌는 것을 수정이라고 정의한다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삭제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로그를 없애는 것을 삭제라고 정의한다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학생</a:t>
            </a:r>
            <a:r>
              <a:rPr lang="en-US" altLang="ko-KR" sz="1400" dirty="0"/>
              <a:t>: </a:t>
            </a:r>
            <a:r>
              <a:rPr lang="ko-KR" altLang="en-US" sz="1400" dirty="0"/>
              <a:t>학생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교수</a:t>
            </a:r>
            <a:r>
              <a:rPr lang="en-US" altLang="ko-KR" sz="1400" dirty="0"/>
              <a:t>: </a:t>
            </a:r>
            <a:r>
              <a:rPr lang="ko-KR" altLang="en-US" sz="1400" dirty="0"/>
              <a:t>교수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조교</a:t>
            </a:r>
            <a:r>
              <a:rPr lang="en-US" altLang="ko-KR" sz="1400" dirty="0"/>
              <a:t>: </a:t>
            </a:r>
            <a:r>
              <a:rPr lang="ko-KR" altLang="en-US" sz="1400" dirty="0"/>
              <a:t>조교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직원</a:t>
            </a:r>
            <a:r>
              <a:rPr lang="en-US" altLang="ko-KR" sz="1400" dirty="0"/>
              <a:t>: </a:t>
            </a:r>
            <a:r>
              <a:rPr lang="ko-KR" altLang="en-US" sz="1400" dirty="0"/>
              <a:t>직원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예외조건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이의처리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위험 사항이라고 정의한다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/>
              <a:t>반응시간</a:t>
            </a:r>
            <a:r>
              <a:rPr lang="en-US" altLang="ko-KR" sz="1200" dirty="0"/>
              <a:t>: </a:t>
            </a:r>
            <a:r>
              <a:rPr lang="ko-KR" altLang="en-US" sz="1200" dirty="0"/>
              <a:t>버튼 같은 웹사이트의 </a:t>
            </a:r>
            <a:r>
              <a:rPr lang="ko-KR" altLang="en-US" sz="1200" dirty="0" err="1"/>
              <a:t>클릭했을때</a:t>
            </a:r>
            <a:r>
              <a:rPr lang="ko-KR" altLang="en-US" sz="1200" dirty="0"/>
              <a:t> 반응까지 걸리는 시간 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처리소요시간</a:t>
            </a:r>
            <a:r>
              <a:rPr lang="en-US" altLang="ko-KR" sz="1200" dirty="0"/>
              <a:t>: </a:t>
            </a:r>
            <a:r>
              <a:rPr lang="ko-KR" altLang="en-US" sz="1200" dirty="0"/>
              <a:t>웹사이트를 접근 </a:t>
            </a:r>
            <a:r>
              <a:rPr lang="ko-KR" altLang="en-US" sz="1200" dirty="0" err="1"/>
              <a:t>할때</a:t>
            </a:r>
            <a:r>
              <a:rPr lang="ko-KR" altLang="en-US" sz="1200"/>
              <a:t> 걸리는 시간 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600" dirty="0"/>
              <a:t>      약어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/>
              <a:t>사용자 인터페이스 자체를 애기하는 것은 길기에 인터페이스라고 애기한다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하드웨어 인터페이스</a:t>
            </a:r>
            <a:r>
              <a:rPr lang="en-US" altLang="ko-KR" sz="1400" dirty="0"/>
              <a:t>, </a:t>
            </a:r>
            <a:r>
              <a:rPr lang="ko-KR" altLang="en-US" sz="1400" dirty="0"/>
              <a:t>통신 인터페이스는 그대로 하드웨어 </a:t>
            </a:r>
            <a:r>
              <a:rPr lang="en-US" altLang="ko-KR" sz="1400" dirty="0"/>
              <a:t>,</a:t>
            </a:r>
            <a:r>
              <a:rPr lang="ko-KR" altLang="en-US" sz="1400" dirty="0"/>
              <a:t>통신 인터페이스라고 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E7370-5188-4D6C-94E3-FE518F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B8025-D1B9-4132-8387-BF702842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1.4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7D3B-7D48-4806-8E5F-63A865F1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4AA53-9D81-4B9B-9E45-736EB387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7D58-7130-4B24-B6B9-B9D1986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60" y="1881737"/>
            <a:ext cx="6312279" cy="1737763"/>
          </a:xfrm>
        </p:spPr>
        <p:txBody>
          <a:bodyPr/>
          <a:lstStyle/>
          <a:p>
            <a:pPr algn="ctr"/>
            <a:r>
              <a:rPr lang="ko-KR" altLang="en-US" dirty="0"/>
              <a:t>기능적요구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06067-4AFD-4C13-A112-1C1C31AD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9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인터페이스 요구사항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찾을수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메인 웹사이트에서 손 쉽게 찾을 수 있게 하며 없는 기능들은 검색기능을 통해 손 쉽게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AE5142F-198F-7A1A-DD5D-7CE323A3EC33}"/>
              </a:ext>
            </a:extLst>
          </p:cNvPr>
          <p:cNvSpPr txBox="1">
            <a:spLocks/>
          </p:cNvSpPr>
          <p:nvPr/>
        </p:nvSpPr>
        <p:spPr>
          <a:xfrm>
            <a:off x="1424608" y="176036"/>
            <a:ext cx="6876689" cy="1394178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dirty="0"/>
              <a:t>2.1 </a:t>
            </a:r>
            <a:r>
              <a:rPr lang="ko-KR" altLang="en-US" dirty="0" err="1"/>
              <a:t>외부인터페이스</a:t>
            </a:r>
            <a:r>
              <a:rPr lang="ko-KR" altLang="en-US" dirty="0"/>
              <a:t> 요구</a:t>
            </a:r>
          </a:p>
        </p:txBody>
      </p:sp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2645</TotalTime>
  <Words>651</Words>
  <Application>Microsoft Office PowerPoint</Application>
  <PresentationFormat>사용자 지정</PresentationFormat>
  <Paragraphs>204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가는각진제목체</vt:lpstr>
      <vt:lpstr>굴림</vt:lpstr>
      <vt:lpstr>굴림체</vt:lpstr>
      <vt:lpstr>맑은 고딕</vt:lpstr>
      <vt:lpstr>Arial</vt:lpstr>
      <vt:lpstr>Trebuchet MS</vt:lpstr>
      <vt:lpstr>Wingdings 3</vt:lpstr>
      <vt:lpstr>패싯</vt:lpstr>
      <vt:lpstr>학사관리시스템  </vt:lpstr>
      <vt:lpstr>목차</vt:lpstr>
      <vt:lpstr>개요 </vt:lpstr>
      <vt:lpstr>1.1 시스템의 목적</vt:lpstr>
      <vt:lpstr>1.2 범위</vt:lpstr>
      <vt:lpstr>1.3 정의, 약어</vt:lpstr>
      <vt:lpstr>1.4 참조</vt:lpstr>
      <vt:lpstr>기능적요구</vt:lpstr>
      <vt:lpstr>PowerPoint 프레젠테이션</vt:lpstr>
      <vt:lpstr>2.2 기능 요구</vt:lpstr>
      <vt:lpstr>PowerPoint 프레젠테이션</vt:lpstr>
      <vt:lpstr>기타요구 및 제약사항</vt:lpstr>
      <vt:lpstr>3.1 성능요구(반응시간, 처리소요시간, 처리율) </vt:lpstr>
      <vt:lpstr>3.2 H/W요구 (기억장치규모, 통신수용도)</vt:lpstr>
      <vt:lpstr>3.3 예외조건 및 이의처리</vt:lpstr>
      <vt:lpstr>3.4 자원, 인력에 대한 제약조건 </vt:lpstr>
      <vt:lpstr>4. 인수조선 </vt:lpstr>
      <vt:lpstr>4.1 기능시험 및 성능시험</vt:lpstr>
      <vt:lpstr>5. 참고자료 </vt:lpstr>
      <vt:lpstr>PowerPoint 프레젠테이션</vt:lpstr>
      <vt:lpstr>PowerPoint 프레젠테이션</vt:lpstr>
      <vt:lpstr>PowerPoint 프레젠테이션</vt:lpstr>
    </vt:vector>
  </TitlesOfParts>
  <Company>엔디에스 SI사업본부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김수영</dc:creator>
  <cp:lastModifiedBy>A</cp:lastModifiedBy>
  <cp:revision>193</cp:revision>
  <dcterms:created xsi:type="dcterms:W3CDTF">2004-02-28T00:58:53Z</dcterms:created>
  <dcterms:modified xsi:type="dcterms:W3CDTF">2025-05-14T04:33:17Z</dcterms:modified>
</cp:coreProperties>
</file>