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62" r:id="rId13"/>
  </p:sldMasterIdLst>
  <p:notesMasterIdLst>
    <p:notesMasterId r:id="rId15"/>
  </p:notesMasterIdLst>
  <p:sldIdLst>
    <p:sldId id="258" r:id="rId17"/>
    <p:sldId id="259" r:id="rId19"/>
    <p:sldId id="376" r:id="rId21"/>
    <p:sldId id="380" r:id="rId22"/>
    <p:sldId id="381" r:id="rId23"/>
    <p:sldId id="382" r:id="rId24"/>
    <p:sldId id="383" r:id="rId25"/>
    <p:sldId id="386" r:id="rId26"/>
    <p:sldId id="387" r:id="rId27"/>
    <p:sldId id="388" r:id="rId28"/>
  </p:sldIdLst>
  <p:sldSz cx="9906000" cy="7239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9" userDrawn="0">
          <p15:clr>
            <a:srgbClr val="A4A3A4"/>
          </p15:clr>
        </p15:guide>
        <p15:guide id="2" pos="311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6074" autoAdjust="0"/>
    <p:restoredTop sz="94647" autoAdjust="0"/>
  </p:normalViewPr>
  <p:slideViewPr>
    <p:cSldViewPr snapToGrid="1" snapToObjects="1">
      <p:cViewPr varScale="1">
        <p:scale>
          <a:sx n="88" d="100"/>
          <a:sy n="88" d="100"/>
        </p:scale>
        <p:origin x="1596" y="84"/>
      </p:cViewPr>
      <p:guideLst>
        <p:guide orient="horz" pos="2279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34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685800"/>
            <a:ext cx="46894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872A59F-AB7D-4A90-9EDE-9DE8AA7D4C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24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42F2B4-14D3-4DF1-968F-6AF350E35714}" type="slidenum">
              <a:rPr lang="en-US" altLang="ko-KR" sz="1200" i="0" smtClean="0"/>
              <a:pPr eaLnBrk="1" hangingPunct="1"/>
              <a:t>1</a:t>
            </a:fld>
            <a:endParaRPr lang="en-US" altLang="ko-KR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03F906C-6A69-4DB8-B519-13392062607E}" type="slidenum">
              <a:rPr lang="en-US" altLang="ko-KR" sz="1200" i="0" smtClean="0"/>
              <a:pPr eaLnBrk="1" hangingPunct="1"/>
              <a:t>2</a:t>
            </a:fld>
            <a:endParaRPr lang="en-US" altLang="ko-KR" sz="120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249488"/>
            <a:ext cx="8420100" cy="155098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102100"/>
            <a:ext cx="6934200" cy="1849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31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89100"/>
            <a:ext cx="8915400" cy="4776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513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90513"/>
            <a:ext cx="2228850" cy="61753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90513"/>
            <a:ext cx="6534150" cy="6175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976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89100"/>
            <a:ext cx="8915400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67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651375"/>
            <a:ext cx="8420100" cy="1438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3068638"/>
            <a:ext cx="8420100" cy="15827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13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89100"/>
            <a:ext cx="438150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89100"/>
            <a:ext cx="438150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21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20838"/>
            <a:ext cx="4376738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295525"/>
            <a:ext cx="4376738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620838"/>
            <a:ext cx="4378325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295525"/>
            <a:ext cx="4378325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536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91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7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3259138" cy="12255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88925"/>
            <a:ext cx="5537200" cy="617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514475"/>
            <a:ext cx="3259138" cy="4951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894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5067300"/>
            <a:ext cx="5943600" cy="5984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46113"/>
            <a:ext cx="5943600" cy="434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665788"/>
            <a:ext cx="5943600" cy="849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127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Line 15"/>
          <p:cNvSpPr>
            <a:spLocks noChangeShapeType="1"/>
          </p:cNvSpPr>
          <p:nvPr/>
        </p:nvSpPr>
        <p:spPr bwMode="auto">
          <a:xfrm flipV="1">
            <a:off x="1857375" y="654050"/>
            <a:ext cx="7899400" cy="1270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763000" y="381000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algn="r">
              <a:defRPr/>
            </a:pPr>
            <a:r>
              <a:rPr lang="en-US" altLang="ko-KR" sz="1000" i="0">
                <a:latin typeface="가는각진제목체" pitchFamily="18" charset="-127"/>
                <a:ea typeface="가는각진제목체" pitchFamily="18" charset="-127"/>
              </a:rPr>
              <a:t>A120-020-2</a:t>
            </a:r>
            <a:endParaRPr lang="en-US" altLang="ko-KR" sz="1000" i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38125" y="6781800"/>
            <a:ext cx="936307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8775" indent="-35877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3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3000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4813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2650" indent="-238125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098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70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42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14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27413" y="1566863"/>
            <a:ext cx="308133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893" tIns="39946" rIns="79893" bIns="39946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32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요구사항 정의서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2438400" y="141605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438400" y="228600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24572"/>
              </p:ext>
            </p:extLst>
          </p:nvPr>
        </p:nvGraphicFramePr>
        <p:xfrm>
          <a:off x="2792413" y="2805113"/>
          <a:ext cx="4392612" cy="2605089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·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학사관리시스템 구축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학사관리시스템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 row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방법론</a:t>
                      </a:r>
                    </a:p>
                  </a:txBody>
                  <a:tcPr marL="79343" marR="79343" marT="39672" marB="3967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001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업무분석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002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정보수집 및 요구사항 조사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003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요구사항 정의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문서번호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Ppt-05-10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김명훈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김수혁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김태연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버전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1.0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XX.0x.27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Table 3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Table 3"/>
          <p:cNvGraphicFramePr>
            <a:graphicFrameLocks noGrp="1"/>
          </p:cNvGraphicFramePr>
          <p:nvPr/>
        </p:nvGraphicFramePr>
        <p:xfrm>
          <a:off x="228600" y="2251075"/>
          <a:ext cx="9525000" cy="86429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R-008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파일 관리(등록/수정/삭제)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1)교수는 자신의 강의에 필요한 수업자료, 참고자료, 과제양식 등을 파일 형태로 등록할 수 있어야 하며, 등록한 파일에 대해 수정(재업로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드 또는 메타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 수정) 및  삭제할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각 파일은 특정 강의에 연결되어야 하며, 학생들이 다운로드할 수 있도록 접근이 가능해야 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1)파일 관리 기능은 교수 인증 및 가으이 소유 여부를 기반으로 권한을 제어하며, 각 파일은 파일 테이블에 메타데이터(파일명, 크기, 등록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일,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설명 등)와 함께 강의ID,교수ID와 연동되어 저장된다.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실제 파일 데이터는 로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컬 파일 시스템 또는 클라우드 스토리지에 업로드되며,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DB에는 파일 경로 또는 서명URL이 저장된다.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2)파일 등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록 시에는 파일 크기 제한, 허용 확장자 검사, 바이러스 스캔등의 보안 정책을 서버에서 수행한다.수정 기능은 파일 자체를 재업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로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드하거나 설명 등의 메타데이터를 갱신하는 방식으로 제공되며, 삭제 요청 시에는 논리 삭제 방식으로 처리하여 복구 및 접근 이력 관리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를 가능하게 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3)파일 조회 시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수강생은 자신이 수강 중인 강의에 등록된 파일만 접근 가능하며, 접근 제어 또는 토큰 기반 인증 방식으로 다운로드 URL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을 제한된 시간 동안만 유효하게 발급한다. 조회 성능 향상을 위해 자주 접근되는 파일 목록은 캐싱 계층을 활용하며, 파일별 다운로드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횟수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등록 일자 순 정렬등을 지원한다.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21744"/>
              </p:ext>
            </p:extLst>
          </p:nvPr>
        </p:nvGraphicFramePr>
        <p:xfrm>
          <a:off x="414338" y="4105275"/>
          <a:ext cx="9196387" cy="1852736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번호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변경일자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내용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XX.0x.19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최초작성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21" name="Text Box 39"/>
          <p:cNvSpPr txBox="1">
            <a:spLocks noChangeArrowheads="1"/>
          </p:cNvSpPr>
          <p:nvPr/>
        </p:nvSpPr>
        <p:spPr bwMode="auto">
          <a:xfrm>
            <a:off x="414338" y="1090613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문서 이력</a:t>
            </a:r>
          </a:p>
        </p:txBody>
      </p:sp>
      <p:graphicFrame>
        <p:nvGraphicFramePr>
          <p:cNvPr id="82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5294"/>
              </p:ext>
            </p:extLst>
          </p:nvPr>
        </p:nvGraphicFramePr>
        <p:xfrm>
          <a:off x="414338" y="1466850"/>
          <a:ext cx="9196387" cy="1214440"/>
        </p:xfrm>
        <a:graphic>
          <a:graphicData uri="http://schemas.openxmlformats.org/drawingml/2006/table">
            <a:tbl>
              <a:tblPr/>
              <a:tblGrid>
                <a:gridCol w="239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51" name="Text Box 69"/>
          <p:cNvSpPr txBox="1">
            <a:spLocks noChangeArrowheads="1"/>
          </p:cNvSpPr>
          <p:nvPr/>
        </p:nvSpPr>
        <p:spPr bwMode="auto">
          <a:xfrm>
            <a:off x="414338" y="3673475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변경 내역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</a:t>
                      </a: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/>
        </p:nvGraphicFramePr>
        <p:xfrm>
          <a:off x="228600" y="2251075"/>
          <a:ext cx="9525000" cy="4387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R-001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 관리(등록/수정/삭제/조회)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 자신이 등록한 강의를 등록, 수정, 삭제, 조회할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684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사용자 인증 정보를 기반으로 본인이 등록한 강의에 대해서만 등록, 수정, 삭제, 조회할 수 있도록 서버 측에서 접근 제어 로직을 적용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강의 등록 및 수정 시 입력 데이터의 유효성을 검증하고 삭제 시 연관된 수강 정보가 존재하는 경우 예외 처리를 통해 데이터 무결성을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 유지한다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3) 백엔드에서는 쿼리 최적화, 인덱스 활용, 캐싱 계층도입, 비동기 처리 및 배치 작업을 통해 시스템 부하를 분산시킨다.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4) 프론트엔드에서는 네트워크 요청 최소화, 불필요한 렌더링 방지, 이미지 및 정적 리소스 최적화 등을 적용하여 3초 이내 결과 화면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 출력 할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있게 전체 시스템을 최적화한다.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/>
        </p:nvGraphicFramePr>
        <p:xfrm>
          <a:off x="228600" y="2251075"/>
          <a:ext cx="9525000" cy="4387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 (정보/명단) 조회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정보를 확인할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교수는 수강자 명단 및 개인별 상세 정보(학번, 이름, 학과 등)를 조회할 수 있어야 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684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교수의 인증 정보를 기반으로 권한을 확인하고,해당 교수가 담당하는 강의에 등록된 수강생 데이터만 조회 가능하도록 접근제어 구현한다.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강의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와 수강 테이블 간의 관계 기반으로 JOIN 쿼리를 활용하여 수강자 명단 및 상세 정보를 제공하며, 강의 ID 기준으로 효율적인 조회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가 가능하도록 데이터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베이스에 인덱스를 적용한다.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대용량 수강자 데이터를 고려하여 서버 측에서는 페이지네이션 및 동적 검색/필터링 기능을 제공하며, 조회 쿼리에 대해 커버링 인덱스,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쿼리 캐싱을 통해 응답 성능을 최적화 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프론트엔드 측에서는 수강자 명단 조회 시 로딩 상태 관리, 네트워크 요청 최소화, 지연 로딩등의 기법을 적용하고, 사용자 인터페이스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는 직관적인 테이블 기반 UI러 구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성하여 교수가 원하는 수강자 정보를 조회할 수 있도록 설계한다.</a:t>
                      </a:r>
                      <a:endParaRPr lang="ko-KR" altLang="en-US" kern="1200"/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5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/>
        </p:nvGraphicFramePr>
        <p:xfrm>
          <a:off x="228600" y="2251075"/>
          <a:ext cx="9525000" cy="4387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R-003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관리(입력/수정/조회)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교수가 담당하는 강의에 대해 수강한 학생들의 성적을 입력하고, 기존 성적을 수정하거나 조회할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성적 입력 및 수정은 학사 일정에 따라 가능한 기간 내에서만 허용되어야 하며, 성적 데이터는 정확성과 보안이 보장되어야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684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교수가 인증 및 가으이 소유 여부를 검증한 후, 해당 강의에 등록된 수강자에 한해 성적 입력, 수정, 조회 권한을 부여한다.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성적은 성적 테이블(Grade)에 저장되며, 강의 ID와 학생 ID를 복합키로 관리하여 중복 입력을 방지한다.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학사 일정에 따른 입력 가능 기간 내에서만 활성화, 이 기간은 시스템 설정 테이블 또는 관리자설정으로 관리한다.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 백엔드에서는 입력 및 수정 요청 시 트랜잭션을 적용하여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데이터 무결성을 보장하고, 성적 변경 이력에 대한 로깅 테이블을 별도록 구성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하여 추적 가능성을 확보한다.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/>
        </p:nvGraphicFramePr>
        <p:xfrm>
          <a:off x="228600" y="2251075"/>
          <a:ext cx="9525000" cy="4387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R-004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출석관리(입력/수정/조회)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출석 정보를 입력하고, 수정하거나 조회할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 정보는 수업 일정 기준으로 날짜별로 기록되며, 지각, 결석, 출석 등의 상태를 명확히 구분하여 관리할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684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1)교수 인증 및 강의 소유권 검증을 통해 정급 권한을 제어하며, 해당 강의의 수업 일정에 따라 등록된 수강생의 출석 상태를 입력, 수정,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 수 있도록 구성한다.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2)출석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 출석 테이블에 저장되며, 강의ID, 학생ID, 수업일자를 복합키로 하여 중복 기록을 방지하고, 출석 상태는 사전 정의된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/>
                      </a:r>
                      <a:b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</a:b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ENUM 혹은 코드 테이블로 관리하여 표준화한다.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 입력 시 서버에서 수업 일정과 일치하는 날짜인지 확인하며, 과거 출석 내역에 대한 수정은 학사 정책에 따라 제한된다.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4)출석 데이터는 트랜잭선을 통해 저장되며, 변경 이력을 기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록하여 감사 및 복구가 가능하도록 로그 테이블을 별도로 관리한다.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5)프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론트엔드 측에서는 날짜/주차별 출석 상태를 한눈에 확인할 수 있는 그리드 형태UI를 적용한다.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5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/>
        </p:nvGraphicFramePr>
        <p:xfrm>
          <a:off x="228600" y="2251075"/>
          <a:ext cx="9492615" cy="47415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167765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R-005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관리(등록/수정/평가)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1)교수는 자신이 담당하는 강의에 대해 과제를 등록하고, 등록된 과제의 내용을 수정하거나 마감 기한 내 제출된 학생 과제를 평가할 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 한다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2)과제 등록 시 제목, 설명, 마감일,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첨부파일 등의 정보가 포함 되어야 하며, 평가 시 점수 및 피드백을 입력할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72212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1)교수 인증 및 강의 소유 여부를 검증하여 권한 기반 접근을 제어하며, 해당 강의에 대해 교수는 과제를 등록, 수정할 수 있고, 제츨된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 과제에 대해 평가 권한을 갖는다.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데이터는 Assignment_테이블에 저장되며, 각 과제는 강의 ID와 연관되어 관리된다.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3)과제 제출 정보는 As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signment_Submission 테이블에 저장되며, 학생별 과제 상태, 제출일, 첨부파일, 평가점수, 피드백 등의 항목을 포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함한다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4)과제 등록 및 수정은 마감일 이전까지 가능하며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마감일 이후에는 시스템이 자동으로 상태를 “제출 마감”으로 변경하고 수정기능을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제한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5)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 기능은 마감일 이후에 활성화되며, 교수는 각 제출건에 대해 점수 및 텍스트 피드백을 입력할 수 있다.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6)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입력 시 유효성 검사를 통해 점수 범위를 확인하고, 저장 시 트랜잭션을 적용하여 데이터 무결성을 보장한다.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/>
        </p:nvGraphicFramePr>
        <p:xfrm>
          <a:off x="228600" y="2251075"/>
          <a:ext cx="9525000" cy="4387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R-006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개인정보 관리(조회/수정)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1)교수는 본인의 개인정보(이름, 연락처, 이메일, 소속 학과 등)을 시스템 내에서 확인할 수 있어야하며, 일부 항목(연락처, 이메일 등)은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직접 수정할 수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 한다. 단, 주민등록번호, 교번 등 주요 식별 정보는 조회만 가능하고 수정은 불가능해야 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3684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1)사용자 기반으로 접근되며, 로그인된 교수 본인의 정보만 조회 및 수정할 수 있도록 접근제어를 적용한다. 개인정보는 Professor 테이블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에 저장되며, 민감 정보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(주민등록번호, 교번 등)는 조회 전용 필드로 처리하고, 수정 가능한 항목은 클라이언트에서 명확히 구분한다.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)수정 가능한 항목에 대해 입력값의 유효성 검사를 서버 측에서 수행하며, 패턴, 입력 길이 제한등을 포함하고 모든 수정 요청은 트랜잭션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처리로 안정적으로 반영되며, 변경 이력은 별도의 Change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_Log 테이블에 기록되어 추적 가능성을 확보한다.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3)교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수ID 기준으로 단일 레코드를 조회하므로 조회 성능 부하는 낮자만, 민감 데이터 보호를 위해 전송구간 SSL 암호화 및 DB암호화 필드를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적용하고 수정 기능 사용 시 일정 시간 동안 세션 유효성 확인 또는 재인증 절차를 요구할 수 있도록 설정할 수 있다.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Table 3"/>
          <p:cNvGraphicFramePr>
            <a:graphicFrameLocks noGrp="1"/>
          </p:cNvGraphicFramePr>
          <p:nvPr/>
        </p:nvGraphicFramePr>
        <p:xfrm>
          <a:off x="228600" y="873125"/>
          <a:ext cx="9525000" cy="11645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71650"/>
                <a:gridCol w="4177030"/>
                <a:gridCol w="1223645"/>
                <a:gridCol w="2352675"/>
              </a:tblGrid>
              <a:tr h="417830">
                <a:tc gridSpan="4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lang="ko-KR" altLang="en-US" sz="18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  <a:endParaRPr lang="ko-KR" altLang="en-US" sz="18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dist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5250" marR="95250" marT="47625" marB="47625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96" name="Table 3"/>
          <p:cNvGraphicFramePr>
            <a:graphicFrameLocks noGrp="1"/>
          </p:cNvGraphicFramePr>
          <p:nvPr/>
        </p:nvGraphicFramePr>
        <p:xfrm>
          <a:off x="228600" y="2251075"/>
          <a:ext cx="9525000" cy="4556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2600"/>
                <a:gridCol w="1219200"/>
                <a:gridCol w="1219200"/>
                <a:gridCol w="533400"/>
                <a:gridCol w="1219200"/>
                <a:gridCol w="1219200"/>
                <a:gridCol w="1162050"/>
                <a:gridCol w="1200150"/>
              </a:tblGrid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R-007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lang="en-US" altLang="ko-KR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공지사항 관리(등록,수정,삭제)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1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  <a:endParaRPr lang="ko-KR" altLang="en-US" sz="1000" kern="1200" kumimoji="1" i="0" cap="none" b="1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가는각진제목체" charset="0"/>
                        <a:ea typeface="가는각진제목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수강생들에게 전달할 공지사항을 등록할 수 있어야 하며, 이미 등록한 공지사항에 대해서는 수정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 또는 삭제할 수 있어야한다.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공지사항에는 제목, 내용, 등록일, 첨부파일등이 포함되어야 하며, 각 공지사항은 특정 강의에 귀속되어야 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1537335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1)공지사항 기능은 교수의 인증 및 강의 소유 여부를 기반으로 접근 권한을 제어하며, 각 공지사항은 공지사항 테이블에 교수ID 및 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강의ID와 함께 저장된다. 등록 시 입력된 제목, 내용, 첨부파일 정보는 서버에서 유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효성 검사를 수행하며, 파일 크기 제한 및 허용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확장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자 체크 등의 보안 검증이 포함된다.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)수정 및 삭제는 해당 교수가 작성한 공지사항에 대해서만 가능하며, 삭제 요청 시에는 논리 삭제를 적용하여 데이터 복구 가능성을 확보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한다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 첨부파일은 클라우드 스토리지 또는 파일 서버에 저장되며, 파일 접근 URL은 인증된 사용자만 조회 가능하도록 서명 URL 방식 또는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토큰 기반 접근 제어를 적용한다.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대량의 공지사항 조회 성능을 위해 강의ID, 등록일, 작성자ID 기준 인덱싱을 적용하고, 최근 공지사항을 빠르게 조회할 수 있도록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 캐싱 계층을 도입한다. 또한, 공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지사항 등록/수정 시에는 변경이력 로깅을 통해 변경 내역을 추적할 수 있도록 설계한다.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예산회계관리시스템 개발팀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243840">
                <a:tc>
                  <a:txBody>
                    <a:bodyPr/>
                    <a:lstStyle/>
                    <a:p>
                      <a:pPr marL="0" indent="0" rtl="0" algn="ctr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kumimoji="1" i="0" b="0" strike="noStrik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rtl="0" algn="l" fontAlgn="base" defTabSz="957580" eaLnBrk="1" latinLnBrk="1" hangingPunct="1" lvl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kumimoji="1" i="0" cap="none" b="0" strike="noStrik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805" marR="90805" marT="45085" marB="4508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Company>엔디에스 SI사업본부</Company>
  <DocSecurity>0</DocSecurity>
  <HyperlinksChanged>false</HyperlinksChanged>
  <Lines>0</Lines>
  <LinksUpToDate>false</LinksUpToDate>
  <Pages>10</Pages>
  <Paragraphs>272</Paragraphs>
  <Words>802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김수영</dc:creator>
  <cp:lastModifiedBy>A</cp:lastModifiedBy>
  <dc:title>PowerPoint 프레젠테이션</dc:title>
  <dcterms:modified xsi:type="dcterms:W3CDTF">2025-05-14T03:38:35Z</dcterms:modified>
</cp:coreProperties>
</file>