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2"/>
  </p:notesMasterIdLst>
  <p:handoutMasterIdLst>
    <p:handoutMasterId r:id="rId33"/>
  </p:handoutMasterIdLst>
  <p:sldIdLst>
    <p:sldId id="260" r:id="rId2"/>
    <p:sldId id="256" r:id="rId3"/>
    <p:sldId id="269" r:id="rId4"/>
    <p:sldId id="262" r:id="rId5"/>
    <p:sldId id="270" r:id="rId6"/>
    <p:sldId id="272" r:id="rId7"/>
    <p:sldId id="274" r:id="rId8"/>
    <p:sldId id="267" r:id="rId9"/>
    <p:sldId id="275" r:id="rId10"/>
    <p:sldId id="276" r:id="rId11"/>
    <p:sldId id="277" r:id="rId12"/>
    <p:sldId id="280" r:id="rId13"/>
    <p:sldId id="278" r:id="rId14"/>
    <p:sldId id="281" r:id="rId15"/>
    <p:sldId id="268" r:id="rId16"/>
    <p:sldId id="282" r:id="rId17"/>
    <p:sldId id="283" r:id="rId18"/>
    <p:sldId id="285" r:id="rId19"/>
    <p:sldId id="286" r:id="rId20"/>
    <p:sldId id="288" r:id="rId21"/>
    <p:sldId id="289" r:id="rId22"/>
    <p:sldId id="290" r:id="rId23"/>
    <p:sldId id="292" r:id="rId24"/>
    <p:sldId id="294" r:id="rId25"/>
    <p:sldId id="295" r:id="rId26"/>
    <p:sldId id="299" r:id="rId27"/>
    <p:sldId id="300" r:id="rId28"/>
    <p:sldId id="301" r:id="rId29"/>
    <p:sldId id="302" r:id="rId30"/>
    <p:sldId id="26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6AC94"/>
    <a:srgbClr val="044D9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5" autoAdjust="0"/>
  </p:normalViewPr>
  <p:slideViewPr>
    <p:cSldViewPr>
      <p:cViewPr>
        <p:scale>
          <a:sx n="66" d="100"/>
          <a:sy n="66" d="100"/>
        </p:scale>
        <p:origin x="-147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760DC-44E1-49A9-8368-1638E385849E}" type="datetimeFigureOut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3D5E1-79D2-4592-AEB0-70E3769AA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0018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370C-BE4E-440E-85F3-E029DD814519}" type="datetimeFigureOut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3AA4-ACB5-4E1A-BC2A-0058F51A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774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676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86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625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625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625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625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625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3AA4-ACB5-4E1A-BC2A-0058F51ACA8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676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2206-7CAD-4EF4-BD18-D0C6D229AA09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1C4-CC8A-4666-A05C-1FC10552F8CB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B682-73BE-4787-B923-387EA84FF09F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DFD-F397-4498-9AA4-EB40A243DB68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7236-7B35-488C-91D5-8EB3EAEB9252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AE90-7920-46A8-86AE-19FCB941872F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B305-2CBB-4FF6-89E7-9802404B00E3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5B0D-8699-4B94-9078-D0911D2DBEA4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AB87-72AE-431F-9A21-81BCE9C6A60E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7683-E252-4A1E-84AD-498AB6E1ED33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4A05-5B38-4730-9326-D68F8EEC6EA4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1148FB-F5B7-4D6C-8992-2BD7D15A0F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A23838-D7FF-49F6-AF4D-0EF7BEBFC3DE}" type="datetime1">
              <a:rPr lang="ko-KR" altLang="en-US" smtClean="0"/>
              <a:pPr/>
              <a:t>2017-06-18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microsoft.com/office/2007/relationships/hdphoto" Target="../media/hdphoto2.wdp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microsoft.com/office/2007/relationships/hdphoto" Target="../media/hdphoto2.wdp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microsoft.com/office/2007/relationships/hdphoto" Target="../media/hdphoto2.wdp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619056"/>
            <a:ext cx="7488832" cy="156966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파이썬을</a:t>
            </a:r>
            <a:r>
              <a:rPr lang="ko-KR" alt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통한 금융데이터 수집 및 분석 자동화</a:t>
            </a:r>
            <a:endParaRPr lang="en-US" altLang="ko-KR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780928"/>
            <a:ext cx="7488832" cy="184665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&lt;3</a:t>
            </a: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프로젝트</a:t>
            </a:r>
            <a:r>
              <a:rPr lang="en-US" altLang="ko-KR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ko-KR" altLang="en-US" sz="3600" dirty="0" smtClean="0"/>
              <a:t>해외</a:t>
            </a:r>
            <a:r>
              <a:rPr lang="en-US" altLang="ko-KR" sz="3600" dirty="0" smtClean="0"/>
              <a:t> </a:t>
            </a:r>
            <a:r>
              <a:rPr lang="ko-KR" altLang="en-US" sz="3600" dirty="0"/>
              <a:t>주식 종목 </a:t>
            </a:r>
            <a:r>
              <a:rPr lang="en-US" altLang="ko-KR" sz="3600" dirty="0"/>
              <a:t>DB</a:t>
            </a:r>
            <a:r>
              <a:rPr lang="ko-KR" altLang="en-US" sz="3600" dirty="0" smtClean="0"/>
              <a:t>구축 및</a:t>
            </a:r>
            <a:endParaRPr lang="en-US" altLang="ko-KR" sz="3600" dirty="0" smtClean="0"/>
          </a:p>
          <a:p>
            <a:r>
              <a:rPr lang="ko-KR" altLang="en-US" sz="3600" dirty="0" smtClean="0"/>
              <a:t>      투자모델 검증</a:t>
            </a:r>
            <a:endParaRPr lang="en-US" altLang="ko-KR" sz="4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8" y="5398576"/>
            <a:ext cx="587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김근수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조 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김근수</a:t>
            </a:r>
            <a:r>
              <a:rPr lang="en-US" altLang="ko-KR" dirty="0" smtClean="0"/>
              <a:t>, </a:t>
            </a:r>
            <a:r>
              <a:rPr lang="ko-KR" altLang="en-US" dirty="0"/>
              <a:t>성시용</a:t>
            </a:r>
            <a:r>
              <a:rPr lang="en-US" altLang="ko-KR" dirty="0"/>
              <a:t>, </a:t>
            </a:r>
            <a:r>
              <a:rPr lang="ko-KR" altLang="en-US" dirty="0"/>
              <a:t>박은영</a:t>
            </a:r>
            <a:r>
              <a:rPr lang="en-US" altLang="ko-KR" dirty="0"/>
              <a:t>, </a:t>
            </a:r>
            <a:r>
              <a:rPr lang="ko-KR" altLang="en-US" dirty="0"/>
              <a:t>금호연</a:t>
            </a:r>
            <a:r>
              <a:rPr lang="en-US" altLang="ko-KR" dirty="0"/>
              <a:t>, </a:t>
            </a:r>
            <a:r>
              <a:rPr lang="ko-KR" altLang="en-US" dirty="0"/>
              <a:t>김승진</a:t>
            </a:r>
            <a:r>
              <a:rPr lang="en-US" altLang="ko-KR" dirty="0"/>
              <a:t>, </a:t>
            </a:r>
            <a:r>
              <a:rPr lang="ko-KR" altLang="en-US" dirty="0"/>
              <a:t>백승기</a:t>
            </a:r>
          </a:p>
        </p:txBody>
      </p:sp>
    </p:spTree>
    <p:extLst>
      <p:ext uri="{BB962C8B-B14F-4D97-AF65-F5344CB8AC3E}">
        <p14:creationId xmlns:p14="http://schemas.microsoft.com/office/powerpoint/2010/main" xmlns="" val="39575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80" y="90872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모닝스타에서 전 종목 </a:t>
            </a:r>
            <a:r>
              <a:rPr lang="en-US" altLang="ko-KR" sz="3000" dirty="0" smtClean="0"/>
              <a:t>PER,PBR </a:t>
            </a:r>
            <a:r>
              <a:rPr lang="ko-KR" altLang="en-US" sz="3000" dirty="0" smtClean="0"/>
              <a:t>정보</a:t>
            </a:r>
            <a:r>
              <a:rPr lang="en-US" altLang="ko-KR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en-US" altLang="ko-KR" sz="3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" y="1735758"/>
            <a:ext cx="8028386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13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80" y="90872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10</a:t>
            </a:r>
            <a:r>
              <a:rPr lang="ko-KR" altLang="en-US" sz="3000" dirty="0" smtClean="0"/>
              <a:t>년치 </a:t>
            </a:r>
            <a:r>
              <a:rPr lang="en-US" altLang="ko-KR" sz="3000" dirty="0" smtClean="0"/>
              <a:t>NASDAQ, NYSE </a:t>
            </a:r>
            <a:r>
              <a:rPr lang="ko-KR" altLang="en-US" sz="3000" dirty="0" smtClean="0"/>
              <a:t>가격</a:t>
            </a:r>
            <a:r>
              <a:rPr lang="en-US" altLang="ko-KR" sz="3000" dirty="0" smtClean="0"/>
              <a:t>, PER, PBR </a:t>
            </a:r>
            <a:r>
              <a:rPr lang="ko-KR" altLang="en-US" sz="3000" dirty="0" smtClean="0"/>
              <a:t>데이터</a:t>
            </a:r>
            <a:endParaRPr lang="en-US" altLang="ko-KR" sz="30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016" y="1842729"/>
            <a:ext cx="65436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3172496"/>
            <a:ext cx="6566626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5373216"/>
            <a:ext cx="650746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1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4606" y="1484784"/>
            <a:ext cx="1904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8520" y="2180131"/>
            <a:ext cx="68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당시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시가총액 </a:t>
            </a:r>
            <a:r>
              <a:rPr lang="en-US" altLang="ko-KR" sz="2000" dirty="0" smtClean="0"/>
              <a:t>/ (</a:t>
            </a:r>
            <a:r>
              <a:rPr lang="ko-KR" altLang="en-US" sz="2000" dirty="0" smtClean="0"/>
              <a:t>최</a:t>
            </a:r>
            <a:r>
              <a:rPr lang="ko-KR" altLang="en-US" sz="2000" dirty="0"/>
              <a:t>근</a:t>
            </a:r>
            <a:r>
              <a:rPr lang="ko-KR" altLang="en-US" sz="2000" dirty="0" smtClean="0"/>
              <a:t> 결산 기준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순이익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4606" y="3053623"/>
            <a:ext cx="1904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PBR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8520" y="3748970"/>
            <a:ext cx="68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당시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시가총액 </a:t>
            </a:r>
            <a:r>
              <a:rPr lang="en-US" altLang="ko-KR" sz="2000" dirty="0" smtClean="0"/>
              <a:t>/ (</a:t>
            </a:r>
            <a:r>
              <a:rPr lang="ko-KR" altLang="en-US" sz="2000" dirty="0" smtClean="0"/>
              <a:t>최근 결산 기준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순자산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0608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4606" y="908720"/>
            <a:ext cx="1904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/>
              <a:t>백테스트</a:t>
            </a:r>
            <a:endParaRPr lang="en-US" altLang="ko-KR" sz="3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08520" y="1604067"/>
            <a:ext cx="683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특정 모델로 투자하였다고 가정한 과거 수익률을 계산하여</a:t>
            </a:r>
            <a:endParaRPr lang="en-US" altLang="ko-KR" sz="2000" dirty="0" smtClean="0"/>
          </a:p>
          <a:p>
            <a:r>
              <a:rPr lang="ko-KR" altLang="en-US" sz="2000" dirty="0" smtClean="0"/>
              <a:t>모델의 유효성 검증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606" y="2708920"/>
            <a:ext cx="2969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/>
              <a:t>테스트 모델</a:t>
            </a:r>
            <a:endParaRPr lang="en-US" altLang="ko-KR" sz="3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83568" y="3404267"/>
            <a:ext cx="7416824" cy="36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투자종목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특</a:t>
            </a:r>
            <a:r>
              <a:rPr lang="ko-KR" altLang="en-US" sz="2000" dirty="0"/>
              <a:t>정</a:t>
            </a:r>
            <a:r>
              <a:rPr lang="ko-KR" altLang="en-US" sz="2000" dirty="0" smtClean="0"/>
              <a:t> 시점의 시장 전체에서 </a:t>
            </a:r>
            <a:r>
              <a:rPr lang="en-US" altLang="ko-KR" sz="2000" dirty="0" smtClean="0"/>
              <a:t>PBR, PER </a:t>
            </a:r>
            <a:r>
              <a:rPr lang="ko-KR" altLang="en-US" sz="2000" dirty="0" smtClean="0"/>
              <a:t>상위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 종목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</a:t>
            </a:r>
            <a:r>
              <a:rPr lang="ko-KR" altLang="en-US" sz="2000" dirty="0" smtClean="0"/>
              <a:t> 분산투자</a:t>
            </a:r>
            <a:endParaRPr lang="en-US" altLang="ko-KR" sz="2000" dirty="0" smtClean="0"/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투자시점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매월 첫째 날  거래일 투자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당시 지표 사용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투자기간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한번 투자 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년 보유 가정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년 후 수익률 계산</a:t>
            </a:r>
            <a:endParaRPr lang="en-US" altLang="ko-KR" sz="2000" dirty="0" smtClean="0"/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테스트기간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2007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월부터 </a:t>
            </a:r>
            <a:r>
              <a:rPr lang="en-US" altLang="ko-KR" sz="2000" dirty="0" smtClean="0"/>
              <a:t>2016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월까지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                                12(</a:t>
            </a:r>
            <a:r>
              <a:rPr lang="ko-KR" altLang="en-US" sz="2000" dirty="0" smtClean="0"/>
              <a:t>매월 첫째 날 투자</a:t>
            </a:r>
            <a:r>
              <a:rPr lang="en-US" altLang="ko-KR" sz="2000" dirty="0" smtClean="0"/>
              <a:t>) X 9(2007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~2015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                                + 5(2016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개월</a:t>
            </a:r>
            <a:r>
              <a:rPr lang="en-US" altLang="ko-KR" sz="2000" dirty="0" smtClean="0"/>
              <a:t>) =113</a:t>
            </a:r>
            <a:r>
              <a:rPr lang="ko-KR" altLang="en-US" sz="2000" dirty="0" smtClean="0"/>
              <a:t>회 매수</a:t>
            </a:r>
            <a:endParaRPr lang="en-US" altLang="ko-KR" sz="2000" dirty="0" smtClean="0"/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endParaRPr lang="en-US" altLang="ko-KR" sz="2000" dirty="0" smtClean="0"/>
          </a:p>
          <a:p>
            <a:pPr>
              <a:lnSpc>
                <a:spcPct val="13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04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4606" y="908720"/>
            <a:ext cx="68577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EX) </a:t>
            </a:r>
            <a:r>
              <a:rPr lang="en-US" altLang="ko-KR" sz="3200" dirty="0"/>
              <a:t>PER </a:t>
            </a:r>
            <a:r>
              <a:rPr lang="ko-KR" altLang="en-US" sz="3200" dirty="0"/>
              <a:t>상위 </a:t>
            </a:r>
            <a:r>
              <a:rPr lang="en-US" altLang="ko-KR" sz="3200" dirty="0"/>
              <a:t>10</a:t>
            </a:r>
            <a:r>
              <a:rPr lang="ko-KR" altLang="en-US" sz="3200" dirty="0"/>
              <a:t>개 종목에 투자</a:t>
            </a:r>
          </a:p>
          <a:p>
            <a:endParaRPr lang="en-US" altLang="ko-KR" sz="3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3568" y="2164794"/>
            <a:ext cx="683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2007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 기준으로 </a:t>
            </a:r>
            <a:r>
              <a:rPr lang="en-US" altLang="ko-KR" sz="2000" dirty="0" smtClean="0"/>
              <a:t>PER </a:t>
            </a:r>
            <a:r>
              <a:rPr lang="ko-KR" altLang="en-US" sz="2000" dirty="0" smtClean="0"/>
              <a:t>오름차순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종목 선정하여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종목에 같은 금액 투자 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년 뒤 회수</a:t>
            </a:r>
            <a:endParaRPr lang="en-US" altLang="ko-KR" sz="2000" dirty="0" smtClean="0"/>
          </a:p>
          <a:p>
            <a:r>
              <a:rPr lang="ko-KR" altLang="en-US" sz="2000" dirty="0" smtClean="0"/>
              <a:t>회수된 금액은 회수 당시 </a:t>
            </a:r>
            <a:r>
              <a:rPr lang="en-US" altLang="ko-KR" sz="2000" dirty="0" smtClean="0"/>
              <a:t>PER </a:t>
            </a:r>
            <a:r>
              <a:rPr lang="ko-KR" altLang="en-US" sz="2000" dirty="0" smtClean="0"/>
              <a:t>상위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종목에 재투자</a:t>
            </a:r>
            <a:endParaRPr lang="en-US" altLang="ko-KR" sz="2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251249" y="407707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519" y="38924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38924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2008.1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628056" y="447776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9943" y="42930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08376" y="42930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016337" y="4828510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8224" y="464384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96657" y="464384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2008.3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448385" y="5188550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40272" y="500388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705" y="500388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2008.4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880433" y="555788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72320" y="537321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60753" y="537321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312481" y="598063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4368" y="579597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2007.6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92801" y="579597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2008.6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44529" y="6412686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6416" y="62280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2007.7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24849" y="62280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2008.7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260540" y="407707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620580" y="443711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13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286541"/>
            <a:ext cx="67151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4606" y="764704"/>
            <a:ext cx="7433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Import</a:t>
            </a:r>
          </a:p>
          <a:p>
            <a:r>
              <a:rPr lang="en-US" altLang="ko-KR" sz="3000" dirty="0" err="1" smtClean="0"/>
              <a:t>Csv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형태의 </a:t>
            </a:r>
            <a:r>
              <a:rPr lang="en-US" altLang="ko-KR" sz="3000" dirty="0" smtClean="0"/>
              <a:t>DB read</a:t>
            </a:r>
          </a:p>
          <a:p>
            <a:r>
              <a:rPr lang="ko-KR" altLang="en-US" sz="3000" dirty="0" smtClean="0"/>
              <a:t>수익률 함수 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5485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764704"/>
            <a:ext cx="743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/>
              <a:t>per_modeling</a:t>
            </a:r>
            <a:r>
              <a:rPr lang="en-US" altLang="ko-KR" sz="3000" dirty="0" smtClean="0"/>
              <a:t>(y, m, n) </a:t>
            </a:r>
            <a:r>
              <a:rPr lang="ko-KR" altLang="en-US" sz="3000" dirty="0" smtClean="0"/>
              <a:t>정의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 실행</a:t>
            </a:r>
            <a:r>
              <a:rPr lang="en-US" altLang="ko-KR" sz="3000" dirty="0" smtClean="0"/>
              <a:t>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209" y="1412776"/>
            <a:ext cx="7612167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31813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041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764704"/>
            <a:ext cx="7433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2007</a:t>
            </a:r>
            <a:r>
              <a:rPr lang="ko-KR" altLang="en-US" sz="3000" dirty="0" smtClean="0"/>
              <a:t>년 </a:t>
            </a:r>
            <a:r>
              <a:rPr lang="en-US" altLang="ko-KR" sz="3000" dirty="0" smtClean="0"/>
              <a:t>1</a:t>
            </a:r>
            <a:r>
              <a:rPr lang="ko-KR" altLang="en-US" sz="3000" dirty="0" smtClean="0"/>
              <a:t>월 </a:t>
            </a:r>
            <a:r>
              <a:rPr lang="en-US" altLang="ko-KR" sz="3000" dirty="0" smtClean="0"/>
              <a:t>3</a:t>
            </a:r>
            <a:r>
              <a:rPr lang="ko-KR" altLang="en-US" sz="3000" dirty="0" smtClean="0"/>
              <a:t>일 </a:t>
            </a:r>
            <a:r>
              <a:rPr lang="en-US" altLang="ko-KR" sz="3000" dirty="0" smtClean="0"/>
              <a:t>per </a:t>
            </a:r>
            <a:r>
              <a:rPr lang="ko-KR" altLang="en-US" sz="3000" dirty="0" smtClean="0"/>
              <a:t>상위 </a:t>
            </a:r>
            <a:r>
              <a:rPr lang="en-US" altLang="ko-KR" sz="3000" dirty="0" smtClean="0"/>
              <a:t>10</a:t>
            </a:r>
            <a:r>
              <a:rPr lang="ko-KR" altLang="en-US" sz="3000" dirty="0" smtClean="0"/>
              <a:t>종목에 </a:t>
            </a:r>
            <a:r>
              <a:rPr lang="en-US" altLang="ko-KR" sz="3000" dirty="0" smtClean="0"/>
              <a:t>1</a:t>
            </a:r>
            <a:r>
              <a:rPr lang="ko-KR" altLang="en-US" sz="3000" dirty="0" smtClean="0"/>
              <a:t>년간</a:t>
            </a:r>
            <a:endParaRPr lang="en-US" altLang="ko-KR" sz="3000" dirty="0" smtClean="0"/>
          </a:p>
          <a:p>
            <a:r>
              <a:rPr lang="ko-KR" altLang="en-US" sz="3000" dirty="0" smtClean="0"/>
              <a:t>투자 했을 때의 평균수익률</a:t>
            </a:r>
            <a:endParaRPr lang="en-US" altLang="ko-KR" sz="3000" dirty="0" smtClean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220" y="2252006"/>
            <a:ext cx="3615684" cy="35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0442" y="3551279"/>
            <a:ext cx="45148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13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764704"/>
            <a:ext cx="7433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시장수익률</a:t>
            </a:r>
            <a:r>
              <a:rPr lang="en-US" altLang="ko-KR" sz="3000" dirty="0" smtClean="0"/>
              <a:t>(S&amp;P500, NASDAQ)</a:t>
            </a:r>
            <a:r>
              <a:rPr lang="ko-KR" altLang="en-US" sz="3000" dirty="0" smtClean="0"/>
              <a:t>과 비교</a:t>
            </a:r>
            <a:r>
              <a:rPr lang="en-US" altLang="ko-KR" sz="3000" dirty="0" smtClean="0"/>
              <a:t>,</a:t>
            </a:r>
          </a:p>
          <a:p>
            <a:r>
              <a:rPr lang="en-US" altLang="ko-KR" sz="3000" dirty="0" smtClean="0"/>
              <a:t>2007.1 ~ 2016.5 </a:t>
            </a:r>
            <a:r>
              <a:rPr lang="ko-KR" altLang="en-US" sz="3000" dirty="0" smtClean="0"/>
              <a:t>까지 반복실행 후 저장</a:t>
            </a:r>
            <a:endParaRPr lang="en-US" altLang="ko-KR" sz="30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96022"/>
            <a:ext cx="7848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57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1335077"/>
            <a:ext cx="743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매 투자 시 수익률 비교</a:t>
            </a:r>
            <a:endParaRPr lang="en-US" altLang="ko-KR" sz="3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726" y="2524125"/>
            <a:ext cx="8316416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286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849" y="2224107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783" y="1935965"/>
            <a:ext cx="70663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순서</a:t>
            </a:r>
            <a:endParaRPr lang="en-US" altLang="ko-KR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 smtClean="0"/>
              <a:t>미국 주식 데이터 수집</a:t>
            </a:r>
            <a:endParaRPr lang="en-US" altLang="ko-KR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 err="1" smtClean="0"/>
              <a:t>백테스트</a:t>
            </a:r>
            <a:r>
              <a:rPr lang="ko-KR" altLang="en-US" sz="4800" dirty="0" smtClean="0"/>
              <a:t> 실행</a:t>
            </a:r>
            <a:endParaRPr lang="en-US" altLang="ko-KR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 smtClean="0"/>
              <a:t>결과분석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xmlns="" val="22795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250" y="328498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1335077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2007.1 ~ 2016.5 </a:t>
            </a:r>
            <a:r>
              <a:rPr lang="ko-KR" altLang="en-US" sz="3000" dirty="0" smtClean="0"/>
              <a:t>까지 투자의 평균수익률 계산</a:t>
            </a:r>
            <a:endParaRPr lang="en-US" altLang="ko-KR" sz="30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539282" y="358564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52" y="34009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5" y="34009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916089" y="398633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7976" y="380167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96409" y="380167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304370" y="4337086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6257" y="41524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84690" y="41524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2008.3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736418" y="4697126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28305" y="451246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16738" y="451246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2008.4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168466" y="506645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60353" y="488179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48786" y="488179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600514" y="5489214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2401" y="53045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2007.6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80834" y="53045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2008.6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032562" y="592126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24449" y="57365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2007.7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12882" y="57365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2008.7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548573" y="358564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908613" y="394568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 rot="16200000">
            <a:off x="4480108" y="262097"/>
            <a:ext cx="554851" cy="4835563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66672" y="1930687"/>
            <a:ext cx="138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기하평균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5378" y="2957305"/>
            <a:ext cx="612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수익률 </a:t>
            </a:r>
            <a:r>
              <a:rPr lang="en-US" altLang="ko-KR" dirty="0" smtClean="0"/>
              <a:t>A%                                                                          </a:t>
            </a:r>
            <a:r>
              <a:rPr lang="ko-KR" altLang="en-US" dirty="0" smtClean="0"/>
              <a:t>수익률</a:t>
            </a:r>
            <a:r>
              <a:rPr lang="en-US" altLang="ko-KR" dirty="0" smtClean="0"/>
              <a:t>B%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06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1335077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2007.1 ~ 2016.5 </a:t>
            </a:r>
            <a:r>
              <a:rPr lang="ko-KR" altLang="en-US" sz="3000" dirty="0" smtClean="0"/>
              <a:t>까지 투자의 평균수익률 계산</a:t>
            </a:r>
            <a:endParaRPr lang="en-US" altLang="ko-KR" sz="30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07433" y="299695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7703" y="281228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281228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84240" y="339764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6127" y="32129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64560" y="32129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672521" y="3748390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4408" y="356372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52841" y="356372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2008.3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104569" y="4108430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96456" y="39237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84889" y="39237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2008.4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536617" y="4477762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8504" y="42930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16937" y="42930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2008.5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665" y="4900518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60552" y="471585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2007.6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400713" y="5332566"/>
            <a:ext cx="2839852" cy="0"/>
          </a:xfrm>
          <a:prstGeom prst="straightConnector1">
            <a:avLst/>
          </a:prstGeom>
          <a:ln w="34925">
            <a:solidFill>
              <a:srgbClr val="044D9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92600" y="51479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2007.7</a:t>
            </a:r>
            <a:endParaRPr lang="ko-KR" altLang="en-US" dirty="0"/>
          </a:p>
        </p:txBody>
      </p:sp>
      <p:sp>
        <p:nvSpPr>
          <p:cNvPr id="38" name="오른쪽 중괄호 37"/>
          <p:cNvSpPr/>
          <p:nvPr/>
        </p:nvSpPr>
        <p:spPr>
          <a:xfrm rot="10800000">
            <a:off x="179513" y="2696288"/>
            <a:ext cx="554851" cy="300842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2651" y="2092206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개 기하평균의 산술평균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355" y="2849537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수익률 </a:t>
            </a:r>
            <a:r>
              <a:rPr lang="en-US" altLang="ko-KR" dirty="0" smtClean="0"/>
              <a:t>A’%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606" y="321886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수익률 </a:t>
            </a:r>
            <a:r>
              <a:rPr lang="en-US" altLang="ko-KR" dirty="0" smtClean="0"/>
              <a:t>B’%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1560" y="363573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 . . . . .</a:t>
            </a:r>
          </a:p>
        </p:txBody>
      </p:sp>
    </p:spTree>
    <p:extLst>
      <p:ext uri="{BB962C8B-B14F-4D97-AF65-F5344CB8AC3E}">
        <p14:creationId xmlns:p14="http://schemas.microsoft.com/office/powerpoint/2010/main" xmlns="" val="18968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1335077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2007.1 ~ 2016.5 </a:t>
            </a:r>
            <a:r>
              <a:rPr lang="ko-KR" altLang="en-US" sz="3000" dirty="0" smtClean="0"/>
              <a:t>까지 투자의 평균수익률 계산</a:t>
            </a:r>
            <a:endParaRPr lang="en-US" altLang="ko-KR" sz="3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7496"/>
            <a:ext cx="813690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854"/>
          <a:stretch/>
        </p:blipFill>
        <p:spPr bwMode="auto">
          <a:xfrm>
            <a:off x="813350" y="5445224"/>
            <a:ext cx="2819400" cy="4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8125" y="5934069"/>
            <a:ext cx="260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61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908720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N(</a:t>
            </a:r>
            <a:r>
              <a:rPr lang="ko-KR" altLang="en-US" sz="3000" dirty="0" err="1" smtClean="0"/>
              <a:t>종목수</a:t>
            </a:r>
            <a:r>
              <a:rPr lang="en-US" altLang="ko-KR" sz="3000" dirty="0" smtClean="0"/>
              <a:t>) </a:t>
            </a:r>
            <a:r>
              <a:rPr lang="en-US" altLang="ko-KR" sz="3000" dirty="0"/>
              <a:t>=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3~50 </a:t>
            </a:r>
            <a:r>
              <a:rPr lang="ko-KR" altLang="en-US" sz="3000" dirty="0" smtClean="0"/>
              <a:t>까지 반복하여 저장</a:t>
            </a:r>
            <a:endParaRPr lang="en-US" altLang="ko-KR" sz="3000" dirty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226" y="2087267"/>
            <a:ext cx="36957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94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06" y="908720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N(</a:t>
            </a:r>
            <a:r>
              <a:rPr lang="ko-KR" altLang="en-US" sz="3000" dirty="0" err="1" smtClean="0"/>
              <a:t>종목수</a:t>
            </a:r>
            <a:r>
              <a:rPr lang="en-US" altLang="ko-KR" sz="3000" dirty="0" smtClean="0"/>
              <a:t>) </a:t>
            </a:r>
            <a:r>
              <a:rPr lang="en-US" altLang="ko-KR" sz="3000" dirty="0"/>
              <a:t>=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3~50 </a:t>
            </a:r>
            <a:r>
              <a:rPr lang="ko-KR" altLang="en-US" sz="3000" dirty="0" smtClean="0"/>
              <a:t>까지 반복하여 저장</a:t>
            </a:r>
            <a:endParaRPr lang="en-US" altLang="ko-KR" sz="3000" dirty="0" smtClean="0"/>
          </a:p>
        </p:txBody>
      </p:sp>
      <p:pic>
        <p:nvPicPr>
          <p:cNvPr id="12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184" y="1495866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188" y="2403421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52820" y="2626692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202" y="3289663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820" y="3521421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374" y="4094069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46517" y="437461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491" y="1470590"/>
            <a:ext cx="78009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4907" y="2349202"/>
            <a:ext cx="15525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7987" y="2315294"/>
            <a:ext cx="15906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921887" y="2555120"/>
            <a:ext cx="1524000" cy="366489"/>
          </a:xfrm>
          <a:prstGeom prst="rect">
            <a:avLst/>
          </a:prstGeom>
          <a:noFill/>
          <a:ln w="44450" cap="sq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46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3499" y="764704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PBR</a:t>
            </a:r>
            <a:r>
              <a:rPr lang="ko-KR" altLang="en-US" sz="3000" dirty="0" smtClean="0"/>
              <a:t>에 대해서도 테스트 실행</a:t>
            </a:r>
            <a:endParaRPr lang="en-US" altLang="ko-KR" sz="3000" dirty="0" smtClean="0"/>
          </a:p>
        </p:txBody>
      </p:sp>
      <p:pic>
        <p:nvPicPr>
          <p:cNvPr id="12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81417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5412" y="1785565"/>
            <a:ext cx="1524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17145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48880"/>
            <a:ext cx="15621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65412" y="4358655"/>
            <a:ext cx="1524000" cy="366489"/>
          </a:xfrm>
          <a:prstGeom prst="rect">
            <a:avLst/>
          </a:prstGeom>
          <a:noFill/>
          <a:ln w="44450" cap="sq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648451" y="3501072"/>
            <a:ext cx="4626858" cy="576000"/>
            <a:chOff x="3648451" y="3429000"/>
            <a:chExt cx="4626858" cy="576000"/>
          </a:xfrm>
        </p:grpSpPr>
        <p:sp>
          <p:nvSpPr>
            <p:cNvPr id="5" name="설명선 1 4"/>
            <p:cNvSpPr/>
            <p:nvPr/>
          </p:nvSpPr>
          <p:spPr>
            <a:xfrm>
              <a:off x="3648451" y="3429000"/>
              <a:ext cx="4626858" cy="576000"/>
            </a:xfrm>
            <a:prstGeom prst="borderCallout1">
              <a:avLst>
                <a:gd name="adj1" fmla="val 51504"/>
                <a:gd name="adj2" fmla="val -144"/>
                <a:gd name="adj3" fmla="val 143375"/>
                <a:gd name="adj4" fmla="val -14085"/>
              </a:avLst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892" y="3501008"/>
              <a:ext cx="4371975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9449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1093" y="1375438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결과 정리</a:t>
            </a:r>
            <a:endParaRPr lang="en-US" altLang="ko-KR" sz="3000" dirty="0" smtClean="0"/>
          </a:p>
        </p:txBody>
      </p:sp>
      <p:pic>
        <p:nvPicPr>
          <p:cNvPr id="12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184" y="1495866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3326" y="2780928"/>
            <a:ext cx="7721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3000" dirty="0" smtClean="0"/>
              <a:t>per_test.xlsx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3000" dirty="0" smtClean="0"/>
              <a:t>pbr_test.xlsx</a:t>
            </a:r>
          </a:p>
        </p:txBody>
      </p:sp>
    </p:spTree>
    <p:extLst>
      <p:ext uri="{BB962C8B-B14F-4D97-AF65-F5344CB8AC3E}">
        <p14:creationId xmlns:p14="http://schemas.microsoft.com/office/powerpoint/2010/main" xmlns="" val="22729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218867"/>
            <a:ext cx="772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PBR </a:t>
            </a:r>
            <a:r>
              <a:rPr lang="ko-KR" altLang="en-US" sz="3000" dirty="0" smtClean="0"/>
              <a:t>상위 </a:t>
            </a:r>
            <a:r>
              <a:rPr lang="en-US" altLang="ko-KR" sz="3000" dirty="0" smtClean="0"/>
              <a:t>11 </a:t>
            </a:r>
            <a:r>
              <a:rPr lang="ko-KR" altLang="en-US" sz="3000" dirty="0" smtClean="0"/>
              <a:t>종목에 대하여 투자한 결과 분석</a:t>
            </a:r>
            <a:endParaRPr lang="en-US" altLang="ko-KR" sz="3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4485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95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218867"/>
            <a:ext cx="7721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PBR </a:t>
            </a:r>
            <a:r>
              <a:rPr lang="ko-KR" altLang="en-US" sz="3000" dirty="0" smtClean="0"/>
              <a:t>상위 </a:t>
            </a:r>
            <a:r>
              <a:rPr lang="en-US" altLang="ko-KR" sz="3000" dirty="0" smtClean="0"/>
              <a:t>11 </a:t>
            </a:r>
            <a:r>
              <a:rPr lang="ko-KR" altLang="en-US" sz="3000" dirty="0" smtClean="0"/>
              <a:t>종목에 대하여 투자한 결과 분석</a:t>
            </a:r>
            <a:endParaRPr lang="en-US" altLang="ko-KR" sz="3000" dirty="0" smtClean="0"/>
          </a:p>
          <a:p>
            <a:r>
              <a:rPr lang="en-US" altLang="ko-KR" sz="3000" dirty="0"/>
              <a:t> </a:t>
            </a:r>
            <a:r>
              <a:rPr lang="en-US" altLang="ko-KR" sz="3000" dirty="0" smtClean="0"/>
              <a:t>ex) 2013</a:t>
            </a:r>
            <a:r>
              <a:rPr lang="ko-KR" altLang="en-US" sz="3000" dirty="0" smtClean="0"/>
              <a:t>년 투자 수익률</a:t>
            </a:r>
            <a:endParaRPr lang="en-US" altLang="ko-KR" sz="30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69723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65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620688"/>
            <a:ext cx="2969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고민해볼 점</a:t>
            </a:r>
            <a:endParaRPr lang="en-US" altLang="ko-KR" sz="3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5324" y="3241465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상장폐지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인수합병 종목에 대한 정보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DB </a:t>
            </a:r>
            <a:r>
              <a:rPr lang="ko-KR" altLang="en-US" sz="2000" dirty="0" smtClean="0"/>
              <a:t>소스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야후파이낸스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모닝스타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정보 부족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9300" y="2823319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정보의 한계로 인한 편향</a:t>
            </a:r>
            <a:endParaRPr lang="en-US" altLang="ko-KR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60562" y="1953468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우연에 의한 선택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미래에서의 작동 가능성</a:t>
            </a:r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44538" y="1527175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백테스트</a:t>
            </a:r>
            <a:r>
              <a:rPr lang="ko-KR" altLang="en-US" sz="2400" b="1" dirty="0" smtClean="0"/>
              <a:t> 자체의 한계</a:t>
            </a:r>
            <a:endParaRPr lang="en-US" altLang="ko-KR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0562" y="4529462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투자 시점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보유기간의 다양한 선택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보다 다양한 지표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매출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순이익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현금흐름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부채비율 등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538" y="411946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투자방법 간 비교</a:t>
            </a:r>
            <a:endParaRPr lang="en-US" altLang="ko-KR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5817458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환차손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수수료 등 비용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거래 과정에서 이론 가격에 구입할 수 없는 문제</a:t>
            </a:r>
            <a:r>
              <a:rPr lang="en-US" altLang="ko-KR" sz="2000" dirty="0" smtClean="0"/>
              <a:t>(Slippage)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5415607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거래비용이 존재</a:t>
            </a:r>
            <a:endParaRPr lang="en-US" altLang="ko-KR" sz="2400" b="1" dirty="0" smtClean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427984" y="404664"/>
            <a:ext cx="4716016" cy="2808312"/>
          </a:xfrm>
          <a:prstGeom prst="wedgeRoundRectCallout">
            <a:avLst>
              <a:gd name="adj1" fmla="val -19851"/>
              <a:gd name="adj2" fmla="val 55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각 종목별 구입금액이 </a:t>
            </a:r>
            <a:r>
              <a:rPr lang="en-US" altLang="ko-KR" dirty="0" smtClean="0"/>
              <a:t>1/n</a:t>
            </a:r>
            <a:r>
              <a:rPr lang="ko-KR" altLang="en-US" dirty="0" smtClean="0"/>
              <a:t>로 균등하게 이루어 졌나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en-US" altLang="ko-KR" dirty="0" smtClean="0"/>
              <a:t>PER</a:t>
            </a:r>
            <a:r>
              <a:rPr lang="ko-KR" altLang="en-US" dirty="0" smtClean="0"/>
              <a:t>은 과거 사용했으나 </a:t>
            </a:r>
            <a:r>
              <a:rPr lang="en-US" altLang="ko-KR" dirty="0" smtClean="0"/>
              <a:t>12Month Per</a:t>
            </a:r>
            <a:r>
              <a:rPr lang="ko-KR" altLang="en-US" dirty="0" smtClean="0"/>
              <a:t>을 사용하면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종목이 각 달에 중복으로 들어오면 제거 필요함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세금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수수료를 반영한 비용은 수익에서 </a:t>
            </a:r>
            <a:r>
              <a:rPr lang="en-US" altLang="ko-KR" dirty="0" smtClean="0"/>
              <a:t>(-) </a:t>
            </a:r>
            <a:r>
              <a:rPr lang="ko-KR" altLang="en-US" dirty="0" smtClean="0"/>
              <a:t>제외 필요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ㅇ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73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80" y="828581"/>
            <a:ext cx="852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Company </a:t>
            </a:r>
            <a:r>
              <a:rPr lang="en-US" altLang="ko-KR" sz="3000" dirty="0" smtClean="0"/>
              <a:t>list</a:t>
            </a:r>
            <a:r>
              <a:rPr lang="ko-KR" altLang="en-US" sz="3000" dirty="0" smtClean="0"/>
              <a:t>에서 </a:t>
            </a:r>
            <a:r>
              <a:rPr lang="en-US" altLang="ko-KR" sz="3000" dirty="0" smtClean="0"/>
              <a:t>NASDAQ, NYSE </a:t>
            </a:r>
            <a:r>
              <a:rPr lang="ko-KR" altLang="en-US" sz="3000" dirty="0" smtClean="0"/>
              <a:t>전 종목 </a:t>
            </a:r>
            <a:r>
              <a:rPr lang="ko-KR" altLang="en-US" sz="3000" dirty="0" err="1" smtClean="0"/>
              <a:t>티커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확보</a:t>
            </a:r>
            <a:endParaRPr lang="ko-KR" altLang="en-US" sz="3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3399"/>
            <a:ext cx="7859872" cy="413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1059" y="1511734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http://www.nasdaq.com/screening/company-list.aspx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72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592186" y="1622817"/>
            <a:ext cx="3959628" cy="3612367"/>
          </a:xfrm>
          <a:prstGeom prst="ellipse">
            <a:avLst/>
          </a:prstGeom>
          <a:solidFill>
            <a:srgbClr val="FFFFFF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15816" y="2958043"/>
            <a:ext cx="3274437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4800" b="1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06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80" y="2492896"/>
            <a:ext cx="8129596" cy="347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580" y="110558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야후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파이낸스에서</a:t>
            </a:r>
            <a:r>
              <a:rPr lang="ko-KR" altLang="en-US" sz="3000" dirty="0" smtClean="0"/>
              <a:t> </a:t>
            </a:r>
            <a:r>
              <a:rPr lang="en-US" altLang="ko-KR" sz="3000" dirty="0" err="1" smtClean="0"/>
              <a:t>Adj</a:t>
            </a:r>
            <a:r>
              <a:rPr lang="en-US" altLang="ko-KR" sz="3000" dirty="0" smtClean="0"/>
              <a:t> Close(</a:t>
            </a:r>
            <a:r>
              <a:rPr lang="ko-KR" altLang="en-US" sz="3000" dirty="0" smtClean="0"/>
              <a:t>수정종가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37092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80" y="110558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야후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파이낸스에서</a:t>
            </a:r>
            <a:r>
              <a:rPr lang="ko-KR" altLang="en-US" sz="3000" dirty="0" smtClean="0"/>
              <a:t> </a:t>
            </a:r>
            <a:r>
              <a:rPr lang="en-US" altLang="ko-KR" sz="3000" dirty="0" err="1" smtClean="0"/>
              <a:t>Adj</a:t>
            </a:r>
            <a:r>
              <a:rPr lang="en-US" altLang="ko-KR" sz="3000" dirty="0" smtClean="0"/>
              <a:t> Close(</a:t>
            </a:r>
            <a:r>
              <a:rPr lang="ko-KR" altLang="en-US" sz="3000" dirty="0" smtClean="0"/>
              <a:t>수정종가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ko-KR" altLang="en-US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47" y="1973399"/>
            <a:ext cx="8175900" cy="361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188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80" y="110558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야후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파이낸스에서</a:t>
            </a:r>
            <a:r>
              <a:rPr lang="ko-KR" altLang="en-US" sz="3000" dirty="0" smtClean="0"/>
              <a:t> </a:t>
            </a:r>
            <a:r>
              <a:rPr lang="en-US" altLang="ko-KR" sz="3000" dirty="0" err="1" smtClean="0"/>
              <a:t>Adj</a:t>
            </a:r>
            <a:r>
              <a:rPr lang="en-US" altLang="ko-KR" sz="3000" dirty="0" smtClean="0"/>
              <a:t> Close(</a:t>
            </a:r>
            <a:r>
              <a:rPr lang="ko-KR" altLang="en-US" sz="3000" dirty="0" smtClean="0"/>
              <a:t>수정종가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ko-KR" altLang="en-US" sz="3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565" y="1955174"/>
            <a:ext cx="8039543" cy="404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86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80" y="1105580"/>
            <a:ext cx="8129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야후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파이낸스에서</a:t>
            </a:r>
            <a:r>
              <a:rPr lang="ko-KR" altLang="en-US" sz="3000" dirty="0" smtClean="0"/>
              <a:t> </a:t>
            </a:r>
            <a:r>
              <a:rPr lang="en-US" altLang="ko-KR" sz="3000" dirty="0" err="1" smtClean="0"/>
              <a:t>Adj</a:t>
            </a:r>
            <a:r>
              <a:rPr lang="en-US" altLang="ko-KR" sz="3000" dirty="0" smtClean="0"/>
              <a:t> Close(</a:t>
            </a:r>
            <a:r>
              <a:rPr lang="ko-KR" altLang="en-US" sz="3000" dirty="0" smtClean="0"/>
              <a:t>수정종가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ko-KR" altLang="en-US" sz="3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829" y="1973399"/>
            <a:ext cx="8013201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08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7667"/>
            <a:ext cx="7884368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9" y="4566245"/>
            <a:ext cx="8075039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7580" y="908720"/>
            <a:ext cx="8129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모닝스타에서 전 종목 </a:t>
            </a:r>
            <a:r>
              <a:rPr lang="en-US" altLang="ko-KR" sz="3000" dirty="0" smtClean="0"/>
              <a:t>PER,PBR </a:t>
            </a:r>
            <a:r>
              <a:rPr lang="ko-KR" altLang="en-US" sz="3000" dirty="0" smtClean="0"/>
              <a:t>정보</a:t>
            </a:r>
            <a:r>
              <a:rPr lang="en-US" altLang="ko-KR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ko-KR" altLang="en-US" sz="3000" dirty="0" smtClean="0"/>
          </a:p>
          <a:p>
            <a:r>
              <a:rPr lang="en-US" altLang="ko-KR" dirty="0" smtClean="0"/>
              <a:t>(http://beta.morningstar.com/)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85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0" cy="391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w\Desktop\1444145303_editor_pencil_pen_edit_write_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13" y="1973399"/>
            <a:ext cx="313142" cy="31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\Desktop\1444145328_device_laptop_computer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CrisscrossEtching/>
                    </a14:imgEffect>
                    <a14:imgEffect>
                      <a14:colorTemperature colorTemp="6375"/>
                    </a14:imgEffect>
                    <a14:imgEffect>
                      <a14:saturation sat="33000"/>
                    </a14:imgEffect>
                    <a14:imgEffect>
                      <a14:brightnessContrast bright="9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17" y="2880954"/>
            <a:ext cx="397133" cy="2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49" y="3104225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w\Desktop\1444145273_editor_image_picture_ph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231" y="3767196"/>
            <a:ext cx="333540" cy="2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9" y="3998954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9" name="Picture 5" descr="C:\Users\sw\Desktop\1444145281_common_search_lookup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3" y="4571602"/>
            <a:ext cx="313011" cy="3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46" y="4852148"/>
            <a:ext cx="10801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80" y="908720"/>
            <a:ext cx="8129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모닝스타에서 전 종목 </a:t>
            </a:r>
            <a:r>
              <a:rPr lang="en-US" altLang="ko-KR" sz="3000" dirty="0" smtClean="0"/>
              <a:t>PER,PBR </a:t>
            </a:r>
            <a:r>
              <a:rPr lang="ko-KR" altLang="en-US" sz="3000" dirty="0" smtClean="0"/>
              <a:t>정보</a:t>
            </a:r>
            <a:r>
              <a:rPr lang="en-US" altLang="ko-KR" sz="3000" dirty="0" smtClean="0"/>
              <a:t> </a:t>
            </a:r>
            <a:r>
              <a:rPr lang="ko-KR" altLang="en-US" sz="3000" dirty="0" err="1" smtClean="0"/>
              <a:t>크롤링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144" y="1537884"/>
            <a:ext cx="829032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02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547</TotalTime>
  <Words>639</Words>
  <Application>Microsoft Office PowerPoint</Application>
  <PresentationFormat>화면 슬라이드 쇼(4:3)</PresentationFormat>
  <Paragraphs>184</Paragraphs>
  <Slides>30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근접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</dc:creator>
  <cp:lastModifiedBy>x-note</cp:lastModifiedBy>
  <cp:revision>27</cp:revision>
  <dcterms:created xsi:type="dcterms:W3CDTF">2015-10-06T10:17:56Z</dcterms:created>
  <dcterms:modified xsi:type="dcterms:W3CDTF">2017-06-18T05:02:41Z</dcterms:modified>
</cp:coreProperties>
</file>