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32"/>
  </p:notesMasterIdLst>
  <p:handoutMasterIdLst>
    <p:handoutMasterId r:id="rId33"/>
  </p:handoutMasterIdLst>
  <p:sldIdLst>
    <p:sldId id="260" r:id="rId2"/>
    <p:sldId id="256" r:id="rId3"/>
    <p:sldId id="269" r:id="rId4"/>
    <p:sldId id="262" r:id="rId5"/>
    <p:sldId id="270" r:id="rId6"/>
    <p:sldId id="272" r:id="rId7"/>
    <p:sldId id="274" r:id="rId8"/>
    <p:sldId id="267" r:id="rId9"/>
    <p:sldId id="275" r:id="rId10"/>
    <p:sldId id="276" r:id="rId11"/>
    <p:sldId id="277" r:id="rId12"/>
    <p:sldId id="280" r:id="rId13"/>
    <p:sldId id="278" r:id="rId14"/>
    <p:sldId id="281" r:id="rId15"/>
    <p:sldId id="268" r:id="rId16"/>
    <p:sldId id="282" r:id="rId17"/>
    <p:sldId id="283" r:id="rId18"/>
    <p:sldId id="285" r:id="rId19"/>
    <p:sldId id="286" r:id="rId20"/>
    <p:sldId id="288" r:id="rId21"/>
    <p:sldId id="289" r:id="rId22"/>
    <p:sldId id="290" r:id="rId23"/>
    <p:sldId id="292" r:id="rId24"/>
    <p:sldId id="294" r:id="rId25"/>
    <p:sldId id="295" r:id="rId26"/>
    <p:sldId id="299" r:id="rId27"/>
    <p:sldId id="300" r:id="rId28"/>
    <p:sldId id="301" r:id="rId29"/>
    <p:sldId id="302" r:id="rId30"/>
    <p:sldId id="261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AC94"/>
    <a:srgbClr val="044D9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5" autoAdjust="0"/>
  </p:normalViewPr>
  <p:slideViewPr>
    <p:cSldViewPr>
      <p:cViewPr>
        <p:scale>
          <a:sx n="66" d="100"/>
          <a:sy n="66" d="100"/>
        </p:scale>
        <p:origin x="-1494" y="-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760DC-44E1-49A9-8368-1638E385849E}" type="datetimeFigureOut">
              <a:rPr lang="ko-KR" altLang="en-US" smtClean="0"/>
              <a:t>2017-06-17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 smtClean="0"/>
              <a:t>ㅁㅁㅁ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F3D5E1-79D2-4592-AEB0-70E3769AA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0184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97370C-BE4E-440E-85F3-E029DD814519}" type="datetimeFigureOut">
              <a:rPr lang="ko-KR" altLang="en-US" smtClean="0"/>
              <a:t>2017-06-17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 smtClean="0"/>
              <a:t>ㅁㅁㅁ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C53AA4-ACB5-4E1A-BC2A-0058F51AC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749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C53AA4-ACB5-4E1A-BC2A-0058F51ACA8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769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C53AA4-ACB5-4E1A-BC2A-0058F51ACA8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63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C53AA4-ACB5-4E1A-BC2A-0058F51ACA8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253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C53AA4-ACB5-4E1A-BC2A-0058F51ACA8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253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C53AA4-ACB5-4E1A-BC2A-0058F51ACA8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253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C53AA4-ACB5-4E1A-BC2A-0058F51ACA8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2531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C53AA4-ACB5-4E1A-BC2A-0058F51ACA8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2531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C53AA4-ACB5-4E1A-BC2A-0058F51ACA8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769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2206-7CAD-4EF4-BD18-D0C6D229AA09}" type="datetime1">
              <a:rPr lang="ko-KR" altLang="en-US" smtClean="0"/>
              <a:t>2017-06-17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48FB-F5B7-4D6C-8992-2BD7D15A0F2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751C4-CC8A-4666-A05C-1FC10552F8CB}" type="datetime1">
              <a:rPr lang="ko-KR" altLang="en-US" smtClean="0"/>
              <a:t>2017-06-17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48FB-F5B7-4D6C-8992-2BD7D15A0F2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2B682-73BE-4787-B923-387EA84FF09F}" type="datetime1">
              <a:rPr lang="ko-KR" altLang="en-US" smtClean="0"/>
              <a:t>2017-06-17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48FB-F5B7-4D6C-8992-2BD7D15A0F2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55DFD-F397-4498-9AA4-EB40A243DB68}" type="datetime1">
              <a:rPr lang="ko-KR" altLang="en-US" smtClean="0"/>
              <a:t>2017-06-17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48FB-F5B7-4D6C-8992-2BD7D15A0F2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7236-7B35-488C-91D5-8EB3EAEB9252}" type="datetime1">
              <a:rPr lang="ko-KR" altLang="en-US" smtClean="0"/>
              <a:t>2017-06-17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48FB-F5B7-4D6C-8992-2BD7D15A0F2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5AE90-7920-46A8-86AE-19FCB941872F}" type="datetime1">
              <a:rPr lang="ko-KR" altLang="en-US" smtClean="0"/>
              <a:t>2017-06-17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48FB-F5B7-4D6C-8992-2BD7D15A0F2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2B305-2CBB-4FF6-89E7-9802404B00E3}" type="datetime1">
              <a:rPr lang="ko-KR" altLang="en-US" smtClean="0"/>
              <a:t>2017-06-17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48FB-F5B7-4D6C-8992-2BD7D15A0F2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65B0D-8699-4B94-9078-D0911D2DBEA4}" type="datetime1">
              <a:rPr lang="ko-KR" altLang="en-US" smtClean="0"/>
              <a:t>2017-06-17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48FB-F5B7-4D6C-8992-2BD7D15A0F2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AB87-72AE-431F-9A21-81BCE9C6A60E}" type="datetime1">
              <a:rPr lang="ko-KR" altLang="en-US" smtClean="0"/>
              <a:t>2017-06-17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48FB-F5B7-4D6C-8992-2BD7D15A0F2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7683-E252-4A1E-84AD-498AB6E1ED33}" type="datetime1">
              <a:rPr lang="ko-KR" altLang="en-US" smtClean="0"/>
              <a:t>2017-06-17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48FB-F5B7-4D6C-8992-2BD7D15A0F2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4A05-5B38-4730-9326-D68F8EEC6EA4}" type="datetime1">
              <a:rPr lang="ko-KR" altLang="en-US" smtClean="0"/>
              <a:t>2017-06-17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1148FB-F5B7-4D6C-8992-2BD7D15A0F2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C51148FB-F5B7-4D6C-8992-2BD7D15A0F2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DA23838-D7FF-49F6-AF4D-0EF7BEBFC3DE}" type="datetime1">
              <a:rPr lang="ko-KR" altLang="en-US" smtClean="0"/>
              <a:t>2017-06-17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1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microsoft.com/office/2007/relationships/hdphoto" Target="../media/hdphoto4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6.png"/><Relationship Id="rId5" Type="http://schemas.microsoft.com/office/2007/relationships/hdphoto" Target="../media/hdphoto2.wdp"/><Relationship Id="rId10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microsoft.com/office/2007/relationships/hdphoto" Target="../media/hdphoto4.wd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10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microsoft.com/office/2007/relationships/hdphoto" Target="../media/hdphoto4.wdp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20.png"/><Relationship Id="rId5" Type="http://schemas.microsoft.com/office/2007/relationships/hdphoto" Target="../media/hdphoto2.wdp"/><Relationship Id="rId10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microsoft.com/office/2007/relationships/hdphoto" Target="../media/hdphoto4.wdp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21.png"/><Relationship Id="rId5" Type="http://schemas.microsoft.com/office/2007/relationships/hdphoto" Target="../media/hdphoto2.wdp"/><Relationship Id="rId10" Type="http://schemas.openxmlformats.org/officeDocument/2006/relationships/image" Target="../media/image20.png"/><Relationship Id="rId4" Type="http://schemas.openxmlformats.org/officeDocument/2006/relationships/image" Target="../media/image3.png"/><Relationship Id="rId9" Type="http://schemas.microsoft.com/office/2007/relationships/hdphoto" Target="../media/hdphoto4.wdp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10" Type="http://schemas.openxmlformats.org/officeDocument/2006/relationships/image" Target="../media/image22.png"/><Relationship Id="rId4" Type="http://schemas.openxmlformats.org/officeDocument/2006/relationships/image" Target="../media/image3.png"/><Relationship Id="rId9" Type="http://schemas.microsoft.com/office/2007/relationships/hdphoto" Target="../media/hdphoto4.wdp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10" Type="http://schemas.openxmlformats.org/officeDocument/2006/relationships/image" Target="../media/image23.png"/><Relationship Id="rId4" Type="http://schemas.openxmlformats.org/officeDocument/2006/relationships/image" Target="../media/image3.png"/><Relationship Id="rId9" Type="http://schemas.microsoft.com/office/2007/relationships/hdphoto" Target="../media/hdphoto4.wdp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25.png"/><Relationship Id="rId5" Type="http://schemas.microsoft.com/office/2007/relationships/hdphoto" Target="../media/hdphoto2.wdp"/><Relationship Id="rId10" Type="http://schemas.openxmlformats.org/officeDocument/2006/relationships/image" Target="../media/image24.png"/><Relationship Id="rId4" Type="http://schemas.openxmlformats.org/officeDocument/2006/relationships/image" Target="../media/image3.png"/><Relationship Id="rId9" Type="http://schemas.microsoft.com/office/2007/relationships/hdphoto" Target="../media/hdphoto4.wdp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10" Type="http://schemas.openxmlformats.org/officeDocument/2006/relationships/image" Target="../media/image27.png"/><Relationship Id="rId4" Type="http://schemas.openxmlformats.org/officeDocument/2006/relationships/image" Target="../media/image3.png"/><Relationship Id="rId9" Type="http://schemas.microsoft.com/office/2007/relationships/hdphoto" Target="../media/hdphoto4.wdp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29.png"/><Relationship Id="rId5" Type="http://schemas.microsoft.com/office/2007/relationships/hdphoto" Target="../media/hdphoto2.wdp"/><Relationship Id="rId10" Type="http://schemas.openxmlformats.org/officeDocument/2006/relationships/image" Target="../media/image28.png"/><Relationship Id="rId4" Type="http://schemas.openxmlformats.org/officeDocument/2006/relationships/image" Target="../media/image3.png"/><Relationship Id="rId9" Type="http://schemas.microsoft.com/office/2007/relationships/hdphoto" Target="../media/hdphoto4.wdp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2.png"/><Relationship Id="rId5" Type="http://schemas.microsoft.com/office/2007/relationships/hdphoto" Target="../media/hdphoto2.wdp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microsoft.com/office/2007/relationships/hdphoto" Target="../media/hdphoto4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9552" y="619056"/>
            <a:ext cx="7488832" cy="156966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reflection blurRad="12700" stA="28000" endPos="45000" dist="1000" dir="5400000" sy="-100000" algn="bl" rotWithShape="0"/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파이썬을</a:t>
            </a:r>
            <a:r>
              <a:rPr lang="ko-KR" alt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reflection blurRad="12700" stA="28000" endPos="45000" dist="1000" dir="5400000" sy="-100000" algn="bl" rotWithShape="0"/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통한 금융데이터 수집 및 분석 자동화</a:t>
            </a:r>
            <a:endParaRPr lang="en-US" altLang="ko-KR" sz="48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2060"/>
              </a:solidFill>
              <a:effectLst>
                <a:reflection blurRad="12700" stA="28000" endPos="45000" dist="1000" dir="5400000" sy="-100000" algn="bl" rotWithShape="0"/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2780928"/>
            <a:ext cx="7488832" cy="184665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&lt;3</a:t>
            </a:r>
            <a:r>
              <a:rPr lang="ko-KR" altLang="en-US" sz="32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 프로젝트</a:t>
            </a:r>
            <a:r>
              <a:rPr lang="en-US" altLang="ko-KR" sz="32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</a:p>
          <a:p>
            <a:endParaRPr lang="en-US" altLang="ko-KR" sz="10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ko-KR" altLang="en-US" sz="3600" dirty="0" smtClean="0"/>
              <a:t>해외</a:t>
            </a:r>
            <a:r>
              <a:rPr lang="en-US" altLang="ko-KR" sz="3600" dirty="0" smtClean="0"/>
              <a:t> </a:t>
            </a:r>
            <a:r>
              <a:rPr lang="ko-KR" altLang="en-US" sz="3600" dirty="0"/>
              <a:t>주식 종목 </a:t>
            </a:r>
            <a:r>
              <a:rPr lang="en-US" altLang="ko-KR" sz="3600" dirty="0"/>
              <a:t>DB</a:t>
            </a:r>
            <a:r>
              <a:rPr lang="ko-KR" altLang="en-US" sz="3600" dirty="0" smtClean="0"/>
              <a:t>구축 및</a:t>
            </a:r>
            <a:endParaRPr lang="en-US" altLang="ko-KR" sz="3600" dirty="0" smtClean="0"/>
          </a:p>
          <a:p>
            <a:r>
              <a:rPr lang="ko-KR" altLang="en-US" sz="3600" dirty="0" smtClean="0"/>
              <a:t>      투자모델 검증</a:t>
            </a:r>
            <a:endParaRPr lang="en-US" altLang="ko-KR" sz="40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83768" y="5398576"/>
            <a:ext cx="5870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발표자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김근수</a:t>
            </a:r>
            <a:endParaRPr lang="en-US" altLang="ko-KR" dirty="0" smtClean="0"/>
          </a:p>
          <a:p>
            <a:r>
              <a:rPr lang="en-US" altLang="ko-KR" dirty="0" smtClean="0"/>
              <a:t>3</a:t>
            </a:r>
            <a:r>
              <a:rPr lang="ko-KR" altLang="en-US" dirty="0" smtClean="0"/>
              <a:t>조 조원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김근수</a:t>
            </a:r>
            <a:r>
              <a:rPr lang="en-US" altLang="ko-KR" dirty="0" smtClean="0"/>
              <a:t>, </a:t>
            </a:r>
            <a:r>
              <a:rPr lang="ko-KR" altLang="en-US" dirty="0"/>
              <a:t>성시용</a:t>
            </a:r>
            <a:r>
              <a:rPr lang="en-US" altLang="ko-KR" dirty="0"/>
              <a:t>, </a:t>
            </a:r>
            <a:r>
              <a:rPr lang="ko-KR" altLang="en-US" dirty="0"/>
              <a:t>박은영</a:t>
            </a:r>
            <a:r>
              <a:rPr lang="en-US" altLang="ko-KR" dirty="0"/>
              <a:t>, </a:t>
            </a:r>
            <a:r>
              <a:rPr lang="ko-KR" altLang="en-US" dirty="0"/>
              <a:t>금호연</a:t>
            </a:r>
            <a:r>
              <a:rPr lang="en-US" altLang="ko-KR" dirty="0"/>
              <a:t>, </a:t>
            </a:r>
            <a:r>
              <a:rPr lang="ko-KR" altLang="en-US" dirty="0"/>
              <a:t>김승진</a:t>
            </a:r>
            <a:r>
              <a:rPr lang="en-US" altLang="ko-KR" dirty="0"/>
              <a:t>, </a:t>
            </a:r>
            <a:r>
              <a:rPr lang="ko-KR" altLang="en-US" dirty="0"/>
              <a:t>백승기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758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" y="0"/>
            <a:ext cx="9144000" cy="39188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sw\Desktop\1444145303_editor_pencil_pen_edit_write_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bg1">
                <a:lumMod val="9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13" y="1973399"/>
            <a:ext cx="313142" cy="313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w\Desktop\1444145328_device_laptop_computer_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risscrossEtching/>
                    </a14:imgEffect>
                    <a14:imgEffect>
                      <a14:colorTemperature colorTemp="6375"/>
                    </a14:imgEffect>
                    <a14:imgEffect>
                      <a14:saturation sat="33000"/>
                    </a14:imgEffect>
                    <a14:imgEffect>
                      <a14:brightnessContrast bright="93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17" y="2880954"/>
            <a:ext cx="397133" cy="26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0849" y="3104225"/>
            <a:ext cx="1080120" cy="2616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28" name="Picture 4" descr="C:\Users\sw\Desktop\1444145273_editor_image_picture_phot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31" y="3767196"/>
            <a:ext cx="333540" cy="27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0849" y="3998954"/>
            <a:ext cx="1080120" cy="2616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29" name="Picture 5" descr="C:\Users\sw\Desktop\1444145281_common_search_lookup_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03" y="4571602"/>
            <a:ext cx="313011" cy="313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4546" y="4852148"/>
            <a:ext cx="1080120" cy="2616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7580" y="908720"/>
            <a:ext cx="81295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/>
              <a:t>모닝스타에서 전 종목 </a:t>
            </a:r>
            <a:r>
              <a:rPr lang="en-US" altLang="ko-KR" sz="3000" dirty="0" smtClean="0"/>
              <a:t>PER,PBR </a:t>
            </a:r>
            <a:r>
              <a:rPr lang="ko-KR" altLang="en-US" sz="3000" dirty="0" smtClean="0"/>
              <a:t>정보</a:t>
            </a:r>
            <a:r>
              <a:rPr lang="en-US" altLang="ko-KR" sz="3000" dirty="0" smtClean="0"/>
              <a:t> </a:t>
            </a:r>
            <a:r>
              <a:rPr lang="ko-KR" altLang="en-US" sz="3000" dirty="0" err="1" smtClean="0"/>
              <a:t>크롤링</a:t>
            </a:r>
            <a:endParaRPr lang="en-US" altLang="ko-KR" sz="30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1735758"/>
            <a:ext cx="8028386" cy="433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131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" y="0"/>
            <a:ext cx="9144000" cy="39188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sw\Desktop\1444145303_editor_pencil_pen_edit_write_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bg1">
                <a:lumMod val="9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13" y="1973399"/>
            <a:ext cx="313142" cy="313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w\Desktop\1444145328_device_laptop_computer_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risscrossEtching/>
                    </a14:imgEffect>
                    <a14:imgEffect>
                      <a14:colorTemperature colorTemp="6375"/>
                    </a14:imgEffect>
                    <a14:imgEffect>
                      <a14:saturation sat="33000"/>
                    </a14:imgEffect>
                    <a14:imgEffect>
                      <a14:brightnessContrast bright="93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17" y="2880954"/>
            <a:ext cx="397133" cy="26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0849" y="3104225"/>
            <a:ext cx="1080120" cy="2616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28" name="Picture 4" descr="C:\Users\sw\Desktop\1444145273_editor_image_picture_phot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31" y="3767196"/>
            <a:ext cx="333540" cy="27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0849" y="3998954"/>
            <a:ext cx="1080120" cy="2616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29" name="Picture 5" descr="C:\Users\sw\Desktop\1444145281_common_search_lookup_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03" y="4571602"/>
            <a:ext cx="313011" cy="313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4546" y="4852148"/>
            <a:ext cx="1080120" cy="2616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7580" y="908720"/>
            <a:ext cx="81295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/>
              <a:t>10</a:t>
            </a:r>
            <a:r>
              <a:rPr lang="ko-KR" altLang="en-US" sz="3000" dirty="0" smtClean="0"/>
              <a:t>년치 </a:t>
            </a:r>
            <a:r>
              <a:rPr lang="en-US" altLang="ko-KR" sz="3000" dirty="0" smtClean="0"/>
              <a:t>NASDAQ, NYSE </a:t>
            </a:r>
            <a:r>
              <a:rPr lang="ko-KR" altLang="en-US" sz="3000" dirty="0" smtClean="0"/>
              <a:t>가격</a:t>
            </a:r>
            <a:r>
              <a:rPr lang="en-US" altLang="ko-KR" sz="3000" dirty="0" smtClean="0"/>
              <a:t>, PER, PBR </a:t>
            </a:r>
            <a:r>
              <a:rPr lang="ko-KR" altLang="en-US" sz="3000" dirty="0" smtClean="0"/>
              <a:t>데이터</a:t>
            </a:r>
            <a:endParaRPr lang="en-US" altLang="ko-KR" sz="3000" dirty="0" smtClean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16" y="1842729"/>
            <a:ext cx="6543675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17" y="3172496"/>
            <a:ext cx="6566626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31" y="5373216"/>
            <a:ext cx="650746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803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" y="0"/>
            <a:ext cx="9144000" cy="39188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94606" y="1484784"/>
            <a:ext cx="19041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/>
              <a:t>PER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08520" y="2180131"/>
            <a:ext cx="6831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(</a:t>
            </a:r>
            <a:r>
              <a:rPr lang="ko-KR" altLang="en-US" sz="2000" dirty="0" smtClean="0"/>
              <a:t>당시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시가총액 </a:t>
            </a:r>
            <a:r>
              <a:rPr lang="en-US" altLang="ko-KR" sz="2000" dirty="0" smtClean="0"/>
              <a:t>/ (</a:t>
            </a:r>
            <a:r>
              <a:rPr lang="ko-KR" altLang="en-US" sz="2000" dirty="0" smtClean="0"/>
              <a:t>최</a:t>
            </a:r>
            <a:r>
              <a:rPr lang="ko-KR" altLang="en-US" sz="2000" dirty="0"/>
              <a:t>근</a:t>
            </a:r>
            <a:r>
              <a:rPr lang="ko-KR" altLang="en-US" sz="2000" dirty="0" smtClean="0"/>
              <a:t> 결산 기준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 순이익</a:t>
            </a:r>
            <a:endParaRPr lang="ko-KR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94606" y="3053623"/>
            <a:ext cx="19041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/>
              <a:t>PBR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08520" y="3748970"/>
            <a:ext cx="6831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(</a:t>
            </a:r>
            <a:r>
              <a:rPr lang="ko-KR" altLang="en-US" sz="2000" dirty="0" smtClean="0"/>
              <a:t>당시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시가총액 </a:t>
            </a:r>
            <a:r>
              <a:rPr lang="en-US" altLang="ko-KR" sz="2000" dirty="0" smtClean="0"/>
              <a:t>/ (</a:t>
            </a:r>
            <a:r>
              <a:rPr lang="ko-KR" altLang="en-US" sz="2000" dirty="0" smtClean="0"/>
              <a:t>최근 결산 기준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순자산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06084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" y="0"/>
            <a:ext cx="9144000" cy="39188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94606" y="908720"/>
            <a:ext cx="19041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mtClean="0"/>
              <a:t>백테스트</a:t>
            </a:r>
            <a:endParaRPr lang="en-US" altLang="ko-KR" sz="30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908520" y="1604067"/>
            <a:ext cx="6831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특정 모델로 투자하였다고 가정한 과거 수익률을 계산하여</a:t>
            </a:r>
            <a:endParaRPr lang="en-US" altLang="ko-KR" sz="2000" dirty="0" smtClean="0"/>
          </a:p>
          <a:p>
            <a:r>
              <a:rPr lang="ko-KR" altLang="en-US" sz="2000" dirty="0" smtClean="0"/>
              <a:t>모델의 유효성 검증</a:t>
            </a:r>
            <a:r>
              <a:rPr lang="en-US" altLang="ko-KR" sz="2000" dirty="0" smtClean="0"/>
              <a:t> </a:t>
            </a:r>
            <a:endParaRPr lang="ko-KR" alt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594606" y="2708920"/>
            <a:ext cx="29692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mtClean="0"/>
              <a:t>테스트 모델</a:t>
            </a:r>
            <a:endParaRPr lang="en-US" altLang="ko-KR" sz="30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683568" y="3404267"/>
            <a:ext cx="7416824" cy="3661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Arial" pitchFamily="34" charset="0"/>
              <a:buChar char="•"/>
            </a:pPr>
            <a:r>
              <a:rPr lang="ko-KR" altLang="en-US" sz="2000" dirty="0" smtClean="0"/>
              <a:t>투자종목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특</a:t>
            </a:r>
            <a:r>
              <a:rPr lang="ko-KR" altLang="en-US" sz="2000" dirty="0"/>
              <a:t>정</a:t>
            </a:r>
            <a:r>
              <a:rPr lang="ko-KR" altLang="en-US" sz="2000" dirty="0" smtClean="0"/>
              <a:t> 시점의 시장 전체에서 </a:t>
            </a:r>
            <a:r>
              <a:rPr lang="en-US" altLang="ko-KR" sz="2000" dirty="0" smtClean="0"/>
              <a:t>PBR, PER </a:t>
            </a:r>
            <a:r>
              <a:rPr lang="ko-KR" altLang="en-US" sz="2000" dirty="0" smtClean="0"/>
              <a:t>상위 </a:t>
            </a:r>
            <a:r>
              <a:rPr lang="en-US" altLang="ko-KR" sz="2000" dirty="0" smtClean="0"/>
              <a:t>n</a:t>
            </a:r>
            <a:r>
              <a:rPr lang="ko-KR" altLang="en-US" sz="2000" dirty="0" smtClean="0"/>
              <a:t>개 종목</a:t>
            </a:r>
            <a:endParaRPr lang="en-US" altLang="ko-KR" sz="2000" dirty="0" smtClean="0"/>
          </a:p>
          <a:p>
            <a:pPr>
              <a:lnSpc>
                <a:spcPct val="13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                     </a:t>
            </a:r>
            <a:r>
              <a:rPr lang="ko-KR" altLang="en-US" sz="2000" dirty="0" smtClean="0"/>
              <a:t> 분산투자</a:t>
            </a:r>
            <a:endParaRPr lang="en-US" altLang="ko-KR" sz="2000" dirty="0" smtClean="0"/>
          </a:p>
          <a:p>
            <a:pPr marL="342900" indent="-342900">
              <a:lnSpc>
                <a:spcPct val="130000"/>
              </a:lnSpc>
              <a:buFont typeface="Arial" pitchFamily="34" charset="0"/>
              <a:buChar char="•"/>
            </a:pPr>
            <a:r>
              <a:rPr lang="ko-KR" altLang="en-US" sz="2000" dirty="0" smtClean="0"/>
              <a:t>투자시점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매월 첫째 날  거래일 투자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당시 지표 사용</a:t>
            </a:r>
            <a:r>
              <a:rPr lang="en-US" altLang="ko-KR" sz="2000" dirty="0" smtClean="0"/>
              <a:t>)</a:t>
            </a:r>
          </a:p>
          <a:p>
            <a:pPr marL="342900" indent="-342900">
              <a:lnSpc>
                <a:spcPct val="130000"/>
              </a:lnSpc>
              <a:buFont typeface="Arial" pitchFamily="34" charset="0"/>
              <a:buChar char="•"/>
            </a:pPr>
            <a:r>
              <a:rPr lang="ko-KR" altLang="en-US" sz="2000" dirty="0" smtClean="0"/>
              <a:t>투자기간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한번 투자 시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년 보유 가정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년 후 수익률 계산</a:t>
            </a:r>
            <a:endParaRPr lang="en-US" altLang="ko-KR" sz="2000" dirty="0" smtClean="0"/>
          </a:p>
          <a:p>
            <a:pPr marL="342900" indent="-342900">
              <a:lnSpc>
                <a:spcPct val="130000"/>
              </a:lnSpc>
              <a:buFont typeface="Arial" pitchFamily="34" charset="0"/>
              <a:buChar char="•"/>
            </a:pPr>
            <a:r>
              <a:rPr lang="ko-KR" altLang="en-US" sz="2000" dirty="0" smtClean="0"/>
              <a:t>테스트기간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: 2007</a:t>
            </a:r>
            <a:r>
              <a:rPr lang="ko-KR" altLang="en-US" sz="2000" dirty="0" smtClean="0"/>
              <a:t>년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월부터 </a:t>
            </a:r>
            <a:r>
              <a:rPr lang="en-US" altLang="ko-KR" sz="2000" dirty="0" smtClean="0"/>
              <a:t>2016</a:t>
            </a:r>
            <a:r>
              <a:rPr lang="ko-KR" altLang="en-US" sz="2000" dirty="0" smtClean="0"/>
              <a:t>년 </a:t>
            </a:r>
            <a:r>
              <a:rPr lang="en-US" altLang="ko-KR" sz="2000" dirty="0" smtClean="0"/>
              <a:t>5</a:t>
            </a:r>
            <a:r>
              <a:rPr lang="ko-KR" altLang="en-US" sz="2000" dirty="0" smtClean="0"/>
              <a:t>월까지</a:t>
            </a:r>
            <a:endParaRPr lang="en-US" altLang="ko-KR" sz="2000" dirty="0" smtClean="0"/>
          </a:p>
          <a:p>
            <a:pPr>
              <a:lnSpc>
                <a:spcPct val="130000"/>
              </a:lnSpc>
            </a:pPr>
            <a:r>
              <a:rPr lang="en-US" altLang="ko-KR" sz="2000" dirty="0" smtClean="0"/>
              <a:t>                                12(</a:t>
            </a:r>
            <a:r>
              <a:rPr lang="ko-KR" altLang="en-US" sz="2000" dirty="0" smtClean="0"/>
              <a:t>매월 첫째 날 투자</a:t>
            </a:r>
            <a:r>
              <a:rPr lang="en-US" altLang="ko-KR" sz="2000" dirty="0" smtClean="0"/>
              <a:t>) X 9(2007</a:t>
            </a:r>
            <a:r>
              <a:rPr lang="ko-KR" altLang="en-US" sz="2000" dirty="0" smtClean="0"/>
              <a:t>년</a:t>
            </a:r>
            <a:r>
              <a:rPr lang="en-US" altLang="ko-KR" sz="2000" dirty="0" smtClean="0"/>
              <a:t>~2015</a:t>
            </a:r>
            <a:r>
              <a:rPr lang="ko-KR" altLang="en-US" sz="2000" dirty="0" smtClean="0"/>
              <a:t>년</a:t>
            </a:r>
            <a:r>
              <a:rPr lang="en-US" altLang="ko-KR" sz="2000" dirty="0" smtClean="0"/>
              <a:t>)</a:t>
            </a:r>
          </a:p>
          <a:p>
            <a:pPr>
              <a:lnSpc>
                <a:spcPct val="130000"/>
              </a:lnSpc>
            </a:pPr>
            <a:r>
              <a:rPr lang="en-US" altLang="ko-KR" sz="2000" dirty="0" smtClean="0"/>
              <a:t>                                + 5(2016</a:t>
            </a:r>
            <a:r>
              <a:rPr lang="ko-KR" altLang="en-US" sz="2000" dirty="0" smtClean="0"/>
              <a:t>년 </a:t>
            </a:r>
            <a:r>
              <a:rPr lang="en-US" altLang="ko-KR" sz="2000" dirty="0" smtClean="0"/>
              <a:t>5</a:t>
            </a:r>
            <a:r>
              <a:rPr lang="ko-KR" altLang="en-US" sz="2000" dirty="0" smtClean="0"/>
              <a:t>개월</a:t>
            </a:r>
            <a:r>
              <a:rPr lang="en-US" altLang="ko-KR" sz="2000" dirty="0" smtClean="0"/>
              <a:t>) =113</a:t>
            </a:r>
            <a:r>
              <a:rPr lang="ko-KR" altLang="en-US" sz="2000" dirty="0" smtClean="0"/>
              <a:t>회 매수</a:t>
            </a:r>
            <a:endParaRPr lang="en-US" altLang="ko-KR" sz="2000" dirty="0" smtClean="0"/>
          </a:p>
          <a:p>
            <a:pPr marL="342900" indent="-342900">
              <a:lnSpc>
                <a:spcPct val="130000"/>
              </a:lnSpc>
              <a:buFont typeface="Arial" pitchFamily="34" charset="0"/>
              <a:buChar char="•"/>
            </a:pPr>
            <a:endParaRPr lang="en-US" altLang="ko-KR" sz="2000" dirty="0" smtClean="0"/>
          </a:p>
          <a:p>
            <a:pPr>
              <a:lnSpc>
                <a:spcPct val="130000"/>
              </a:lnSpc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048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" y="0"/>
            <a:ext cx="9144000" cy="39188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94606" y="908720"/>
            <a:ext cx="685771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/>
              <a:t>EX) </a:t>
            </a:r>
            <a:r>
              <a:rPr lang="en-US" altLang="ko-KR" sz="3200" dirty="0"/>
              <a:t>PER </a:t>
            </a:r>
            <a:r>
              <a:rPr lang="ko-KR" altLang="en-US" sz="3200" dirty="0"/>
              <a:t>상위 </a:t>
            </a:r>
            <a:r>
              <a:rPr lang="en-US" altLang="ko-KR" sz="3200" dirty="0"/>
              <a:t>10</a:t>
            </a:r>
            <a:r>
              <a:rPr lang="ko-KR" altLang="en-US" sz="3200" dirty="0"/>
              <a:t>개 종목에 투자</a:t>
            </a:r>
          </a:p>
          <a:p>
            <a:endParaRPr lang="en-US" altLang="ko-KR" sz="3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83568" y="2164794"/>
            <a:ext cx="68318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2007</a:t>
            </a:r>
            <a:r>
              <a:rPr lang="ko-KR" altLang="en-US" sz="2000" dirty="0" smtClean="0"/>
              <a:t>년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월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일 기준으로 </a:t>
            </a:r>
            <a:r>
              <a:rPr lang="en-US" altLang="ko-KR" sz="2000" dirty="0" smtClean="0"/>
              <a:t>PER </a:t>
            </a:r>
            <a:r>
              <a:rPr lang="ko-KR" altLang="en-US" sz="2000" dirty="0" smtClean="0"/>
              <a:t>오름차순 </a:t>
            </a:r>
            <a:r>
              <a:rPr lang="en-US" altLang="ko-KR" sz="2000" dirty="0" smtClean="0"/>
              <a:t>10</a:t>
            </a:r>
            <a:r>
              <a:rPr lang="ko-KR" altLang="en-US" sz="2000" dirty="0" smtClean="0"/>
              <a:t>종목 선정하여 </a:t>
            </a:r>
            <a:r>
              <a:rPr lang="en-US" altLang="ko-KR" sz="2000" dirty="0" smtClean="0"/>
              <a:t>10</a:t>
            </a:r>
            <a:r>
              <a:rPr lang="ko-KR" altLang="en-US" sz="2000" dirty="0" smtClean="0"/>
              <a:t>종목에 같은 금액 투자 후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년 뒤 회수</a:t>
            </a:r>
            <a:endParaRPr lang="en-US" altLang="ko-KR" sz="2000" dirty="0" smtClean="0"/>
          </a:p>
          <a:p>
            <a:r>
              <a:rPr lang="ko-KR" altLang="en-US" sz="2000" dirty="0" smtClean="0"/>
              <a:t>회수된 금액은 회수 당시 </a:t>
            </a:r>
            <a:r>
              <a:rPr lang="en-US" altLang="ko-KR" sz="2000" dirty="0" smtClean="0"/>
              <a:t>PER </a:t>
            </a:r>
            <a:r>
              <a:rPr lang="ko-KR" altLang="en-US" sz="2000" dirty="0" smtClean="0"/>
              <a:t>상위 </a:t>
            </a:r>
            <a:r>
              <a:rPr lang="en-US" altLang="ko-KR" sz="2000" dirty="0" smtClean="0"/>
              <a:t>10</a:t>
            </a:r>
            <a:r>
              <a:rPr lang="ko-KR" altLang="en-US" sz="2000" dirty="0" smtClean="0"/>
              <a:t>종목에 재투자</a:t>
            </a:r>
            <a:endParaRPr lang="en-US" altLang="ko-KR" sz="2000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1251249" y="4077072"/>
            <a:ext cx="2839852" cy="0"/>
          </a:xfrm>
          <a:prstGeom prst="straightConnector1">
            <a:avLst/>
          </a:prstGeom>
          <a:ln w="34925">
            <a:solidFill>
              <a:srgbClr val="044D9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1519" y="3892406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2007.1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139952" y="3892406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2008.1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1628056" y="4477762"/>
            <a:ext cx="2839852" cy="0"/>
          </a:xfrm>
          <a:prstGeom prst="straightConnector1">
            <a:avLst/>
          </a:prstGeom>
          <a:ln w="34925">
            <a:solidFill>
              <a:srgbClr val="044D9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9943" y="4293096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2007.2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508376" y="4293096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2008.2</a:t>
            </a:r>
            <a:endParaRPr lang="ko-KR" altLang="en-US" dirty="0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2016337" y="4828510"/>
            <a:ext cx="2839852" cy="0"/>
          </a:xfrm>
          <a:prstGeom prst="straightConnector1">
            <a:avLst/>
          </a:prstGeom>
          <a:ln w="34925">
            <a:solidFill>
              <a:srgbClr val="044D9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08224" y="4643844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2007.3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896657" y="4643844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2008.3</a:t>
            </a:r>
            <a:endParaRPr lang="ko-KR" altLang="en-US" dirty="0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2448385" y="5188550"/>
            <a:ext cx="2839852" cy="0"/>
          </a:xfrm>
          <a:prstGeom prst="straightConnector1">
            <a:avLst/>
          </a:prstGeom>
          <a:ln w="34925">
            <a:solidFill>
              <a:srgbClr val="044D9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440272" y="5003884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2007.4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328705" y="5003884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2008.4</a:t>
            </a:r>
            <a:endParaRPr lang="ko-KR" altLang="en-US" dirty="0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2880433" y="5557882"/>
            <a:ext cx="2839852" cy="0"/>
          </a:xfrm>
          <a:prstGeom prst="straightConnector1">
            <a:avLst/>
          </a:prstGeom>
          <a:ln w="34925">
            <a:solidFill>
              <a:srgbClr val="044D9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872320" y="5373216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2007.5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760753" y="5373216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2008.5</a:t>
            </a:r>
            <a:endParaRPr lang="ko-KR" altLang="en-US" dirty="0"/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3312481" y="5980638"/>
            <a:ext cx="2839852" cy="0"/>
          </a:xfrm>
          <a:prstGeom prst="straightConnector1">
            <a:avLst/>
          </a:prstGeom>
          <a:ln w="34925">
            <a:solidFill>
              <a:srgbClr val="044D9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304368" y="5795972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2007.6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192801" y="5795972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2008.6</a:t>
            </a:r>
            <a:endParaRPr lang="ko-KR" altLang="en-US" dirty="0"/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3744529" y="6412686"/>
            <a:ext cx="2839852" cy="0"/>
          </a:xfrm>
          <a:prstGeom prst="straightConnector1">
            <a:avLst/>
          </a:prstGeom>
          <a:ln w="34925">
            <a:solidFill>
              <a:srgbClr val="044D9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736416" y="6228020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2007.7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624849" y="6228020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2008.7</a:t>
            </a:r>
            <a:endParaRPr lang="ko-KR" altLang="en-US" dirty="0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5260540" y="4077072"/>
            <a:ext cx="2839852" cy="0"/>
          </a:xfrm>
          <a:prstGeom prst="straightConnector1">
            <a:avLst/>
          </a:prstGeom>
          <a:ln w="34925">
            <a:solidFill>
              <a:srgbClr val="044D9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5620580" y="4437112"/>
            <a:ext cx="2839852" cy="0"/>
          </a:xfrm>
          <a:prstGeom prst="straightConnector1">
            <a:avLst/>
          </a:prstGeom>
          <a:ln w="34925">
            <a:solidFill>
              <a:srgbClr val="044D9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30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" y="0"/>
            <a:ext cx="9144000" cy="39188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sw\Desktop\1444145303_editor_pencil_pen_edit_write_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bg1">
                <a:lumMod val="9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13" y="1973399"/>
            <a:ext cx="313142" cy="313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w\Desktop\1444145328_device_laptop_computer_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risscrossEtching/>
                    </a14:imgEffect>
                    <a14:imgEffect>
                      <a14:colorTemperature colorTemp="6375"/>
                    </a14:imgEffect>
                    <a14:imgEffect>
                      <a14:saturation sat="33000"/>
                    </a14:imgEffect>
                    <a14:imgEffect>
                      <a14:brightnessContrast bright="93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17" y="2880954"/>
            <a:ext cx="397133" cy="26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0849" y="3104225"/>
            <a:ext cx="1080120" cy="2616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28" name="Picture 4" descr="C:\Users\sw\Desktop\1444145273_editor_image_picture_phot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31" y="3767196"/>
            <a:ext cx="333540" cy="27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0849" y="3998954"/>
            <a:ext cx="1080120" cy="2616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29" name="Picture 5" descr="C:\Users\sw\Desktop\1444145281_common_search_lookup_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03" y="4571602"/>
            <a:ext cx="313011" cy="313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4546" y="4852148"/>
            <a:ext cx="1080120" cy="2616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17" y="2286541"/>
            <a:ext cx="6715125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94606" y="764704"/>
            <a:ext cx="74337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/>
              <a:t>Import</a:t>
            </a:r>
          </a:p>
          <a:p>
            <a:r>
              <a:rPr lang="en-US" altLang="ko-KR" sz="3000" dirty="0" err="1" smtClean="0"/>
              <a:t>Csv</a:t>
            </a:r>
            <a:r>
              <a:rPr lang="en-US" altLang="ko-KR" sz="3000" dirty="0" smtClean="0"/>
              <a:t> </a:t>
            </a:r>
            <a:r>
              <a:rPr lang="ko-KR" altLang="en-US" sz="3000" dirty="0" smtClean="0"/>
              <a:t>형태의 </a:t>
            </a:r>
            <a:r>
              <a:rPr lang="en-US" altLang="ko-KR" sz="3000" dirty="0" smtClean="0"/>
              <a:t>DB read</a:t>
            </a:r>
          </a:p>
          <a:p>
            <a:r>
              <a:rPr lang="ko-KR" altLang="en-US" sz="3000" dirty="0" smtClean="0"/>
              <a:t>수익률 함수 </a:t>
            </a:r>
            <a:endParaRPr lang="en-US" altLang="ko-KR" sz="3000" dirty="0" smtClean="0"/>
          </a:p>
        </p:txBody>
      </p:sp>
    </p:spTree>
    <p:extLst>
      <p:ext uri="{BB962C8B-B14F-4D97-AF65-F5344CB8AC3E}">
        <p14:creationId xmlns:p14="http://schemas.microsoft.com/office/powerpoint/2010/main" val="154853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" y="0"/>
            <a:ext cx="9144000" cy="39188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sw\Desktop\1444145303_editor_pencil_pen_edit_write_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bg1">
                <a:lumMod val="9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13" y="1973399"/>
            <a:ext cx="313142" cy="313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w\Desktop\1444145328_device_laptop_computer_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risscrossEtching/>
                    </a14:imgEffect>
                    <a14:imgEffect>
                      <a14:colorTemperature colorTemp="6375"/>
                    </a14:imgEffect>
                    <a14:imgEffect>
                      <a14:saturation sat="33000"/>
                    </a14:imgEffect>
                    <a14:imgEffect>
                      <a14:brightnessContrast bright="93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17" y="2880954"/>
            <a:ext cx="397133" cy="26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0849" y="3104225"/>
            <a:ext cx="1080120" cy="2616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28" name="Picture 4" descr="C:\Users\sw\Desktop\1444145273_editor_image_picture_phot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31" y="3767196"/>
            <a:ext cx="333540" cy="27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0849" y="3998954"/>
            <a:ext cx="1080120" cy="2616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29" name="Picture 5" descr="C:\Users\sw\Desktop\1444145281_common_search_lookup_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03" y="4571602"/>
            <a:ext cx="313011" cy="313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4546" y="4852148"/>
            <a:ext cx="1080120" cy="2616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4606" y="764704"/>
            <a:ext cx="74337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err="1" smtClean="0"/>
              <a:t>per_modeling</a:t>
            </a:r>
            <a:r>
              <a:rPr lang="en-US" altLang="ko-KR" sz="3000" dirty="0" smtClean="0"/>
              <a:t>(y, m, n) </a:t>
            </a:r>
            <a:r>
              <a:rPr lang="ko-KR" altLang="en-US" sz="3000" dirty="0" smtClean="0"/>
              <a:t>정의</a:t>
            </a:r>
            <a:r>
              <a:rPr lang="en-US" altLang="ko-KR" sz="3000" dirty="0" smtClean="0"/>
              <a:t>,</a:t>
            </a:r>
            <a:r>
              <a:rPr lang="ko-KR" altLang="en-US" sz="3000" dirty="0" smtClean="0"/>
              <a:t> 실행</a:t>
            </a:r>
            <a:r>
              <a:rPr lang="en-US" altLang="ko-KR" sz="3000" dirty="0" smtClean="0"/>
              <a:t> 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09" y="1412776"/>
            <a:ext cx="7612167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501008"/>
            <a:ext cx="3181350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414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" y="0"/>
            <a:ext cx="9144000" cy="39188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sw\Desktop\1444145303_editor_pencil_pen_edit_write_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bg1">
                <a:lumMod val="9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13" y="1973399"/>
            <a:ext cx="313142" cy="313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w\Desktop\1444145328_device_laptop_computer_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risscrossEtching/>
                    </a14:imgEffect>
                    <a14:imgEffect>
                      <a14:colorTemperature colorTemp="6375"/>
                    </a14:imgEffect>
                    <a14:imgEffect>
                      <a14:saturation sat="33000"/>
                    </a14:imgEffect>
                    <a14:imgEffect>
                      <a14:brightnessContrast bright="93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17" y="2880954"/>
            <a:ext cx="397133" cy="26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0849" y="3104225"/>
            <a:ext cx="1080120" cy="2616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28" name="Picture 4" descr="C:\Users\sw\Desktop\1444145273_editor_image_picture_phot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31" y="3767196"/>
            <a:ext cx="333540" cy="27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0849" y="3998954"/>
            <a:ext cx="1080120" cy="2616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29" name="Picture 5" descr="C:\Users\sw\Desktop\1444145281_common_search_lookup_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03" y="4571602"/>
            <a:ext cx="313011" cy="313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4546" y="4852148"/>
            <a:ext cx="1080120" cy="2616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4606" y="764704"/>
            <a:ext cx="74337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/>
              <a:t>2007</a:t>
            </a:r>
            <a:r>
              <a:rPr lang="ko-KR" altLang="en-US" sz="3000" dirty="0" smtClean="0"/>
              <a:t>년 </a:t>
            </a:r>
            <a:r>
              <a:rPr lang="en-US" altLang="ko-KR" sz="3000" dirty="0" smtClean="0"/>
              <a:t>1</a:t>
            </a:r>
            <a:r>
              <a:rPr lang="ko-KR" altLang="en-US" sz="3000" dirty="0" smtClean="0"/>
              <a:t>월 </a:t>
            </a:r>
            <a:r>
              <a:rPr lang="en-US" altLang="ko-KR" sz="3000" dirty="0" smtClean="0"/>
              <a:t>3</a:t>
            </a:r>
            <a:r>
              <a:rPr lang="ko-KR" altLang="en-US" sz="3000" dirty="0" smtClean="0"/>
              <a:t>일 </a:t>
            </a:r>
            <a:r>
              <a:rPr lang="en-US" altLang="ko-KR" sz="3000" dirty="0" smtClean="0"/>
              <a:t>per </a:t>
            </a:r>
            <a:r>
              <a:rPr lang="ko-KR" altLang="en-US" sz="3000" dirty="0" smtClean="0"/>
              <a:t>상위 </a:t>
            </a:r>
            <a:r>
              <a:rPr lang="en-US" altLang="ko-KR" sz="3000" dirty="0" smtClean="0"/>
              <a:t>10</a:t>
            </a:r>
            <a:r>
              <a:rPr lang="ko-KR" altLang="en-US" sz="3000" dirty="0" smtClean="0"/>
              <a:t>종목에 </a:t>
            </a:r>
            <a:r>
              <a:rPr lang="en-US" altLang="ko-KR" sz="3000" dirty="0" smtClean="0"/>
              <a:t>1</a:t>
            </a:r>
            <a:r>
              <a:rPr lang="ko-KR" altLang="en-US" sz="3000" dirty="0" smtClean="0"/>
              <a:t>년간</a:t>
            </a:r>
            <a:endParaRPr lang="en-US" altLang="ko-KR" sz="3000" dirty="0" smtClean="0"/>
          </a:p>
          <a:p>
            <a:r>
              <a:rPr lang="ko-KR" altLang="en-US" sz="3000" dirty="0" smtClean="0"/>
              <a:t>투자 했을 때의 평균수익률</a:t>
            </a:r>
            <a:endParaRPr lang="en-US" altLang="ko-KR" sz="3000" dirty="0" smtClean="0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20" y="2252006"/>
            <a:ext cx="3615684" cy="3572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442" y="3551279"/>
            <a:ext cx="45148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137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" y="0"/>
            <a:ext cx="9144000" cy="39188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sw\Desktop\1444145303_editor_pencil_pen_edit_write_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bg1">
                <a:lumMod val="9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13" y="1973399"/>
            <a:ext cx="313142" cy="313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w\Desktop\1444145328_device_laptop_computer_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risscrossEtching/>
                    </a14:imgEffect>
                    <a14:imgEffect>
                      <a14:colorTemperature colorTemp="6375"/>
                    </a14:imgEffect>
                    <a14:imgEffect>
                      <a14:saturation sat="33000"/>
                    </a14:imgEffect>
                    <a14:imgEffect>
                      <a14:brightnessContrast bright="93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17" y="2880954"/>
            <a:ext cx="397133" cy="26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0849" y="3104225"/>
            <a:ext cx="1080120" cy="2616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28" name="Picture 4" descr="C:\Users\sw\Desktop\1444145273_editor_image_picture_phot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31" y="3767196"/>
            <a:ext cx="333540" cy="27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0849" y="3998954"/>
            <a:ext cx="1080120" cy="2616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29" name="Picture 5" descr="C:\Users\sw\Desktop\1444145281_common_search_lookup_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03" y="4571602"/>
            <a:ext cx="313011" cy="313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4546" y="4852148"/>
            <a:ext cx="1080120" cy="2616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4606" y="764704"/>
            <a:ext cx="74337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/>
              <a:t>시장수익률</a:t>
            </a:r>
            <a:r>
              <a:rPr lang="en-US" altLang="ko-KR" sz="3000" dirty="0" smtClean="0"/>
              <a:t>(S&amp;P500, NASDAQ)</a:t>
            </a:r>
            <a:r>
              <a:rPr lang="ko-KR" altLang="en-US" sz="3000" dirty="0" smtClean="0"/>
              <a:t>과 비교</a:t>
            </a:r>
            <a:r>
              <a:rPr lang="en-US" altLang="ko-KR" sz="3000" dirty="0" smtClean="0"/>
              <a:t>,</a:t>
            </a:r>
          </a:p>
          <a:p>
            <a:r>
              <a:rPr lang="en-US" altLang="ko-KR" sz="3000" dirty="0" smtClean="0"/>
              <a:t>2007.1 ~ 2016.5 </a:t>
            </a:r>
            <a:r>
              <a:rPr lang="ko-KR" altLang="en-US" sz="3000" dirty="0" smtClean="0"/>
              <a:t>까지 반복실행 후 저장</a:t>
            </a:r>
            <a:endParaRPr lang="en-US" altLang="ko-KR" sz="3000" dirty="0" smtClean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96022"/>
            <a:ext cx="7848600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573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" y="0"/>
            <a:ext cx="9144000" cy="39188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sw\Desktop\1444145303_editor_pencil_pen_edit_write_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bg1">
                <a:lumMod val="9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13" y="1973399"/>
            <a:ext cx="313142" cy="313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w\Desktop\1444145328_device_laptop_computer_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risscrossEtching/>
                    </a14:imgEffect>
                    <a14:imgEffect>
                      <a14:colorTemperature colorTemp="6375"/>
                    </a14:imgEffect>
                    <a14:imgEffect>
                      <a14:saturation sat="33000"/>
                    </a14:imgEffect>
                    <a14:imgEffect>
                      <a14:brightnessContrast bright="93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17" y="2880954"/>
            <a:ext cx="397133" cy="26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0849" y="3104225"/>
            <a:ext cx="1080120" cy="2616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28" name="Picture 4" descr="C:\Users\sw\Desktop\1444145273_editor_image_picture_phot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31" y="3767196"/>
            <a:ext cx="333540" cy="27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0849" y="3998954"/>
            <a:ext cx="1080120" cy="2616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29" name="Picture 5" descr="C:\Users\sw\Desktop\1444145281_common_search_lookup_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03" y="4571602"/>
            <a:ext cx="313011" cy="313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4546" y="4852148"/>
            <a:ext cx="1080120" cy="2616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4606" y="1335077"/>
            <a:ext cx="74337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/>
              <a:t>매 투자 시 수익률 비교</a:t>
            </a:r>
            <a:endParaRPr lang="en-US" altLang="ko-KR" sz="3000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6" y="2524125"/>
            <a:ext cx="8316416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863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" y="0"/>
            <a:ext cx="9144000" cy="39188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sw\Desktop\1444145303_editor_pencil_pen_edit_write_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bg1">
                <a:lumMod val="9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13" y="1973399"/>
            <a:ext cx="313142" cy="313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w\Desktop\1444145328_device_laptop_computer_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CrisscrossEtching/>
                    </a14:imgEffect>
                    <a14:imgEffect>
                      <a14:colorTemperature colorTemp="6375"/>
                    </a14:imgEffect>
                    <a14:imgEffect>
                      <a14:saturation sat="33000"/>
                    </a14:imgEffect>
                    <a14:imgEffect>
                      <a14:brightnessContrast bright="93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17" y="2880954"/>
            <a:ext cx="397133" cy="26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0849" y="2224107"/>
            <a:ext cx="1080120" cy="2616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849" y="3104225"/>
            <a:ext cx="1080120" cy="2616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28" name="Picture 4" descr="C:\Users\sw\Desktop\1444145273_editor_image_picture_phot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31" y="3767196"/>
            <a:ext cx="333540" cy="27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0849" y="3998954"/>
            <a:ext cx="1080120" cy="2616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546" y="4852148"/>
            <a:ext cx="1080120" cy="2616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4783" y="1935965"/>
            <a:ext cx="706635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 smtClean="0"/>
              <a:t>순서</a:t>
            </a:r>
            <a:endParaRPr lang="en-US" altLang="ko-KR" sz="4800" dirty="0" smtClean="0"/>
          </a:p>
          <a:p>
            <a:pPr marL="914400" indent="-914400">
              <a:buFont typeface="+mj-lt"/>
              <a:buAutoNum type="arabicPeriod"/>
            </a:pPr>
            <a:r>
              <a:rPr lang="ko-KR" altLang="en-US" sz="4800" dirty="0" smtClean="0"/>
              <a:t>미국 주식 데이터 수집</a:t>
            </a:r>
            <a:endParaRPr lang="en-US" altLang="ko-KR" sz="4800" dirty="0" smtClean="0"/>
          </a:p>
          <a:p>
            <a:pPr marL="914400" indent="-914400">
              <a:buFont typeface="+mj-lt"/>
              <a:buAutoNum type="arabicPeriod"/>
            </a:pPr>
            <a:r>
              <a:rPr lang="ko-KR" altLang="en-US" sz="4800" dirty="0" err="1" smtClean="0"/>
              <a:t>백테스트</a:t>
            </a:r>
            <a:r>
              <a:rPr lang="ko-KR" altLang="en-US" sz="4800" dirty="0" smtClean="0"/>
              <a:t> 실행</a:t>
            </a:r>
            <a:endParaRPr lang="en-US" altLang="ko-KR" sz="4800" dirty="0" smtClean="0"/>
          </a:p>
          <a:p>
            <a:pPr marL="914400" indent="-914400">
              <a:buFont typeface="+mj-lt"/>
              <a:buAutoNum type="arabicPeriod"/>
            </a:pPr>
            <a:r>
              <a:rPr lang="ko-KR" altLang="en-US" sz="4800" dirty="0" smtClean="0"/>
              <a:t>결과분석</a:t>
            </a:r>
            <a:endParaRPr lang="en-US" altLang="ko-KR" sz="4800" dirty="0" smtClean="0"/>
          </a:p>
        </p:txBody>
      </p:sp>
    </p:spTree>
    <p:extLst>
      <p:ext uri="{BB962C8B-B14F-4D97-AF65-F5344CB8AC3E}">
        <p14:creationId xmlns:p14="http://schemas.microsoft.com/office/powerpoint/2010/main" val="227950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" y="0"/>
            <a:ext cx="9144000" cy="39188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 descr="C:\Users\sw\Desktop\1444145328_device_laptop_computer_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  <a14:imgEffect>
                      <a14:colorTemperature colorTemp="6375"/>
                    </a14:imgEffect>
                    <a14:imgEffect>
                      <a14:saturation sat="33000"/>
                    </a14:imgEffect>
                    <a14:imgEffect>
                      <a14:brightnessContrast bright="93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50" y="3284984"/>
            <a:ext cx="397133" cy="26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0849" y="3998954"/>
            <a:ext cx="1080120" cy="2616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4606" y="1335077"/>
            <a:ext cx="77218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/>
              <a:t>2007.1 ~ 2016.5 </a:t>
            </a:r>
            <a:r>
              <a:rPr lang="ko-KR" altLang="en-US" sz="3000" dirty="0" smtClean="0"/>
              <a:t>까지 투자의 평균수익률 계산</a:t>
            </a:r>
            <a:endParaRPr lang="en-US" altLang="ko-KR" sz="3000" dirty="0" smtClean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1539282" y="3585648"/>
            <a:ext cx="2839852" cy="0"/>
          </a:xfrm>
          <a:prstGeom prst="straightConnector1">
            <a:avLst/>
          </a:prstGeom>
          <a:ln w="34925">
            <a:solidFill>
              <a:srgbClr val="044D9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39552" y="3400982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2007.1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427985" y="3400982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2008.1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1916089" y="3986338"/>
            <a:ext cx="2839852" cy="0"/>
          </a:xfrm>
          <a:prstGeom prst="straightConnector1">
            <a:avLst/>
          </a:prstGeom>
          <a:ln w="34925">
            <a:solidFill>
              <a:srgbClr val="044D9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07976" y="3801672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2007.2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796409" y="3801672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2008.2</a:t>
            </a:r>
            <a:endParaRPr lang="ko-KR" altLang="en-US" dirty="0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2304370" y="4337086"/>
            <a:ext cx="2839852" cy="0"/>
          </a:xfrm>
          <a:prstGeom prst="straightConnector1">
            <a:avLst/>
          </a:prstGeom>
          <a:ln w="34925">
            <a:solidFill>
              <a:srgbClr val="044D9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96257" y="4152420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2007.3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184690" y="4152420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2008.3</a:t>
            </a:r>
            <a:endParaRPr lang="ko-KR" altLang="en-US" dirty="0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2736418" y="4697126"/>
            <a:ext cx="2839852" cy="0"/>
          </a:xfrm>
          <a:prstGeom prst="straightConnector1">
            <a:avLst/>
          </a:prstGeom>
          <a:ln w="34925">
            <a:solidFill>
              <a:srgbClr val="044D9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28305" y="4512460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2007.4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616738" y="4512460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2008.4</a:t>
            </a:r>
            <a:endParaRPr lang="ko-KR" altLang="en-US" dirty="0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3168466" y="5066458"/>
            <a:ext cx="2839852" cy="0"/>
          </a:xfrm>
          <a:prstGeom prst="straightConnector1">
            <a:avLst/>
          </a:prstGeom>
          <a:ln w="34925">
            <a:solidFill>
              <a:srgbClr val="044D9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60353" y="4881792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2007.5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048786" y="4881792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2008.5</a:t>
            </a:r>
            <a:endParaRPr lang="ko-KR" altLang="en-US" dirty="0"/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3600514" y="5489214"/>
            <a:ext cx="2839852" cy="0"/>
          </a:xfrm>
          <a:prstGeom prst="straightConnector1">
            <a:avLst/>
          </a:prstGeom>
          <a:ln w="34925">
            <a:solidFill>
              <a:srgbClr val="044D9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592401" y="5304548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2007.6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480834" y="5304548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2008.6</a:t>
            </a:r>
            <a:endParaRPr lang="ko-KR" altLang="en-US" dirty="0"/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4032562" y="5921262"/>
            <a:ext cx="2839852" cy="0"/>
          </a:xfrm>
          <a:prstGeom prst="straightConnector1">
            <a:avLst/>
          </a:prstGeom>
          <a:ln w="34925">
            <a:solidFill>
              <a:srgbClr val="044D9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024449" y="5736596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2007.7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912882" y="5736596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2008.7</a:t>
            </a:r>
            <a:endParaRPr lang="ko-KR" altLang="en-US" dirty="0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5548573" y="3585648"/>
            <a:ext cx="2839852" cy="0"/>
          </a:xfrm>
          <a:prstGeom prst="straightConnector1">
            <a:avLst/>
          </a:prstGeom>
          <a:ln w="34925">
            <a:solidFill>
              <a:srgbClr val="044D9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5908613" y="3945688"/>
            <a:ext cx="2839852" cy="0"/>
          </a:xfrm>
          <a:prstGeom prst="straightConnector1">
            <a:avLst/>
          </a:prstGeom>
          <a:ln w="34925">
            <a:solidFill>
              <a:srgbClr val="044D9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오른쪽 중괄호 6"/>
          <p:cNvSpPr/>
          <p:nvPr/>
        </p:nvSpPr>
        <p:spPr>
          <a:xfrm rot="16200000">
            <a:off x="4480108" y="262097"/>
            <a:ext cx="554851" cy="4835563"/>
          </a:xfrm>
          <a:prstGeom prst="righ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66672" y="1930687"/>
            <a:ext cx="1381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기하평균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55378" y="2957305"/>
            <a:ext cx="6125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수익률 </a:t>
            </a:r>
            <a:r>
              <a:rPr lang="en-US" altLang="ko-KR" dirty="0" smtClean="0"/>
              <a:t>A%                                                                          </a:t>
            </a:r>
            <a:r>
              <a:rPr lang="ko-KR" altLang="en-US" dirty="0" smtClean="0"/>
              <a:t>수익률</a:t>
            </a:r>
            <a:r>
              <a:rPr lang="en-US" altLang="ko-KR" dirty="0" smtClean="0"/>
              <a:t>B%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065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" y="0"/>
            <a:ext cx="9144000" cy="39188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0849" y="3998954"/>
            <a:ext cx="1080120" cy="2616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4606" y="1335077"/>
            <a:ext cx="77218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/>
              <a:t>2007.1 ~ 2016.5 </a:t>
            </a:r>
            <a:r>
              <a:rPr lang="ko-KR" altLang="en-US" sz="3000" dirty="0" smtClean="0"/>
              <a:t>까지 투자의 평균수익률 계산</a:t>
            </a:r>
            <a:endParaRPr lang="en-US" altLang="ko-KR" sz="3000" dirty="0" smtClean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2907433" y="2996952"/>
            <a:ext cx="2839852" cy="0"/>
          </a:xfrm>
          <a:prstGeom prst="straightConnector1">
            <a:avLst/>
          </a:prstGeom>
          <a:ln w="34925">
            <a:solidFill>
              <a:srgbClr val="044D9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07703" y="2812286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2007.1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796136" y="2812286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2008.1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3284240" y="3397642"/>
            <a:ext cx="2839852" cy="0"/>
          </a:xfrm>
          <a:prstGeom prst="straightConnector1">
            <a:avLst/>
          </a:prstGeom>
          <a:ln w="34925">
            <a:solidFill>
              <a:srgbClr val="044D9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76127" y="3212976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2007.2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164560" y="3212976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2008.2</a:t>
            </a:r>
            <a:endParaRPr lang="ko-KR" altLang="en-US" dirty="0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3672521" y="3748390"/>
            <a:ext cx="2839852" cy="0"/>
          </a:xfrm>
          <a:prstGeom prst="straightConnector1">
            <a:avLst/>
          </a:prstGeom>
          <a:ln w="34925">
            <a:solidFill>
              <a:srgbClr val="044D9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664408" y="3563724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2007.3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552841" y="3563724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2008.3</a:t>
            </a:r>
            <a:endParaRPr lang="ko-KR" altLang="en-US" dirty="0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4104569" y="4108430"/>
            <a:ext cx="2839852" cy="0"/>
          </a:xfrm>
          <a:prstGeom prst="straightConnector1">
            <a:avLst/>
          </a:prstGeom>
          <a:ln w="34925">
            <a:solidFill>
              <a:srgbClr val="044D9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096456" y="3923764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2007.4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984889" y="3923764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2008.4</a:t>
            </a:r>
            <a:endParaRPr lang="ko-KR" altLang="en-US" dirty="0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4536617" y="4477762"/>
            <a:ext cx="2839852" cy="0"/>
          </a:xfrm>
          <a:prstGeom prst="straightConnector1">
            <a:avLst/>
          </a:prstGeom>
          <a:ln w="34925">
            <a:solidFill>
              <a:srgbClr val="044D9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28504" y="4293096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2007.5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416937" y="4293096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2008.5</a:t>
            </a:r>
            <a:endParaRPr lang="ko-KR" altLang="en-US" dirty="0"/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4968665" y="4900518"/>
            <a:ext cx="2839852" cy="0"/>
          </a:xfrm>
          <a:prstGeom prst="straightConnector1">
            <a:avLst/>
          </a:prstGeom>
          <a:ln w="34925">
            <a:solidFill>
              <a:srgbClr val="044D9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960552" y="4715852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2007.6</a:t>
            </a:r>
            <a:endParaRPr lang="ko-KR" altLang="en-US" dirty="0"/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5400713" y="5332566"/>
            <a:ext cx="2839852" cy="0"/>
          </a:xfrm>
          <a:prstGeom prst="straightConnector1">
            <a:avLst/>
          </a:prstGeom>
          <a:ln w="34925">
            <a:solidFill>
              <a:srgbClr val="044D9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392600" y="5147900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2007.7</a:t>
            </a:r>
            <a:endParaRPr lang="ko-KR" altLang="en-US" dirty="0"/>
          </a:p>
        </p:txBody>
      </p:sp>
      <p:sp>
        <p:nvSpPr>
          <p:cNvPr id="38" name="오른쪽 중괄호 37"/>
          <p:cNvSpPr/>
          <p:nvPr/>
        </p:nvSpPr>
        <p:spPr>
          <a:xfrm rot="10800000">
            <a:off x="179513" y="2696288"/>
            <a:ext cx="554851" cy="3008420"/>
          </a:xfrm>
          <a:prstGeom prst="righ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32651" y="2092206"/>
            <a:ext cx="2832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12</a:t>
            </a:r>
            <a:r>
              <a:rPr lang="ko-KR" altLang="en-US" dirty="0" smtClean="0"/>
              <a:t>개 기하평균의 산술평균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6355" y="2849537"/>
            <a:ext cx="127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수익률 </a:t>
            </a:r>
            <a:r>
              <a:rPr lang="en-US" altLang="ko-KR" dirty="0" smtClean="0"/>
              <a:t>A’%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94606" y="3218869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수익률 </a:t>
            </a:r>
            <a:r>
              <a:rPr lang="en-US" altLang="ko-KR" dirty="0" smtClean="0"/>
              <a:t>B’%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11560" y="3635732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. . . . . .</a:t>
            </a:r>
          </a:p>
        </p:txBody>
      </p:sp>
    </p:spTree>
    <p:extLst>
      <p:ext uri="{BB962C8B-B14F-4D97-AF65-F5344CB8AC3E}">
        <p14:creationId xmlns:p14="http://schemas.microsoft.com/office/powerpoint/2010/main" val="189680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" y="0"/>
            <a:ext cx="9144000" cy="39188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sw\Desktop\1444145303_editor_pencil_pen_edit_write_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bg1">
                <a:lumMod val="9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13" y="1973399"/>
            <a:ext cx="313142" cy="313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w\Desktop\1444145328_device_laptop_computer_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risscrossEtching/>
                    </a14:imgEffect>
                    <a14:imgEffect>
                      <a14:colorTemperature colorTemp="6375"/>
                    </a14:imgEffect>
                    <a14:imgEffect>
                      <a14:saturation sat="33000"/>
                    </a14:imgEffect>
                    <a14:imgEffect>
                      <a14:brightnessContrast bright="93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17" y="2880954"/>
            <a:ext cx="397133" cy="26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0849" y="3104225"/>
            <a:ext cx="1080120" cy="2616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28" name="Picture 4" descr="C:\Users\sw\Desktop\1444145273_editor_image_picture_phot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31" y="3767196"/>
            <a:ext cx="333540" cy="27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0849" y="3998954"/>
            <a:ext cx="1080120" cy="2616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29" name="Picture 5" descr="C:\Users\sw\Desktop\1444145281_common_search_lookup_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03" y="4571602"/>
            <a:ext cx="313011" cy="313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4546" y="4852148"/>
            <a:ext cx="1080120" cy="2616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4606" y="1335077"/>
            <a:ext cx="77218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/>
              <a:t>2007.1 ~ 2016.5 </a:t>
            </a:r>
            <a:r>
              <a:rPr lang="ko-KR" altLang="en-US" sz="3000" dirty="0" smtClean="0"/>
              <a:t>까지 투자의 평균수익률 계산</a:t>
            </a:r>
            <a:endParaRPr lang="en-US" altLang="ko-KR" sz="3000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357496"/>
            <a:ext cx="8136904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54"/>
          <a:stretch/>
        </p:blipFill>
        <p:spPr bwMode="auto">
          <a:xfrm>
            <a:off x="813350" y="5445224"/>
            <a:ext cx="2819400" cy="409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125" y="5934069"/>
            <a:ext cx="2609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613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" y="0"/>
            <a:ext cx="9144000" cy="39188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sw\Desktop\1444145303_editor_pencil_pen_edit_write_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bg1">
                <a:lumMod val="9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13" y="1973399"/>
            <a:ext cx="313142" cy="313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w\Desktop\1444145328_device_laptop_computer_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risscrossEtching/>
                    </a14:imgEffect>
                    <a14:imgEffect>
                      <a14:colorTemperature colorTemp="6375"/>
                    </a14:imgEffect>
                    <a14:imgEffect>
                      <a14:saturation sat="33000"/>
                    </a14:imgEffect>
                    <a14:imgEffect>
                      <a14:brightnessContrast bright="93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17" y="2880954"/>
            <a:ext cx="397133" cy="26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0849" y="3104225"/>
            <a:ext cx="1080120" cy="2616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28" name="Picture 4" descr="C:\Users\sw\Desktop\1444145273_editor_image_picture_phot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31" y="3767196"/>
            <a:ext cx="333540" cy="27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0849" y="3998954"/>
            <a:ext cx="1080120" cy="2616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29" name="Picture 5" descr="C:\Users\sw\Desktop\1444145281_common_search_lookup_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03" y="4571602"/>
            <a:ext cx="313011" cy="313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4546" y="4852148"/>
            <a:ext cx="1080120" cy="2616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4606" y="908720"/>
            <a:ext cx="77218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/>
              <a:t>N(</a:t>
            </a:r>
            <a:r>
              <a:rPr lang="ko-KR" altLang="en-US" sz="3000" dirty="0" err="1" smtClean="0"/>
              <a:t>종목수</a:t>
            </a:r>
            <a:r>
              <a:rPr lang="en-US" altLang="ko-KR" sz="3000" dirty="0" smtClean="0"/>
              <a:t>) </a:t>
            </a:r>
            <a:r>
              <a:rPr lang="en-US" altLang="ko-KR" sz="3000" dirty="0"/>
              <a:t>=</a:t>
            </a:r>
            <a:r>
              <a:rPr lang="ko-KR" altLang="en-US" sz="3000" dirty="0" smtClean="0"/>
              <a:t> </a:t>
            </a:r>
            <a:r>
              <a:rPr lang="en-US" altLang="ko-KR" sz="3000" dirty="0" smtClean="0"/>
              <a:t>3~50 </a:t>
            </a:r>
            <a:r>
              <a:rPr lang="ko-KR" altLang="en-US" sz="3000" dirty="0" smtClean="0"/>
              <a:t>까지 반복하여 저장</a:t>
            </a:r>
            <a:endParaRPr lang="en-US" altLang="ko-KR" sz="3000" dirty="0" smtClean="0"/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226" y="2087267"/>
            <a:ext cx="3695700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947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" y="0"/>
            <a:ext cx="9144000" cy="39188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sw\Desktop\1444145303_editor_pencil_pen_edit_write_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bg1">
                <a:lumMod val="9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13" y="1973399"/>
            <a:ext cx="313142" cy="313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w\Desktop\1444145328_device_laptop_computer_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risscrossEtching/>
                    </a14:imgEffect>
                    <a14:imgEffect>
                      <a14:colorTemperature colorTemp="6375"/>
                    </a14:imgEffect>
                    <a14:imgEffect>
                      <a14:saturation sat="33000"/>
                    </a14:imgEffect>
                    <a14:imgEffect>
                      <a14:brightnessContrast bright="93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17" y="2880954"/>
            <a:ext cx="397133" cy="26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0849" y="3104225"/>
            <a:ext cx="1080120" cy="2616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28" name="Picture 4" descr="C:\Users\sw\Desktop\1444145273_editor_image_picture_phot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31" y="3767196"/>
            <a:ext cx="333540" cy="27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0849" y="3998954"/>
            <a:ext cx="1080120" cy="2616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29" name="Picture 5" descr="C:\Users\sw\Desktop\1444145281_common_search_lookup_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03" y="4571602"/>
            <a:ext cx="313011" cy="313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4546" y="4852148"/>
            <a:ext cx="1080120" cy="2616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4606" y="908720"/>
            <a:ext cx="77218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/>
              <a:t>N(</a:t>
            </a:r>
            <a:r>
              <a:rPr lang="ko-KR" altLang="en-US" sz="3000" dirty="0" err="1" smtClean="0"/>
              <a:t>종목수</a:t>
            </a:r>
            <a:r>
              <a:rPr lang="en-US" altLang="ko-KR" sz="3000" dirty="0" smtClean="0"/>
              <a:t>) </a:t>
            </a:r>
            <a:r>
              <a:rPr lang="en-US" altLang="ko-KR" sz="3000" dirty="0"/>
              <a:t>=</a:t>
            </a:r>
            <a:r>
              <a:rPr lang="ko-KR" altLang="en-US" sz="3000" dirty="0" smtClean="0"/>
              <a:t> </a:t>
            </a:r>
            <a:r>
              <a:rPr lang="en-US" altLang="ko-KR" sz="3000" dirty="0" smtClean="0"/>
              <a:t>3~50 </a:t>
            </a:r>
            <a:r>
              <a:rPr lang="ko-KR" altLang="en-US" sz="3000" dirty="0" smtClean="0"/>
              <a:t>까지 반복하여 저장</a:t>
            </a:r>
            <a:endParaRPr lang="en-US" altLang="ko-KR" sz="3000" dirty="0" smtClean="0"/>
          </a:p>
        </p:txBody>
      </p:sp>
      <p:pic>
        <p:nvPicPr>
          <p:cNvPr id="12" name="Picture 2" descr="C:\Users\sw\Desktop\1444145303_editor_pencil_pen_edit_write_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bg1">
                <a:lumMod val="9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84" y="1495866"/>
            <a:ext cx="313142" cy="313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Users\sw\Desktop\1444145328_device_laptop_computer_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risscrossEtching/>
                    </a14:imgEffect>
                    <a14:imgEffect>
                      <a14:colorTemperature colorTemp="6375"/>
                    </a14:imgEffect>
                    <a14:imgEffect>
                      <a14:saturation sat="33000"/>
                    </a14:imgEffect>
                    <a14:imgEffect>
                      <a14:brightnessContrast bright="93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88" y="2403421"/>
            <a:ext cx="397133" cy="26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52820" y="2626692"/>
            <a:ext cx="1080120" cy="2616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8" name="Picture 4" descr="C:\Users\sw\Desktop\1444145273_editor_image_picture_phot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02" y="3289663"/>
            <a:ext cx="333540" cy="27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52820" y="3521421"/>
            <a:ext cx="1080120" cy="2616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1" name="Picture 5" descr="C:\Users\sw\Desktop\1444145281_common_search_lookup_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74" y="4094069"/>
            <a:ext cx="313011" cy="313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46517" y="4374615"/>
            <a:ext cx="1080120" cy="2616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91" y="1470590"/>
            <a:ext cx="7800975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907" y="2349202"/>
            <a:ext cx="1552575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987" y="2315294"/>
            <a:ext cx="1590675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2921887" y="2555120"/>
            <a:ext cx="1524000" cy="366489"/>
          </a:xfrm>
          <a:prstGeom prst="rect">
            <a:avLst/>
          </a:prstGeom>
          <a:noFill/>
          <a:ln w="44450" cap="sq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68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" y="0"/>
            <a:ext cx="9144000" cy="39188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53499" y="764704"/>
            <a:ext cx="77218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/>
              <a:t>PBR</a:t>
            </a:r>
            <a:r>
              <a:rPr lang="ko-KR" altLang="en-US" sz="3000" dirty="0" smtClean="0"/>
              <a:t>에 대해서도 테스트 실행</a:t>
            </a:r>
            <a:endParaRPr lang="en-US" altLang="ko-KR" sz="3000" dirty="0" smtClean="0"/>
          </a:p>
        </p:txBody>
      </p:sp>
      <p:pic>
        <p:nvPicPr>
          <p:cNvPr id="12" name="Picture 2" descr="C:\Users\sw\Desktop\1444145303_editor_pencil_pen_edit_write_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bg1">
                <a:lumMod val="9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814179"/>
            <a:ext cx="313142" cy="313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412" y="1785565"/>
            <a:ext cx="1524000" cy="485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348880"/>
            <a:ext cx="1714500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348880"/>
            <a:ext cx="1562100" cy="356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465412" y="4358655"/>
            <a:ext cx="1524000" cy="366489"/>
          </a:xfrm>
          <a:prstGeom prst="rect">
            <a:avLst/>
          </a:prstGeom>
          <a:noFill/>
          <a:ln w="44450" cap="sq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3648451" y="3501072"/>
            <a:ext cx="4626858" cy="576000"/>
            <a:chOff x="3648451" y="3429000"/>
            <a:chExt cx="4626858" cy="576000"/>
          </a:xfrm>
        </p:grpSpPr>
        <p:sp>
          <p:nvSpPr>
            <p:cNvPr id="5" name="설명선 1 4"/>
            <p:cNvSpPr/>
            <p:nvPr/>
          </p:nvSpPr>
          <p:spPr>
            <a:xfrm>
              <a:off x="3648451" y="3429000"/>
              <a:ext cx="4626858" cy="576000"/>
            </a:xfrm>
            <a:prstGeom prst="borderCallout1">
              <a:avLst>
                <a:gd name="adj1" fmla="val 51504"/>
                <a:gd name="adj2" fmla="val -144"/>
                <a:gd name="adj3" fmla="val 143375"/>
                <a:gd name="adj4" fmla="val -14085"/>
              </a:avLst>
            </a:prstGeom>
            <a:solidFill>
              <a:schemeClr val="bg1"/>
            </a:solidFill>
            <a:ln w="254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1" name="Picture 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5892" y="3501008"/>
              <a:ext cx="4371975" cy="476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4493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" y="0"/>
            <a:ext cx="9144000" cy="39188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11093" y="1375438"/>
            <a:ext cx="77218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/>
              <a:t>결과 정리</a:t>
            </a:r>
            <a:endParaRPr lang="en-US" altLang="ko-KR" sz="3000" dirty="0" smtClean="0"/>
          </a:p>
        </p:txBody>
      </p:sp>
      <p:pic>
        <p:nvPicPr>
          <p:cNvPr id="12" name="Picture 2" descr="C:\Users\sw\Desktop\1444145303_editor_pencil_pen_edit_write_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bg1">
                <a:lumMod val="9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84" y="1495866"/>
            <a:ext cx="313142" cy="313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63326" y="2780928"/>
            <a:ext cx="77218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altLang="ko-KR" sz="3000" dirty="0" smtClean="0"/>
              <a:t>per_test.xlsx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ko-KR" sz="3000" dirty="0" smtClean="0"/>
              <a:t>pbr_test.xlsx</a:t>
            </a:r>
          </a:p>
        </p:txBody>
      </p:sp>
    </p:spTree>
    <p:extLst>
      <p:ext uri="{BB962C8B-B14F-4D97-AF65-F5344CB8AC3E}">
        <p14:creationId xmlns:p14="http://schemas.microsoft.com/office/powerpoint/2010/main" val="227293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" y="0"/>
            <a:ext cx="9144000" cy="39188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23528" y="1218867"/>
            <a:ext cx="77218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/>
              <a:t>PBR </a:t>
            </a:r>
            <a:r>
              <a:rPr lang="ko-KR" altLang="en-US" sz="3000" dirty="0" smtClean="0"/>
              <a:t>상위 </a:t>
            </a:r>
            <a:r>
              <a:rPr lang="en-US" altLang="ko-KR" sz="3000" dirty="0" smtClean="0"/>
              <a:t>11 </a:t>
            </a:r>
            <a:r>
              <a:rPr lang="ko-KR" altLang="en-US" sz="3000" dirty="0" smtClean="0"/>
              <a:t>종목에 대하여 투자한 결과 분석</a:t>
            </a:r>
            <a:endParaRPr lang="en-US" altLang="ko-KR" sz="3000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04864"/>
            <a:ext cx="7448550" cy="369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952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" y="0"/>
            <a:ext cx="9144000" cy="39188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23528" y="1218867"/>
            <a:ext cx="77218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/>
              <a:t>PBR </a:t>
            </a:r>
            <a:r>
              <a:rPr lang="ko-KR" altLang="en-US" sz="3000" dirty="0" smtClean="0"/>
              <a:t>상위 </a:t>
            </a:r>
            <a:r>
              <a:rPr lang="en-US" altLang="ko-KR" sz="3000" dirty="0" smtClean="0"/>
              <a:t>11 </a:t>
            </a:r>
            <a:r>
              <a:rPr lang="ko-KR" altLang="en-US" sz="3000" dirty="0" smtClean="0"/>
              <a:t>종목에 대하여 투자한 결과 분석</a:t>
            </a:r>
            <a:endParaRPr lang="en-US" altLang="ko-KR" sz="3000" dirty="0" smtClean="0"/>
          </a:p>
          <a:p>
            <a:r>
              <a:rPr lang="en-US" altLang="ko-KR" sz="3000" dirty="0"/>
              <a:t> </a:t>
            </a:r>
            <a:r>
              <a:rPr lang="en-US" altLang="ko-KR" sz="3000" dirty="0" smtClean="0"/>
              <a:t>ex) 2013</a:t>
            </a:r>
            <a:r>
              <a:rPr lang="ko-KR" altLang="en-US" sz="3000" dirty="0" smtClean="0"/>
              <a:t>년 투자 수익률</a:t>
            </a:r>
            <a:endParaRPr lang="en-US" altLang="ko-KR" sz="3000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76872"/>
            <a:ext cx="6972300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655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" y="0"/>
            <a:ext cx="9144000" cy="39188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67544" y="620688"/>
            <a:ext cx="29692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/>
              <a:t>고민해볼 점</a:t>
            </a:r>
            <a:endParaRPr lang="en-US" altLang="ko-KR" sz="30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1015324" y="3241465"/>
            <a:ext cx="7416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2000" dirty="0" smtClean="0"/>
              <a:t>상장폐지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인수합병 종목에 대한 정보</a:t>
            </a:r>
            <a:endParaRPr lang="en-US" altLang="ko-KR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sz="2000" dirty="0" smtClean="0"/>
              <a:t>DB </a:t>
            </a:r>
            <a:r>
              <a:rPr lang="ko-KR" altLang="en-US" sz="2000" dirty="0" smtClean="0"/>
              <a:t>소스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야후파이낸스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모닝스타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의 정보 부족</a:t>
            </a:r>
            <a:endParaRPr lang="en-US" altLang="ko-KR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99300" y="2823319"/>
            <a:ext cx="3469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정보의 한계로 인한 편향</a:t>
            </a:r>
            <a:endParaRPr lang="en-US" altLang="ko-KR" sz="24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060562" y="1953468"/>
            <a:ext cx="7416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2000" dirty="0" smtClean="0"/>
              <a:t>우연에 의한 선택</a:t>
            </a:r>
            <a:endParaRPr lang="en-US" altLang="ko-KR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2000" dirty="0" smtClean="0"/>
              <a:t>미래에서의 작동 가능성</a:t>
            </a:r>
            <a:endParaRPr lang="en-US" altLang="ko-KR" sz="20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844538" y="1527175"/>
            <a:ext cx="3092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/>
              <a:t>백테스트</a:t>
            </a:r>
            <a:r>
              <a:rPr lang="ko-KR" altLang="en-US" sz="2400" b="1" dirty="0" smtClean="0"/>
              <a:t> 자체의 한계</a:t>
            </a:r>
            <a:endParaRPr lang="en-US" altLang="ko-KR" sz="2400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060562" y="4529462"/>
            <a:ext cx="7416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2000" dirty="0" smtClean="0"/>
              <a:t>투자 시점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보유기간의 다양한 선택</a:t>
            </a:r>
            <a:endParaRPr lang="en-US" altLang="ko-KR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2000" dirty="0" smtClean="0"/>
              <a:t>보다 다양한 지표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매출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순이익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현금흐름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부채비율 등</a:t>
            </a:r>
            <a:r>
              <a:rPr lang="en-US" altLang="ko-KR" sz="2000" dirty="0" smtClean="0"/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4538" y="4119463"/>
            <a:ext cx="2476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투자방법 간 비교</a:t>
            </a:r>
            <a:endParaRPr lang="en-US" altLang="ko-KR" sz="2400" b="1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1043608" y="5817458"/>
            <a:ext cx="7416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2000" dirty="0" smtClean="0"/>
              <a:t>환차손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세금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수수료 등 비용</a:t>
            </a:r>
            <a:endParaRPr lang="en-US" altLang="ko-KR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2000" dirty="0" smtClean="0"/>
              <a:t>거래 과정에서 이론 가격에 구입할 수 없는 문제</a:t>
            </a:r>
            <a:r>
              <a:rPr lang="en-US" altLang="ko-KR" sz="2000" dirty="0" smtClean="0"/>
              <a:t>(Slippage)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27584" y="5415607"/>
            <a:ext cx="2408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거래비용이 존재</a:t>
            </a:r>
            <a:endParaRPr lang="en-US" altLang="ko-KR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90730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" y="0"/>
            <a:ext cx="9144000" cy="39188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sw\Desktop\1444145303_editor_pencil_pen_edit_write_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bg1">
                <a:lumMod val="9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13" y="1973399"/>
            <a:ext cx="313142" cy="313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w\Desktop\1444145328_device_laptop_computer_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CrisscrossEtching/>
                    </a14:imgEffect>
                    <a14:imgEffect>
                      <a14:colorTemperature colorTemp="6375"/>
                    </a14:imgEffect>
                    <a14:imgEffect>
                      <a14:saturation sat="33000"/>
                    </a14:imgEffect>
                    <a14:imgEffect>
                      <a14:brightnessContrast bright="93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17" y="2880954"/>
            <a:ext cx="397133" cy="26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sw\Desktop\1444145281_common_search_lookup_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03" y="4571602"/>
            <a:ext cx="313011" cy="313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4546" y="4852148"/>
            <a:ext cx="1080120" cy="2616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7580" y="828581"/>
            <a:ext cx="85288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Company </a:t>
            </a:r>
            <a:r>
              <a:rPr lang="en-US" altLang="ko-KR" sz="3000" dirty="0" smtClean="0"/>
              <a:t>list</a:t>
            </a:r>
            <a:r>
              <a:rPr lang="ko-KR" altLang="en-US" sz="3000" dirty="0" smtClean="0"/>
              <a:t>에서 </a:t>
            </a:r>
            <a:r>
              <a:rPr lang="en-US" altLang="ko-KR" sz="3000" dirty="0" smtClean="0"/>
              <a:t>NASDAQ, NYSE </a:t>
            </a:r>
            <a:r>
              <a:rPr lang="ko-KR" altLang="en-US" sz="3000" dirty="0" smtClean="0"/>
              <a:t>전 종목 </a:t>
            </a:r>
            <a:r>
              <a:rPr lang="ko-KR" altLang="en-US" sz="3000" dirty="0" err="1" smtClean="0"/>
              <a:t>티커</a:t>
            </a:r>
            <a:r>
              <a:rPr lang="ko-KR" altLang="en-US" sz="3000" dirty="0"/>
              <a:t> </a:t>
            </a:r>
            <a:r>
              <a:rPr lang="ko-KR" altLang="en-US" sz="3000" dirty="0" smtClean="0"/>
              <a:t>확보</a:t>
            </a:r>
            <a:endParaRPr lang="ko-KR" altLang="en-US" sz="3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73399"/>
            <a:ext cx="7859872" cy="413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51059" y="1511734"/>
            <a:ext cx="6984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http://www.nasdaq.com/screening/company-list.aspx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720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2592186" y="1622817"/>
            <a:ext cx="3959628" cy="3612367"/>
          </a:xfrm>
          <a:prstGeom prst="ellipse">
            <a:avLst/>
          </a:prstGeom>
          <a:solidFill>
            <a:srgbClr val="FFFFFF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915816" y="2958043"/>
            <a:ext cx="3274437" cy="83099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감사합니다</a:t>
            </a:r>
            <a:endParaRPr lang="ko-KR" altLang="en-US" sz="4800" b="1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065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" y="0"/>
            <a:ext cx="9144000" cy="39188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sw\Desktop\1444145303_editor_pencil_pen_edit_write_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bg1">
                <a:lumMod val="9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13" y="1973399"/>
            <a:ext cx="313142" cy="313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w\Desktop\1444145328_device_laptop_computer_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CrisscrossEtching/>
                    </a14:imgEffect>
                    <a14:imgEffect>
                      <a14:colorTemperature colorTemp="6375"/>
                    </a14:imgEffect>
                    <a14:imgEffect>
                      <a14:saturation sat="33000"/>
                    </a14:imgEffect>
                    <a14:imgEffect>
                      <a14:brightnessContrast bright="93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17" y="2880954"/>
            <a:ext cx="397133" cy="26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sw\Desktop\1444145281_common_search_lookup_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03" y="4571602"/>
            <a:ext cx="313011" cy="313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4546" y="4852148"/>
            <a:ext cx="1080120" cy="2616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80" y="2492896"/>
            <a:ext cx="8129596" cy="3477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7580" y="1105580"/>
            <a:ext cx="81295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err="1" smtClean="0"/>
              <a:t>야후</a:t>
            </a:r>
            <a:r>
              <a:rPr lang="ko-KR" altLang="en-US" sz="3000" dirty="0" smtClean="0"/>
              <a:t> </a:t>
            </a:r>
            <a:r>
              <a:rPr lang="ko-KR" altLang="en-US" sz="3000" dirty="0" err="1" smtClean="0"/>
              <a:t>파이낸스에서</a:t>
            </a:r>
            <a:r>
              <a:rPr lang="ko-KR" altLang="en-US" sz="3000" dirty="0" smtClean="0"/>
              <a:t> </a:t>
            </a:r>
            <a:r>
              <a:rPr lang="en-US" altLang="ko-KR" sz="3000" dirty="0" err="1" smtClean="0"/>
              <a:t>Adj</a:t>
            </a:r>
            <a:r>
              <a:rPr lang="en-US" altLang="ko-KR" sz="3000" dirty="0" smtClean="0"/>
              <a:t> Close(</a:t>
            </a:r>
            <a:r>
              <a:rPr lang="ko-KR" altLang="en-US" sz="3000" dirty="0" smtClean="0"/>
              <a:t>수정종가</a:t>
            </a:r>
            <a:r>
              <a:rPr lang="en-US" altLang="ko-KR" sz="3000" dirty="0" smtClean="0"/>
              <a:t>) </a:t>
            </a:r>
            <a:r>
              <a:rPr lang="ko-KR" altLang="en-US" sz="3000" dirty="0" smtClean="0"/>
              <a:t> </a:t>
            </a:r>
            <a:r>
              <a:rPr lang="ko-KR" altLang="en-US" sz="3000" dirty="0" err="1" smtClean="0"/>
              <a:t>크롤링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70921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" y="0"/>
            <a:ext cx="9144000" cy="39188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sw\Desktop\1444145303_editor_pencil_pen_edit_write_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bg1">
                <a:lumMod val="9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13" y="1973399"/>
            <a:ext cx="313142" cy="313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w\Desktop\1444145328_device_laptop_computer_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CrisscrossEtching/>
                    </a14:imgEffect>
                    <a14:imgEffect>
                      <a14:colorTemperature colorTemp="6375"/>
                    </a14:imgEffect>
                    <a14:imgEffect>
                      <a14:saturation sat="33000"/>
                    </a14:imgEffect>
                    <a14:imgEffect>
                      <a14:brightnessContrast bright="93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17" y="2880954"/>
            <a:ext cx="397133" cy="26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sw\Desktop\1444145281_common_search_lookup_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03" y="4571602"/>
            <a:ext cx="313011" cy="313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4546" y="4852148"/>
            <a:ext cx="1080120" cy="2616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7580" y="1105580"/>
            <a:ext cx="81295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err="1" smtClean="0"/>
              <a:t>야후</a:t>
            </a:r>
            <a:r>
              <a:rPr lang="ko-KR" altLang="en-US" sz="3000" dirty="0" smtClean="0"/>
              <a:t> </a:t>
            </a:r>
            <a:r>
              <a:rPr lang="ko-KR" altLang="en-US" sz="3000" dirty="0" err="1" smtClean="0"/>
              <a:t>파이낸스에서</a:t>
            </a:r>
            <a:r>
              <a:rPr lang="ko-KR" altLang="en-US" sz="3000" dirty="0" smtClean="0"/>
              <a:t> </a:t>
            </a:r>
            <a:r>
              <a:rPr lang="en-US" altLang="ko-KR" sz="3000" dirty="0" err="1" smtClean="0"/>
              <a:t>Adj</a:t>
            </a:r>
            <a:r>
              <a:rPr lang="en-US" altLang="ko-KR" sz="3000" dirty="0" smtClean="0"/>
              <a:t> Close(</a:t>
            </a:r>
            <a:r>
              <a:rPr lang="ko-KR" altLang="en-US" sz="3000" dirty="0" smtClean="0"/>
              <a:t>수정종가</a:t>
            </a:r>
            <a:r>
              <a:rPr lang="en-US" altLang="ko-KR" sz="3000" dirty="0" smtClean="0"/>
              <a:t>) </a:t>
            </a:r>
            <a:r>
              <a:rPr lang="ko-KR" altLang="en-US" sz="3000" dirty="0" smtClean="0"/>
              <a:t> </a:t>
            </a:r>
            <a:r>
              <a:rPr lang="ko-KR" altLang="en-US" sz="3000" dirty="0" err="1" smtClean="0"/>
              <a:t>크롤링</a:t>
            </a:r>
            <a:endParaRPr lang="ko-KR" altLang="en-US" sz="3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7" y="1973399"/>
            <a:ext cx="8175900" cy="3615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886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" y="0"/>
            <a:ext cx="9144000" cy="39188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sw\Desktop\1444145303_editor_pencil_pen_edit_write_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bg1">
                <a:lumMod val="9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13" y="1973399"/>
            <a:ext cx="313142" cy="313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w\Desktop\1444145328_device_laptop_computer_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CrisscrossEtching/>
                    </a14:imgEffect>
                    <a14:imgEffect>
                      <a14:colorTemperature colorTemp="6375"/>
                    </a14:imgEffect>
                    <a14:imgEffect>
                      <a14:saturation sat="33000"/>
                    </a14:imgEffect>
                    <a14:imgEffect>
                      <a14:brightnessContrast bright="93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17" y="2880954"/>
            <a:ext cx="397133" cy="26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sw\Desktop\1444145281_common_search_lookup_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03" y="4571602"/>
            <a:ext cx="313011" cy="313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4546" y="4852148"/>
            <a:ext cx="1080120" cy="2616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7580" y="1105580"/>
            <a:ext cx="81295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err="1" smtClean="0"/>
              <a:t>야후</a:t>
            </a:r>
            <a:r>
              <a:rPr lang="ko-KR" altLang="en-US" sz="3000" dirty="0" smtClean="0"/>
              <a:t> </a:t>
            </a:r>
            <a:r>
              <a:rPr lang="ko-KR" altLang="en-US" sz="3000" dirty="0" err="1" smtClean="0"/>
              <a:t>파이낸스에서</a:t>
            </a:r>
            <a:r>
              <a:rPr lang="ko-KR" altLang="en-US" sz="3000" dirty="0" smtClean="0"/>
              <a:t> </a:t>
            </a:r>
            <a:r>
              <a:rPr lang="en-US" altLang="ko-KR" sz="3000" dirty="0" err="1" smtClean="0"/>
              <a:t>Adj</a:t>
            </a:r>
            <a:r>
              <a:rPr lang="en-US" altLang="ko-KR" sz="3000" dirty="0" smtClean="0"/>
              <a:t> Close(</a:t>
            </a:r>
            <a:r>
              <a:rPr lang="ko-KR" altLang="en-US" sz="3000" dirty="0" smtClean="0"/>
              <a:t>수정종가</a:t>
            </a:r>
            <a:r>
              <a:rPr lang="en-US" altLang="ko-KR" sz="3000" dirty="0" smtClean="0"/>
              <a:t>) </a:t>
            </a:r>
            <a:r>
              <a:rPr lang="ko-KR" altLang="en-US" sz="3000" dirty="0" smtClean="0"/>
              <a:t> </a:t>
            </a:r>
            <a:r>
              <a:rPr lang="ko-KR" altLang="en-US" sz="3000" dirty="0" err="1" smtClean="0"/>
              <a:t>크롤링</a:t>
            </a:r>
            <a:endParaRPr lang="ko-KR" altLang="en-US" sz="3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65" y="1955174"/>
            <a:ext cx="8039543" cy="4047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864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" y="0"/>
            <a:ext cx="9144000" cy="39188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sw\Desktop\1444145303_editor_pencil_pen_edit_write_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bg1">
                <a:lumMod val="9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13" y="1973399"/>
            <a:ext cx="313142" cy="313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w\Desktop\1444145328_device_laptop_computer_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CrisscrossEtching/>
                    </a14:imgEffect>
                    <a14:imgEffect>
                      <a14:colorTemperature colorTemp="6375"/>
                    </a14:imgEffect>
                    <a14:imgEffect>
                      <a14:saturation sat="33000"/>
                    </a14:imgEffect>
                    <a14:imgEffect>
                      <a14:brightnessContrast bright="93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17" y="2880954"/>
            <a:ext cx="397133" cy="26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sw\Desktop\1444145281_common_search_lookup_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03" y="4571602"/>
            <a:ext cx="313011" cy="313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4546" y="4852148"/>
            <a:ext cx="1080120" cy="2616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7580" y="1105580"/>
            <a:ext cx="81295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err="1" smtClean="0"/>
              <a:t>야후</a:t>
            </a:r>
            <a:r>
              <a:rPr lang="ko-KR" altLang="en-US" sz="3000" dirty="0" smtClean="0"/>
              <a:t> </a:t>
            </a:r>
            <a:r>
              <a:rPr lang="ko-KR" altLang="en-US" sz="3000" dirty="0" err="1" smtClean="0"/>
              <a:t>파이낸스에서</a:t>
            </a:r>
            <a:r>
              <a:rPr lang="ko-KR" altLang="en-US" sz="3000" dirty="0" smtClean="0"/>
              <a:t> </a:t>
            </a:r>
            <a:r>
              <a:rPr lang="en-US" altLang="ko-KR" sz="3000" dirty="0" err="1" smtClean="0"/>
              <a:t>Adj</a:t>
            </a:r>
            <a:r>
              <a:rPr lang="en-US" altLang="ko-KR" sz="3000" dirty="0" smtClean="0"/>
              <a:t> Close(</a:t>
            </a:r>
            <a:r>
              <a:rPr lang="ko-KR" altLang="en-US" sz="3000" dirty="0" smtClean="0"/>
              <a:t>수정종가</a:t>
            </a:r>
            <a:r>
              <a:rPr lang="en-US" altLang="ko-KR" sz="3000" dirty="0" smtClean="0"/>
              <a:t>) </a:t>
            </a:r>
            <a:r>
              <a:rPr lang="ko-KR" altLang="en-US" sz="3000" dirty="0" smtClean="0"/>
              <a:t> </a:t>
            </a:r>
            <a:r>
              <a:rPr lang="ko-KR" altLang="en-US" sz="3000" dirty="0" err="1" smtClean="0"/>
              <a:t>크롤링</a:t>
            </a:r>
            <a:endParaRPr lang="ko-KR" altLang="en-US" sz="3000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29" y="1973399"/>
            <a:ext cx="8013201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084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" y="0"/>
            <a:ext cx="9144000" cy="39188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sw\Desktop\1444145303_editor_pencil_pen_edit_write_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bg1">
                <a:lumMod val="9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13" y="1973399"/>
            <a:ext cx="313142" cy="313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w\Desktop\1444145328_device_laptop_computer_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risscrossEtching/>
                    </a14:imgEffect>
                    <a14:imgEffect>
                      <a14:colorTemperature colorTemp="6375"/>
                    </a14:imgEffect>
                    <a14:imgEffect>
                      <a14:saturation sat="33000"/>
                    </a14:imgEffect>
                    <a14:imgEffect>
                      <a14:brightnessContrast bright="93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17" y="2880954"/>
            <a:ext cx="397133" cy="26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0849" y="3104225"/>
            <a:ext cx="1080120" cy="2616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28" name="Picture 4" descr="C:\Users\sw\Desktop\1444145273_editor_image_picture_phot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31" y="3767196"/>
            <a:ext cx="333540" cy="27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0849" y="3998954"/>
            <a:ext cx="1080120" cy="2616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29" name="Picture 5" descr="C:\Users\sw\Desktop\1444145281_common_search_lookup_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03" y="4571602"/>
            <a:ext cx="313011" cy="313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4546" y="4852148"/>
            <a:ext cx="1080120" cy="2616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37667"/>
            <a:ext cx="7884368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9" y="4566245"/>
            <a:ext cx="8075039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47580" y="908720"/>
            <a:ext cx="812959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/>
              <a:t>모닝스타에서 전 종목 </a:t>
            </a:r>
            <a:r>
              <a:rPr lang="en-US" altLang="ko-KR" sz="3000" dirty="0" smtClean="0"/>
              <a:t>PER,PBR </a:t>
            </a:r>
            <a:r>
              <a:rPr lang="ko-KR" altLang="en-US" sz="3000" dirty="0" smtClean="0"/>
              <a:t>정보</a:t>
            </a:r>
            <a:r>
              <a:rPr lang="en-US" altLang="ko-KR" sz="3000" dirty="0" smtClean="0"/>
              <a:t> </a:t>
            </a:r>
            <a:r>
              <a:rPr lang="ko-KR" altLang="en-US" sz="3000" dirty="0" err="1" smtClean="0"/>
              <a:t>크롤링</a:t>
            </a:r>
            <a:endParaRPr lang="ko-KR" altLang="en-US" sz="3000" dirty="0" smtClean="0"/>
          </a:p>
          <a:p>
            <a:r>
              <a:rPr lang="en-US" altLang="ko-KR" dirty="0" smtClean="0"/>
              <a:t>(http://beta.morningstar.com/)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853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" y="0"/>
            <a:ext cx="9144000" cy="39188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sw\Desktop\1444145303_editor_pencil_pen_edit_write_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bg1">
                <a:lumMod val="9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13" y="1973399"/>
            <a:ext cx="313142" cy="313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w\Desktop\1444145328_device_laptop_computer_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risscrossEtching/>
                    </a14:imgEffect>
                    <a14:imgEffect>
                      <a14:colorTemperature colorTemp="6375"/>
                    </a14:imgEffect>
                    <a14:imgEffect>
                      <a14:saturation sat="33000"/>
                    </a14:imgEffect>
                    <a14:imgEffect>
                      <a14:brightnessContrast bright="93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17" y="2880954"/>
            <a:ext cx="397133" cy="26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0849" y="3104225"/>
            <a:ext cx="1080120" cy="2616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28" name="Picture 4" descr="C:\Users\sw\Desktop\1444145273_editor_image_picture_phot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31" y="3767196"/>
            <a:ext cx="333540" cy="27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0849" y="3998954"/>
            <a:ext cx="1080120" cy="2616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29" name="Picture 5" descr="C:\Users\sw\Desktop\1444145281_common_search_lookup_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03" y="4571602"/>
            <a:ext cx="313011" cy="313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4546" y="4852148"/>
            <a:ext cx="1080120" cy="2616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7580" y="908720"/>
            <a:ext cx="81295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/>
              <a:t>모닝스타에서 전 종목 </a:t>
            </a:r>
            <a:r>
              <a:rPr lang="en-US" altLang="ko-KR" sz="3000" dirty="0" smtClean="0"/>
              <a:t>PER,PBR </a:t>
            </a:r>
            <a:r>
              <a:rPr lang="ko-KR" altLang="en-US" sz="3000" dirty="0" smtClean="0"/>
              <a:t>정보</a:t>
            </a:r>
            <a:r>
              <a:rPr lang="en-US" altLang="ko-KR" sz="3000" dirty="0" smtClean="0"/>
              <a:t> </a:t>
            </a:r>
            <a:r>
              <a:rPr lang="ko-KR" altLang="en-US" sz="3000" dirty="0" err="1" smtClean="0"/>
              <a:t>크롤링</a:t>
            </a:r>
            <a:endParaRPr lang="en-US" altLang="ko-KR" sz="3000" dirty="0" smtClean="0"/>
          </a:p>
          <a:p>
            <a:endParaRPr lang="ko-KR" altLang="en-US" sz="30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144" y="1537884"/>
            <a:ext cx="8290320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29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근접">
  <a:themeElements>
    <a:clrScheme name="근접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근접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544</TotalTime>
  <Words>598</Words>
  <Application>Microsoft Office PowerPoint</Application>
  <PresentationFormat>화면 슬라이드 쇼(4:3)</PresentationFormat>
  <Paragraphs>179</Paragraphs>
  <Slides>30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근접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sw</dc:creator>
  <cp:lastModifiedBy>Windows 사용자</cp:lastModifiedBy>
  <cp:revision>26</cp:revision>
  <dcterms:created xsi:type="dcterms:W3CDTF">2015-10-06T10:17:56Z</dcterms:created>
  <dcterms:modified xsi:type="dcterms:W3CDTF">2017-06-17T13:01:08Z</dcterms:modified>
</cp:coreProperties>
</file>