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  <p:sldMasterId id="2147483803" r:id="rId2"/>
    <p:sldMasterId id="2147483804" r:id="rId3"/>
    <p:sldMasterId id="2147483805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1" r:id="rId9"/>
    <p:sldId id="283" r:id="rId10"/>
    <p:sldId id="262" r:id="rId11"/>
    <p:sldId id="275" r:id="rId12"/>
    <p:sldId id="277" r:id="rId13"/>
    <p:sldId id="284" r:id="rId14"/>
    <p:sldId id="279" r:id="rId15"/>
    <p:sldId id="285" r:id="rId16"/>
    <p:sldId id="282" r:id="rId17"/>
    <p:sldId id="281" r:id="rId18"/>
    <p:sldId id="272" r:id="rId19"/>
    <p:sldId id="278" r:id="rId20"/>
    <p:sldId id="265" r:id="rId21"/>
    <p:sldId id="266" r:id="rId22"/>
    <p:sldId id="280" r:id="rId23"/>
    <p:sldId id="267" r:id="rId24"/>
    <p:sldId id="268" r:id="rId25"/>
    <p:sldId id="269" r:id="rId26"/>
    <p:sldId id="270" r:id="rId27"/>
    <p:sldId id="271" r:id="rId28"/>
  </p:sldIdLst>
  <p:sldSz cx="9148763" cy="68611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>
          <p15:clr>
            <a:srgbClr val="A4A3A4"/>
          </p15:clr>
        </p15:guide>
        <p15:guide id="2" orient="horz" pos="2068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4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1">
          <p15:clr>
            <a:srgbClr val="A4A3A4"/>
          </p15:clr>
        </p15:guide>
        <p15:guide id="7" pos="1564">
          <p15:clr>
            <a:srgbClr val="A4A3A4"/>
          </p15:clr>
        </p15:guide>
        <p15:guide id="8" pos="3877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  <p15:guide id="11" pos="70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53" autoAdjust="0"/>
    <p:restoredTop sz="90629"/>
  </p:normalViewPr>
  <p:slideViewPr>
    <p:cSldViewPr>
      <p:cViewPr varScale="1">
        <p:scale>
          <a:sx n="76" d="100"/>
          <a:sy n="76" d="100"/>
        </p:scale>
        <p:origin x="468" y="54"/>
      </p:cViewPr>
      <p:guideLst>
        <p:guide orient="horz" pos="1025"/>
        <p:guide orient="horz" pos="2068"/>
        <p:guide orient="horz" pos="2160"/>
        <p:guide orient="horz" pos="2794"/>
        <p:guide orient="horz" pos="2886"/>
        <p:guide orient="horz" pos="3021"/>
        <p:guide pos="1564"/>
        <p:guide pos="3877"/>
        <p:guide pos="3969"/>
        <p:guide pos="2744"/>
        <p:guide pos="70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9" y="685800"/>
            <a:ext cx="457198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406" y="1600930"/>
            <a:ext cx="4040426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0301" y="1600930"/>
            <a:ext cx="4040426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234" y="3986037"/>
            <a:ext cx="4040426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9129" y="3986037"/>
            <a:ext cx="4040426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81186" y="6479943"/>
            <a:ext cx="2134576" cy="244557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D8D7A7C4-C82A-4D21-9AB0-F0C5A1D3EF09}" type="datetime1">
              <a:rPr lang="en-US" altLang="ko-KR" sz="10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1/31/2018</a:t>
            </a:fld>
            <a:endParaRPr lang="ko-KR" sz="10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5593" y="6479943"/>
            <a:ext cx="2896948" cy="244557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6157" y="6479943"/>
            <a:ext cx="2134576" cy="244557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0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0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406" y="1600930"/>
            <a:ext cx="4040426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0301" y="1600930"/>
            <a:ext cx="4040426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234" y="3986037"/>
            <a:ext cx="4040426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9129" y="3986037"/>
            <a:ext cx="4040426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2018-01-31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oleObject" Target="NUL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vmlDrawing" Target="../drawings/vmlDrawing2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prstGeom prst="rect">
            <a:avLst/>
          </a:prstGeom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Verdana"/>
                <a:sym typeface="Wingding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06" y="1600930"/>
            <a:ext cx="8233321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406" y="6359250"/>
            <a:ext cx="2134564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5612" y="6359250"/>
            <a:ext cx="2896909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6163" y="6359250"/>
            <a:ext cx="2134564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26" name="직사각형 1025"/>
          <p:cNvSpPr/>
          <p:nvPr/>
        </p:nvSpPr>
        <p:spPr>
          <a:xfrm>
            <a:off x="228700" y="590791"/>
            <a:ext cx="8690734" cy="5946327"/>
          </a:xfrm>
          <a:prstGeom prst="rect">
            <a:avLst/>
          </a:prstGeom>
          <a:noFill/>
          <a:ln w="38079" cap="flat" cmpd="sng" algn="ctr">
            <a:solidFill>
              <a:schemeClr val="accent2"/>
            </a:solidFill>
            <a:prstDash val="solid"/>
            <a:round/>
          </a:ln>
        </p:spPr>
      </p:sp>
      <p:sp>
        <p:nvSpPr>
          <p:cNvPr id="1027" name="직사각형 1026"/>
          <p:cNvSpPr/>
          <p:nvPr/>
        </p:nvSpPr>
        <p:spPr>
          <a:xfrm>
            <a:off x="6446609" y="404972"/>
            <a:ext cx="289058" cy="43199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1028" name="개체 1027"/>
          <p:cNvGraphicFramePr/>
          <p:nvPr/>
        </p:nvGraphicFramePr>
        <p:xfrm>
          <a:off x="247740" y="3721186"/>
          <a:ext cx="3125649" cy="2784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r:id="rId15" imgW="914400" imgH="914400" progId="">
                  <p:embed/>
                </p:oleObj>
              </mc:Choice>
              <mc:Fallback>
                <p:oleObj r:id="rId15" imgW="914400" imgH="914400" progId="">
                  <p:embed/>
                  <p:pic>
                    <p:nvPicPr>
                      <p:cNvPr id="0" name="Picture 2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40" y="3721186"/>
                        <a:ext cx="3125649" cy="2784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그림 1028" descr="Picture 58"/>
          <p:cNvPicPr/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>
            <a:off x="6249623" y="609886"/>
            <a:ext cx="2631731" cy="254429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030" name="직사각형 1029"/>
          <p:cNvSpPr/>
          <p:nvPr/>
        </p:nvSpPr>
        <p:spPr>
          <a:xfrm>
            <a:off x="609886" y="190565"/>
            <a:ext cx="5565140" cy="108638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1033" name="그림 1032" descr="Picture "/>
          <p:cNvPicPr/>
          <p:nvPr/>
        </p:nvPicPr>
        <p:blipFill rotWithShape="1">
          <a:blip r:embed="rId18">
            <a:lum/>
          </a:blip>
          <a:stretch>
            <a:fillRect/>
          </a:stretch>
        </p:blipFill>
        <p:spPr>
          <a:xfrm>
            <a:off x="5941524" y="166779"/>
            <a:ext cx="749642" cy="92747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034" name="그림 1033" descr="그림 11"/>
          <p:cNvPicPr/>
          <p:nvPr/>
        </p:nvPicPr>
        <p:blipFill rotWithShape="1">
          <a:blip r:embed="rId19">
            <a:lum/>
          </a:blip>
          <a:stretch>
            <a:fillRect/>
          </a:stretch>
        </p:blipFill>
        <p:spPr>
          <a:xfrm>
            <a:off x="6360846" y="6289378"/>
            <a:ext cx="2387062" cy="4113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prstGeom prst="rect">
            <a:avLst/>
          </a:prstGeom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Verdana"/>
                <a:sym typeface="Wingding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06" y="1600930"/>
            <a:ext cx="8233321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81186" y="6479943"/>
            <a:ext cx="2134576" cy="24455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D422D86A-5F52-4165-8473-F1B836277586}" type="datetime1">
              <a:rPr lang="en-US" altLang="ko-KR" sz="10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1/31/2018</a:t>
            </a:fld>
            <a:endParaRPr lang="ko-KR" sz="10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5593" y="6479943"/>
            <a:ext cx="2896948" cy="24455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6157" y="6479943"/>
            <a:ext cx="2134576" cy="24455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0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0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graphicFrame>
        <p:nvGraphicFramePr>
          <p:cNvPr id="2050" name="개체 2049"/>
          <p:cNvGraphicFramePr/>
          <p:nvPr/>
        </p:nvGraphicFramePr>
        <p:xfrm>
          <a:off x="346233" y="457401"/>
          <a:ext cx="8420771" cy="4893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r:id="rId15" imgW="914400" imgH="914400" progId="">
                  <p:embed/>
                </p:oleObj>
              </mc:Choice>
              <mc:Fallback>
                <p:oleObj r:id="rId15" imgW="914400" imgH="914400" progId="">
                  <p:embed/>
                  <p:pic>
                    <p:nvPicPr>
                      <p:cNvPr id="0" name="Picture 2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" y="457401"/>
                        <a:ext cx="8420771" cy="4893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직사각형 2050"/>
          <p:cNvSpPr/>
          <p:nvPr/>
        </p:nvSpPr>
        <p:spPr>
          <a:xfrm>
            <a:off x="357344" y="457401"/>
            <a:ext cx="8409660" cy="5946327"/>
          </a:xfrm>
          <a:prstGeom prst="rect">
            <a:avLst/>
          </a:prstGeom>
          <a:noFill/>
          <a:ln w="38079" cap="flat" cmpd="sng" algn="ctr">
            <a:solidFill>
              <a:schemeClr val="accent2"/>
            </a:solidFill>
            <a:prstDash val="solid"/>
            <a:round/>
          </a:ln>
        </p:spPr>
      </p:sp>
      <p:pic>
        <p:nvPicPr>
          <p:cNvPr id="2052" name="그림 2051" descr="Picture "/>
          <p:cNvPicPr/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>
            <a:off x="1043446" y="4952071"/>
            <a:ext cx="749642" cy="92753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2053" name="직선 연결선 2052"/>
          <p:cNvCxnSpPr/>
          <p:nvPr/>
        </p:nvCxnSpPr>
        <p:spPr>
          <a:xfrm>
            <a:off x="1729548" y="5285574"/>
            <a:ext cx="6734104" cy="4801"/>
          </a:xfrm>
          <a:prstGeom prst="line">
            <a:avLst/>
          </a:prstGeom>
          <a:ln w="9491" cap="flat" cmpd="sng" algn="ctr">
            <a:solidFill>
              <a:schemeClr val="tx1"/>
            </a:solidFill>
            <a:prstDash val="solid"/>
            <a:round/>
          </a:ln>
        </p:spPr>
      </p:cxnSp>
      <p:pic>
        <p:nvPicPr>
          <p:cNvPr id="2054" name="그림 2053"/>
          <p:cNvPicPr/>
          <p:nvPr/>
        </p:nvPicPr>
        <p:blipFill rotWithShape="1">
          <a:blip r:embed="rId18">
            <a:lum/>
          </a:blip>
          <a:stretch>
            <a:fillRect/>
          </a:stretch>
        </p:blipFill>
        <p:spPr>
          <a:xfrm>
            <a:off x="7239132" y="567005"/>
            <a:ext cx="1451601" cy="117052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prstGeom prst="rect">
            <a:avLst/>
          </a:prstGeom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Verdana"/>
                <a:sym typeface="Wingding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06" y="1600930"/>
            <a:ext cx="8233321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406" y="6359250"/>
            <a:ext cx="2134564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5612" y="6359250"/>
            <a:ext cx="2896909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07136" y="260470"/>
            <a:ext cx="2134520" cy="24455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074" name="직사각형 3073"/>
          <p:cNvSpPr/>
          <p:nvPr/>
        </p:nvSpPr>
        <p:spPr>
          <a:xfrm>
            <a:off x="228700" y="590791"/>
            <a:ext cx="8690734" cy="5946327"/>
          </a:xfrm>
          <a:prstGeom prst="rect">
            <a:avLst/>
          </a:prstGeom>
          <a:noFill/>
          <a:ln w="38079" cap="flat" cmpd="sng" algn="ctr">
            <a:solidFill>
              <a:schemeClr val="accent2"/>
            </a:solidFill>
            <a:prstDash val="solid"/>
            <a:round/>
          </a:ln>
        </p:spPr>
      </p:sp>
      <p:sp>
        <p:nvSpPr>
          <p:cNvPr id="3075" name="직사각형 3074"/>
          <p:cNvSpPr/>
          <p:nvPr/>
        </p:nvSpPr>
        <p:spPr>
          <a:xfrm>
            <a:off x="6446609" y="404972"/>
            <a:ext cx="289058" cy="43199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graphicFrame>
        <p:nvGraphicFramePr>
          <p:cNvPr id="3076" name="개체 3075"/>
          <p:cNvGraphicFramePr/>
          <p:nvPr/>
        </p:nvGraphicFramePr>
        <p:xfrm>
          <a:off x="247740" y="3721186"/>
          <a:ext cx="3125649" cy="2784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r:id="rId15" imgW="914400" imgH="914400" progId="">
                  <p:embed/>
                </p:oleObj>
              </mc:Choice>
              <mc:Fallback>
                <p:oleObj r:id="rId15" imgW="914400" imgH="914400" progId="">
                  <p:embed/>
                  <p:pic>
                    <p:nvPicPr>
                      <p:cNvPr id="0" name="Picture 2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40" y="3721186"/>
                        <a:ext cx="3125649" cy="2784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그림 3076" descr="Picture 58"/>
          <p:cNvPicPr/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>
            <a:off x="6249623" y="609886"/>
            <a:ext cx="2631731" cy="254429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078" name="직사각형 3077"/>
          <p:cNvSpPr/>
          <p:nvPr/>
        </p:nvSpPr>
        <p:spPr>
          <a:xfrm>
            <a:off x="609886" y="190565"/>
            <a:ext cx="5565140" cy="108638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3079" name="그림 3078" descr="Picture "/>
          <p:cNvPicPr/>
          <p:nvPr/>
        </p:nvPicPr>
        <p:blipFill rotWithShape="1">
          <a:blip r:embed="rId18">
            <a:lum/>
          </a:blip>
          <a:stretch>
            <a:fillRect/>
          </a:stretch>
        </p:blipFill>
        <p:spPr>
          <a:xfrm>
            <a:off x="5941524" y="166779"/>
            <a:ext cx="749642" cy="92747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3080" name="그림 3079"/>
          <p:cNvPicPr/>
          <p:nvPr/>
        </p:nvPicPr>
        <p:blipFill rotWithShape="1">
          <a:blip r:embed="rId19">
            <a:lum/>
          </a:blip>
          <a:stretch>
            <a:fillRect/>
          </a:stretch>
        </p:blipFill>
        <p:spPr>
          <a:xfrm>
            <a:off x="6691167" y="6246496"/>
            <a:ext cx="2059924" cy="49866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406" y="274763"/>
            <a:ext cx="8233321" cy="114352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06" y="1600930"/>
            <a:ext cx="8233321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406" y="6359250"/>
            <a:ext cx="2134564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5612" y="6359250"/>
            <a:ext cx="2896909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6402" y="8689170"/>
            <a:ext cx="2973107" cy="4574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b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200" b="0" i="0">
                <a:solidFill>
                  <a:schemeClr val="tx1"/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200" b="0" i="0">
              <a:solidFill>
                <a:schemeClr val="tx1"/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17410" name="직사각형 17409"/>
          <p:cNvSpPr/>
          <p:nvPr/>
        </p:nvSpPr>
        <p:spPr>
          <a:xfrm>
            <a:off x="0" y="0"/>
            <a:ext cx="2973163" cy="4574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7411" name="직사각형 17410"/>
          <p:cNvSpPr/>
          <p:nvPr/>
        </p:nvSpPr>
        <p:spPr>
          <a:xfrm>
            <a:off x="3886402" y="0"/>
            <a:ext cx="2973107" cy="4574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7412" name="직사각형 17411"/>
          <p:cNvSpPr/>
          <p:nvPr/>
        </p:nvSpPr>
        <p:spPr>
          <a:xfrm>
            <a:off x="1143502" y="686101"/>
            <a:ext cx="4574067" cy="3430564"/>
          </a:xfrm>
          <a:prstGeom prst="rect">
            <a:avLst/>
          </a:prstGeom>
          <a:noFill/>
          <a:ln w="9491" cap="flat" cmpd="sng" algn="ctr">
            <a:solidFill>
              <a:srgbClr val="000000"/>
            </a:solidFill>
            <a:prstDash val="solid"/>
            <a:round/>
          </a:ln>
        </p:spPr>
      </p:sp>
      <p:sp>
        <p:nvSpPr>
          <p:cNvPr id="17414" name="직사각형 17413"/>
          <p:cNvSpPr/>
          <p:nvPr/>
        </p:nvSpPr>
        <p:spPr>
          <a:xfrm>
            <a:off x="0" y="8689170"/>
            <a:ext cx="2973163" cy="4574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2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1764500" y="4367589"/>
            <a:ext cx="6691167" cy="863992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000" b="0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OCR </a:t>
            </a: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기반 스마트 가계부</a:t>
            </a: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  <a:sym typeface="Wingdings"/>
            </a:endParaRPr>
          </a:p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(OCR based smart household ledger)</a:t>
            </a: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  <a:sym typeface="Wingdings"/>
            </a:endParaRPr>
          </a:p>
        </p:txBody>
      </p:sp>
      <p:sp>
        <p:nvSpPr>
          <p:cNvPr id="4100" name="TextBox 4099"/>
          <p:cNvSpPr txBox="1"/>
          <p:nvPr/>
        </p:nvSpPr>
        <p:spPr>
          <a:xfrm>
            <a:off x="539981" y="5952636"/>
            <a:ext cx="1607419" cy="3383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rPr>
              <a:t>종합설계제안서</a:t>
            </a:r>
            <a:endParaRPr lang="ko-KR" altLang="ko-KR" sz="1600" b="0" i="0">
              <a:solidFill>
                <a:schemeClr val="tx2"/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378DD-8420-4873-BB8C-7D16715669A5}"/>
              </a:ext>
            </a:extLst>
          </p:cNvPr>
          <p:cNvSpPr txBox="1"/>
          <p:nvPr/>
        </p:nvSpPr>
        <p:spPr>
          <a:xfrm>
            <a:off x="5654786" y="5383124"/>
            <a:ext cx="3809259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2013150038 </a:t>
            </a:r>
            <a:r>
              <a:rPr lang="ko-KR" altLang="en-US" sz="1400" b="1" dirty="0"/>
              <a:t>채성은 </a:t>
            </a:r>
            <a:r>
              <a:rPr lang="ko-KR" altLang="en-US" sz="1400" b="1" dirty="0" err="1"/>
              <a:t>노영주</a:t>
            </a:r>
            <a:r>
              <a:rPr lang="ko-KR" altLang="en-US" sz="1400" b="1" dirty="0"/>
              <a:t> 교수님</a:t>
            </a:r>
            <a:endParaRPr lang="en-US" altLang="ko-KR" sz="1400" b="1" dirty="0"/>
          </a:p>
          <a:p>
            <a:r>
              <a:rPr lang="en-US" altLang="ko-KR" sz="1400" b="1" dirty="0"/>
              <a:t>2013154036 </a:t>
            </a:r>
            <a:r>
              <a:rPr lang="ko-KR" altLang="en-US" sz="1400" b="1" dirty="0"/>
              <a:t>정기석 </a:t>
            </a:r>
            <a:r>
              <a:rPr lang="ko-KR" altLang="en-US" sz="1400" b="1" dirty="0" err="1"/>
              <a:t>한익주</a:t>
            </a:r>
            <a:r>
              <a:rPr lang="ko-KR" altLang="en-US" sz="1400" b="1" dirty="0"/>
              <a:t> 교수님</a:t>
            </a:r>
            <a:endParaRPr lang="en-US" altLang="ko-KR" sz="1400" b="1" dirty="0"/>
          </a:p>
          <a:p>
            <a:r>
              <a:rPr lang="en-US" altLang="ko-KR" sz="1400" b="1" dirty="0"/>
              <a:t>2015154051 </a:t>
            </a:r>
            <a:r>
              <a:rPr lang="ko-KR" altLang="en-US" sz="1400" b="1" dirty="0"/>
              <a:t>이정열 </a:t>
            </a:r>
            <a:r>
              <a:rPr lang="ko-KR" altLang="en-US" sz="1400" b="1" dirty="0" err="1"/>
              <a:t>노영주</a:t>
            </a:r>
            <a:r>
              <a:rPr lang="ko-KR" altLang="en-US" sz="1400" b="1" dirty="0"/>
              <a:t> 교수님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756950" y="325210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1" dirty="0">
                <a:latin typeface="HY견고딕"/>
                <a:ea typeface="HY견고딕"/>
                <a:sym typeface="Wingdings"/>
              </a:rPr>
              <a:t>OCR </a:t>
            </a:r>
            <a:r>
              <a:rPr lang="ko-KR" altLang="en-US" sz="3200" b="1" dirty="0">
                <a:latin typeface="HY견고딕"/>
                <a:ea typeface="HY견고딕"/>
                <a:sym typeface="Wingdings"/>
              </a:rPr>
              <a:t>인식률</a:t>
            </a:r>
            <a:endParaRPr lang="ko-KR" sz="3200" b="1" i="0" dirty="0">
              <a:latin typeface="HY견고딕"/>
              <a:ea typeface="HY견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10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1B3BB-2041-4C48-A35A-B5D9A00E73EC}"/>
              </a:ext>
            </a:extLst>
          </p:cNvPr>
          <p:cNvSpPr txBox="1"/>
          <p:nvPr/>
        </p:nvSpPr>
        <p:spPr>
          <a:xfrm>
            <a:off x="756950" y="1269777"/>
            <a:ext cx="7777738" cy="28007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 fontAlgn="base">
              <a:buAutoNum type="arabicPeriod"/>
            </a:pP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endParaRPr lang="ko-KR" altLang="en-US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6716AB-0193-4F32-9769-C8F22ACA0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84" y="864324"/>
            <a:ext cx="2456288" cy="4727074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0EC150-6A07-460A-879D-4656350AB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2" y="1020273"/>
            <a:ext cx="2331959" cy="441517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A710AE-21B8-4C23-AFC8-08DB6F13C51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800801" y="3227861"/>
            <a:ext cx="981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C0E8EE-6E73-4D64-AC10-F6C573C0B3BB}"/>
              </a:ext>
            </a:extLst>
          </p:cNvPr>
          <p:cNvSpPr txBox="1"/>
          <p:nvPr/>
        </p:nvSpPr>
        <p:spPr>
          <a:xfrm>
            <a:off x="2854914" y="2522321"/>
            <a:ext cx="877163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OCR </a:t>
            </a:r>
          </a:p>
          <a:p>
            <a:pPr algn="ctr"/>
            <a:r>
              <a:rPr lang="ko-KR" altLang="en-US" dirty="0" err="1"/>
              <a:t>인식후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68D86C-9E6C-4A14-820C-4F8EFC20E14F}"/>
              </a:ext>
            </a:extLst>
          </p:cNvPr>
          <p:cNvSpPr txBox="1"/>
          <p:nvPr/>
        </p:nvSpPr>
        <p:spPr>
          <a:xfrm>
            <a:off x="6375055" y="1990047"/>
            <a:ext cx="2088783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테스트한 결과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인식률이 가장 좋은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ABBYY</a:t>
            </a:r>
          </a:p>
          <a:p>
            <a:pPr algn="ctr"/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Fine Reader </a:t>
            </a:r>
          </a:p>
          <a:p>
            <a:pPr algn="ctr"/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엔진 사용시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예상 한글 인식률 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18915285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684923" y="359594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200" b="1" dirty="0">
                <a:latin typeface="HY견고딕"/>
                <a:ea typeface="HY견고딕"/>
                <a:sym typeface="Wingdings"/>
              </a:rPr>
              <a:t>가계부 기능 설명</a:t>
            </a:r>
            <a:endParaRPr lang="ko-KR" sz="3200" b="1" i="0" dirty="0">
              <a:latin typeface="HY견고딕"/>
              <a:ea typeface="HY견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11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FAFBDC-314A-433E-8C3B-2E6143E69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96017"/>
              </p:ext>
            </p:extLst>
          </p:nvPr>
        </p:nvGraphicFramePr>
        <p:xfrm>
          <a:off x="612896" y="1341804"/>
          <a:ext cx="7541407" cy="475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033">
                  <a:extLst>
                    <a:ext uri="{9D8B030D-6E8A-4147-A177-3AD203B41FA5}">
                      <a16:colId xmlns:a16="http://schemas.microsoft.com/office/drawing/2014/main" val="3970487787"/>
                    </a:ext>
                  </a:extLst>
                </a:gridCol>
                <a:gridCol w="5795374">
                  <a:extLst>
                    <a:ext uri="{9D8B030D-6E8A-4147-A177-3AD203B41FA5}">
                      <a16:colId xmlns:a16="http://schemas.microsoft.com/office/drawing/2014/main" val="1840883621"/>
                    </a:ext>
                  </a:extLst>
                </a:gridCol>
              </a:tblGrid>
              <a:tr h="605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767648"/>
                  </a:ext>
                </a:extLst>
              </a:tr>
              <a:tr h="676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공유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메신저</a:t>
                      </a:r>
                      <a:endParaRPr lang="en-US" altLang="ko-KR" sz="1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가계부를 여러 명이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동시에 수정하며 공유하는 메신저 기능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842487"/>
                  </a:ext>
                </a:extLst>
              </a:tr>
              <a:tr h="698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기본적인 가계부 사용자 입력 기능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항목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금액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407618"/>
                  </a:ext>
                </a:extLst>
              </a:tr>
              <a:tr h="698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차트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달력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월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주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 </a:t>
                      </a:r>
                      <a:r>
                        <a:rPr lang="ko-KR" altLang="en-US" dirty="0"/>
                        <a:t>별 통계와 차트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일별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소비내역이 기록된 달력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726031"/>
                  </a:ext>
                </a:extLst>
              </a:tr>
              <a:tr h="1036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내보내기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불러오기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작성된 가계부를 엑셀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한글 문서 등 원하는 방식으로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내보내고 불러오는 기능 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03603"/>
                  </a:ext>
                </a:extLst>
              </a:tr>
              <a:tr h="1036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가계부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자동완성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OCR</a:t>
                      </a:r>
                      <a:r>
                        <a:rPr lang="ko-KR" altLang="en-US" dirty="0"/>
                        <a:t>기능과 문자메시지</a:t>
                      </a:r>
                      <a:r>
                        <a:rPr lang="en-US" altLang="ko-KR" dirty="0"/>
                        <a:t>(SMS) </a:t>
                      </a:r>
                      <a:r>
                        <a:rPr lang="ko-KR" altLang="en-US" dirty="0"/>
                        <a:t>분석을 통한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가계부 자동완성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08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7648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684923" y="359594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200" b="1" dirty="0">
                <a:latin typeface="HY견고딕"/>
                <a:ea typeface="HY견고딕"/>
                <a:sym typeface="Wingdings"/>
              </a:rPr>
              <a:t>가계부 구현방법</a:t>
            </a:r>
            <a:endParaRPr lang="ko-KR" sz="3200" b="1" i="0" dirty="0">
              <a:latin typeface="HY견고딕"/>
              <a:ea typeface="HY견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12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FAFBDC-314A-433E-8C3B-2E6143E69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70022"/>
              </p:ext>
            </p:extLst>
          </p:nvPr>
        </p:nvGraphicFramePr>
        <p:xfrm>
          <a:off x="612896" y="1341804"/>
          <a:ext cx="7541407" cy="4991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033">
                  <a:extLst>
                    <a:ext uri="{9D8B030D-6E8A-4147-A177-3AD203B41FA5}">
                      <a16:colId xmlns:a16="http://schemas.microsoft.com/office/drawing/2014/main" val="3970487787"/>
                    </a:ext>
                  </a:extLst>
                </a:gridCol>
                <a:gridCol w="5795374">
                  <a:extLst>
                    <a:ext uri="{9D8B030D-6E8A-4147-A177-3AD203B41FA5}">
                      <a16:colId xmlns:a16="http://schemas.microsoft.com/office/drawing/2014/main" val="1840883621"/>
                    </a:ext>
                  </a:extLst>
                </a:gridCol>
              </a:tblGrid>
              <a:tr h="605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767648"/>
                  </a:ext>
                </a:extLst>
              </a:tr>
              <a:tr h="676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공유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메신저</a:t>
                      </a:r>
                      <a:endParaRPr lang="en-US" altLang="ko-KR" sz="1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채팅 기능 </a:t>
                      </a:r>
                      <a:r>
                        <a:rPr lang="en-US" altLang="ko-KR" sz="1800" dirty="0"/>
                        <a:t>–TCP/IP </a:t>
                      </a:r>
                      <a:r>
                        <a:rPr lang="ko-KR" altLang="en-US" sz="1800" dirty="0"/>
                        <a:t>소켓 통신 사용 구현</a:t>
                      </a:r>
                      <a:r>
                        <a:rPr lang="en-US" altLang="ko-KR" sz="18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공유 기능 </a:t>
                      </a:r>
                      <a:r>
                        <a:rPr lang="en-US" altLang="ko-KR" sz="1800" dirty="0"/>
                        <a:t>– </a:t>
                      </a:r>
                      <a:r>
                        <a:rPr lang="ko-KR" altLang="en-US" sz="1800" dirty="0"/>
                        <a:t>데이터 베이스에서 해당 가계부 추출</a:t>
                      </a:r>
                      <a:r>
                        <a:rPr lang="en-US" altLang="ko-KR" sz="18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수정 및 출력</a:t>
                      </a:r>
                      <a:r>
                        <a:rPr lang="en-US" altLang="ko-KR" sz="18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842487"/>
                  </a:ext>
                </a:extLst>
              </a:tr>
              <a:tr h="698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</a:t>
                      </a:r>
                      <a:r>
                        <a:rPr lang="en-US" altLang="ko-KR" dirty="0"/>
                        <a:t>SQLite</a:t>
                      </a:r>
                      <a:r>
                        <a:rPr lang="ko-KR" altLang="en-US" dirty="0"/>
                        <a:t>를 사용하여 입력 값을 데이터베이스에 삽입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407618"/>
                  </a:ext>
                </a:extLst>
              </a:tr>
              <a:tr h="698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차트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달력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MPAndroidChart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라이브러리 사용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 차트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726031"/>
                  </a:ext>
                </a:extLst>
              </a:tr>
              <a:tr h="1036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내보내기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불러오기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Android Poi </a:t>
                      </a:r>
                      <a:r>
                        <a:rPr lang="ko-KR" altLang="en-US" dirty="0"/>
                        <a:t>라이브러리를 사용하여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데이터베이스로부터 엑셀파일을 만들어 저장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불러온다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03603"/>
                  </a:ext>
                </a:extLst>
              </a:tr>
              <a:tr h="1036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가계부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자동완성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OCR – ABBYY Recognition Server SDK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/>
                        <a:t>문자메시지</a:t>
                      </a:r>
                      <a:r>
                        <a:rPr lang="en-US" altLang="ko-KR" dirty="0"/>
                        <a:t>(SMS) </a:t>
                      </a:r>
                      <a:r>
                        <a:rPr lang="ko-KR" altLang="en-US" dirty="0"/>
                        <a:t>분석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브로드캐스팅</a:t>
                      </a:r>
                      <a:r>
                        <a:rPr lang="ko-KR" altLang="en-US" dirty="0"/>
                        <a:t> 리시버 활용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08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827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684922" y="359594"/>
            <a:ext cx="4825809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1" dirty="0">
                <a:latin typeface="HY견고딕"/>
                <a:ea typeface="HY견고딕"/>
                <a:sym typeface="Wingdings"/>
              </a:rPr>
              <a:t>SMS</a:t>
            </a:r>
            <a:r>
              <a:rPr lang="ko-KR" altLang="en-US" sz="3200" b="1" dirty="0">
                <a:latin typeface="HY견고딕"/>
                <a:ea typeface="HY견고딕"/>
                <a:sym typeface="Wingdings"/>
              </a:rPr>
              <a:t>를 통한 사용량 분석</a:t>
            </a:r>
            <a:endParaRPr lang="ko-KR" sz="3200" b="1" i="0" dirty="0">
              <a:latin typeface="HY견고딕"/>
              <a:ea typeface="HY견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13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D70E1-4613-4222-A5DF-5D0CEABF9871}"/>
              </a:ext>
            </a:extLst>
          </p:cNvPr>
          <p:cNvSpPr txBox="1"/>
          <p:nvPr/>
        </p:nvSpPr>
        <p:spPr>
          <a:xfrm>
            <a:off x="2220570" y="1632359"/>
            <a:ext cx="4059375" cy="369332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안드로이드 </a:t>
            </a:r>
            <a:r>
              <a:rPr lang="ko-KR" altLang="en-US" dirty="0" err="1"/>
              <a:t>브로드</a:t>
            </a:r>
            <a:r>
              <a:rPr lang="ko-KR" altLang="en-US" dirty="0"/>
              <a:t> 캐스트 리시버 상속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DC8E22E-7F05-4E6E-B35B-E8466FACC919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4250258" y="2001691"/>
            <a:ext cx="1" cy="52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674D57-F6B9-43DE-BD59-38AAEE4DD8CB}"/>
              </a:ext>
            </a:extLst>
          </p:cNvPr>
          <p:cNvSpPr txBox="1"/>
          <p:nvPr/>
        </p:nvSpPr>
        <p:spPr>
          <a:xfrm>
            <a:off x="2341543" y="2531473"/>
            <a:ext cx="3817431" cy="369332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문자내역 파싱</a:t>
            </a:r>
            <a:r>
              <a:rPr lang="en-US" altLang="ko-KR" dirty="0"/>
              <a:t>(</a:t>
            </a:r>
            <a:r>
              <a:rPr lang="en-US" altLang="ko-KR" dirty="0" err="1"/>
              <a:t>getMessageBody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7F03D4-47F0-48A9-885C-B273A38A6066}"/>
              </a:ext>
            </a:extLst>
          </p:cNvPr>
          <p:cNvCxnSpPr>
            <a:cxnSpLocks/>
          </p:cNvCxnSpPr>
          <p:nvPr/>
        </p:nvCxnSpPr>
        <p:spPr>
          <a:xfrm>
            <a:off x="4296424" y="2863568"/>
            <a:ext cx="0" cy="56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232658-94EF-47AE-9E0C-081CE9D7096A}"/>
              </a:ext>
            </a:extLst>
          </p:cNvPr>
          <p:cNvSpPr txBox="1"/>
          <p:nvPr/>
        </p:nvSpPr>
        <p:spPr>
          <a:xfrm>
            <a:off x="2341544" y="3430587"/>
            <a:ext cx="3817431" cy="646331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키워드를 찾아 데이터베이스에 삽입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금액 </a:t>
            </a:r>
            <a:r>
              <a:rPr lang="en-US" altLang="ko-KR" dirty="0"/>
              <a:t>: </a:t>
            </a:r>
            <a:r>
              <a:rPr lang="ko-KR" altLang="en-US" dirty="0"/>
              <a:t>원</a:t>
            </a:r>
            <a:r>
              <a:rPr lang="en-US" altLang="ko-KR" dirty="0"/>
              <a:t> , </a:t>
            </a:r>
            <a:r>
              <a:rPr lang="ko-KR" altLang="en-US" dirty="0"/>
              <a:t>은행</a:t>
            </a:r>
            <a:r>
              <a:rPr lang="en-US" altLang="ko-KR" dirty="0"/>
              <a:t>, </a:t>
            </a:r>
            <a:r>
              <a:rPr lang="ko-KR" altLang="en-US" dirty="0"/>
              <a:t>잔액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FAFA2A-DFEF-4E5D-A8A8-A460A1E1EB06}"/>
              </a:ext>
            </a:extLst>
          </p:cNvPr>
          <p:cNvSpPr txBox="1"/>
          <p:nvPr/>
        </p:nvSpPr>
        <p:spPr>
          <a:xfrm>
            <a:off x="2341543" y="4643937"/>
            <a:ext cx="3817431" cy="369332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화면 출력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9137E1-8B17-46A0-8710-FFC1C025C2E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4250259" y="4076918"/>
            <a:ext cx="1" cy="56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35950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684923" y="301541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200" b="1" dirty="0">
                <a:latin typeface="HY견고딕"/>
                <a:ea typeface="HY견고딕"/>
                <a:sym typeface="Wingdings"/>
              </a:rPr>
              <a:t>가계부 공유 </a:t>
            </a:r>
            <a:r>
              <a:rPr lang="en-US" altLang="ko-KR" sz="3200" b="1" dirty="0">
                <a:latin typeface="HY견고딕"/>
                <a:ea typeface="HY견고딕"/>
                <a:sym typeface="Wingdings"/>
              </a:rPr>
              <a:t>&amp; </a:t>
            </a:r>
            <a:r>
              <a:rPr lang="ko-KR" altLang="en-US" sz="3200" b="1" dirty="0">
                <a:latin typeface="HY견고딕"/>
                <a:ea typeface="HY견고딕"/>
                <a:sym typeface="Wingdings"/>
              </a:rPr>
              <a:t>메신저</a:t>
            </a:r>
            <a:endParaRPr lang="ko-KR" sz="3200" b="1" i="0" dirty="0">
              <a:latin typeface="HY견고딕"/>
              <a:ea typeface="HY견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14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A13CA46A-4A0F-4A41-9393-6CFAD19D7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275" y="744011"/>
            <a:ext cx="914400" cy="914400"/>
          </a:xfrm>
          <a:prstGeom prst="rect">
            <a:avLst/>
          </a:prstGeo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9741FFDC-4CDA-4CAD-AC04-AE7CB32F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275" y="4086618"/>
            <a:ext cx="914400" cy="914400"/>
          </a:xfrm>
          <a:prstGeom prst="rect">
            <a:avLst/>
          </a:prstGeom>
        </p:spPr>
      </p:pic>
      <p:pic>
        <p:nvPicPr>
          <p:cNvPr id="8" name="그래픽 7" descr="사용자">
            <a:extLst>
              <a:ext uri="{FF2B5EF4-FFF2-40B4-BE49-F238E27FC236}">
                <a16:creationId xmlns:a16="http://schemas.microsoft.com/office/drawing/2014/main" id="{01EBB37E-3F9F-4212-88F3-02BE36474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790" y="2947478"/>
            <a:ext cx="914400" cy="914400"/>
          </a:xfrm>
          <a:prstGeom prst="rect">
            <a:avLst/>
          </a:prstGeom>
        </p:spPr>
      </p:pic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1082CB43-7B27-4C7D-BF99-06A295792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06" y="1799955"/>
            <a:ext cx="914400" cy="914400"/>
          </a:xfrm>
          <a:prstGeom prst="rect">
            <a:avLst/>
          </a:prstGeom>
        </p:spPr>
      </p:pic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D31437BA-FFCF-4D89-92FE-A0E5E485A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4875" y="834138"/>
            <a:ext cx="914400" cy="914400"/>
          </a:xfrm>
          <a:prstGeom prst="rect">
            <a:avLst/>
          </a:prstGeom>
        </p:spPr>
      </p:pic>
      <p:pic>
        <p:nvPicPr>
          <p:cNvPr id="11" name="그래픽 10" descr="사용자">
            <a:extLst>
              <a:ext uri="{FF2B5EF4-FFF2-40B4-BE49-F238E27FC236}">
                <a16:creationId xmlns:a16="http://schemas.microsoft.com/office/drawing/2014/main" id="{47F9B8B0-AF38-4C26-824A-9C63B81AF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4875" y="3991450"/>
            <a:ext cx="914400" cy="914400"/>
          </a:xfrm>
          <a:prstGeom prst="rect">
            <a:avLst/>
          </a:prstGeom>
        </p:spPr>
      </p:pic>
      <p:pic>
        <p:nvPicPr>
          <p:cNvPr id="12" name="그래픽 11" descr="사용자">
            <a:extLst>
              <a:ext uri="{FF2B5EF4-FFF2-40B4-BE49-F238E27FC236}">
                <a16:creationId xmlns:a16="http://schemas.microsoft.com/office/drawing/2014/main" id="{6CFA0C8F-B02B-451C-9AA4-77A66D21D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4875" y="2862159"/>
            <a:ext cx="914400" cy="914400"/>
          </a:xfrm>
          <a:prstGeom prst="rect">
            <a:avLst/>
          </a:prstGeom>
        </p:spPr>
      </p:pic>
      <p:pic>
        <p:nvPicPr>
          <p:cNvPr id="13" name="그래픽 12" descr="사용자">
            <a:extLst>
              <a:ext uri="{FF2B5EF4-FFF2-40B4-BE49-F238E27FC236}">
                <a16:creationId xmlns:a16="http://schemas.microsoft.com/office/drawing/2014/main" id="{3947B8A4-0E5C-4392-88A2-47824DA8D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061" y="1840176"/>
            <a:ext cx="914400" cy="914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2D27A17-BE1F-4A6A-B847-E6EE955F3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98" y="971920"/>
            <a:ext cx="3837448" cy="200492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AEF51E-CB6A-49AF-BC10-4B1BFC393A4D}"/>
              </a:ext>
            </a:extLst>
          </p:cNvPr>
          <p:cNvSpPr/>
          <p:nvPr/>
        </p:nvSpPr>
        <p:spPr>
          <a:xfrm>
            <a:off x="2485598" y="2976843"/>
            <a:ext cx="3837448" cy="7997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/>
              <a:t>        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65BBDF-D094-4637-B0EC-4829DC4B4448}"/>
              </a:ext>
            </a:extLst>
          </p:cNvPr>
          <p:cNvSpPr/>
          <p:nvPr/>
        </p:nvSpPr>
        <p:spPr>
          <a:xfrm>
            <a:off x="2485598" y="3776559"/>
            <a:ext cx="3837448" cy="382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79B76C7-CF81-4469-9749-E2FA1AA22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94" y="3776561"/>
            <a:ext cx="2713576" cy="3820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5E9BAF8-AC55-4037-BA2D-741EF83E44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57" y="3038131"/>
            <a:ext cx="365841" cy="62629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CA0225C-C3EB-457D-810E-E9F6BEF387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92" y="3042413"/>
            <a:ext cx="365841" cy="62629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DBC318C-55EC-478D-AEDD-56D650FDB3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486" y="3039320"/>
            <a:ext cx="365841" cy="62629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7FE396B-3185-4649-B8FD-4F6D70A4AB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85" y="3039320"/>
            <a:ext cx="365841" cy="62629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5D94C5-ABEB-466F-802B-2FBF44F3E5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22" y="3038131"/>
            <a:ext cx="365841" cy="62629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A749C3-4E80-41CB-ACBF-D401ADA91989}"/>
              </a:ext>
            </a:extLst>
          </p:cNvPr>
          <p:cNvSpPr txBox="1"/>
          <p:nvPr/>
        </p:nvSpPr>
        <p:spPr>
          <a:xfrm>
            <a:off x="2745147" y="3829101"/>
            <a:ext cx="99679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07EAA7-21B5-41DD-875D-DDAD696A5C7D}"/>
              </a:ext>
            </a:extLst>
          </p:cNvPr>
          <p:cNvSpPr txBox="1"/>
          <p:nvPr/>
        </p:nvSpPr>
        <p:spPr>
          <a:xfrm>
            <a:off x="2756224" y="3248925"/>
            <a:ext cx="99679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사진</a:t>
            </a:r>
          </a:p>
        </p:txBody>
      </p:sp>
      <p:cxnSp>
        <p:nvCxnSpPr>
          <p:cNvPr id="9216" name="직선 화살표 연결선 9215">
            <a:extLst>
              <a:ext uri="{FF2B5EF4-FFF2-40B4-BE49-F238E27FC236}">
                <a16:creationId xmlns:a16="http://schemas.microsoft.com/office/drawing/2014/main" id="{01C79D69-06F5-4C46-B84C-3A1877CEE8E4}"/>
              </a:ext>
            </a:extLst>
          </p:cNvPr>
          <p:cNvCxnSpPr>
            <a:cxnSpLocks/>
          </p:cNvCxnSpPr>
          <p:nvPr/>
        </p:nvCxnSpPr>
        <p:spPr>
          <a:xfrm>
            <a:off x="1551290" y="1030038"/>
            <a:ext cx="712557" cy="53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8679212-3AE6-4FC0-B2B1-5BC58FBA94DC}"/>
              </a:ext>
            </a:extLst>
          </p:cNvPr>
          <p:cNvCxnSpPr>
            <a:cxnSpLocks/>
          </p:cNvCxnSpPr>
          <p:nvPr/>
        </p:nvCxnSpPr>
        <p:spPr>
          <a:xfrm flipV="1">
            <a:off x="1551290" y="3019929"/>
            <a:ext cx="678898" cy="3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0F11174-8809-4F99-B3DC-24FECAA5B16E}"/>
              </a:ext>
            </a:extLst>
          </p:cNvPr>
          <p:cNvCxnSpPr>
            <a:cxnSpLocks/>
          </p:cNvCxnSpPr>
          <p:nvPr/>
        </p:nvCxnSpPr>
        <p:spPr>
          <a:xfrm flipV="1">
            <a:off x="1593357" y="3776560"/>
            <a:ext cx="596635" cy="67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6DFF7F5-2371-43AA-95B1-15084AC0E147}"/>
              </a:ext>
            </a:extLst>
          </p:cNvPr>
          <p:cNvCxnSpPr>
            <a:cxnSpLocks/>
          </p:cNvCxnSpPr>
          <p:nvPr/>
        </p:nvCxnSpPr>
        <p:spPr>
          <a:xfrm>
            <a:off x="1534665" y="2272227"/>
            <a:ext cx="729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C77C35C-313B-4631-87BA-C6F2344402D7}"/>
              </a:ext>
            </a:extLst>
          </p:cNvPr>
          <p:cNvCxnSpPr>
            <a:cxnSpLocks/>
          </p:cNvCxnSpPr>
          <p:nvPr/>
        </p:nvCxnSpPr>
        <p:spPr>
          <a:xfrm flipH="1">
            <a:off x="6630907" y="1170782"/>
            <a:ext cx="601393" cy="47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6F8F074-8FEB-41DB-A43A-A9FEA0E6FC2A}"/>
              </a:ext>
            </a:extLst>
          </p:cNvPr>
          <p:cNvCxnSpPr>
            <a:cxnSpLocks/>
          </p:cNvCxnSpPr>
          <p:nvPr/>
        </p:nvCxnSpPr>
        <p:spPr>
          <a:xfrm flipH="1">
            <a:off x="6592206" y="2339233"/>
            <a:ext cx="73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2F75FA-F292-4D6A-A2D7-50A7854E8D0A}"/>
              </a:ext>
            </a:extLst>
          </p:cNvPr>
          <p:cNvCxnSpPr>
            <a:cxnSpLocks/>
          </p:cNvCxnSpPr>
          <p:nvPr/>
        </p:nvCxnSpPr>
        <p:spPr>
          <a:xfrm flipH="1" flipV="1">
            <a:off x="6592206" y="2947478"/>
            <a:ext cx="640095" cy="4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9A2B450-2497-4230-9FA1-2DF20E0036F1}"/>
              </a:ext>
            </a:extLst>
          </p:cNvPr>
          <p:cNvCxnSpPr>
            <a:cxnSpLocks/>
          </p:cNvCxnSpPr>
          <p:nvPr/>
        </p:nvCxnSpPr>
        <p:spPr>
          <a:xfrm flipH="1" flipV="1">
            <a:off x="6582596" y="3789498"/>
            <a:ext cx="649704" cy="64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1" name="TextBox 9230">
            <a:extLst>
              <a:ext uri="{FF2B5EF4-FFF2-40B4-BE49-F238E27FC236}">
                <a16:creationId xmlns:a16="http://schemas.microsoft.com/office/drawing/2014/main" id="{EC5C3DD6-E413-4905-85A2-BC0A3642A1F3}"/>
              </a:ext>
            </a:extLst>
          </p:cNvPr>
          <p:cNvSpPr txBox="1"/>
          <p:nvPr/>
        </p:nvSpPr>
        <p:spPr>
          <a:xfrm>
            <a:off x="1861500" y="4181366"/>
            <a:ext cx="5206751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Showcard Gothic" panose="04020904020102020604" pitchFamily="82" charset="0"/>
              </a:rPr>
              <a:t>그룹 단위로 </a:t>
            </a:r>
            <a:endParaRPr lang="en-US" altLang="ko-KR" sz="2400" b="1" dirty="0">
              <a:latin typeface="Showcard Gothic" panose="04020904020102020604" pitchFamily="82" charset="0"/>
            </a:endParaRPr>
          </a:p>
          <a:p>
            <a:pPr algn="ctr"/>
            <a:r>
              <a:rPr lang="ko-KR" altLang="en-US" sz="2400" b="1" dirty="0">
                <a:latin typeface="Showcard Gothic" panose="04020904020102020604" pitchFamily="82" charset="0"/>
              </a:rPr>
              <a:t>가계부를 공유 및 수정을 할 수 있다</a:t>
            </a:r>
            <a:r>
              <a:rPr lang="en-US" altLang="ko-KR" sz="2000" b="1" dirty="0">
                <a:latin typeface="Showcard Gothic" panose="04020904020102020604" pitchFamily="82" charset="0"/>
              </a:rPr>
              <a:t>.</a:t>
            </a:r>
            <a:endParaRPr lang="ko-KR" altLang="en-US" sz="2000" b="1" dirty="0">
              <a:latin typeface="Showcard Gothic" panose="04020904020102020604" pitchFamily="8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001516-9F2B-4DB2-8C9E-99E15242F317}"/>
              </a:ext>
            </a:extLst>
          </p:cNvPr>
          <p:cNvSpPr txBox="1"/>
          <p:nvPr/>
        </p:nvSpPr>
        <p:spPr>
          <a:xfrm>
            <a:off x="1932259" y="5114687"/>
            <a:ext cx="5402025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가계부 공유 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MySQL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에서 제공하는 테이블 단위 공유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LOCK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을 걸어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공유된 가계부 테이블에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수정중인 사람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아니면 가계부에 쓰기 접근이 불가능하게 하고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읽기만 가능하게 한다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025151B-F78F-442F-BDAB-2D1B4DDAD417}"/>
              </a:ext>
            </a:extLst>
          </p:cNvPr>
          <p:cNvSpPr/>
          <p:nvPr/>
        </p:nvSpPr>
        <p:spPr>
          <a:xfrm>
            <a:off x="500273" y="5063259"/>
            <a:ext cx="1026833" cy="62243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가계부 동시성 제어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22998DE-CB4A-4FC4-80DD-C41374C2E48E}"/>
              </a:ext>
            </a:extLst>
          </p:cNvPr>
          <p:cNvSpPr/>
          <p:nvPr/>
        </p:nvSpPr>
        <p:spPr>
          <a:xfrm>
            <a:off x="1495675" y="5303296"/>
            <a:ext cx="241310" cy="144031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392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시스템 </a:t>
            </a:r>
            <a:r>
              <a:rPr lang="ko-KR" altLang="en-US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구성도</a:t>
            </a:r>
            <a:endParaRPr lang="ko-KR" sz="3200" b="1" i="0" dirty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15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93D4DA-2079-42FF-B21D-1EFC6320D6FD}"/>
              </a:ext>
            </a:extLst>
          </p:cNvPr>
          <p:cNvSpPr/>
          <p:nvPr/>
        </p:nvSpPr>
        <p:spPr>
          <a:xfrm>
            <a:off x="4708796" y="2208863"/>
            <a:ext cx="1368514" cy="8735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91F0B6B-D9F2-41D3-A8E1-B4B28A38D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92" y="2076357"/>
            <a:ext cx="792297" cy="1095112"/>
          </a:xfrm>
          <a:prstGeom prst="rect">
            <a:avLst/>
          </a:prstGeom>
          <a:ln>
            <a:noFill/>
          </a:ln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B583F0D-64F8-486D-A37C-14E65196A355}"/>
              </a:ext>
            </a:extLst>
          </p:cNvPr>
          <p:cNvCxnSpPr>
            <a:cxnSpLocks/>
          </p:cNvCxnSpPr>
          <p:nvPr/>
        </p:nvCxnSpPr>
        <p:spPr>
          <a:xfrm>
            <a:off x="6241949" y="2616873"/>
            <a:ext cx="5651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2CD1220-DDAC-4258-8F71-2232911E963D}"/>
              </a:ext>
            </a:extLst>
          </p:cNvPr>
          <p:cNvSpPr txBox="1"/>
          <p:nvPr/>
        </p:nvSpPr>
        <p:spPr>
          <a:xfrm>
            <a:off x="643947" y="2616873"/>
            <a:ext cx="213408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604000101010101" pitchFamily="18" charset="-127"/>
              </a:rPr>
              <a:t>어플리케이션</a:t>
            </a:r>
            <a:endParaRPr lang="en-US" altLang="ko-KR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604000101010101" pitchFamily="18" charset="-127"/>
              </a:rPr>
              <a:t>구동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FF435A-9288-4FEB-BC0D-BA821CBE2C38}"/>
              </a:ext>
            </a:extLst>
          </p:cNvPr>
          <p:cNvSpPr txBox="1"/>
          <p:nvPr/>
        </p:nvSpPr>
        <p:spPr>
          <a:xfrm>
            <a:off x="4285125" y="3232248"/>
            <a:ext cx="213408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604000101010101" pitchFamily="18" charset="-127"/>
              </a:rPr>
              <a:t>서버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6E5C16-D3D3-4AEC-B16C-7682009C1C1C}"/>
              </a:ext>
            </a:extLst>
          </p:cNvPr>
          <p:cNvSpPr txBox="1"/>
          <p:nvPr/>
        </p:nvSpPr>
        <p:spPr>
          <a:xfrm>
            <a:off x="6629371" y="3245921"/>
            <a:ext cx="213408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604000101010101" pitchFamily="18" charset="-127"/>
              </a:rPr>
              <a:t>데이터베이스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07CA91-A546-4983-9350-4EC7A32E7FAA}"/>
              </a:ext>
            </a:extLst>
          </p:cNvPr>
          <p:cNvSpPr txBox="1"/>
          <p:nvPr/>
        </p:nvSpPr>
        <p:spPr>
          <a:xfrm>
            <a:off x="657875" y="3648768"/>
            <a:ext cx="213408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604000101010101" pitchFamily="18" charset="-127"/>
              </a:rPr>
              <a:t>카메라로 영수증 촬영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CDB4C21-C997-40DD-890F-B8B0B82EE05A}"/>
              </a:ext>
            </a:extLst>
          </p:cNvPr>
          <p:cNvGrpSpPr/>
          <p:nvPr/>
        </p:nvGrpSpPr>
        <p:grpSpPr>
          <a:xfrm>
            <a:off x="633443" y="972935"/>
            <a:ext cx="2155099" cy="5134058"/>
            <a:chOff x="887599" y="972935"/>
            <a:chExt cx="2155099" cy="51340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56F455-1C79-4AD9-93FF-9E7ED0EA8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40" y="1510432"/>
              <a:ext cx="1626072" cy="10134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26CBBC1-55FF-42F3-8DE5-43A0E18BFEF4}"/>
                </a:ext>
              </a:extLst>
            </p:cNvPr>
            <p:cNvSpPr/>
            <p:nvPr/>
          </p:nvSpPr>
          <p:spPr>
            <a:xfrm>
              <a:off x="887599" y="1197750"/>
              <a:ext cx="2155099" cy="4909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0E03793-80F3-4D0B-95F7-B8F4288F84EF}"/>
                </a:ext>
              </a:extLst>
            </p:cNvPr>
            <p:cNvSpPr/>
            <p:nvPr/>
          </p:nvSpPr>
          <p:spPr>
            <a:xfrm>
              <a:off x="1271318" y="972935"/>
              <a:ext cx="1368513" cy="40034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클라이언트</a:t>
              </a:r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4E1D15B-7CE8-4E05-A95A-742444B0600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1710992" y="3263204"/>
            <a:ext cx="0" cy="40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25E5055-209C-482A-93CB-41ED23DC6F4A}"/>
              </a:ext>
            </a:extLst>
          </p:cNvPr>
          <p:cNvCxnSpPr>
            <a:cxnSpLocks/>
          </p:cNvCxnSpPr>
          <p:nvPr/>
        </p:nvCxnSpPr>
        <p:spPr>
          <a:xfrm>
            <a:off x="1710991" y="4295099"/>
            <a:ext cx="0" cy="40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A6139B2-7075-4580-A43D-81CE414A60B6}"/>
              </a:ext>
            </a:extLst>
          </p:cNvPr>
          <p:cNvSpPr txBox="1"/>
          <p:nvPr/>
        </p:nvSpPr>
        <p:spPr>
          <a:xfrm>
            <a:off x="654453" y="4772613"/>
            <a:ext cx="213408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604000101010101" pitchFamily="18" charset="-127"/>
              </a:rPr>
              <a:t>영수증 사진 보정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8F3F4EB-126C-4BF2-8C50-7E8EB3F3DBA7}"/>
              </a:ext>
            </a:extLst>
          </p:cNvPr>
          <p:cNvCxnSpPr>
            <a:cxnSpLocks/>
          </p:cNvCxnSpPr>
          <p:nvPr/>
        </p:nvCxnSpPr>
        <p:spPr>
          <a:xfrm>
            <a:off x="1736829" y="5141945"/>
            <a:ext cx="0" cy="40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B1A8A-FA26-479D-8BE0-7910635BBB15}"/>
              </a:ext>
            </a:extLst>
          </p:cNvPr>
          <p:cNvSpPr txBox="1"/>
          <p:nvPr/>
        </p:nvSpPr>
        <p:spPr>
          <a:xfrm>
            <a:off x="630021" y="5591582"/>
            <a:ext cx="213408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604000101010101" pitchFamily="18" charset="-127"/>
              </a:rPr>
              <a:t>가계부 작성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229A0E8-8D12-4BB9-BE3C-AA0CC99975E7}"/>
              </a:ext>
            </a:extLst>
          </p:cNvPr>
          <p:cNvSpPr/>
          <p:nvPr/>
        </p:nvSpPr>
        <p:spPr>
          <a:xfrm>
            <a:off x="4305825" y="1160631"/>
            <a:ext cx="4224898" cy="490924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1B713F7-78C7-45CF-814B-BFEBF487CAAB}"/>
              </a:ext>
            </a:extLst>
          </p:cNvPr>
          <p:cNvSpPr/>
          <p:nvPr/>
        </p:nvSpPr>
        <p:spPr>
          <a:xfrm>
            <a:off x="5687097" y="960461"/>
            <a:ext cx="1602579" cy="4003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서버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1EB573-B436-4F59-A07E-92EB7128180D}"/>
              </a:ext>
            </a:extLst>
          </p:cNvPr>
          <p:cNvCxnSpPr>
            <a:cxnSpLocks/>
          </p:cNvCxnSpPr>
          <p:nvPr/>
        </p:nvCxnSpPr>
        <p:spPr>
          <a:xfrm>
            <a:off x="3133841" y="3648768"/>
            <a:ext cx="9363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E89A222-9E1B-4BA3-B861-0B536697DAF1}"/>
              </a:ext>
            </a:extLst>
          </p:cNvPr>
          <p:cNvSpPr txBox="1"/>
          <p:nvPr/>
        </p:nvSpPr>
        <p:spPr>
          <a:xfrm>
            <a:off x="2619522" y="2839776"/>
            <a:ext cx="190629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로그인</a:t>
            </a:r>
            <a:r>
              <a:rPr lang="en-US" altLang="ko-KR" sz="1600" dirty="0"/>
              <a:t>,</a:t>
            </a:r>
          </a:p>
          <a:p>
            <a:pPr algn="ctr"/>
            <a:r>
              <a:rPr lang="ko-KR" altLang="en-US" sz="1600" dirty="0"/>
              <a:t>가계부 저장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EC9DCEA-6F1C-4915-B42C-24605FFE64BF}"/>
              </a:ext>
            </a:extLst>
          </p:cNvPr>
          <p:cNvGrpSpPr/>
          <p:nvPr/>
        </p:nvGrpSpPr>
        <p:grpSpPr>
          <a:xfrm>
            <a:off x="5393032" y="3827073"/>
            <a:ext cx="2263019" cy="1981848"/>
            <a:chOff x="6158975" y="3810558"/>
            <a:chExt cx="2263019" cy="198184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0A4CC6-81EC-4BC0-8AC7-80954A158FCA}"/>
                </a:ext>
              </a:extLst>
            </p:cNvPr>
            <p:cNvSpPr/>
            <p:nvPr/>
          </p:nvSpPr>
          <p:spPr>
            <a:xfrm>
              <a:off x="6158975" y="3810558"/>
              <a:ext cx="2263019" cy="1981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E0C3D31-48F6-455F-80AB-BDC2655AC98F}"/>
                </a:ext>
              </a:extLst>
            </p:cNvPr>
            <p:cNvSpPr/>
            <p:nvPr/>
          </p:nvSpPr>
          <p:spPr>
            <a:xfrm>
              <a:off x="6737746" y="3996409"/>
              <a:ext cx="1005823" cy="272367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사용자 정보</a:t>
              </a: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9C5C1E4-6CE6-4869-8224-C4A139948396}"/>
                </a:ext>
              </a:extLst>
            </p:cNvPr>
            <p:cNvGrpSpPr/>
            <p:nvPr/>
          </p:nvGrpSpPr>
          <p:grpSpPr>
            <a:xfrm>
              <a:off x="6265264" y="4437583"/>
              <a:ext cx="2014201" cy="1221150"/>
              <a:chOff x="6233557" y="4321135"/>
              <a:chExt cx="2014201" cy="1221150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D8BCF3E-9820-4E3E-AAA9-363F2D7F07B4}"/>
                  </a:ext>
                </a:extLst>
              </p:cNvPr>
              <p:cNvSpPr/>
              <p:nvPr/>
            </p:nvSpPr>
            <p:spPr>
              <a:xfrm>
                <a:off x="6233557" y="4321135"/>
                <a:ext cx="2014201" cy="1221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 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A6BCA179-0022-4A3E-9B60-BD5CAE16C49C}"/>
                  </a:ext>
                </a:extLst>
              </p:cNvPr>
              <p:cNvSpPr/>
              <p:nvPr/>
            </p:nvSpPr>
            <p:spPr>
              <a:xfrm>
                <a:off x="6233557" y="4321135"/>
                <a:ext cx="2014201" cy="272367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가계부 내용</a:t>
                </a: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1EF64A87-5211-4E3A-ACCE-5D59AD71FDFB}"/>
                  </a:ext>
                </a:extLst>
              </p:cNvPr>
              <p:cNvSpPr/>
              <p:nvPr/>
            </p:nvSpPr>
            <p:spPr>
              <a:xfrm>
                <a:off x="6984509" y="4731209"/>
                <a:ext cx="527932" cy="254321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수입</a:t>
                </a: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332E237C-55B1-4333-A31E-5CC215CB102C}"/>
                  </a:ext>
                </a:extLst>
              </p:cNvPr>
              <p:cNvSpPr/>
              <p:nvPr/>
            </p:nvSpPr>
            <p:spPr>
              <a:xfrm>
                <a:off x="6368759" y="4731210"/>
                <a:ext cx="527932" cy="254321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지출</a:t>
                </a: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E6611CFE-3519-44E9-BD18-D934F9EDEEB2}"/>
                  </a:ext>
                </a:extLst>
              </p:cNvPr>
              <p:cNvSpPr/>
              <p:nvPr/>
            </p:nvSpPr>
            <p:spPr>
              <a:xfrm>
                <a:off x="7637138" y="4731210"/>
                <a:ext cx="527932" cy="254321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잔액</a:t>
                </a: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6D35D0D1-56DF-4747-8503-2C40B1E50AA4}"/>
                  </a:ext>
                </a:extLst>
              </p:cNvPr>
              <p:cNvSpPr/>
              <p:nvPr/>
            </p:nvSpPr>
            <p:spPr>
              <a:xfrm>
                <a:off x="6363745" y="5116041"/>
                <a:ext cx="527932" cy="254321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항목</a:t>
                </a: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6396EB34-2AA3-4DE7-B772-BFA9A9795CE5}"/>
                  </a:ext>
                </a:extLst>
              </p:cNvPr>
              <p:cNvSpPr/>
              <p:nvPr/>
            </p:nvSpPr>
            <p:spPr>
              <a:xfrm>
                <a:off x="6984509" y="5116041"/>
                <a:ext cx="527932" cy="254321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결제</a:t>
                </a: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D5DE1BDD-C288-4CB0-89CF-0C6570FFBFDE}"/>
                  </a:ext>
                </a:extLst>
              </p:cNvPr>
              <p:cNvSpPr/>
              <p:nvPr/>
            </p:nvSpPr>
            <p:spPr>
              <a:xfrm>
                <a:off x="7637138" y="5116041"/>
                <a:ext cx="527932" cy="254321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분류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06544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716082" y="364285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시스템 </a:t>
            </a:r>
            <a:r>
              <a:rPr lang="ko-KR" altLang="en-US" sz="3200" b="1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예상 수행</a:t>
            </a:r>
            <a:r>
              <a:rPr lang="ko-KR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 </a:t>
            </a:r>
            <a:r>
              <a:rPr lang="ko-KR" altLang="en-US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결과</a:t>
            </a:r>
            <a:endParaRPr lang="ko-KR" sz="3200" b="1" i="0" dirty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16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1B3BB-2041-4C48-A35A-B5D9A00E73EC}"/>
              </a:ext>
            </a:extLst>
          </p:cNvPr>
          <p:cNvSpPr txBox="1"/>
          <p:nvPr/>
        </p:nvSpPr>
        <p:spPr>
          <a:xfrm>
            <a:off x="756950" y="1269777"/>
            <a:ext cx="7777738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 fontAlgn="base">
              <a:buAutoNum type="arabicPeriod"/>
            </a:pP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endParaRPr lang="ko-KR" altLang="en-US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00A4324-5682-467A-984E-8D3350DBD095}"/>
              </a:ext>
            </a:extLst>
          </p:cNvPr>
          <p:cNvSpPr/>
          <p:nvPr/>
        </p:nvSpPr>
        <p:spPr>
          <a:xfrm>
            <a:off x="4147909" y="3448800"/>
            <a:ext cx="864324" cy="447096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8B90E3-2223-4B47-A512-79586793F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55" y="1772399"/>
            <a:ext cx="2487764" cy="3944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DDF346-001D-48FF-8DD7-1EDEFE6B2BB1}"/>
              </a:ext>
            </a:extLst>
          </p:cNvPr>
          <p:cNvSpPr txBox="1"/>
          <p:nvPr/>
        </p:nvSpPr>
        <p:spPr>
          <a:xfrm>
            <a:off x="3829711" y="2320678"/>
            <a:ext cx="154834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핵심단어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/>
              <a:t>추출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금액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3C5B2D-CC53-4A0D-885F-988DDD581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4" y="1817418"/>
            <a:ext cx="2441005" cy="38515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D8B571-BC48-4014-8518-F8CA6210F7B4}"/>
              </a:ext>
            </a:extLst>
          </p:cNvPr>
          <p:cNvSpPr/>
          <p:nvPr/>
        </p:nvSpPr>
        <p:spPr>
          <a:xfrm>
            <a:off x="3153016" y="2674576"/>
            <a:ext cx="252863" cy="124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0339EC-670A-47DB-B56E-0526B48EDDF1}"/>
              </a:ext>
            </a:extLst>
          </p:cNvPr>
          <p:cNvSpPr/>
          <p:nvPr/>
        </p:nvSpPr>
        <p:spPr>
          <a:xfrm>
            <a:off x="1261139" y="3815889"/>
            <a:ext cx="353348" cy="124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6C77AB-6C25-4844-B835-061C5DE9496B}"/>
              </a:ext>
            </a:extLst>
          </p:cNvPr>
          <p:cNvSpPr/>
          <p:nvPr/>
        </p:nvSpPr>
        <p:spPr>
          <a:xfrm>
            <a:off x="1765328" y="4409098"/>
            <a:ext cx="576216" cy="101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597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개발 환경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17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A7E4D00-7674-4AA9-8508-D681138AD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69721"/>
              </p:ext>
            </p:extLst>
          </p:nvPr>
        </p:nvGraphicFramePr>
        <p:xfrm>
          <a:off x="973031" y="1413830"/>
          <a:ext cx="7274728" cy="396148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32837">
                  <a:extLst>
                    <a:ext uri="{9D8B030D-6E8A-4147-A177-3AD203B41FA5}">
                      <a16:colId xmlns:a16="http://schemas.microsoft.com/office/drawing/2014/main" val="3440663286"/>
                    </a:ext>
                  </a:extLst>
                </a:gridCol>
                <a:gridCol w="2592972">
                  <a:extLst>
                    <a:ext uri="{9D8B030D-6E8A-4147-A177-3AD203B41FA5}">
                      <a16:colId xmlns:a16="http://schemas.microsoft.com/office/drawing/2014/main" val="2151791741"/>
                    </a:ext>
                  </a:extLst>
                </a:gridCol>
                <a:gridCol w="2448919">
                  <a:extLst>
                    <a:ext uri="{9D8B030D-6E8A-4147-A177-3AD203B41FA5}">
                      <a16:colId xmlns:a16="http://schemas.microsoft.com/office/drawing/2014/main" val="1773689424"/>
                    </a:ext>
                  </a:extLst>
                </a:gridCol>
              </a:tblGrid>
              <a:tr h="79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094413"/>
                  </a:ext>
                </a:extLst>
              </a:tr>
              <a:tr h="792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Android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Microsoft Windows 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927474"/>
                  </a:ext>
                </a:extLst>
              </a:tr>
              <a:tr h="79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75806"/>
                  </a:ext>
                </a:extLst>
              </a:tr>
              <a:tr h="79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Android Studio 3.0.1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Visual Studio 2017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310684"/>
                  </a:ext>
                </a:extLst>
              </a:tr>
              <a:tr h="79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MySQL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34738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개발 방법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sz="half" idx="1"/>
          </p:nvPr>
        </p:nvSpPr>
        <p:spPr>
          <a:xfrm>
            <a:off x="500282" y="895762"/>
            <a:ext cx="8233332" cy="5252240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ko-KR" sz="20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목표 시스템 개발을 위한 구체적 개발 방법 및 전략 </a:t>
            </a:r>
            <a:endParaRPr lang="en-US" altLang="ko-KR" sz="18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ko-KR" sz="18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AutoNum type="arabicPeriod"/>
              <a:defRPr lang="ko-KR" altLang="en-US"/>
            </a:pPr>
            <a:r>
              <a:rPr lang="ko-KR" sz="1800" b="1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Application</a:t>
            </a:r>
            <a:r>
              <a:rPr lang="ko-KR" altLang="en-US" sz="1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en-US" altLang="ko-KR" sz="1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: </a:t>
            </a:r>
            <a:endParaRPr lang="ko-KR" sz="18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영상처리 </a:t>
            </a: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– OpenCV</a:t>
            </a: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에서 제공하는</a:t>
            </a: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함수 사용</a:t>
            </a:r>
            <a:endParaRPr lang="en-US" altLang="ko-KR" sz="16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457200" lvl="1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   ( </a:t>
            </a:r>
            <a:r>
              <a:rPr lang="ko-KR" altLang="en-US" sz="160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워핑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히스토그램 스트레칭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덧셈 뺄셈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팽창 연산 등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)</a:t>
            </a:r>
            <a:endParaRPr lang="en-US" altLang="ko-KR" sz="16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OCR - Tesseract </a:t>
            </a: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라이브러리 </a:t>
            </a: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( </a:t>
            </a: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기존에 </a:t>
            </a: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학습된 영어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한글 언어 데이터 사용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)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어플리케이션 </a:t>
            </a: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클라이언트 </a:t>
            </a: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– </a:t>
            </a: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안드로이드 스튜디오 </a:t>
            </a: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3.0.1 </a:t>
            </a: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사용</a:t>
            </a: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제작</a:t>
            </a:r>
            <a:endParaRPr lang="en-US" altLang="ko-KR" sz="16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endParaRPr lang="en-US" altLang="ko-KR" sz="16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endParaRPr lang="ko-KR" sz="16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AutoNum type="arabicPeriod"/>
              <a:defRPr lang="ko-KR" altLang="en-US"/>
            </a:pPr>
            <a:r>
              <a:rPr lang="ko-KR" sz="1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Server 및 DB</a:t>
            </a:r>
            <a:r>
              <a:rPr lang="ko-KR" altLang="en-US" sz="1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en-US" altLang="ko-KR" sz="1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: Server </a:t>
            </a:r>
            <a:r>
              <a:rPr lang="ko-KR" altLang="en-US" sz="1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구축 및 </a:t>
            </a:r>
            <a:r>
              <a:rPr lang="en-US" altLang="ko-KR" sz="1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Database </a:t>
            </a:r>
            <a:r>
              <a:rPr lang="ko-KR" altLang="en-US" sz="1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연동</a:t>
            </a:r>
            <a:endParaRPr lang="ko-KR" sz="18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데이터베이스 </a:t>
            </a: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– MySQL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Arial"/>
              <a:buChar char="•"/>
              <a:defRPr lang="ko-KR" altLang="en-US"/>
            </a:pPr>
            <a:r>
              <a:rPr lang="ko-KR" altLang="en-US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아마존 클라우드 윈도우 서버 사용</a:t>
            </a:r>
            <a:r>
              <a:rPr lang="en-US" altLang="ko-KR" sz="16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(AWS)</a:t>
            </a:r>
            <a:endParaRPr lang="ko-KR" altLang="ko-KR" sz="16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ko-KR" altLang="ko-KR" sz="24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18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684923" y="382748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1" dirty="0">
                <a:latin typeface="HY견고딕"/>
                <a:ea typeface="HY견고딕"/>
                <a:sym typeface="Wingdings"/>
              </a:rPr>
              <a:t>OCR </a:t>
            </a:r>
            <a:r>
              <a:rPr lang="ko-KR" altLang="en-US" sz="3200" b="1" dirty="0">
                <a:latin typeface="HY견고딕"/>
                <a:ea typeface="HY견고딕"/>
                <a:sym typeface="Wingdings"/>
              </a:rPr>
              <a:t>키워드 분석</a:t>
            </a:r>
            <a:endParaRPr lang="ko-KR" sz="3200" b="1" i="0" dirty="0">
              <a:latin typeface="HY견고딕"/>
              <a:ea typeface="HY견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19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D1F3AC-0B11-45E9-B4BB-CD1A7D6E3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6" y="1197750"/>
            <a:ext cx="2328424" cy="50649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7C77136-9BE8-45C6-8705-20D1DDCB89D6}"/>
              </a:ext>
            </a:extLst>
          </p:cNvPr>
          <p:cNvSpPr/>
          <p:nvPr/>
        </p:nvSpPr>
        <p:spPr>
          <a:xfrm>
            <a:off x="684923" y="1269777"/>
            <a:ext cx="576216" cy="21608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4FF89B-97D8-4DCF-A016-E0D1C5BFFB5D}"/>
              </a:ext>
            </a:extLst>
          </p:cNvPr>
          <p:cNvSpPr/>
          <p:nvPr/>
        </p:nvSpPr>
        <p:spPr>
          <a:xfrm>
            <a:off x="612895" y="2350182"/>
            <a:ext cx="1224459" cy="21608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2B3047-0CAB-4C74-8550-8C81867AC9E7}"/>
              </a:ext>
            </a:extLst>
          </p:cNvPr>
          <p:cNvSpPr/>
          <p:nvPr/>
        </p:nvSpPr>
        <p:spPr>
          <a:xfrm>
            <a:off x="612895" y="3769042"/>
            <a:ext cx="581114" cy="48570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69F5EAD-CCE8-4242-881F-0780365BD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835318"/>
              </p:ext>
            </p:extLst>
          </p:nvPr>
        </p:nvGraphicFramePr>
        <p:xfrm>
          <a:off x="3340628" y="1197750"/>
          <a:ext cx="5195239" cy="2950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34">
                  <a:extLst>
                    <a:ext uri="{9D8B030D-6E8A-4147-A177-3AD203B41FA5}">
                      <a16:colId xmlns:a16="http://schemas.microsoft.com/office/drawing/2014/main" val="3970487787"/>
                    </a:ext>
                  </a:extLst>
                </a:gridCol>
                <a:gridCol w="3992405">
                  <a:extLst>
                    <a:ext uri="{9D8B030D-6E8A-4147-A177-3AD203B41FA5}">
                      <a16:colId xmlns:a16="http://schemas.microsoft.com/office/drawing/2014/main" val="1840883621"/>
                    </a:ext>
                  </a:extLst>
                </a:gridCol>
              </a:tblGrid>
              <a:tr h="496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767648"/>
                  </a:ext>
                </a:extLst>
              </a:tr>
              <a:tr h="727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상호 명</a:t>
                      </a:r>
                      <a:endParaRPr lang="en-US" altLang="ko-KR" sz="1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공공 빅데이터 센터에서 제공하는</a:t>
                      </a:r>
                      <a:endParaRPr lang="en-US" altLang="ko-KR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사업장 정보조회서비스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API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대조 후 기입</a:t>
                      </a:r>
                      <a:endParaRPr lang="en-US" altLang="ko-KR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92842487"/>
                  </a:ext>
                </a:extLst>
              </a:tr>
              <a:tr h="792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/ (</a:t>
                      </a:r>
                      <a:r>
                        <a:rPr lang="ko-KR" altLang="en-US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슬래쉬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혹은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– (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하이픈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날짜 구분 문자를 찾아 분석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기입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4407618"/>
                  </a:ext>
                </a:extLst>
              </a:tr>
              <a:tr h="933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금액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합계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현금 등의 키워드</a:t>
                      </a:r>
                      <a:endParaRPr lang="en-US" altLang="ko-KR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다음에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오는 숫자를 이용하여</a:t>
                      </a:r>
                      <a:endParaRPr lang="en-US" altLang="ko-KR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금액을 인식한다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8003603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A1E9E89D-F88A-41A9-88AB-3ED4FE6AE38B}"/>
              </a:ext>
            </a:extLst>
          </p:cNvPr>
          <p:cNvSpPr/>
          <p:nvPr/>
        </p:nvSpPr>
        <p:spPr>
          <a:xfrm>
            <a:off x="2197490" y="3769041"/>
            <a:ext cx="581114" cy="48570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317FF-1154-4B54-8858-D7E4CC8DF930}"/>
              </a:ext>
            </a:extLst>
          </p:cNvPr>
          <p:cNvSpPr txBox="1"/>
          <p:nvPr/>
        </p:nvSpPr>
        <p:spPr>
          <a:xfrm>
            <a:off x="5006543" y="4715954"/>
            <a:ext cx="3793581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분석한 내용이 영수증과 다를 경우 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사용자가 직접 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내용을 수정할 수 있도록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입력폼을 만든다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7D043D-762B-4D47-B59C-41399FC097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95" y="4399134"/>
            <a:ext cx="1615999" cy="1833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77305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5183954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0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차        례</a:t>
            </a:r>
            <a:endParaRPr lang="ko-KR" altLang="ko-KR" sz="3000" b="1" i="0">
              <a:solidFill>
                <a:schemeClr val="accent1"/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5123" name="TextBox 5122"/>
          <p:cNvSpPr txBox="1"/>
          <p:nvPr/>
        </p:nvSpPr>
        <p:spPr>
          <a:xfrm>
            <a:off x="1661261" y="722617"/>
            <a:ext cx="184255" cy="36689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 b="0" i="0">
              <a:solidFill>
                <a:schemeClr val="tx1"/>
              </a:solidFill>
              <a:latin typeface="맑은 고딕"/>
              <a:ea typeface="맑은 고딕"/>
              <a:sym typeface="Wingdings"/>
            </a:endParaRPr>
          </a:p>
        </p:txBody>
      </p:sp>
      <p:grpSp>
        <p:nvGrpSpPr>
          <p:cNvPr id="5124" name="Group 1"/>
          <p:cNvGrpSpPr/>
          <p:nvPr/>
        </p:nvGrpSpPr>
        <p:grpSpPr>
          <a:xfrm>
            <a:off x="2134576" y="1143502"/>
            <a:ext cx="4726553" cy="686101"/>
            <a:chOff x="2134576" y="1143502"/>
            <a:chExt cx="4726553" cy="686101"/>
          </a:xfrm>
        </p:grpSpPr>
        <p:sp>
          <p:nvSpPr>
            <p:cNvPr id="5154" name="사각형: 둥근 모서리 5153"/>
            <p:cNvSpPr/>
            <p:nvPr/>
          </p:nvSpPr>
          <p:spPr>
            <a:xfrm>
              <a:off x="2515762" y="1262655"/>
              <a:ext cx="4345367" cy="457401"/>
            </a:xfrm>
            <a:prstGeom prst="roundRect">
              <a:avLst>
                <a:gd name="adj" fmla="val 18750"/>
              </a:avLst>
            </a:prstGeom>
            <a:gradFill flip="xy" rotWithShape="0">
              <a:gsLst>
                <a:gs pos="0">
                  <a:srgbClr val="DBEED1">
                    <a:alpha val="100000"/>
                  </a:srgbClr>
                </a:gs>
                <a:gs pos="100000">
                  <a:schemeClr val="accent2">
                    <a:alpha val="100000"/>
                  </a:schemeClr>
                </a:gs>
              </a:gsLst>
              <a:lin ang="16200000" scaled="0"/>
              <a:tileRect b="50000"/>
            </a:gradFill>
            <a:ln w="1267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5" name="다이아몬드 5154"/>
            <p:cNvSpPr/>
            <p:nvPr/>
          </p:nvSpPr>
          <p:spPr>
            <a:xfrm>
              <a:off x="2134576" y="1143502"/>
              <a:ext cx="686101" cy="686101"/>
            </a:xfrm>
            <a:prstGeom prst="diamond">
              <a:avLst/>
            </a:prstGeom>
            <a:solidFill>
              <a:schemeClr val="accent2"/>
            </a:solidFill>
            <a:ln w="2540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56" name="TextBox 5155"/>
            <p:cNvSpPr txBox="1"/>
            <p:nvPr/>
          </p:nvSpPr>
          <p:spPr>
            <a:xfrm>
              <a:off x="2969980" y="1308719"/>
              <a:ext cx="3557590" cy="3668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dist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0033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종 합 설 계 개 요</a:t>
              </a:r>
            </a:p>
          </p:txBody>
        </p:sp>
      </p:grpSp>
      <p:grpSp>
        <p:nvGrpSpPr>
          <p:cNvPr id="5125" name="Group 2"/>
          <p:cNvGrpSpPr/>
          <p:nvPr/>
        </p:nvGrpSpPr>
        <p:grpSpPr>
          <a:xfrm>
            <a:off x="2134576" y="1664444"/>
            <a:ext cx="4726553" cy="686101"/>
            <a:chOff x="2134576" y="1664444"/>
            <a:chExt cx="4726553" cy="686101"/>
          </a:xfrm>
        </p:grpSpPr>
        <p:sp>
          <p:nvSpPr>
            <p:cNvPr id="5151" name="사각형: 둥근 모서리 5150"/>
            <p:cNvSpPr/>
            <p:nvPr/>
          </p:nvSpPr>
          <p:spPr>
            <a:xfrm>
              <a:off x="2515762" y="1796271"/>
              <a:ext cx="4345367" cy="457401"/>
            </a:xfrm>
            <a:prstGeom prst="roundRect">
              <a:avLst>
                <a:gd name="adj" fmla="val 18750"/>
              </a:avLst>
            </a:prstGeom>
            <a:gradFill flip="xy" rotWithShape="0">
              <a:gsLst>
                <a:gs pos="0">
                  <a:srgbClr val="D2E7F9">
                    <a:alpha val="100000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16200000" scaled="0"/>
              <a:tileRect b="50000"/>
            </a:gradFill>
            <a:ln w="1267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2" name="다이아몬드 5151"/>
            <p:cNvSpPr/>
            <p:nvPr/>
          </p:nvSpPr>
          <p:spPr>
            <a:xfrm>
              <a:off x="2134576" y="1664444"/>
              <a:ext cx="686101" cy="686101"/>
            </a:xfrm>
            <a:prstGeom prst="diamond">
              <a:avLst/>
            </a:prstGeom>
            <a:solidFill>
              <a:schemeClr val="accent1"/>
            </a:solidFill>
            <a:ln w="2540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53" name="TextBox 5152"/>
            <p:cNvSpPr txBox="1"/>
            <p:nvPr/>
          </p:nvSpPr>
          <p:spPr>
            <a:xfrm>
              <a:off x="2969980" y="1840771"/>
              <a:ext cx="3557590" cy="3682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dist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000099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관련 연구 및 사례</a:t>
              </a:r>
            </a:p>
          </p:txBody>
        </p:sp>
      </p:grpSp>
      <p:grpSp>
        <p:nvGrpSpPr>
          <p:cNvPr id="5126" name="Group 3"/>
          <p:cNvGrpSpPr/>
          <p:nvPr/>
        </p:nvGrpSpPr>
        <p:grpSpPr>
          <a:xfrm>
            <a:off x="2134576" y="2261601"/>
            <a:ext cx="4726553" cy="686157"/>
            <a:chOff x="2134576" y="2261601"/>
            <a:chExt cx="4726553" cy="686157"/>
          </a:xfrm>
        </p:grpSpPr>
        <p:sp>
          <p:nvSpPr>
            <p:cNvPr id="5148" name="사각형: 둥근 모서리 5147"/>
            <p:cNvSpPr/>
            <p:nvPr/>
          </p:nvSpPr>
          <p:spPr>
            <a:xfrm>
              <a:off x="2515762" y="2329942"/>
              <a:ext cx="4345367" cy="457401"/>
            </a:xfrm>
            <a:prstGeom prst="roundRect">
              <a:avLst>
                <a:gd name="adj" fmla="val 18750"/>
              </a:avLst>
            </a:prstGeom>
            <a:gradFill flip="xy" rotWithShape="0">
              <a:gsLst>
                <a:gs pos="0">
                  <a:srgbClr val="F9E6D3">
                    <a:alpha val="100000"/>
                  </a:srgbClr>
                </a:gs>
                <a:gs pos="100000">
                  <a:schemeClr val="hlink">
                    <a:alpha val="100000"/>
                  </a:schemeClr>
                </a:gs>
              </a:gsLst>
              <a:lin ang="16200000" scaled="0"/>
              <a:tileRect b="50000"/>
            </a:gradFill>
            <a:ln w="1267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49" name="다이아몬드 5148"/>
            <p:cNvSpPr/>
            <p:nvPr/>
          </p:nvSpPr>
          <p:spPr>
            <a:xfrm>
              <a:off x="2134576" y="2261601"/>
              <a:ext cx="686101" cy="686157"/>
            </a:xfrm>
            <a:prstGeom prst="diamond">
              <a:avLst/>
            </a:prstGeom>
            <a:solidFill>
              <a:schemeClr val="hlink"/>
            </a:solidFill>
            <a:ln w="2540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50" name="TextBox 5149"/>
            <p:cNvSpPr txBox="1"/>
            <p:nvPr/>
          </p:nvSpPr>
          <p:spPr>
            <a:xfrm>
              <a:off x="2969980" y="2375951"/>
              <a:ext cx="3557590" cy="36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dist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CC33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시스템 수행 시나리오</a:t>
              </a:r>
            </a:p>
          </p:txBody>
        </p:sp>
      </p:grpSp>
      <p:grpSp>
        <p:nvGrpSpPr>
          <p:cNvPr id="5127" name="Group 4"/>
          <p:cNvGrpSpPr/>
          <p:nvPr/>
        </p:nvGrpSpPr>
        <p:grpSpPr>
          <a:xfrm>
            <a:off x="2134576" y="2760319"/>
            <a:ext cx="4726553" cy="686101"/>
            <a:chOff x="2134576" y="2760319"/>
            <a:chExt cx="4726553" cy="686101"/>
          </a:xfrm>
        </p:grpSpPr>
        <p:sp>
          <p:nvSpPr>
            <p:cNvPr id="5145" name="사각형: 둥근 모서리 5144"/>
            <p:cNvSpPr/>
            <p:nvPr/>
          </p:nvSpPr>
          <p:spPr>
            <a:xfrm>
              <a:off x="2515762" y="2877852"/>
              <a:ext cx="4345367" cy="457401"/>
            </a:xfrm>
            <a:prstGeom prst="roundRect">
              <a:avLst>
                <a:gd name="adj" fmla="val 18750"/>
              </a:avLst>
            </a:prstGeom>
            <a:gradFill flip="xy" rotWithShape="0">
              <a:gsLst>
                <a:gs pos="0">
                  <a:srgbClr val="E7EDEE">
                    <a:alpha val="100000"/>
                  </a:srgbClr>
                </a:gs>
                <a:gs pos="100000">
                  <a:schemeClr val="folHlink">
                    <a:alpha val="100000"/>
                  </a:schemeClr>
                </a:gs>
              </a:gsLst>
              <a:lin ang="16200000" scaled="0"/>
              <a:tileRect b="50000"/>
            </a:gradFill>
            <a:ln w="1267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46" name="다이아몬드 5145"/>
            <p:cNvSpPr/>
            <p:nvPr/>
          </p:nvSpPr>
          <p:spPr>
            <a:xfrm>
              <a:off x="2134576" y="2760319"/>
              <a:ext cx="686101" cy="686101"/>
            </a:xfrm>
            <a:prstGeom prst="diamond">
              <a:avLst/>
            </a:prstGeom>
            <a:solidFill>
              <a:schemeClr val="folHlink"/>
            </a:solidFill>
            <a:ln w="2540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47" name="TextBox 5146"/>
            <p:cNvSpPr txBox="1"/>
            <p:nvPr/>
          </p:nvSpPr>
          <p:spPr>
            <a:xfrm>
              <a:off x="2969980" y="2922353"/>
              <a:ext cx="3557590" cy="3684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dist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333333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시스템 구성도</a:t>
              </a:r>
            </a:p>
          </p:txBody>
        </p:sp>
      </p:grpSp>
      <p:grpSp>
        <p:nvGrpSpPr>
          <p:cNvPr id="5128" name="Group 5"/>
          <p:cNvGrpSpPr/>
          <p:nvPr/>
        </p:nvGrpSpPr>
        <p:grpSpPr>
          <a:xfrm>
            <a:off x="2134576" y="3309849"/>
            <a:ext cx="4726553" cy="686101"/>
            <a:chOff x="2134576" y="3309849"/>
            <a:chExt cx="4726553" cy="686101"/>
          </a:xfrm>
        </p:grpSpPr>
        <p:sp>
          <p:nvSpPr>
            <p:cNvPr id="5142" name="사각형: 둥근 모서리 5141"/>
            <p:cNvSpPr/>
            <p:nvPr/>
          </p:nvSpPr>
          <p:spPr>
            <a:xfrm>
              <a:off x="2515762" y="3428945"/>
              <a:ext cx="4345367" cy="457457"/>
            </a:xfrm>
            <a:prstGeom prst="roundRect">
              <a:avLst>
                <a:gd name="adj" fmla="val 18750"/>
              </a:avLst>
            </a:prstGeom>
            <a:gradFill flip="xy" rotWithShape="0">
              <a:gsLst>
                <a:gs pos="0">
                  <a:srgbClr val="DBEED1">
                    <a:alpha val="100000"/>
                  </a:srgbClr>
                </a:gs>
                <a:gs pos="100000">
                  <a:schemeClr val="accent2">
                    <a:alpha val="100000"/>
                  </a:schemeClr>
                </a:gs>
              </a:gsLst>
              <a:lin ang="16200000" scaled="0"/>
              <a:tileRect b="50000"/>
            </a:gradFill>
            <a:ln w="1267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43" name="다이아몬드 5142"/>
            <p:cNvSpPr/>
            <p:nvPr/>
          </p:nvSpPr>
          <p:spPr>
            <a:xfrm>
              <a:off x="2134576" y="3309849"/>
              <a:ext cx="686101" cy="686101"/>
            </a:xfrm>
            <a:prstGeom prst="diamond">
              <a:avLst/>
            </a:prstGeom>
            <a:solidFill>
              <a:schemeClr val="accent2"/>
            </a:solidFill>
            <a:ln w="2540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44" name="TextBox 5143"/>
            <p:cNvSpPr txBox="1"/>
            <p:nvPr/>
          </p:nvSpPr>
          <p:spPr>
            <a:xfrm>
              <a:off x="2969980" y="3475009"/>
              <a:ext cx="3557590" cy="36532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dist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0033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개발 환경 및 개발 방법</a:t>
              </a:r>
            </a:p>
          </p:txBody>
        </p:sp>
      </p:grpSp>
      <p:grpSp>
        <p:nvGrpSpPr>
          <p:cNvPr id="5129" name="Group 6"/>
          <p:cNvGrpSpPr/>
          <p:nvPr/>
        </p:nvGrpSpPr>
        <p:grpSpPr>
          <a:xfrm>
            <a:off x="2134576" y="3911807"/>
            <a:ext cx="4726553" cy="686101"/>
            <a:chOff x="2134576" y="3911807"/>
            <a:chExt cx="4726553" cy="686101"/>
          </a:xfrm>
        </p:grpSpPr>
        <p:sp>
          <p:nvSpPr>
            <p:cNvPr id="5139" name="사각형: 둥근 모서리 5138"/>
            <p:cNvSpPr/>
            <p:nvPr/>
          </p:nvSpPr>
          <p:spPr>
            <a:xfrm>
              <a:off x="2515762" y="3978474"/>
              <a:ext cx="4345367" cy="457401"/>
            </a:xfrm>
            <a:prstGeom prst="roundRect">
              <a:avLst>
                <a:gd name="adj" fmla="val 18750"/>
              </a:avLst>
            </a:prstGeom>
            <a:gradFill flip="xy" rotWithShape="0">
              <a:gsLst>
                <a:gs pos="0">
                  <a:srgbClr val="F9E6D3">
                    <a:alpha val="100000"/>
                  </a:srgbClr>
                </a:gs>
                <a:gs pos="100000">
                  <a:schemeClr val="hlink">
                    <a:alpha val="100000"/>
                  </a:schemeClr>
                </a:gs>
              </a:gsLst>
              <a:lin ang="16200000" scaled="0"/>
              <a:tileRect b="50000"/>
            </a:gradFill>
            <a:ln w="1267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40" name="다이아몬드 5139"/>
            <p:cNvSpPr/>
            <p:nvPr/>
          </p:nvSpPr>
          <p:spPr>
            <a:xfrm>
              <a:off x="2134576" y="3911807"/>
              <a:ext cx="686101" cy="686101"/>
            </a:xfrm>
            <a:prstGeom prst="diamond">
              <a:avLst/>
            </a:prstGeom>
            <a:solidFill>
              <a:schemeClr val="hlink"/>
            </a:solidFill>
            <a:ln w="2540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41" name="TextBox 5140"/>
            <p:cNvSpPr txBox="1"/>
            <p:nvPr/>
          </p:nvSpPr>
          <p:spPr>
            <a:xfrm>
              <a:off x="2969980" y="4022974"/>
              <a:ext cx="3557590" cy="3684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dist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CC33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업무 분담</a:t>
              </a:r>
            </a:p>
          </p:txBody>
        </p:sp>
      </p:grpSp>
      <p:grpSp>
        <p:nvGrpSpPr>
          <p:cNvPr id="5130" name="Group 7"/>
          <p:cNvGrpSpPr/>
          <p:nvPr/>
        </p:nvGrpSpPr>
        <p:grpSpPr>
          <a:xfrm>
            <a:off x="2134576" y="4412089"/>
            <a:ext cx="4726553" cy="686101"/>
            <a:chOff x="2134576" y="4412089"/>
            <a:chExt cx="4726553" cy="686101"/>
          </a:xfrm>
        </p:grpSpPr>
        <p:sp>
          <p:nvSpPr>
            <p:cNvPr id="5136" name="사각형: 둥근 모서리 5135"/>
            <p:cNvSpPr/>
            <p:nvPr/>
          </p:nvSpPr>
          <p:spPr>
            <a:xfrm>
              <a:off x="2515762" y="4529622"/>
              <a:ext cx="4345367" cy="457401"/>
            </a:xfrm>
            <a:prstGeom prst="roundRect">
              <a:avLst>
                <a:gd name="adj" fmla="val 18750"/>
              </a:avLst>
            </a:prstGeom>
            <a:gradFill flip="xy" rotWithShape="0">
              <a:gsLst>
                <a:gs pos="0">
                  <a:srgbClr val="E7EDEE">
                    <a:alpha val="100000"/>
                  </a:srgbClr>
                </a:gs>
                <a:gs pos="100000">
                  <a:schemeClr val="folHlink">
                    <a:alpha val="100000"/>
                  </a:schemeClr>
                </a:gs>
              </a:gsLst>
              <a:lin ang="16200000" scaled="0"/>
              <a:tileRect b="50000"/>
            </a:gradFill>
            <a:ln w="1267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37" name="다이아몬드 5136"/>
            <p:cNvSpPr/>
            <p:nvPr/>
          </p:nvSpPr>
          <p:spPr>
            <a:xfrm>
              <a:off x="2134576" y="4412089"/>
              <a:ext cx="686101" cy="686101"/>
            </a:xfrm>
            <a:prstGeom prst="diamond">
              <a:avLst/>
            </a:prstGeom>
            <a:solidFill>
              <a:schemeClr val="folHlink"/>
            </a:solidFill>
            <a:ln w="25404" cap="flat" cmpd="sng" algn="ctr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38" name="TextBox 5137"/>
            <p:cNvSpPr txBox="1"/>
            <p:nvPr/>
          </p:nvSpPr>
          <p:spPr>
            <a:xfrm>
              <a:off x="2969980" y="4575686"/>
              <a:ext cx="3557590" cy="3669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dist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333333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종합설계 수행일정</a:t>
              </a:r>
            </a:p>
          </p:txBody>
        </p:sp>
      </p:grpSp>
      <p:grpSp>
        <p:nvGrpSpPr>
          <p:cNvPr id="5131" name="Group 8"/>
          <p:cNvGrpSpPr/>
          <p:nvPr/>
        </p:nvGrpSpPr>
        <p:grpSpPr>
          <a:xfrm>
            <a:off x="2134576" y="4959999"/>
            <a:ext cx="4726553" cy="686101"/>
            <a:chOff x="2134576" y="4959999"/>
            <a:chExt cx="4726553" cy="686101"/>
          </a:xfrm>
        </p:grpSpPr>
        <p:sp>
          <p:nvSpPr>
            <p:cNvPr id="5133" name="사각형: 둥근 모서리 5132"/>
            <p:cNvSpPr/>
            <p:nvPr/>
          </p:nvSpPr>
          <p:spPr>
            <a:xfrm>
              <a:off x="2515762" y="5077532"/>
              <a:ext cx="4345367" cy="457401"/>
            </a:xfrm>
            <a:prstGeom prst="roundRect">
              <a:avLst>
                <a:gd name="adj" fmla="val 18750"/>
              </a:avLst>
            </a:prstGeom>
            <a:gradFill flip="xy" rotWithShape="0">
              <a:gsLst>
                <a:gs pos="0">
                  <a:srgbClr val="F7F2CD">
                    <a:alpha val="100000"/>
                  </a:srgbClr>
                </a:gs>
                <a:gs pos="100000">
                  <a:srgbClr val="D9C215">
                    <a:alpha val="100000"/>
                  </a:srgbClr>
                </a:gs>
              </a:gsLst>
              <a:lin ang="16200000" scaled="0"/>
              <a:tileRect b="50000"/>
            </a:gradFill>
            <a:ln w="12674" cap="flat" cmpd="sng" algn="ctr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34" name="다이아몬드 5133"/>
            <p:cNvSpPr/>
            <p:nvPr/>
          </p:nvSpPr>
          <p:spPr>
            <a:xfrm>
              <a:off x="2134576" y="4959999"/>
              <a:ext cx="686101" cy="686101"/>
            </a:xfrm>
            <a:prstGeom prst="diamond">
              <a:avLst/>
            </a:prstGeom>
            <a:solidFill>
              <a:srgbClr val="D9C215"/>
            </a:solidFill>
            <a:ln w="25404" cap="flat" cmpd="sng" algn="ctr">
              <a:solidFill>
                <a:srgbClr val="FFFFFF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600" b="0" i="0">
                <a:solidFill>
                  <a:schemeClr val="tx2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135" name="TextBox 5134"/>
            <p:cNvSpPr txBox="1"/>
            <p:nvPr/>
          </p:nvSpPr>
          <p:spPr>
            <a:xfrm>
              <a:off x="2989021" y="5134707"/>
              <a:ext cx="3530621" cy="36527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dist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rgbClr val="333333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필요기술 및 참고문헌</a:t>
              </a:r>
            </a:p>
          </p:txBody>
        </p:sp>
      </p:grp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업무 분담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78C1FA1-0209-418D-884C-D6F0A468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62017"/>
              </p:ext>
            </p:extLst>
          </p:nvPr>
        </p:nvGraphicFramePr>
        <p:xfrm>
          <a:off x="500281" y="1341804"/>
          <a:ext cx="7819503" cy="432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408">
                  <a:extLst>
                    <a:ext uri="{9D8B030D-6E8A-4147-A177-3AD203B41FA5}">
                      <a16:colId xmlns:a16="http://schemas.microsoft.com/office/drawing/2014/main" val="1354007249"/>
                    </a:ext>
                  </a:extLst>
                </a:gridCol>
                <a:gridCol w="2040788">
                  <a:extLst>
                    <a:ext uri="{9D8B030D-6E8A-4147-A177-3AD203B41FA5}">
                      <a16:colId xmlns:a16="http://schemas.microsoft.com/office/drawing/2014/main" val="1601887347"/>
                    </a:ext>
                  </a:extLst>
                </a:gridCol>
                <a:gridCol w="2129518">
                  <a:extLst>
                    <a:ext uri="{9D8B030D-6E8A-4147-A177-3AD203B41FA5}">
                      <a16:colId xmlns:a16="http://schemas.microsoft.com/office/drawing/2014/main" val="1547033888"/>
                    </a:ext>
                  </a:extLst>
                </a:gridCol>
                <a:gridCol w="2090789">
                  <a:extLst>
                    <a:ext uri="{9D8B030D-6E8A-4147-A177-3AD203B41FA5}">
                      <a16:colId xmlns:a16="http://schemas.microsoft.com/office/drawing/2014/main" val="3597992630"/>
                    </a:ext>
                  </a:extLst>
                </a:gridCol>
              </a:tblGrid>
              <a:tr h="471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채성은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정기석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이정열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08244"/>
                  </a:ext>
                </a:extLst>
              </a:tr>
              <a:tr h="942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영상처리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(OpenCV, Tesseract) 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안드로이드 개발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자료 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17758"/>
                  </a:ext>
                </a:extLst>
              </a:tr>
              <a:tr h="1027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Tesseract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라이브러리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사용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OpenCV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를 이용한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영수증 보정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가계부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데이터베이스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09476"/>
                  </a:ext>
                </a:extLst>
              </a:tr>
              <a:tr h="1027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OCR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사진 보정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데이터베이스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전송 구현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401885"/>
                  </a:ext>
                </a:extLst>
              </a:tr>
              <a:tr h="85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어플리케이션 및 서버 연동 테스트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프로그램 통합 테스트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36316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종합설계 수행일정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21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7C18AB-6203-44A2-B572-9A00F2230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7942"/>
              </p:ext>
            </p:extLst>
          </p:nvPr>
        </p:nvGraphicFramePr>
        <p:xfrm>
          <a:off x="541936" y="1485858"/>
          <a:ext cx="8064889" cy="396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4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960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추진사항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자료조사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dirty="0"/>
                        <a:t>영상처리 </a:t>
                      </a:r>
                      <a:r>
                        <a:rPr lang="en-US" altLang="ko-KR" sz="1200" dirty="0"/>
                        <a:t>, OCR </a:t>
                      </a:r>
                      <a:r>
                        <a:rPr lang="ko-KR" altLang="en-US" sz="1200" dirty="0"/>
                        <a:t>관련 자료조사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r>
                        <a:rPr lang="ko-KR" altLang="en-US" sz="1200" baseline="0" dirty="0"/>
                        <a:t> 구조 상세 설계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정의한 설계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프로토타입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문제점  수정 및 피드백 보완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시제품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 발표 및 논문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6FE618E-15A2-454D-AC7F-25B85A39560E}"/>
              </a:ext>
            </a:extLst>
          </p:cNvPr>
          <p:cNvSpPr/>
          <p:nvPr/>
        </p:nvSpPr>
        <p:spPr>
          <a:xfrm>
            <a:off x="4142219" y="2062074"/>
            <a:ext cx="648243" cy="28810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CFA2A01-A028-4F20-812A-3644C162A46D}"/>
              </a:ext>
            </a:extLst>
          </p:cNvPr>
          <p:cNvSpPr/>
          <p:nvPr/>
        </p:nvSpPr>
        <p:spPr>
          <a:xfrm>
            <a:off x="4574380" y="2551792"/>
            <a:ext cx="648243" cy="28810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25D9BDF-F28A-4E4D-9B10-EC82C4A75D7C}"/>
              </a:ext>
            </a:extLst>
          </p:cNvPr>
          <p:cNvSpPr/>
          <p:nvPr/>
        </p:nvSpPr>
        <p:spPr>
          <a:xfrm>
            <a:off x="5114726" y="3041510"/>
            <a:ext cx="468033" cy="28810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930392D-EDAD-41BA-9861-207083F45A65}"/>
              </a:ext>
            </a:extLst>
          </p:cNvPr>
          <p:cNvSpPr/>
          <p:nvPr/>
        </p:nvSpPr>
        <p:spPr>
          <a:xfrm>
            <a:off x="5114726" y="3553479"/>
            <a:ext cx="903186" cy="28810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4A61868-8D43-40ED-93A5-5AABC36041B1}"/>
              </a:ext>
            </a:extLst>
          </p:cNvPr>
          <p:cNvSpPr/>
          <p:nvPr/>
        </p:nvSpPr>
        <p:spPr>
          <a:xfrm>
            <a:off x="5869963" y="4033095"/>
            <a:ext cx="903186" cy="28810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B2E9998-41A5-4CC9-B80F-4E3C8152C1E1}"/>
              </a:ext>
            </a:extLst>
          </p:cNvPr>
          <p:cNvSpPr/>
          <p:nvPr/>
        </p:nvSpPr>
        <p:spPr>
          <a:xfrm>
            <a:off x="6321556" y="4573873"/>
            <a:ext cx="903186" cy="28810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B1C1B65-0CE0-415D-A192-923A7771B393}"/>
              </a:ext>
            </a:extLst>
          </p:cNvPr>
          <p:cNvSpPr/>
          <p:nvPr/>
        </p:nvSpPr>
        <p:spPr>
          <a:xfrm>
            <a:off x="7092230" y="5032673"/>
            <a:ext cx="1299582" cy="288108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GitHub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sz="half" idx="1"/>
          </p:nvPr>
        </p:nvSpPr>
        <p:spPr>
          <a:xfrm>
            <a:off x="500282" y="1126026"/>
            <a:ext cx="8233332" cy="5021976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b="1" dirty="0">
                <a:solidFill>
                  <a:srgbClr val="0000FF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https://github.com/psycjo8/graduation</a:t>
            </a:r>
            <a:endParaRPr lang="ko-KR" b="1" i="0" dirty="0">
              <a:solidFill>
                <a:srgbClr val="0000F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22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9971F4-A921-4B19-9F09-8CAF01EB1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3" y="1967648"/>
            <a:ext cx="7628976" cy="418035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필요기술 및 참고 문헌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23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A23370-FDCB-4209-8DF2-F6FBF2A11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30724"/>
              </p:ext>
            </p:extLst>
          </p:nvPr>
        </p:nvGraphicFramePr>
        <p:xfrm>
          <a:off x="705594" y="1629912"/>
          <a:ext cx="7681002" cy="377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501">
                  <a:extLst>
                    <a:ext uri="{9D8B030D-6E8A-4147-A177-3AD203B41FA5}">
                      <a16:colId xmlns:a16="http://schemas.microsoft.com/office/drawing/2014/main" val="2438472124"/>
                    </a:ext>
                  </a:extLst>
                </a:gridCol>
                <a:gridCol w="3840501">
                  <a:extLst>
                    <a:ext uri="{9D8B030D-6E8A-4147-A177-3AD203B41FA5}">
                      <a16:colId xmlns:a16="http://schemas.microsoft.com/office/drawing/2014/main" val="1290324836"/>
                    </a:ext>
                  </a:extLst>
                </a:gridCol>
              </a:tblGrid>
              <a:tr h="382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기술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99193"/>
                  </a:ext>
                </a:extLst>
              </a:tr>
              <a:tr h="124347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광학문자인식 </a:t>
                      </a:r>
                      <a:r>
                        <a:rPr lang="en-US" altLang="ko-KR" dirty="0"/>
                        <a:t>- OCR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Optical character recognition)</a:t>
                      </a:r>
                      <a:endParaRPr lang="ko-KR" altLang="en-US" dirty="0"/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광학 문자 인식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(Optical character recognition; </a:t>
                      </a:r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OCR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사람이 쓰거나 기계로 인쇄한 문자의 영상을 이미지 스캐너로 획득하여 기계가 읽을 수 있는 문자로 변환하는 것이다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68417"/>
                  </a:ext>
                </a:extLst>
              </a:tr>
              <a:tr h="66351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영상처리</a:t>
                      </a: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영상 처리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넓게는 입출력이 영상인 모든 형태의 정보 처리를 가리키며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사진이나 동영상을 처리하는 것이 대표적인 예이다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0" dirty="0"/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434985"/>
                  </a:ext>
                </a:extLst>
              </a:tr>
              <a:tr h="66351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안드로이드 프로그래밍</a:t>
                      </a: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(Android)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리눅스 커널을 기반으로 구글에서 제작한 스마트폰과 같은 플랫폼의 모바일 운영 체제와 미들웨어 및 중요 애플리케이션이 포함된 소프트웨어 집합이다</a:t>
                      </a:r>
                      <a:endParaRPr lang="en-US" altLang="ko-KR" sz="1200" b="0" i="0" dirty="0"/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258544"/>
                  </a:ext>
                </a:extLst>
              </a:tr>
              <a:tr h="663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dirty="0"/>
                        <a:t>네트워크 통신</a:t>
                      </a: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프로그래밍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이란</a:t>
                      </a:r>
                      <a:r>
                        <a:rPr lang="ko-KR" altLang="en-US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네트워크로 연결되어 있는 서로 다른 두 컴퓨터가 데이터를 주 고 받을 수 있도록 하는 것이다</a:t>
                      </a:r>
                      <a:endParaRPr lang="en-US" altLang="ko-KR" sz="1200" b="0" i="0" dirty="0"/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5665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D9B908-1361-46AD-8CA7-04D17C28AF0D}"/>
              </a:ext>
            </a:extLst>
          </p:cNvPr>
          <p:cNvSpPr txBox="1"/>
          <p:nvPr/>
        </p:nvSpPr>
        <p:spPr>
          <a:xfrm flipH="1">
            <a:off x="901004" y="1046212"/>
            <a:ext cx="16829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필요 기술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chemeClr val="tx1">
                    <a:lumMod val="50000"/>
                  </a:schemeClr>
                </a:solidFill>
                <a:latin typeface="HY견고딕"/>
                <a:ea typeface="HY견고딕"/>
                <a:sym typeface="Wingdings"/>
              </a:rPr>
              <a:t>필요기술 및 참고 문헌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24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9B908-1361-46AD-8CA7-04D17C28AF0D}"/>
              </a:ext>
            </a:extLst>
          </p:cNvPr>
          <p:cNvSpPr txBox="1"/>
          <p:nvPr/>
        </p:nvSpPr>
        <p:spPr>
          <a:xfrm flipH="1">
            <a:off x="901004" y="1046212"/>
            <a:ext cx="16829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참고 문헌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BE1C343-6533-4070-98DF-452248EB7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7262"/>
              </p:ext>
            </p:extLst>
          </p:nvPr>
        </p:nvGraphicFramePr>
        <p:xfrm>
          <a:off x="705594" y="1629912"/>
          <a:ext cx="7681002" cy="361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501">
                  <a:extLst>
                    <a:ext uri="{9D8B030D-6E8A-4147-A177-3AD203B41FA5}">
                      <a16:colId xmlns:a16="http://schemas.microsoft.com/office/drawing/2014/main" val="2438472124"/>
                    </a:ext>
                  </a:extLst>
                </a:gridCol>
                <a:gridCol w="3840501">
                  <a:extLst>
                    <a:ext uri="{9D8B030D-6E8A-4147-A177-3AD203B41FA5}">
                      <a16:colId xmlns:a16="http://schemas.microsoft.com/office/drawing/2014/main" val="1290324836"/>
                    </a:ext>
                  </a:extLst>
                </a:gridCol>
              </a:tblGrid>
              <a:tr h="382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기술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참고 문헌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99193"/>
                  </a:ext>
                </a:extLst>
              </a:tr>
              <a:tr h="124347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광학문자인식 </a:t>
                      </a:r>
                      <a:r>
                        <a:rPr lang="en-US" altLang="ko-KR" dirty="0"/>
                        <a:t>- OCR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Optical character recognition)</a:t>
                      </a:r>
                      <a:endParaRPr lang="ko-KR" altLang="en-US" dirty="0"/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OCR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프로그래밍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김세훈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OpenCV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테서렉트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OCR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 하는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컴퓨터 비전 프로그래밍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 쉬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68417"/>
                  </a:ext>
                </a:extLst>
              </a:tr>
              <a:tr h="66351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영상처리</a:t>
                      </a: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>
                          <a:effectLst/>
                        </a:rPr>
                        <a:t>OpenCV</a:t>
                      </a:r>
                      <a:r>
                        <a:rPr lang="ko-KR" altLang="en-US" sz="1200" b="0" dirty="0">
                          <a:effectLst/>
                        </a:rPr>
                        <a:t>로 배우는 영상 처리 및 응용  </a:t>
                      </a:r>
                      <a:r>
                        <a:rPr lang="en-US" altLang="ko-KR" sz="1200" b="0" dirty="0">
                          <a:effectLst/>
                        </a:rPr>
                        <a:t>- </a:t>
                      </a:r>
                      <a:r>
                        <a:rPr lang="ko-KR" altLang="en-US" sz="1200" b="0" dirty="0">
                          <a:effectLst/>
                        </a:rPr>
                        <a:t>정성환</a:t>
                      </a:r>
                      <a:r>
                        <a:rPr lang="en-US" altLang="ko-KR" sz="1200" b="0" dirty="0">
                          <a:effectLst/>
                        </a:rPr>
                        <a:t>,</a:t>
                      </a:r>
                      <a:r>
                        <a:rPr lang="ko-KR" altLang="en-US" sz="1200" b="0" dirty="0">
                          <a:effectLst/>
                        </a:rPr>
                        <a:t> 배종옥</a:t>
                      </a:r>
                      <a:endParaRPr lang="en-US" altLang="ko-KR" sz="1200" b="0" dirty="0"/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434985"/>
                  </a:ext>
                </a:extLst>
              </a:tr>
              <a:tr h="66351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안드로이드 프로그래밍</a:t>
                      </a: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effectLst/>
                        </a:rPr>
                        <a:t> </a:t>
                      </a:r>
                      <a:r>
                        <a:rPr lang="en-US" altLang="ko-KR" sz="1200" b="0" dirty="0">
                          <a:effectLst/>
                        </a:rPr>
                        <a:t>Do it! </a:t>
                      </a:r>
                      <a:r>
                        <a:rPr lang="ko-KR" altLang="en-US" sz="1200" b="0" dirty="0">
                          <a:effectLst/>
                        </a:rPr>
                        <a:t>안드로이드 앱 프로그래밍  </a:t>
                      </a:r>
                      <a:r>
                        <a:rPr lang="en-US" altLang="ko-KR" sz="1200" b="0" dirty="0">
                          <a:effectLst/>
                        </a:rPr>
                        <a:t>- </a:t>
                      </a:r>
                      <a:r>
                        <a:rPr lang="ko-KR" altLang="en-US" sz="1200" b="0" dirty="0" err="1">
                          <a:effectLst/>
                        </a:rPr>
                        <a:t>정재곤</a:t>
                      </a:r>
                      <a:endParaRPr lang="en-US" altLang="ko-KR" sz="1200" b="0" dirty="0"/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52748"/>
                  </a:ext>
                </a:extLst>
              </a:tr>
              <a:tr h="66351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네트워크 통신</a:t>
                      </a: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TCP/IP </a:t>
                      </a:r>
                      <a:r>
                        <a:rPr lang="ko-KR" altLang="en-US" sz="1200" b="0" dirty="0"/>
                        <a:t>소켓 프로그래밍  </a:t>
                      </a:r>
                      <a:r>
                        <a:rPr lang="en-US" altLang="ko-KR" sz="1200" b="0" dirty="0"/>
                        <a:t>- </a:t>
                      </a:r>
                      <a:r>
                        <a:rPr lang="ko-KR" altLang="en-US" sz="1200" b="0" dirty="0" err="1"/>
                        <a:t>이계상</a:t>
                      </a:r>
                      <a:endParaRPr lang="en-US" altLang="ko-KR" sz="1200" b="0" dirty="0"/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01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1507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종합설계 개요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sz="half" idx="1"/>
          </p:nvPr>
        </p:nvSpPr>
        <p:spPr>
          <a:xfrm>
            <a:off x="500282" y="1429378"/>
            <a:ext cx="8233332" cy="4718624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ko-KR" sz="24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지난 발표에서의 지적 사항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b="0" i="0" dirty="0">
                <a:latin typeface="맑은 고딕"/>
                <a:ea typeface="맑은 고딕"/>
                <a:sym typeface="Wingdings"/>
              </a:rPr>
              <a:t>고유광고</a:t>
            </a:r>
            <a:r>
              <a:rPr lang="en-US" altLang="ko-KR" sz="2000" b="0" i="0" dirty="0">
                <a:latin typeface="맑은 고딕"/>
                <a:ea typeface="맑은 고딕"/>
                <a:sym typeface="Wingdings"/>
              </a:rPr>
              <a:t>?</a:t>
            </a:r>
            <a:r>
              <a:rPr lang="en-US" altLang="ko-KR" sz="2000" dirty="0">
                <a:latin typeface="맑은 고딕"/>
                <a:ea typeface="맑은 고딕"/>
                <a:sym typeface="Wingdings"/>
              </a:rPr>
              <a:t>-&gt;</a:t>
            </a: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예시 필요</a:t>
            </a:r>
            <a:endParaRPr lang="en-US" altLang="ko-KR" sz="2000" dirty="0"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en-US" altLang="ko-KR" sz="2000" dirty="0">
                <a:latin typeface="맑은 고딕"/>
                <a:ea typeface="맑은 고딕"/>
                <a:sym typeface="Wingdings"/>
              </a:rPr>
              <a:t>OCR</a:t>
            </a: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구현 방법</a:t>
            </a:r>
            <a:r>
              <a:rPr lang="en-US" altLang="ko-KR" sz="2000" dirty="0">
                <a:latin typeface="맑은 고딕"/>
                <a:ea typeface="맑은 고딕"/>
                <a:sym typeface="Wingdings"/>
              </a:rPr>
              <a:t>?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인식률 목표치 제시 필요</a:t>
            </a:r>
            <a:endParaRPr lang="en-US" altLang="ko-KR" sz="2000" dirty="0"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광고사례별 광고 제거 전략은</a:t>
            </a:r>
            <a:r>
              <a:rPr lang="en-US" altLang="ko-KR" sz="2000" dirty="0">
                <a:latin typeface="맑은 고딕"/>
                <a:ea typeface="맑은 고딕"/>
                <a:sym typeface="Wingdings"/>
              </a:rPr>
              <a:t>?</a:t>
            </a:r>
          </a:p>
          <a:p>
            <a:pPr lvl="1"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기술적인 구체성 제시 필요</a:t>
            </a:r>
            <a:endParaRPr lang="en-US" altLang="ko-KR" sz="2000" dirty="0">
              <a:latin typeface="맑은 고딕"/>
              <a:ea typeface="맑은 고딕"/>
              <a:sym typeface="Wingdings"/>
            </a:endParaRPr>
          </a:p>
          <a:p>
            <a:pPr lvl="1"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구현 가능성 의심 됨</a:t>
            </a:r>
            <a:endParaRPr lang="en-US" altLang="ko-KR" sz="2000" dirty="0"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endParaRPr lang="ko-KR" altLang="ko-KR" sz="24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ko-KR" sz="24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지적 사항에 대한 답변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주제 변경 </a:t>
            </a:r>
            <a:r>
              <a:rPr lang="en-US" altLang="ko-KR" sz="2000" dirty="0">
                <a:latin typeface="맑은 고딕"/>
                <a:ea typeface="맑은 고딕"/>
                <a:sym typeface="Wingdings"/>
              </a:rPr>
              <a:t>(</a:t>
            </a: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폰트가 </a:t>
            </a:r>
            <a:r>
              <a:rPr lang="ko-KR" altLang="en-US" sz="2000" dirty="0" err="1">
                <a:latin typeface="맑은 고딕"/>
                <a:ea typeface="맑은 고딕"/>
                <a:sym typeface="Wingdings"/>
              </a:rPr>
              <a:t>제각각인</a:t>
            </a:r>
            <a:r>
              <a:rPr lang="ko-KR" altLang="en-US" sz="2000" dirty="0">
                <a:latin typeface="맑은 고딕"/>
                <a:ea typeface="맑은 고딕"/>
                <a:sym typeface="Wingdings"/>
              </a:rPr>
              <a:t> 광고 이미지보다 인식률이 우수한 영수증을 대상으로 함</a:t>
            </a:r>
            <a:r>
              <a:rPr lang="en-US" altLang="ko-KR" sz="2000" dirty="0">
                <a:latin typeface="맑은 고딕"/>
                <a:ea typeface="맑은 고딕"/>
                <a:sym typeface="Wingdings"/>
              </a:rPr>
              <a:t>)</a:t>
            </a:r>
            <a:endParaRPr lang="ko-KR" sz="2000" b="0" i="0" dirty="0">
              <a:latin typeface="맑은 고딕"/>
              <a:ea typeface="맑은 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3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종합설계 개요</a:t>
            </a:r>
            <a:endParaRPr lang="ko-KR" altLang="ko-KR" sz="3200" b="1" i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  <a:sym typeface="Wingdings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sz="half" idx="1"/>
          </p:nvPr>
        </p:nvSpPr>
        <p:spPr>
          <a:xfrm>
            <a:off x="500282" y="1429378"/>
            <a:ext cx="8233332" cy="4718624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ko-KR" sz="24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연구 개발 배경</a:t>
            </a: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기존의 가계부 어플리케이션은 현금으로 결제한 내역을 직접 입력해야 하는 번거로움이 있다</a:t>
            </a:r>
            <a:r>
              <a:rPr lang="en-US" altLang="ko-KR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영수증을 찍는 것만으로 자동으로 가계부를 작성하고 </a:t>
            </a: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457200" lvl="1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  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공유한다면</a:t>
            </a: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예산관리가 좀 더 편리해질 것이다</a:t>
            </a:r>
            <a:r>
              <a:rPr lang="en-US" altLang="ko-KR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ko-KR" altLang="ko-KR" sz="2400" b="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연구 개발 목표</a:t>
            </a:r>
          </a:p>
          <a:p>
            <a:pPr lvl="1"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OCR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을 이용하여 영수증 내역을 불러들여 분석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, 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기록하는 어플리케이션을 만든다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.</a:t>
            </a:r>
          </a:p>
          <a:p>
            <a:pPr lvl="1"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OCR 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인식률을 높이기 위하여 사진 보정 기능을 추가한다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.</a:t>
            </a:r>
            <a:endParaRPr lang="ko-KR" altLang="en-US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1"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lang="ko-KR" altLang="en-US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endParaRPr lang="ko-KR" sz="24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4</a:t>
            </a:fld>
            <a:endParaRPr lang="en-US" sz="1400" b="0" i="0" dirty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관련 연구 및 사례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sz="half" idx="1"/>
          </p:nvPr>
        </p:nvSpPr>
        <p:spPr>
          <a:xfrm>
            <a:off x="500282" y="1429378"/>
            <a:ext cx="8233332" cy="4718624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  </a:t>
            </a:r>
            <a:endParaRPr lang="en-US" altLang="ko-KR" sz="24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en-US" altLang="ko-KR" sz="2400" b="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	</a:t>
            </a: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en-US" altLang="ko-KR" sz="2400" b="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en-US" altLang="ko-KR" sz="24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en-US" altLang="ko-KR" sz="2400" b="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en-US" altLang="ko-KR" sz="24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en-US" altLang="ko-KR" sz="2400" b="1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5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810894-0106-45CF-84E3-442A79DA1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74616"/>
              </p:ext>
            </p:extLst>
          </p:nvPr>
        </p:nvGraphicFramePr>
        <p:xfrm>
          <a:off x="1009044" y="1485857"/>
          <a:ext cx="7130673" cy="365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238">
                  <a:extLst>
                    <a:ext uri="{9D8B030D-6E8A-4147-A177-3AD203B41FA5}">
                      <a16:colId xmlns:a16="http://schemas.microsoft.com/office/drawing/2014/main" val="2071227973"/>
                    </a:ext>
                  </a:extLst>
                </a:gridCol>
                <a:gridCol w="4962435">
                  <a:extLst>
                    <a:ext uri="{9D8B030D-6E8A-4147-A177-3AD203B41FA5}">
                      <a16:colId xmlns:a16="http://schemas.microsoft.com/office/drawing/2014/main" val="85919704"/>
                    </a:ext>
                  </a:extLst>
                </a:gridCol>
              </a:tblGrid>
              <a:tr h="310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프로그램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56809"/>
                  </a:ext>
                </a:extLst>
              </a:tr>
              <a:tr h="1058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RECPIC</a:t>
                      </a:r>
                      <a:endParaRPr lang="ko-KR" alt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RECPIC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영수증을 찍으면 타이피스트들이 직접 수기 입력하여 가계부를 작성해주는 안드로이드 어플리케이션이다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97763"/>
                  </a:ext>
                </a:extLst>
              </a:tr>
              <a:tr h="10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편한가계부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문자를 자동으로 읽어오고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음성으로 입력하고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PC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에서도 작성할 수 있는 가계부 어플리케이션이다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19032"/>
                  </a:ext>
                </a:extLst>
              </a:tr>
              <a:tr h="1274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레티아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실손보험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청구 </a:t>
                      </a:r>
                      <a:endParaRPr lang="en-US" altLang="ko-KR" sz="1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OCR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솔루션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실손보험 청구 시 가장 많이 사용되는 진료비 영수증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상세내역서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진단서 등의 서식을 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OCR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처리하는 기능을 제공한다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144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097109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30869259-1C83-4FF1-A013-3B2D3DC5375D}"/>
              </a:ext>
            </a:extLst>
          </p:cNvPr>
          <p:cNvGrpSpPr/>
          <p:nvPr/>
        </p:nvGrpSpPr>
        <p:grpSpPr>
          <a:xfrm>
            <a:off x="411041" y="5303289"/>
            <a:ext cx="8233332" cy="1008378"/>
            <a:chOff x="411041" y="5303289"/>
            <a:chExt cx="8233332" cy="1008378"/>
          </a:xfrm>
        </p:grpSpPr>
        <p:sp>
          <p:nvSpPr>
            <p:cNvPr id="6" name="내용 개체 틀 2">
              <a:extLst>
                <a:ext uri="{FF2B5EF4-FFF2-40B4-BE49-F238E27FC236}">
                  <a16:creationId xmlns:a16="http://schemas.microsoft.com/office/drawing/2014/main" id="{5CE6A02D-DDD9-4250-9AF3-69BA3C48743B}"/>
                </a:ext>
              </a:extLst>
            </p:cNvPr>
            <p:cNvSpPr txBox="1">
              <a:spLocks/>
            </p:cNvSpPr>
            <p:nvPr/>
          </p:nvSpPr>
          <p:spPr>
            <a:xfrm>
              <a:off x="411041" y="5303289"/>
              <a:ext cx="8233332" cy="1008378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  <a:buFont typeface="Arial"/>
                <a:buNone/>
                <a:defRPr lang="ko-KR" altLang="en-US"/>
              </a:pPr>
              <a:r>
                <a:rPr lang="ko-KR" altLang="en-US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   </a:t>
              </a:r>
              <a:r>
                <a:rPr lang="en-US" altLang="ko-KR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	  </a:t>
              </a:r>
              <a:r>
                <a:rPr lang="ko-KR" altLang="en-US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타 시스템은 타이피스트들이 직접 입력하여 분석시간</a:t>
              </a:r>
              <a:r>
                <a:rPr lang="en-US" altLang="ko-KR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(10</a:t>
              </a:r>
              <a:r>
                <a:rPr lang="ko-KR" altLang="en-US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분</a:t>
              </a:r>
              <a:r>
                <a:rPr lang="en-US" altLang="ko-KR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~2</a:t>
              </a:r>
              <a:r>
                <a:rPr lang="ko-KR" altLang="en-US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시간</a:t>
              </a:r>
              <a:r>
                <a:rPr lang="en-US" altLang="ko-KR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)</a:t>
              </a:r>
              <a:r>
                <a:rPr lang="ko-KR" altLang="en-US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이 걸리지만 </a:t>
              </a:r>
              <a:r>
                <a:rPr lang="ko-KR" altLang="en-US" sz="2400" b="1" dirty="0">
                  <a:solidFill>
                    <a:srgbClr val="FF0000"/>
                  </a:solidFill>
                  <a:latin typeface="맑은 고딕"/>
                  <a:ea typeface="맑은 고딕"/>
                  <a:sym typeface="Wingdings"/>
                </a:rPr>
                <a:t>본 시스템은 </a:t>
              </a:r>
              <a:r>
                <a:rPr lang="en-US" altLang="ko-KR" sz="2400" b="1" dirty="0">
                  <a:solidFill>
                    <a:srgbClr val="FF0000"/>
                  </a:solidFill>
                  <a:latin typeface="맑은 고딕"/>
                  <a:ea typeface="맑은 고딕"/>
                  <a:sym typeface="Wingdings"/>
                </a:rPr>
                <a:t>OCR</a:t>
              </a:r>
              <a:r>
                <a:rPr lang="ko-KR" altLang="en-US" sz="2400" b="1" dirty="0">
                  <a:solidFill>
                    <a:srgbClr val="FF0000"/>
                  </a:solidFill>
                  <a:latin typeface="맑은 고딕"/>
                  <a:ea typeface="맑은 고딕"/>
                  <a:sym typeface="Wingdings"/>
                </a:rPr>
                <a:t>을 이용하여 보다 빠르게 작성이 가능하다</a:t>
              </a:r>
              <a:r>
                <a:rPr lang="en-US" altLang="ko-KR" sz="2400" b="1" dirty="0">
                  <a:solidFill>
                    <a:srgbClr val="FF0000"/>
                  </a:solidFill>
                  <a:latin typeface="맑은 고딕"/>
                  <a:ea typeface="맑은 고딕"/>
                  <a:sym typeface="Wingdings"/>
                </a:rPr>
                <a:t>.</a:t>
              </a:r>
              <a:endParaRPr lang="ko-KR" altLang="en-US" sz="2400" b="1" dirty="0">
                <a:solidFill>
                  <a:srgbClr val="FF0000"/>
                </a:solidFill>
                <a:latin typeface="맑은 고딕"/>
                <a:ea typeface="맑은 고딕"/>
                <a:sym typeface="Wingdings"/>
              </a:endParaRPr>
            </a:p>
            <a:p>
              <a:pPr>
                <a:spcAft>
                  <a:spcPct val="0"/>
                </a:spcAft>
                <a:buFont typeface="Arial"/>
                <a:buNone/>
                <a:defRPr lang="ko-KR" altLang="en-US"/>
              </a:pPr>
              <a:r>
                <a:rPr lang="ko-KR" altLang="en-US" sz="2400" b="1" dirty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Wingdings"/>
                </a:rPr>
                <a:t>  </a:t>
              </a:r>
            </a:p>
          </p:txBody>
        </p:sp>
        <p:sp>
          <p:nvSpPr>
            <p:cNvPr id="3" name="화살표: 갈매기형 수장 2">
              <a:extLst>
                <a:ext uri="{FF2B5EF4-FFF2-40B4-BE49-F238E27FC236}">
                  <a16:creationId xmlns:a16="http://schemas.microsoft.com/office/drawing/2014/main" id="{BCDFBA8A-C39E-405B-B344-FDD6C51ABB41}"/>
                </a:ext>
              </a:extLst>
            </p:cNvPr>
            <p:cNvSpPr/>
            <p:nvPr/>
          </p:nvSpPr>
          <p:spPr>
            <a:xfrm>
              <a:off x="772653" y="5431797"/>
              <a:ext cx="214903" cy="231627"/>
            </a:xfrm>
            <a:prstGeom prst="chevron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200" b="1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기존 사례와의 비교</a:t>
            </a:r>
            <a:endParaRPr lang="ko-KR" sz="3200" b="1" i="0" dirty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6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8190A7-AB53-4E33-B3AB-03B39478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58" y="1197750"/>
            <a:ext cx="3190458" cy="23768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8586A6-223B-4950-8445-136979737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77" y="1197750"/>
            <a:ext cx="3190458" cy="2376892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6651358-BBEF-47FE-8BC8-CDCADC21A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79415"/>
              </p:ext>
            </p:extLst>
          </p:nvPr>
        </p:nvGraphicFramePr>
        <p:xfrm>
          <a:off x="1045057" y="4006804"/>
          <a:ext cx="3190459" cy="18952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190459">
                  <a:extLst>
                    <a:ext uri="{9D8B030D-6E8A-4147-A177-3AD203B41FA5}">
                      <a16:colId xmlns:a16="http://schemas.microsoft.com/office/drawing/2014/main" val="2104612335"/>
                    </a:ext>
                  </a:extLst>
                </a:gridCol>
              </a:tblGrid>
              <a:tr h="432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편한가계부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똑똑가계부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93074"/>
                  </a:ext>
                </a:extLst>
              </a:tr>
              <a:tr h="1038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가계부의 경우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가계부 공유 기능과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현금으로 계산한 내용을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자동으로 입력해주는 기능이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존재하지 않는다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0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663C5B85-6C5E-4525-8F15-1A7C5EEDE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12250"/>
              </p:ext>
            </p:extLst>
          </p:nvPr>
        </p:nvGraphicFramePr>
        <p:xfrm>
          <a:off x="4994377" y="3988291"/>
          <a:ext cx="3190459" cy="18952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190459">
                  <a:extLst>
                    <a:ext uri="{9D8B030D-6E8A-4147-A177-3AD203B41FA5}">
                      <a16:colId xmlns:a16="http://schemas.microsoft.com/office/drawing/2014/main" val="2104612335"/>
                    </a:ext>
                  </a:extLst>
                </a:gridCol>
              </a:tblGrid>
              <a:tr h="432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RECPIC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93074"/>
                  </a:ext>
                </a:extLst>
              </a:tr>
              <a:tr h="103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RECPIC</a:t>
                      </a:r>
                      <a:r>
                        <a:rPr lang="ko-KR" altLang="en-US" dirty="0"/>
                        <a:t>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영수증을 사진으로 찍어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처리하나 타이피스트들이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직접 입력하여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/>
                        <a:t>처리하는 시간이 걸린다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0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2152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686101" y="331939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  <a:sym typeface="Wingdings"/>
              </a:rPr>
              <a:t>시스템 수행 시나리오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7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1B3BB-2041-4C48-A35A-B5D9A00E73EC}"/>
              </a:ext>
            </a:extLst>
          </p:cNvPr>
          <p:cNvSpPr txBox="1"/>
          <p:nvPr/>
        </p:nvSpPr>
        <p:spPr>
          <a:xfrm>
            <a:off x="685512" y="1341804"/>
            <a:ext cx="7777738" cy="550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200" b="1" dirty="0">
                <a:solidFill>
                  <a:schemeClr val="tx1">
                    <a:lumMod val="50000"/>
                  </a:schemeClr>
                </a:solidFill>
              </a:rPr>
              <a:t>시나리오 </a:t>
            </a:r>
            <a:r>
              <a:rPr lang="en-US" altLang="ko-KR" sz="2200" b="1" dirty="0">
                <a:solidFill>
                  <a:schemeClr val="tx1">
                    <a:lumMod val="50000"/>
                  </a:schemeClr>
                </a:solidFill>
              </a:rPr>
              <a:t>1. </a:t>
            </a:r>
            <a:r>
              <a:rPr lang="ko-KR" altLang="en-US" sz="2200" b="1" dirty="0">
                <a:solidFill>
                  <a:schemeClr val="tx1">
                    <a:lumMod val="50000"/>
                  </a:schemeClr>
                </a:solidFill>
              </a:rPr>
              <a:t>사용자 관점</a:t>
            </a:r>
            <a:endParaRPr lang="en-US" altLang="ko-KR" sz="2200" b="1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1.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사용자가 영수증 사진을 찍는다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찍은 사진에서 영수증이 있는 범위를 지정한다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3.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지정한 범위 내에서 영수증 사진을 보정한다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4.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보정한 영수증 사진을 </a:t>
            </a:r>
            <a:r>
              <a:rPr lang="en-US" altLang="ko-KR" sz="2200" dirty="0">
                <a:solidFill>
                  <a:srgbClr val="FF0000"/>
                </a:solidFill>
              </a:rPr>
              <a:t>OCR</a:t>
            </a:r>
            <a:r>
              <a:rPr lang="ko-KR" altLang="en-US" sz="2200" dirty="0">
                <a:solidFill>
                  <a:srgbClr val="FF0000"/>
                </a:solidFill>
              </a:rPr>
              <a:t>을 통해서 글자를 인식한다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5.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인식한 글자들을 분석하여 가계부를 작성한다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6.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작성한 가계부를 서버에 전송한다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b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</a:br>
            <a:endParaRPr lang="ko-KR" altLang="en-US" sz="2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733964" y="330362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1" i="0" dirty="0">
                <a:solidFill>
                  <a:schemeClr val="tx1">
                    <a:lumMod val="50000"/>
                  </a:schemeClr>
                </a:solidFill>
                <a:latin typeface="HY견고딕"/>
                <a:ea typeface="HY견고딕"/>
                <a:sym typeface="Wingdings"/>
              </a:rPr>
              <a:t>시스템 수행 시나리오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8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1B3BB-2041-4C48-A35A-B5D9A00E73EC}"/>
              </a:ext>
            </a:extLst>
          </p:cNvPr>
          <p:cNvSpPr txBox="1"/>
          <p:nvPr/>
        </p:nvSpPr>
        <p:spPr>
          <a:xfrm>
            <a:off x="756950" y="1269777"/>
            <a:ext cx="7777738" cy="68634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tx1">
                    <a:lumMod val="50000"/>
                  </a:schemeClr>
                </a:solidFill>
              </a:rPr>
              <a:t>시나리오 </a:t>
            </a:r>
            <a:r>
              <a:rPr lang="en-US" altLang="ko-KR" sz="2200" b="1" dirty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ko-KR" altLang="en-US" sz="2200" b="1" dirty="0">
                <a:solidFill>
                  <a:schemeClr val="tx1">
                    <a:lumMod val="50000"/>
                  </a:schemeClr>
                </a:solidFill>
              </a:rPr>
              <a:t>영상 보정</a:t>
            </a:r>
            <a:endParaRPr lang="en-US" altLang="ko-KR" sz="22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배경이 같이 </a:t>
            </a:r>
            <a:r>
              <a:rPr lang="ko-KR" altLang="en-US" sz="2200" dirty="0" err="1">
                <a:solidFill>
                  <a:schemeClr val="tx1">
                    <a:lumMod val="50000"/>
                  </a:schemeClr>
                </a:solidFill>
              </a:rPr>
              <a:t>찍혀있을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 경우 </a:t>
            </a:r>
            <a:r>
              <a:rPr lang="ko-KR" altLang="en-US" sz="2200" dirty="0">
                <a:solidFill>
                  <a:srgbClr val="FF0000"/>
                </a:solidFill>
              </a:rPr>
              <a:t>이미지 </a:t>
            </a:r>
            <a:r>
              <a:rPr lang="ko-KR" altLang="en-US" sz="2200" dirty="0" err="1">
                <a:solidFill>
                  <a:srgbClr val="FF0000"/>
                </a:solidFill>
              </a:rPr>
              <a:t>크롭</a:t>
            </a:r>
            <a:endParaRPr lang="en-US" altLang="ko-KR" sz="2200" dirty="0">
              <a:solidFill>
                <a:srgbClr val="FF0000"/>
              </a:solidFill>
            </a:endParaRPr>
          </a:p>
          <a:p>
            <a:r>
              <a:rPr lang="en-US" altLang="ko-KR" sz="2200" dirty="0">
                <a:solidFill>
                  <a:srgbClr val="FF0000"/>
                </a:solidFill>
              </a:rPr>
              <a:t>      </a:t>
            </a:r>
            <a:r>
              <a:rPr lang="ko-KR" altLang="en-US" sz="2200" dirty="0">
                <a:solidFill>
                  <a:srgbClr val="FF0000"/>
                </a:solidFill>
              </a:rPr>
              <a:t>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기능으로 사진 내 사용자가 지정한 범위만을</a:t>
            </a: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      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처리한다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이미지가 기울어진 경우를 대비하여 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OpenCV</a:t>
            </a:r>
          </a:p>
          <a:p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에서 제공하는 </a:t>
            </a:r>
            <a:r>
              <a:rPr lang="ko-KR" altLang="en-US" sz="2200" dirty="0" err="1">
                <a:solidFill>
                  <a:srgbClr val="FF0000"/>
                </a:solidFill>
              </a:rPr>
              <a:t>워핑</a:t>
            </a:r>
            <a:r>
              <a:rPr lang="en-US" altLang="ko-KR" sz="2200" dirty="0">
                <a:solidFill>
                  <a:srgbClr val="FF0000"/>
                </a:solidFill>
              </a:rPr>
              <a:t> </a:t>
            </a:r>
            <a:r>
              <a:rPr lang="ko-KR" altLang="en-US" sz="2200" dirty="0">
                <a:solidFill>
                  <a:srgbClr val="FF0000"/>
                </a:solidFill>
              </a:rPr>
              <a:t>함수를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사용하여 보정한다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sz="2200" b="1" dirty="0">
              <a:solidFill>
                <a:srgbClr val="FF0000"/>
              </a:solidFill>
            </a:endParaRPr>
          </a:p>
          <a:p>
            <a:endParaRPr lang="en-US" altLang="ko-KR" sz="2200" b="1" dirty="0">
              <a:solidFill>
                <a:srgbClr val="FF0000"/>
              </a:solidFill>
            </a:endParaRPr>
          </a:p>
          <a:p>
            <a:endParaRPr lang="en-US" altLang="ko-KR" sz="2200" b="1" dirty="0">
              <a:solidFill>
                <a:srgbClr val="FF0000"/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3.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이미지가 너무 밝거나 어둡다면 </a:t>
            </a: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영상처리 기법을 적용해서</a:t>
            </a: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    (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덧셈과 뺄셈 연산 등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으로 </a:t>
            </a: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ko-KR" altLang="en-US" sz="2200" dirty="0">
                <a:solidFill>
                  <a:srgbClr val="FF0000"/>
                </a:solidFill>
              </a:rPr>
              <a:t>    밝기</a:t>
            </a:r>
            <a:r>
              <a:rPr lang="en-US" altLang="ko-KR" sz="2200" dirty="0">
                <a:solidFill>
                  <a:srgbClr val="FF0000"/>
                </a:solidFill>
              </a:rPr>
              <a:t>,</a:t>
            </a:r>
            <a:r>
              <a:rPr lang="ko-KR" altLang="en-US" sz="2200" dirty="0">
                <a:solidFill>
                  <a:srgbClr val="FF0000"/>
                </a:solidFill>
              </a:rPr>
              <a:t>대비를 조절하여 </a:t>
            </a:r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글자를 </a:t>
            </a: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r>
              <a:rPr lang="ko-KR" altLang="en-US" sz="2200" dirty="0">
                <a:solidFill>
                  <a:schemeClr val="tx1">
                    <a:lumMod val="50000"/>
                  </a:schemeClr>
                </a:solidFill>
              </a:rPr>
              <a:t>    인식하기 쉽게 한다</a:t>
            </a:r>
            <a:r>
              <a:rPr lang="en-US" altLang="ko-KR" sz="22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endParaRPr lang="ko-KR" altLang="en-US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886A5-27CA-4CA2-A7EF-562594944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26" y="1753461"/>
            <a:ext cx="1417666" cy="1244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D2EAC9-6B9D-45D1-ABE9-D196D1E78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245" y="3219859"/>
            <a:ext cx="1951353" cy="1244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4B50DE-871B-4152-A8B3-3C0EA64C8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26" y="4686256"/>
            <a:ext cx="3293917" cy="1551887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02537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756950" y="325210"/>
            <a:ext cx="4650338" cy="563822"/>
          </a:xfrm>
          <a:solidFill>
            <a:srgbClr val="FFFFFF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1" dirty="0">
                <a:latin typeface="HY견고딕"/>
                <a:ea typeface="HY견고딕"/>
                <a:sym typeface="Wingdings"/>
              </a:rPr>
              <a:t>OCR </a:t>
            </a:r>
            <a:r>
              <a:rPr lang="ko-KR" altLang="en-US" sz="3200" b="1" dirty="0">
                <a:latin typeface="HY견고딕"/>
                <a:ea typeface="HY견고딕"/>
                <a:sym typeface="Wingdings"/>
              </a:rPr>
              <a:t>인식률</a:t>
            </a:r>
            <a:endParaRPr lang="ko-KR" sz="3200" b="1" i="0" dirty="0">
              <a:latin typeface="HY견고딕"/>
              <a:ea typeface="HY견고딕"/>
              <a:sym typeface="Wingdings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9</a:t>
            </a:fld>
            <a:endParaRPr 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1B3BB-2041-4C48-A35A-B5D9A00E73EC}"/>
              </a:ext>
            </a:extLst>
          </p:cNvPr>
          <p:cNvSpPr txBox="1"/>
          <p:nvPr/>
        </p:nvSpPr>
        <p:spPr>
          <a:xfrm>
            <a:off x="756950" y="1269777"/>
            <a:ext cx="7777738" cy="28007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 fontAlgn="base">
              <a:buAutoNum type="arabicPeriod"/>
            </a:pPr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pPr fontAlgn="base"/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sz="2200" dirty="0">
              <a:solidFill>
                <a:schemeClr val="tx1">
                  <a:lumMod val="50000"/>
                </a:schemeClr>
              </a:solidFill>
            </a:endParaRPr>
          </a:p>
          <a:p>
            <a:endParaRPr lang="ko-KR" altLang="en-US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CC67B0-0BCB-46C7-BF09-4D9524AE2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58" y="1341804"/>
            <a:ext cx="3045485" cy="4741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973388-B3DA-463F-AEBD-8BE145AD1973}"/>
              </a:ext>
            </a:extLst>
          </p:cNvPr>
          <p:cNvSpPr txBox="1"/>
          <p:nvPr/>
        </p:nvSpPr>
        <p:spPr>
          <a:xfrm>
            <a:off x="5075422" y="1703965"/>
            <a:ext cx="3313242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Tesseract </a:t>
            </a:r>
            <a:r>
              <a:rPr lang="ko-KR" altLang="en-US" dirty="0">
                <a:solidFill>
                  <a:srgbClr val="FF0000"/>
                </a:solidFill>
              </a:rPr>
              <a:t>라이브러리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사용시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영수증의 경우 폰트가 일정하므로 약간의 오차가 있어도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숫자나 핵심 단어 인식에는 무리가 없는 인식률을 보인다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9" name="그래픽 18" descr="오른쪽을 가리키는 검지">
            <a:extLst>
              <a:ext uri="{FF2B5EF4-FFF2-40B4-BE49-F238E27FC236}">
                <a16:creationId xmlns:a16="http://schemas.microsoft.com/office/drawing/2014/main" id="{B841AAC3-3929-477A-87B8-B70A4AD7D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8447" y="2206128"/>
            <a:ext cx="694743" cy="694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9E1800-F2C6-4E45-AE32-EB770FF00D73}"/>
              </a:ext>
            </a:extLst>
          </p:cNvPr>
          <p:cNvSpPr txBox="1"/>
          <p:nvPr/>
        </p:nvSpPr>
        <p:spPr>
          <a:xfrm>
            <a:off x="5072136" y="4338194"/>
            <a:ext cx="3313242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OCR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기술 자체의 인식률을 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높이기는 어렵지만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영상처리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를 이용한 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영수증 사진 보정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으로 인식률을 비교적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쉽게 향상 시킬 수 있다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10" name="그래픽 9" descr="오른쪽을 가리키는 검지">
            <a:extLst>
              <a:ext uri="{FF2B5EF4-FFF2-40B4-BE49-F238E27FC236}">
                <a16:creationId xmlns:a16="http://schemas.microsoft.com/office/drawing/2014/main" id="{474BBDA2-3567-47E7-8A2F-7562819B1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8447" y="4729486"/>
            <a:ext cx="694743" cy="6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870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>
  <a:themeElements>
    <a:clrScheme name="PowerPoint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4D4D4D"/>
      </a:accent3>
      <a:accent4>
        <a:srgbClr val="4338C6"/>
      </a:accent4>
      <a:accent5>
        <a:srgbClr val="B2CEFF"/>
      </a:accent5>
      <a:accent6>
        <a:srgbClr val="B9B9B9"/>
      </a:accent6>
      <a:hlink>
        <a:srgbClr val="E1882F"/>
      </a:hlink>
      <a:folHlink>
        <a:srgbClr val="90A8B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PowerPoint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4D4D4D"/>
      </a:accent3>
      <a:accent4>
        <a:srgbClr val="4338C6"/>
      </a:accent4>
      <a:accent5>
        <a:srgbClr val="B2CEFF"/>
      </a:accent5>
      <a:accent6>
        <a:srgbClr val="B9B9B9"/>
      </a:accent6>
      <a:hlink>
        <a:srgbClr val="E1882F"/>
      </a:hlink>
      <a:folHlink>
        <a:srgbClr val="90A8B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>
  <a:themeElements>
    <a:clrScheme name="PowerPoint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4D4D4D"/>
      </a:accent3>
      <a:accent4>
        <a:srgbClr val="4338C6"/>
      </a:accent4>
      <a:accent5>
        <a:srgbClr val="B2CEFF"/>
      </a:accent5>
      <a:accent6>
        <a:srgbClr val="B9B9B9"/>
      </a:accent6>
      <a:hlink>
        <a:srgbClr val="E1882F"/>
      </a:hlink>
      <a:folHlink>
        <a:srgbClr val="90A8B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09999"/>
      </a:hlink>
      <a:folHlink>
        <a:srgbClr val="99CC0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5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1186</Words>
  <Application>Microsoft Office PowerPoint</Application>
  <PresentationFormat>사용자 지정</PresentationFormat>
  <Paragraphs>375</Paragraphs>
  <Slides>24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24</vt:i4>
      </vt:variant>
    </vt:vector>
  </HeadingPairs>
  <TitlesOfParts>
    <vt:vector size="39" baseType="lpstr">
      <vt:lpstr>HNC_GO_B_HINT_GS</vt:lpstr>
      <vt:lpstr>HY견고딕</vt:lpstr>
      <vt:lpstr>HY헤드라인M</vt:lpstr>
      <vt:lpstr>굴림</vt:lpstr>
      <vt:lpstr>맑은 고딕</vt:lpstr>
      <vt:lpstr>함초롬돋움</vt:lpstr>
      <vt:lpstr>함초롬바탕</vt:lpstr>
      <vt:lpstr>Arial</vt:lpstr>
      <vt:lpstr>Showcard Gothic</vt:lpstr>
      <vt:lpstr>Verdana</vt:lpstr>
      <vt:lpstr>Wingdings</vt:lpstr>
      <vt:lpstr/>
      <vt:lpstr/>
      <vt:lpstr/>
      <vt:lpstr/>
      <vt:lpstr>PowerPoint 프레젠테이션</vt:lpstr>
      <vt:lpstr>차        례</vt:lpstr>
      <vt:lpstr>종합설계 개요</vt:lpstr>
      <vt:lpstr>종합설계 개요</vt:lpstr>
      <vt:lpstr>관련 연구 및 사례</vt:lpstr>
      <vt:lpstr>기존 사례와의 비교</vt:lpstr>
      <vt:lpstr>시스템 수행 시나리오</vt:lpstr>
      <vt:lpstr>시스템 수행 시나리오</vt:lpstr>
      <vt:lpstr>OCR 인식률</vt:lpstr>
      <vt:lpstr>OCR 인식률</vt:lpstr>
      <vt:lpstr>가계부 기능 설명</vt:lpstr>
      <vt:lpstr>가계부 구현방법</vt:lpstr>
      <vt:lpstr>SMS를 통한 사용량 분석</vt:lpstr>
      <vt:lpstr>가계부 공유 &amp; 메신저</vt:lpstr>
      <vt:lpstr>시스템 구성도</vt:lpstr>
      <vt:lpstr>시스템 예상 수행 결과</vt:lpstr>
      <vt:lpstr>개발 환경</vt:lpstr>
      <vt:lpstr>개발 방법</vt:lpstr>
      <vt:lpstr>OCR 키워드 분석</vt:lpstr>
      <vt:lpstr>업무 분담</vt:lpstr>
      <vt:lpstr>종합설계 수행일정</vt:lpstr>
      <vt:lpstr>GitHub</vt:lpstr>
      <vt:lpstr>필요기술 및 참고 문헌</vt:lpstr>
      <vt:lpstr>필요기술 및 참고 문헌</vt:lpstr>
    </vt:vector>
  </TitlesOfParts>
  <Manager/>
  <Company>한국산업기술대학교 교무팀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채성은</cp:lastModifiedBy>
  <cp:revision>127</cp:revision>
  <dcterms:created xsi:type="dcterms:W3CDTF">2007-05-10T20:56:01Z</dcterms:created>
  <dcterms:modified xsi:type="dcterms:W3CDTF">2018-01-31T09:18:58Z</dcterms:modified>
</cp:coreProperties>
</file>