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6" r:id="rId3"/>
    <p:sldId id="300" r:id="rId4"/>
    <p:sldId id="301" r:id="rId5"/>
    <p:sldId id="302" r:id="rId6"/>
    <p:sldId id="261" r:id="rId7"/>
    <p:sldId id="303" r:id="rId8"/>
    <p:sldId id="304" r:id="rId9"/>
    <p:sldId id="305" r:id="rId10"/>
    <p:sldId id="306" r:id="rId11"/>
    <p:sldId id="310" r:id="rId12"/>
    <p:sldId id="309" r:id="rId13"/>
    <p:sldId id="308" r:id="rId14"/>
    <p:sldId id="311" r:id="rId15"/>
    <p:sldId id="312" r:id="rId16"/>
    <p:sldId id="31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6"/>
    <a:srgbClr val="00B0D8"/>
    <a:srgbClr val="B2D234"/>
    <a:srgbClr val="4CC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1224-2175-49E3-9DF7-5DC99E9D139F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74511-0461-484C-A0A2-FA4D201C1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883" y="2078326"/>
            <a:ext cx="4172606" cy="1746962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883" y="3730695"/>
            <a:ext cx="4172606" cy="87536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504089" y="42409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1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971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241"/>
            <a:ext cx="7886700" cy="4834759"/>
          </a:xfrm>
        </p:spPr>
        <p:txBody>
          <a:bodyPr/>
          <a:lstStyle>
            <a:lvl1pPr marL="358775" indent="-358775">
              <a:lnSpc>
                <a:spcPct val="150000"/>
              </a:lnSpc>
              <a:buClr>
                <a:srgbClr val="006BB6"/>
              </a:buClr>
              <a:buFont typeface="Wingdings" panose="05000000000000000000" pitchFamily="2" charset="2"/>
              <a:buChar char="v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01675" indent="-342900">
              <a:lnSpc>
                <a:spcPct val="100000"/>
              </a:lnSpc>
              <a:buClr>
                <a:srgbClr val="4CCAE5"/>
              </a:buClr>
              <a:buFont typeface="Wingdings" panose="05000000000000000000" pitchFamily="2" charset="2"/>
              <a:buChar char="§"/>
              <a:defRPr sz="1800"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898525" indent="-273050">
              <a:lnSpc>
                <a:spcPct val="150000"/>
              </a:lnSpc>
              <a:defRPr sz="1400"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>
              <a:lnSpc>
                <a:spcPct val="100000"/>
              </a:lnSpc>
              <a:defRPr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>
              <a:lnSpc>
                <a:spcPct val="100000"/>
              </a:lnSpc>
              <a:defRPr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8434" y="6356351"/>
            <a:ext cx="2057400" cy="36512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fld id="{17A589F1-4C20-49B4-8FE4-55401BED2D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08239" y="394139"/>
            <a:ext cx="123236" cy="147144"/>
          </a:xfrm>
          <a:prstGeom prst="rect">
            <a:avLst/>
          </a:prstGeom>
          <a:solidFill>
            <a:srgbClr val="006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08239" y="541283"/>
            <a:ext cx="123236" cy="147144"/>
          </a:xfrm>
          <a:prstGeom prst="rect">
            <a:avLst/>
          </a:prstGeom>
          <a:solidFill>
            <a:srgbClr val="4CC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2"/>
          <a:stretch/>
        </p:blipFill>
        <p:spPr>
          <a:xfrm>
            <a:off x="7735614" y="290824"/>
            <a:ext cx="1240220" cy="700611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>
            <a:off x="0" y="1197805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25400" dir="5400000" algn="t" rotWithShape="0">
              <a:schemeClr val="bg1">
                <a:lumMod val="50000"/>
                <a:alpha val="2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57" y="1709739"/>
            <a:ext cx="4082143" cy="3330347"/>
          </a:xfrm>
        </p:spPr>
        <p:txBody>
          <a:bodyPr anchor="b">
            <a:normAutofit/>
          </a:bodyPr>
          <a:lstStyle>
            <a:lvl1pPr>
              <a:defRPr sz="3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110844" y="1383167"/>
            <a:ext cx="3679371" cy="3863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8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589F1-4C20-49B4-8FE4-55401BED2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Machine Learning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8883" y="4150144"/>
            <a:ext cx="4172606" cy="875368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3"/>
          <p:cNvSpPr txBox="1">
            <a:spLocks/>
          </p:cNvSpPr>
          <p:nvPr/>
        </p:nvSpPr>
        <p:spPr>
          <a:xfrm>
            <a:off x="8738845" y="6339573"/>
            <a:ext cx="32965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17A589F1-4C20-49B4-8FE4-55401BED2D83}" type="slidenum">
              <a:rPr lang="ko-KR" altLang="en-US" smtClean="0"/>
              <a:pPr algn="just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25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Lec2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H(x) = W(x)+b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cost function</a:t>
            </a:r>
          </a:p>
          <a:p>
            <a:pPr>
              <a:buFontTx/>
              <a:buChar char="-"/>
            </a:pPr>
            <a:r>
              <a:rPr lang="en-US" altLang="ko-KR" dirty="0" smtClean="0"/>
              <a:t>Data</a:t>
            </a:r>
            <a:r>
              <a:rPr lang="ko-KR" altLang="en-US" dirty="0"/>
              <a:t>와 가장 맞는 선을 </a:t>
            </a:r>
            <a:r>
              <a:rPr lang="ko-KR" altLang="en-US" dirty="0" smtClean="0"/>
              <a:t>찾기 위함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최종목표 </a:t>
            </a:r>
            <a:r>
              <a:rPr lang="en-US" altLang="ko-KR" dirty="0" smtClean="0"/>
              <a:t>: cost(</a:t>
            </a:r>
            <a:r>
              <a:rPr lang="en-US" altLang="ko-KR" dirty="0" err="1" smtClean="0"/>
              <a:t>W,b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가장 작게 하는 </a:t>
            </a:r>
            <a:r>
              <a:rPr lang="en-US" altLang="ko-KR" dirty="0" err="1" smtClean="0"/>
              <a:t>W,b</a:t>
            </a:r>
            <a:r>
              <a:rPr lang="ko-KR" altLang="en-US" dirty="0" smtClean="0"/>
              <a:t>의 값을 구하는 것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2"/>
          <a:srcRect l="19803" t="27387" r="48095" b="19956"/>
          <a:stretch/>
        </p:blipFill>
        <p:spPr>
          <a:xfrm>
            <a:off x="5073042" y="1528176"/>
            <a:ext cx="2705621" cy="24951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7750" t="39255" r="53272" b="25471"/>
          <a:stretch/>
        </p:blipFill>
        <p:spPr>
          <a:xfrm>
            <a:off x="1052186" y="3020344"/>
            <a:ext cx="2931090" cy="20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0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99382" y="1709739"/>
            <a:ext cx="4082143" cy="3330347"/>
          </a:xfrm>
        </p:spPr>
        <p:txBody>
          <a:bodyPr/>
          <a:lstStyle/>
          <a:p>
            <a:r>
              <a:rPr lang="en-US" altLang="ko-KR" dirty="0" smtClean="0"/>
              <a:t>Lab2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93914" y="3374912"/>
            <a:ext cx="1066799" cy="979465"/>
            <a:chOff x="402772" y="1558818"/>
            <a:chExt cx="691242" cy="63465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25929" y="1736271"/>
              <a:ext cx="468085" cy="457200"/>
            </a:xfrm>
            <a:prstGeom prst="roundRect">
              <a:avLst/>
            </a:prstGeom>
            <a:solidFill>
              <a:srgbClr val="00B0D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2</a:t>
              </a:r>
              <a:endParaRPr lang="ko-KR" altLang="en-US" sz="3000" dirty="0"/>
            </a:p>
          </p:txBody>
        </p:sp>
        <p:sp>
          <p:nvSpPr>
            <p:cNvPr id="9" name="이등변 삼각형 8"/>
            <p:cNvSpPr/>
            <p:nvPr/>
          </p:nvSpPr>
          <p:spPr>
            <a:xfrm rot="2786997">
              <a:off x="473529" y="1529443"/>
              <a:ext cx="413657" cy="555171"/>
            </a:xfrm>
            <a:prstGeom prst="triangl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001659">
              <a:off x="550421" y="1488061"/>
              <a:ext cx="413657" cy="55517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8738845" y="6339573"/>
            <a:ext cx="32965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17A589F1-4C20-49B4-8FE4-55401BED2D83}" type="slidenum">
              <a:rPr lang="ko-KR" altLang="en-US" smtClean="0"/>
              <a:pPr algn="just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4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5" t="28363" r="40724" b="19670"/>
          <a:stretch/>
        </p:blipFill>
        <p:spPr>
          <a:xfrm>
            <a:off x="628650" y="1284632"/>
            <a:ext cx="8120275" cy="43724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6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tf.reduce_mean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평균을 구하는 함수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optimizer = </a:t>
            </a:r>
            <a:r>
              <a:rPr lang="en-US" altLang="ko-KR" sz="1800" dirty="0" err="1" smtClean="0"/>
              <a:t>tf.train.GradientDescentOptimizer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cost</a:t>
            </a:r>
            <a:r>
              <a:rPr lang="ko-KR" altLang="en-US" sz="1800" dirty="0" smtClean="0"/>
              <a:t>를 최소화 시켜주기 위한 명령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427" t="38399" r="42491" b="23073"/>
          <a:stretch/>
        </p:blipFill>
        <p:spPr>
          <a:xfrm>
            <a:off x="901874" y="1282261"/>
            <a:ext cx="6776581" cy="28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4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s</a:t>
            </a:r>
            <a:r>
              <a:rPr lang="en-US" altLang="ko-KR" sz="1800" dirty="0" err="1" smtClean="0"/>
              <a:t>ess.run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tf.global_variables_initializer</a:t>
            </a:r>
            <a:r>
              <a:rPr lang="en-US" altLang="ko-KR" sz="1800" dirty="0" smtClean="0"/>
              <a:t>())</a:t>
            </a:r>
          </a:p>
          <a:p>
            <a:pPr>
              <a:buFontTx/>
              <a:buChar char="-"/>
            </a:pPr>
            <a:r>
              <a:rPr lang="en-US" altLang="ko-KR" sz="1800" dirty="0" err="1" smtClean="0"/>
              <a:t>W,b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variables</a:t>
            </a:r>
            <a:r>
              <a:rPr lang="ko-KR" altLang="en-US" sz="1800" dirty="0" smtClean="0"/>
              <a:t>로 생성했기 때문에 이 세션을 </a:t>
            </a:r>
            <a:r>
              <a:rPr lang="ko-KR" altLang="en-US" sz="1800" dirty="0" err="1" smtClean="0"/>
              <a:t>실행시켜줘야함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041" t="27612" r="46053" b="22389"/>
          <a:stretch/>
        </p:blipFill>
        <p:spPr>
          <a:xfrm>
            <a:off x="1035116" y="1261241"/>
            <a:ext cx="6912018" cy="31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3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4981" t="57748" r="41239" b="22388"/>
          <a:stretch/>
        </p:blipFill>
        <p:spPr>
          <a:xfrm>
            <a:off x="1027133" y="1778696"/>
            <a:ext cx="5711869" cy="26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Placeholder</a:t>
            </a:r>
            <a:r>
              <a:rPr lang="ko-KR" altLang="en-US" dirty="0" smtClean="0"/>
              <a:t>를 사용할 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X,Y </a:t>
            </a:r>
            <a:r>
              <a:rPr lang="ko-KR" altLang="en-US" dirty="0" smtClean="0"/>
              <a:t>값을 미리 정하지 않고 </a:t>
            </a:r>
            <a:r>
              <a:rPr lang="en-US" altLang="ko-KR" dirty="0" smtClean="0"/>
              <a:t>placeholder</a:t>
            </a:r>
            <a:r>
              <a:rPr lang="ko-KR" altLang="en-US" dirty="0" smtClean="0"/>
              <a:t>를 사용하여 </a:t>
            </a:r>
            <a:r>
              <a:rPr lang="ko-KR" altLang="en-US" dirty="0" err="1" smtClean="0"/>
              <a:t>노드생성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feed_dict</a:t>
            </a:r>
            <a:r>
              <a:rPr lang="ko-KR" altLang="en-US" dirty="0" smtClean="0"/>
              <a:t>로 원하는 값을 대입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367" t="49358" r="75705" b="43964"/>
          <a:stretch/>
        </p:blipFill>
        <p:spPr>
          <a:xfrm>
            <a:off x="939450" y="1816272"/>
            <a:ext cx="5717643" cy="1077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945" t="69050" r="66559" b="23587"/>
          <a:stretch/>
        </p:blipFill>
        <p:spPr>
          <a:xfrm>
            <a:off x="809120" y="3609728"/>
            <a:ext cx="5847973" cy="8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6346" y="1659405"/>
            <a:ext cx="4530604" cy="3330347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Lec</a:t>
            </a:r>
            <a:r>
              <a:rPr lang="en-US" altLang="ko-KR" sz="2800" dirty="0" smtClean="0"/>
              <a:t> 1</a:t>
            </a:r>
            <a:endParaRPr lang="ko-KR" altLang="en-US" sz="2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93914" y="3374912"/>
            <a:ext cx="1066799" cy="979465"/>
            <a:chOff x="402772" y="1558818"/>
            <a:chExt cx="691242" cy="63465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25929" y="1736271"/>
              <a:ext cx="468085" cy="457200"/>
            </a:xfrm>
            <a:prstGeom prst="roundRect">
              <a:avLst/>
            </a:prstGeom>
            <a:solidFill>
              <a:srgbClr val="00B0D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</a:t>
              </a:r>
              <a:endParaRPr lang="ko-KR" altLang="en-US" sz="3000" dirty="0"/>
            </a:p>
          </p:txBody>
        </p:sp>
        <p:sp>
          <p:nvSpPr>
            <p:cNvPr id="9" name="이등변 삼각형 8"/>
            <p:cNvSpPr/>
            <p:nvPr/>
          </p:nvSpPr>
          <p:spPr>
            <a:xfrm rot="2786997">
              <a:off x="473529" y="1529443"/>
              <a:ext cx="413657" cy="555171"/>
            </a:xfrm>
            <a:prstGeom prst="triangl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001659">
              <a:off x="550421" y="1488061"/>
              <a:ext cx="413657" cy="55517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8738845" y="6339573"/>
            <a:ext cx="32965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17A589F1-4C20-49B4-8FE4-55401BED2D83}" type="slidenum">
              <a:rPr lang="ko-KR" altLang="en-US" smtClean="0"/>
              <a:pPr algn="just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34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3"/>
          <p:cNvSpPr txBox="1">
            <a:spLocks/>
          </p:cNvSpPr>
          <p:nvPr/>
        </p:nvSpPr>
        <p:spPr>
          <a:xfrm>
            <a:off x="8515350" y="6369417"/>
            <a:ext cx="50980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A589F1-4C20-49B4-8FE4-55401BED2D8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0" name="내용 개체 틀 19"/>
          <p:cNvSpPr>
            <a:spLocks noGrp="1"/>
          </p:cNvSpPr>
          <p:nvPr>
            <p:ph idx="1"/>
          </p:nvPr>
        </p:nvSpPr>
        <p:spPr>
          <a:xfrm>
            <a:off x="628650" y="565916"/>
            <a:ext cx="7886700" cy="54850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Lec1</a:t>
            </a:r>
            <a:endParaRPr lang="ko-KR" altLang="en-US" dirty="0"/>
          </a:p>
        </p:txBody>
      </p:sp>
      <p:sp>
        <p:nvSpPr>
          <p:cNvPr id="9" name="내용 개체 틀 19"/>
          <p:cNvSpPr txBox="1">
            <a:spLocks/>
          </p:cNvSpPr>
          <p:nvPr/>
        </p:nvSpPr>
        <p:spPr>
          <a:xfrm>
            <a:off x="628650" y="1261241"/>
            <a:ext cx="7886700" cy="483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006BB6"/>
              </a:buClr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701675" indent="-3429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4CCAE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2pPr>
            <a:lvl3pPr marL="898525" indent="-2730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ML? </a:t>
            </a:r>
            <a:r>
              <a:rPr lang="ko-KR" altLang="en-US" sz="1800" dirty="0" smtClean="0"/>
              <a:t>프로그램이 스스로 학습하여 배우는 능력을 가지는 프로그램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학습방법에 따라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Supervised learning : labeled example</a:t>
            </a:r>
            <a:r>
              <a:rPr lang="ko-KR" altLang="en-US" sz="1800" dirty="0" smtClean="0"/>
              <a:t>로 학습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키워드에 따른 사진 등을 검색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Unsupervised learning : data</a:t>
            </a:r>
            <a:r>
              <a:rPr lang="ko-KR" altLang="en-US" sz="1800" dirty="0" smtClean="0"/>
              <a:t>를 보고 스스로 학습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구글뉴스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그룹핑</a:t>
            </a:r>
            <a:r>
              <a:rPr lang="en-US" altLang="ko-KR" sz="1800" dirty="0" smtClean="0"/>
              <a:t>, word clustering</a:t>
            </a:r>
          </a:p>
        </p:txBody>
      </p:sp>
    </p:spTree>
    <p:extLst>
      <p:ext uri="{BB962C8B-B14F-4D97-AF65-F5344CB8AC3E}">
        <p14:creationId xmlns:p14="http://schemas.microsoft.com/office/powerpoint/2010/main" val="41920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Lec1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Supervised learning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Image labeling</a:t>
            </a:r>
          </a:p>
          <a:p>
            <a:pPr>
              <a:buFontTx/>
              <a:buChar char="-"/>
            </a:pPr>
            <a:r>
              <a:rPr lang="en-US" altLang="ko-KR" sz="1800" dirty="0"/>
              <a:t>Email spam filter : </a:t>
            </a:r>
            <a:r>
              <a:rPr lang="ko-KR" altLang="en-US" sz="1800" dirty="0" err="1"/>
              <a:t>스팸메일을</a:t>
            </a:r>
            <a:r>
              <a:rPr lang="ko-KR" altLang="en-US" sz="1800" dirty="0"/>
              <a:t> 바탕으로 </a:t>
            </a:r>
            <a:r>
              <a:rPr lang="ko-KR" altLang="en-US" sz="1800" dirty="0" smtClean="0"/>
              <a:t>학습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Predicting exam score : </a:t>
            </a:r>
            <a:r>
              <a:rPr lang="ko-KR" altLang="en-US" sz="1800" dirty="0"/>
              <a:t>이전의 시험점수를 바탕으로 </a:t>
            </a:r>
            <a:r>
              <a:rPr lang="ko-KR" altLang="en-US" sz="1800" dirty="0" smtClean="0"/>
              <a:t>학습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Training data set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미리 정해져 있는 </a:t>
            </a:r>
            <a:r>
              <a:rPr lang="en-US" altLang="ko-KR" sz="1800" dirty="0" smtClean="0"/>
              <a:t>data</a:t>
            </a:r>
            <a:r>
              <a:rPr lang="ko-KR" altLang="en-US" sz="1800" dirty="0" smtClean="0"/>
              <a:t>를 이용하여 </a:t>
            </a:r>
            <a:r>
              <a:rPr lang="en-US" altLang="ko-KR" sz="1800" dirty="0" smtClean="0"/>
              <a:t>ML</a:t>
            </a:r>
            <a:r>
              <a:rPr lang="ko-KR" altLang="en-US" sz="1800" dirty="0" smtClean="0"/>
              <a:t>에 학습시켜 모델을 </a:t>
            </a:r>
            <a:r>
              <a:rPr lang="ko-KR" altLang="en-US" sz="1800" dirty="0" err="1" smtClean="0"/>
              <a:t>만듬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99193"/>
              </p:ext>
            </p:extLst>
          </p:nvPr>
        </p:nvGraphicFramePr>
        <p:xfrm>
          <a:off x="1877568" y="4369639"/>
          <a:ext cx="1536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6"/>
                <a:gridCol w="768096"/>
              </a:tblGrid>
              <a:tr h="298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298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  <a:tr h="298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298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298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9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Lec1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Type of supervised learning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Regression : data</a:t>
            </a:r>
            <a:r>
              <a:rPr lang="ko-KR" altLang="en-US" sz="1800" dirty="0" smtClean="0"/>
              <a:t>의 범위에 대한 예측</a:t>
            </a:r>
            <a:r>
              <a:rPr lang="en-US" altLang="ko-KR" sz="1800" dirty="0" smtClean="0"/>
              <a:t>(ex: 1~100 data)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Binary classification : </a:t>
            </a:r>
            <a:r>
              <a:rPr lang="ko-KR" altLang="en-US" sz="1800" dirty="0" smtClean="0"/>
              <a:t>두 개의 </a:t>
            </a:r>
            <a:r>
              <a:rPr lang="en-US" altLang="ko-KR" sz="1800" dirty="0" smtClean="0"/>
              <a:t>data</a:t>
            </a:r>
            <a:r>
              <a:rPr lang="ko-KR" altLang="en-US" sz="1800" dirty="0" smtClean="0"/>
              <a:t>에 대한 예측</a:t>
            </a:r>
            <a:r>
              <a:rPr lang="en-US" altLang="ko-KR" sz="1800" dirty="0" smtClean="0"/>
              <a:t>(ex: P/F)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Multi-label classification : label</a:t>
            </a:r>
            <a:r>
              <a:rPr lang="ko-KR" altLang="en-US" sz="1800" dirty="0" smtClean="0"/>
              <a:t>이 되어있는 </a:t>
            </a:r>
            <a:r>
              <a:rPr lang="en-US" altLang="ko-KR" sz="1800" dirty="0" smtClean="0"/>
              <a:t>data</a:t>
            </a:r>
            <a:r>
              <a:rPr lang="ko-KR" altLang="en-US" sz="1800" dirty="0" smtClean="0"/>
              <a:t>에 대한 예측</a:t>
            </a:r>
            <a:r>
              <a:rPr lang="en-US" altLang="ko-KR" sz="1800" dirty="0" smtClean="0"/>
              <a:t>(ex: A B C D)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99382" y="1709739"/>
            <a:ext cx="4082143" cy="3330347"/>
          </a:xfrm>
        </p:spPr>
        <p:txBody>
          <a:bodyPr/>
          <a:lstStyle/>
          <a:p>
            <a:r>
              <a:rPr lang="en-US" altLang="ko-KR" dirty="0" smtClean="0"/>
              <a:t>Lab1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93914" y="3374912"/>
            <a:ext cx="1066799" cy="979465"/>
            <a:chOff x="402772" y="1558818"/>
            <a:chExt cx="691242" cy="63465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25929" y="1736271"/>
              <a:ext cx="468085" cy="457200"/>
            </a:xfrm>
            <a:prstGeom prst="roundRect">
              <a:avLst/>
            </a:prstGeom>
            <a:solidFill>
              <a:srgbClr val="00B0D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2</a:t>
              </a:r>
              <a:endParaRPr lang="ko-KR" altLang="en-US" sz="3000" dirty="0"/>
            </a:p>
          </p:txBody>
        </p:sp>
        <p:sp>
          <p:nvSpPr>
            <p:cNvPr id="9" name="이등변 삼각형 8"/>
            <p:cNvSpPr/>
            <p:nvPr/>
          </p:nvSpPr>
          <p:spPr>
            <a:xfrm rot="2786997">
              <a:off x="473529" y="1529443"/>
              <a:ext cx="413657" cy="555171"/>
            </a:xfrm>
            <a:prstGeom prst="triangl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001659">
              <a:off x="550421" y="1488061"/>
              <a:ext cx="413657" cy="55517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8738845" y="6339573"/>
            <a:ext cx="32965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17A589F1-4C20-49B4-8FE4-55401BED2D83}" type="slidenum">
              <a:rPr lang="ko-KR" altLang="en-US" smtClean="0"/>
              <a:pPr algn="just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5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83" t="29546" r="41180" b="25316"/>
          <a:stretch/>
        </p:blipFill>
        <p:spPr>
          <a:xfrm>
            <a:off x="731519" y="1694688"/>
            <a:ext cx="7770957" cy="38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4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그래프를 구축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sess.run</a:t>
            </a:r>
            <a:r>
              <a:rPr lang="en-US" altLang="ko-KR" dirty="0" smtClean="0"/>
              <a:t>(op,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={</a:t>
            </a:r>
            <a:r>
              <a:rPr lang="en-US" altLang="ko-KR" dirty="0" err="1" smtClean="0"/>
              <a:t>x:x_data</a:t>
            </a:r>
            <a:r>
              <a:rPr lang="en-US" altLang="ko-KR" dirty="0" smtClean="0"/>
              <a:t>})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Tensor Rank(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 : scalar(0), vector(1), matrix(2)…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Tensor Shape(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 : 1-D </a:t>
            </a:r>
            <a:r>
              <a:rPr lang="en-US" altLang="ko-KR" dirty="0" smtClean="0">
                <a:sym typeface="Wingdings" panose="05000000000000000000" pitchFamily="2" charset="2"/>
              </a:rPr>
              <a:t>: (D0), 2-D :(D0,D1)…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Tensor Type : float32, int32…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89F1-4C20-49B4-8FE4-55401BED2D8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4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99382" y="1709739"/>
            <a:ext cx="4082143" cy="3330347"/>
          </a:xfrm>
        </p:spPr>
        <p:txBody>
          <a:bodyPr/>
          <a:lstStyle/>
          <a:p>
            <a:r>
              <a:rPr lang="en-US" altLang="ko-KR" dirty="0" smtClean="0"/>
              <a:t>Lec2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93914" y="3374912"/>
            <a:ext cx="1066799" cy="979465"/>
            <a:chOff x="402772" y="1558818"/>
            <a:chExt cx="691242" cy="63465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25929" y="1736271"/>
              <a:ext cx="468085" cy="457200"/>
            </a:xfrm>
            <a:prstGeom prst="roundRect">
              <a:avLst/>
            </a:prstGeom>
            <a:solidFill>
              <a:srgbClr val="00B0D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2</a:t>
              </a:r>
              <a:endParaRPr lang="ko-KR" altLang="en-US" sz="3000" dirty="0"/>
            </a:p>
          </p:txBody>
        </p:sp>
        <p:sp>
          <p:nvSpPr>
            <p:cNvPr id="9" name="이등변 삼각형 8"/>
            <p:cNvSpPr/>
            <p:nvPr/>
          </p:nvSpPr>
          <p:spPr>
            <a:xfrm rot="2786997">
              <a:off x="473529" y="1529443"/>
              <a:ext cx="413657" cy="555171"/>
            </a:xfrm>
            <a:prstGeom prst="triangl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001659">
              <a:off x="550421" y="1488061"/>
              <a:ext cx="413657" cy="55517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8738845" y="6339573"/>
            <a:ext cx="32965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17A589F1-4C20-49B4-8FE4-55401BED2D83}" type="slidenum">
              <a:rPr lang="ko-KR" altLang="en-US" smtClean="0"/>
              <a:pPr algn="just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0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HY견고딕"/>
        <a:ea typeface="HY견고딕"/>
        <a:cs typeface=""/>
      </a:majorFont>
      <a:minorFont>
        <a:latin typeface="HY견고딕"/>
        <a:ea typeface="HY중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10395</TotalTime>
  <Words>288</Words>
  <Application>Microsoft Office PowerPoint</Application>
  <PresentationFormat>화면 슬라이드 쇼(4:3)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HY중고딕</vt:lpstr>
      <vt:lpstr>맑은 고딕</vt:lpstr>
      <vt:lpstr>Arial</vt:lpstr>
      <vt:lpstr>Wingdings</vt:lpstr>
      <vt:lpstr>Office 테마</vt:lpstr>
      <vt:lpstr>Machine Learning</vt:lpstr>
      <vt:lpstr>Lec 1</vt:lpstr>
      <vt:lpstr>PowerPoint 프레젠테이션</vt:lpstr>
      <vt:lpstr>Lec1</vt:lpstr>
      <vt:lpstr>Lec1</vt:lpstr>
      <vt:lpstr>Lab1</vt:lpstr>
      <vt:lpstr>Lab1</vt:lpstr>
      <vt:lpstr>Lab1</vt:lpstr>
      <vt:lpstr>Lec2</vt:lpstr>
      <vt:lpstr>Lec2</vt:lpstr>
      <vt:lpstr>Lab2</vt:lpstr>
      <vt:lpstr>Lab2</vt:lpstr>
      <vt:lpstr>Lab2</vt:lpstr>
      <vt:lpstr>Lab2</vt:lpstr>
      <vt:lpstr>Lab2</vt:lpstr>
      <vt:lpstr>Lab2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phyon</dc:creator>
  <cp:lastModifiedBy>김낙현</cp:lastModifiedBy>
  <cp:revision>122</cp:revision>
  <dcterms:created xsi:type="dcterms:W3CDTF">2016-01-09T11:57:46Z</dcterms:created>
  <dcterms:modified xsi:type="dcterms:W3CDTF">2017-08-07T13:26:30Z</dcterms:modified>
</cp:coreProperties>
</file>