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6BF1EA0-93D8-46BF-8C74-D753B476B597}">
  <a:tblStyle styleId="{26BF1EA0-93D8-46BF-8C74-D753B476B59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b3fd86a91f_0_5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b3fd86a91f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3fd86a91f_0_6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3fd86a91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b3fd86a91f_0_7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b3fd86a91f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b3fd86a91f_0_7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b3fd86a91f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b3fd86a91f_0_8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b3fd86a91f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b3fd86a91f_0_9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b3fd86a91f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b3fd86a91f_0_10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b3fd86a91f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b3fd86a91f_0_10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b3fd86a91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b3fd86a91f_0_11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b3fd86a91f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b3fd86a91f_0_12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b3fd86a91f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ef645fb92_0_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ef645fb9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2b3fd86a91f_0_132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2b3fd86a91f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b3fd86a91f_0_1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b3fd86a91f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b3fd86a91f_0_1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b3fd86a91f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b3fd86a91f_0_15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2b3fd86a91f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2b3fd86a91f_0_16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2b3fd86a91f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b3fd86a91f_0_16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b3fd86a91f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b3fd86a91f_0_17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b3fd86a91f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3fd86a91f_0_184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2b3fd86a91f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6f16312e0_4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6f16312e0_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b3fd86a91f_0_19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b3fd86a91f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b3fd86a91f_0_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b3fd86a91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66f16312e0_4_2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66f16312e0_4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ef645fb92_0_346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ef645fb92_0_3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3fd86a91f_0_8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3fd86a91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b3fd86a91f_0_1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b3fd86a91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3fd86a91f_0_2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3fd86a91f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b3fd86a91f_0_31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2b3fd86a91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b3fd86a91f_0_39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b3fd86a91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b3fd86a91f_0_4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b3fd86a91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None/>
              <a:defRPr b="1" sz="2800">
                <a:solidFill>
                  <a:srgbClr val="FF0000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ctr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ctr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ctr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 algn="just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 algn="just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 algn="just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 b="1"/>
            </a:lvl1pPr>
            <a:lvl2pPr lvl="1">
              <a:buNone/>
              <a:defRPr b="1"/>
            </a:lvl2pPr>
            <a:lvl3pPr lvl="2">
              <a:buNone/>
              <a:defRPr b="1"/>
            </a:lvl3pPr>
            <a:lvl4pPr lvl="3">
              <a:buNone/>
              <a:defRPr b="1"/>
            </a:lvl4pPr>
            <a:lvl5pPr lvl="4">
              <a:buNone/>
              <a:defRPr b="1"/>
            </a:lvl5pPr>
            <a:lvl6pPr lvl="5">
              <a:buNone/>
              <a:defRPr b="1"/>
            </a:lvl6pPr>
            <a:lvl7pPr lvl="6">
              <a:buNone/>
              <a:defRPr b="1"/>
            </a:lvl7pPr>
            <a:lvl8pPr lvl="7">
              <a:buNone/>
              <a:defRPr b="1"/>
            </a:lvl8pPr>
            <a:lvl9pPr lvl="8">
              <a:buNone/>
              <a:defRPr b="1"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" name="Google Shape;20;p4"/>
          <p:cNvSpPr txBox="1"/>
          <p:nvPr/>
        </p:nvSpPr>
        <p:spPr>
          <a:xfrm>
            <a:off x="0" y="13439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68300" lvl="0" marL="4572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1pPr>
            <a:lvl2pPr indent="-368300" lvl="1" marL="9144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2pPr>
            <a:lvl3pPr indent="-368300" lvl="2" marL="13716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3pPr>
            <a:lvl4pPr indent="-368300" lvl="3" marL="18288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4pPr>
            <a:lvl5pPr indent="-368300" lvl="4" marL="22860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5pPr>
            <a:lvl6pPr indent="-368300" lvl="5" marL="27432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6pPr>
            <a:lvl7pPr indent="-368300" lvl="6" marL="3200400">
              <a:spcBef>
                <a:spcPts val="0"/>
              </a:spcBef>
              <a:spcAft>
                <a:spcPts val="0"/>
              </a:spcAft>
              <a:buSzPts val="2200"/>
              <a:buChar char="●"/>
              <a:defRPr/>
            </a:lvl7pPr>
            <a:lvl8pPr indent="-368300" lvl="7" marL="3657600">
              <a:spcBef>
                <a:spcPts val="0"/>
              </a:spcBef>
              <a:spcAft>
                <a:spcPts val="0"/>
              </a:spcAft>
              <a:buSzPts val="2200"/>
              <a:buChar char="○"/>
              <a:defRPr/>
            </a:lvl8pPr>
            <a:lvl9pPr indent="-368300" lvl="8" marL="4114800">
              <a:spcBef>
                <a:spcPts val="0"/>
              </a:spcBef>
              <a:spcAft>
                <a:spcPts val="0"/>
              </a:spcAft>
              <a:buSzPts val="22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1"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683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1pPr>
            <a:lvl2pPr indent="-3683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2pPr>
            <a:lvl3pPr indent="-3683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3pPr>
            <a:lvl4pPr indent="-3683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4pPr>
            <a:lvl5pPr indent="-3683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5pPr>
            <a:lvl6pPr indent="-3683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6pPr>
            <a:lvl7pPr indent="-3683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  <a:defRPr sz="2200">
                <a:solidFill>
                  <a:schemeClr val="dk1"/>
                </a:solidFill>
              </a:defRPr>
            </a:lvl7pPr>
            <a:lvl8pPr indent="-3683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○"/>
              <a:defRPr sz="2200">
                <a:solidFill>
                  <a:schemeClr val="dk1"/>
                </a:solidFill>
              </a:defRPr>
            </a:lvl8pPr>
            <a:lvl9pPr indent="-3683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■"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b="1" sz="1800">
                <a:solidFill>
                  <a:schemeClr val="dk1"/>
                </a:solidFill>
              </a:defRPr>
            </a:lvl1pPr>
            <a:lvl2pPr lvl="1" algn="r">
              <a:buNone/>
              <a:defRPr b="1" sz="1800">
                <a:solidFill>
                  <a:schemeClr val="dk1"/>
                </a:solidFill>
              </a:defRPr>
            </a:lvl2pPr>
            <a:lvl3pPr lvl="2" algn="r">
              <a:buNone/>
              <a:defRPr b="1" sz="1800">
                <a:solidFill>
                  <a:schemeClr val="dk1"/>
                </a:solidFill>
              </a:defRPr>
            </a:lvl3pPr>
            <a:lvl4pPr lvl="3" algn="r">
              <a:buNone/>
              <a:defRPr b="1" sz="1800">
                <a:solidFill>
                  <a:schemeClr val="dk1"/>
                </a:solidFill>
              </a:defRPr>
            </a:lvl4pPr>
            <a:lvl5pPr lvl="4" algn="r">
              <a:buNone/>
              <a:defRPr b="1" sz="1800">
                <a:solidFill>
                  <a:schemeClr val="dk1"/>
                </a:solidFill>
              </a:defRPr>
            </a:lvl5pPr>
            <a:lvl6pPr lvl="5" algn="r">
              <a:buNone/>
              <a:defRPr b="1" sz="1800">
                <a:solidFill>
                  <a:schemeClr val="dk1"/>
                </a:solidFill>
              </a:defRPr>
            </a:lvl6pPr>
            <a:lvl7pPr lvl="6" algn="r">
              <a:buNone/>
              <a:defRPr b="1" sz="1800">
                <a:solidFill>
                  <a:schemeClr val="dk1"/>
                </a:solidFill>
              </a:defRPr>
            </a:lvl7pPr>
            <a:lvl8pPr lvl="7" algn="r">
              <a:buNone/>
              <a:defRPr b="1" sz="1800">
                <a:solidFill>
                  <a:schemeClr val="dk1"/>
                </a:solidFill>
              </a:defRPr>
            </a:lvl8pPr>
            <a:lvl9pPr lvl="8" algn="r">
              <a:buNone/>
              <a:defRPr b="1" sz="18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 txBox="1"/>
          <p:nvPr/>
        </p:nvSpPr>
        <p:spPr>
          <a:xfrm>
            <a:off x="0" y="6666125"/>
            <a:ext cx="9144000" cy="219300"/>
          </a:xfrm>
          <a:prstGeom prst="rect">
            <a:avLst/>
          </a:prstGeom>
          <a:solidFill>
            <a:srgbClr val="38761D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colab.research.google.com/drive/1FZSectdg6fQ-0GW7XNZXcMuuHyyQ6dSU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Artificial Intelligence</a:t>
            </a:r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Lecture: Problem Solving Using Searching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Well-defined problems and solutions</a:t>
            </a:r>
            <a:endParaRPr/>
          </a:p>
        </p:txBody>
      </p:sp>
      <p:sp>
        <p:nvSpPr>
          <p:cNvPr id="119" name="Google Shape;119;p2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Goal test: determine whether a given state is a goal state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The goal is specified by either an explicit set of possible goal states or an abstract property.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𝐼𝑛(𝐵𝑢𝑐h𝑎𝑟𝑒𝑠𝑡), checkmate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Path cost: a function that sets a numeric cost to each path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Non-negative, reflecting the agent’s performance measure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𝑐(𝐼𝑛(𝐴𝑟𝑎𝑑),𝐺𝑜(𝑍𝑒𝑟𝑖𝑛𝑑),𝐼𝑛(𝑍𝑒𝑟𝑖𝑛𝑑)) = 75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An optimal solution has the lowest path cost.</a:t>
            </a:r>
            <a:endParaRPr/>
          </a:p>
        </p:txBody>
      </p:sp>
      <p:sp>
        <p:nvSpPr>
          <p:cNvPr id="120" name="Google Shape;120;p2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Formulating problems by abstraction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Abstraction creates an approximate and simplified model of the real world, which is too detailed for computers.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This is critical for automated problem solving.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choice of a good abstraction involves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Remove as much detail as possible while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Retain validity and ensure that the abstract actions are easy to be carried out.</a:t>
            </a:r>
            <a:endParaRPr/>
          </a:p>
        </p:txBody>
      </p:sp>
      <p:sp>
        <p:nvSpPr>
          <p:cNvPr id="127" name="Google Shape;127;p2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Vacuum-cleaner world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States: determined by both the agent location and the dirt locations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2 x 2</a:t>
            </a:r>
            <a:r>
              <a:rPr baseline="30000" lang="en"/>
              <a:t>2 </a:t>
            </a:r>
            <a:r>
              <a:rPr lang="en"/>
              <a:t>= 8 possible world states (𝑛 × 2</a:t>
            </a:r>
            <a:r>
              <a:rPr baseline="30000" lang="en"/>
              <a:t>𝑛</a:t>
            </a:r>
            <a:r>
              <a:rPr lang="en"/>
              <a:t> in general)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Initial state: Any state can be designated as the initial state.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Actions: Left, Right, and Suck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Transition model: The actions have their expected effects.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 test: whether all the squares are clean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Path cost: each step costs 1</a:t>
            </a:r>
            <a:endParaRPr/>
          </a:p>
        </p:txBody>
      </p:sp>
      <p:sp>
        <p:nvSpPr>
          <p:cNvPr id="134" name="Google Shape;134;p2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Vacuum-cleaner world</a:t>
            </a:r>
            <a:endParaRPr/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2" name="Google Shape;14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97546"/>
            <a:ext cx="9144001" cy="47593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8-puzzle</a:t>
            </a:r>
            <a:endParaRPr/>
          </a:p>
        </p:txBody>
      </p:sp>
      <p:sp>
        <p:nvSpPr>
          <p:cNvPr id="148" name="Google Shape;148;p2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States: the location of each of the eight tiles and the blank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Initial state: any state can be designated as the initial state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Actions: movements of the blank space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Left, Right, Up, or Down.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Different subsets of these are possible depending on where the blank is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Transition model: return a resulting state given a state and an action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 test: whether the state matches the goal configuration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Path cost: each step costs 1</a:t>
            </a:r>
            <a:endParaRPr/>
          </a:p>
        </p:txBody>
      </p:sp>
      <p:sp>
        <p:nvSpPr>
          <p:cNvPr id="149" name="Google Shape;149;p2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8-puzzle</a:t>
            </a:r>
            <a:endParaRPr/>
          </a:p>
        </p:txBody>
      </p:sp>
      <p:sp>
        <p:nvSpPr>
          <p:cNvPr id="155" name="Google Shape;155;p2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925" y="1938338"/>
            <a:ext cx="6534150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8-queens</a:t>
            </a:r>
            <a:endParaRPr/>
          </a:p>
        </p:txBody>
      </p:sp>
      <p:sp>
        <p:nvSpPr>
          <p:cNvPr id="162" name="Google Shape;162;p2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Incremental formulation: add a queen step-by-step to the empty initial state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Complete-state formulation: start with all 8 queens on the board and move them around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The path cost is trivial because only the final state counts</a:t>
            </a:r>
            <a:endParaRPr/>
          </a:p>
        </p:txBody>
      </p:sp>
      <p:sp>
        <p:nvSpPr>
          <p:cNvPr id="163" name="Google Shape;163;p2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64" name="Google Shape;164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87138" y="3717050"/>
            <a:ext cx="2769725" cy="276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8-queens</a:t>
            </a:r>
            <a:endParaRPr/>
          </a:p>
        </p:txBody>
      </p:sp>
      <p:sp>
        <p:nvSpPr>
          <p:cNvPr id="170" name="Google Shape;170;p2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States: any arrangement of 0 to 8 queens on the board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Initial state: no queens on the board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Actions: add a queen to any empty square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Transition model: returns the board with a queen added to the specified square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 test: 8 queens are on the board, none attacked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64 ∙ 63 ⋯ 57 ≈ 1.8 × 10</a:t>
            </a:r>
            <a:r>
              <a:rPr baseline="30000" lang="en"/>
              <a:t>14</a:t>
            </a:r>
            <a:r>
              <a:rPr lang="en"/>
              <a:t> possible sequences to investigate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3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</a:t>
            </a:r>
            <a:endParaRPr/>
          </a:p>
        </p:txBody>
      </p:sp>
      <p:sp>
        <p:nvSpPr>
          <p:cNvPr id="177" name="Google Shape;177;p30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 algorithms consider many possible action sequences to find the solution sequence.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 tree: the possible action sequences starting at the initial state (root)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Branches are actions and nodes are states in the problem’s state space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Frontier</a:t>
            </a:r>
            <a:r>
              <a:rPr lang="en"/>
              <a:t>: the set of all leaf nodes available for expansion at any given point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 algorithms all share the basic structure while vary according to how they choose which state to expand next -- called </a:t>
            </a:r>
            <a:r>
              <a:rPr b="1" lang="en"/>
              <a:t>search strategy</a:t>
            </a:r>
            <a:r>
              <a:rPr lang="en"/>
              <a:t>.</a:t>
            </a:r>
            <a:endParaRPr/>
          </a:p>
        </p:txBody>
      </p:sp>
      <p:sp>
        <p:nvSpPr>
          <p:cNvPr id="178" name="Google Shape;178;p3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</a:t>
            </a:r>
            <a:endParaRPr/>
          </a:p>
        </p:txBody>
      </p:sp>
      <p:sp>
        <p:nvSpPr>
          <p:cNvPr id="184" name="Google Shape;184;p3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85" name="Google Shape;18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55348" y="1559000"/>
            <a:ext cx="6233326" cy="5083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Problem-Solving Agents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Example Problems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Searching for Solutions</a:t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 sz="1800">
                <a:solidFill>
                  <a:schemeClr val="dk1"/>
                </a:solidFill>
              </a:rPr>
              <a:t>‹#›</a:t>
            </a:fld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Search Tree</a:t>
            </a:r>
            <a:endParaRPr/>
          </a:p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TREE-SEARCH(</a:t>
            </a:r>
            <a:r>
              <a:rPr i="1" lang="en"/>
              <a:t>problem</a:t>
            </a:r>
            <a:r>
              <a:rPr lang="en"/>
              <a:t>) </a:t>
            </a:r>
            <a:r>
              <a:rPr b="1" lang="en"/>
              <a:t>returns</a:t>
            </a:r>
            <a:r>
              <a:rPr lang="en"/>
              <a:t> a solution, or failure </a:t>
            </a:r>
            <a:endParaRPr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initialize</a:t>
            </a:r>
            <a:r>
              <a:rPr lang="en"/>
              <a:t> the frontier using the initial state of </a:t>
            </a:r>
            <a:r>
              <a:rPr i="1" lang="en"/>
              <a:t>problem</a:t>
            </a:r>
            <a:endParaRPr i="1"/>
          </a:p>
          <a:p>
            <a:pPr indent="457200" lvl="0" marL="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loop do</a:t>
            </a:r>
            <a:endParaRPr b="1"/>
          </a:p>
          <a:p>
            <a:pPr indent="457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</a:t>
            </a:r>
            <a:r>
              <a:rPr lang="en"/>
              <a:t> the frontier is empty </a:t>
            </a:r>
            <a:r>
              <a:rPr b="1" lang="en"/>
              <a:t>then</a:t>
            </a:r>
            <a:r>
              <a:rPr lang="en"/>
              <a:t> return failure</a:t>
            </a:r>
            <a:endParaRPr/>
          </a:p>
          <a:p>
            <a:pPr indent="457200" lvl="0" marL="457200" rtl="0" algn="just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choose a leaf node and remove it from the frontier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r>
              <a:rPr lang="en"/>
              <a:t> the node contains a goal state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the corresponding solution</a:t>
            </a:r>
            <a:endParaRPr/>
          </a:p>
          <a:p>
            <a:pPr indent="0" lvl="0" marL="91440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expand the chosen node, adding the resulting nodes to the frontier</a:t>
            </a:r>
            <a:endParaRPr/>
          </a:p>
        </p:txBody>
      </p:sp>
      <p:sp>
        <p:nvSpPr>
          <p:cNvPr id="192" name="Google Shape;192;p3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Redundant paths</a:t>
            </a:r>
            <a:endParaRPr/>
          </a:p>
        </p:txBody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Redundant paths are unavoidable.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Following redundant paths may cause a tractable problem to become intractable.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This is true even for algorithms that know how to avoid infinite loops.</a:t>
            </a:r>
            <a:endParaRPr/>
          </a:p>
        </p:txBody>
      </p:sp>
      <p:sp>
        <p:nvSpPr>
          <p:cNvPr id="199" name="Google Shape;199;p3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4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Search</a:t>
            </a:r>
            <a:endParaRPr/>
          </a:p>
        </p:txBody>
      </p:sp>
      <p:sp>
        <p:nvSpPr>
          <p:cNvPr id="205" name="Google Shape;205;p34"/>
          <p:cNvSpPr txBox="1"/>
          <p:nvPr>
            <p:ph idx="1" type="body"/>
          </p:nvPr>
        </p:nvSpPr>
        <p:spPr>
          <a:xfrm>
            <a:off x="311700" y="1536624"/>
            <a:ext cx="8520600" cy="5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GRAPH-SEARCH(problem) </a:t>
            </a:r>
            <a:r>
              <a:rPr b="1" lang="en"/>
              <a:t>returns</a:t>
            </a:r>
            <a:r>
              <a:rPr lang="en"/>
              <a:t> a solution, or failure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initialize the frontier using the initial state of problem </a:t>
            </a:r>
            <a:endParaRPr/>
          </a:p>
          <a:p>
            <a:pPr indent="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initialize the explored set to be empty</a:t>
            </a:r>
            <a:endParaRPr b="1" i="1"/>
          </a:p>
          <a:p>
            <a:pPr indent="45720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loop do</a:t>
            </a:r>
            <a:endParaRPr b="1"/>
          </a:p>
          <a:p>
            <a:pPr indent="4572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</a:t>
            </a:r>
            <a:r>
              <a:rPr lang="en"/>
              <a:t> the frontier is empty </a:t>
            </a:r>
            <a:r>
              <a:rPr b="1" lang="en"/>
              <a:t>then</a:t>
            </a:r>
            <a:r>
              <a:rPr lang="en"/>
              <a:t> return failure</a:t>
            </a:r>
            <a:endParaRPr/>
          </a:p>
          <a:p>
            <a:pPr indent="457200" lvl="0" marL="4572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choose a leaf node and remove it from the frontier</a:t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if</a:t>
            </a:r>
            <a:r>
              <a:rPr lang="en"/>
              <a:t> the node contains a goal state </a:t>
            </a:r>
            <a:r>
              <a:rPr b="1" lang="en"/>
              <a:t>then</a:t>
            </a:r>
            <a:r>
              <a:rPr lang="en"/>
              <a:t> </a:t>
            </a:r>
            <a:r>
              <a:rPr b="1" lang="en"/>
              <a:t>return</a:t>
            </a:r>
            <a:r>
              <a:rPr lang="en"/>
              <a:t> the corresponding solution</a:t>
            </a:r>
            <a:endParaRPr/>
          </a:p>
          <a:p>
            <a:pPr indent="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/>
              <a:t>add the node to the explored set</a:t>
            </a:r>
            <a:endParaRPr b="1" i="1"/>
          </a:p>
          <a:p>
            <a:pPr indent="0" lvl="0" marL="91440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expand the chosen node, adding the resulting nodes to the frontier </a:t>
            </a:r>
            <a:r>
              <a:rPr b="1" i="1" lang="en"/>
              <a:t>only if not in the frontier nor explored set</a:t>
            </a:r>
            <a:endParaRPr b="1" i="1"/>
          </a:p>
        </p:txBody>
      </p:sp>
      <p:sp>
        <p:nvSpPr>
          <p:cNvPr id="206" name="Google Shape;206;p3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Graph Search</a:t>
            </a:r>
            <a:endParaRPr/>
          </a:p>
        </p:txBody>
      </p:sp>
      <p:sp>
        <p:nvSpPr>
          <p:cNvPr id="212" name="Google Shape;212;p3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13" name="Google Shape;213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14038" y="1601750"/>
            <a:ext cx="5715925" cy="50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for search algorithms</a:t>
            </a:r>
            <a:endParaRPr/>
          </a:p>
        </p:txBody>
      </p:sp>
      <p:sp>
        <p:nvSpPr>
          <p:cNvPr id="219" name="Google Shape;219;p3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Each node 𝑛 is structuralized by four components.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𝒏. 𝐒𝐓𝐀𝐓𝐄: the state in the state space to which the node corresponds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𝒏. 𝐏𝐀𝐑𝐄𝐍𝐓: the node in the search tree that generated the node 𝑛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𝒏. 𝐀𝐂𝐓𝐈𝐎𝐍: the action applied to the parent to generate 𝑛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𝒏. 𝐏𝐀𝐓𝐇 − 𝐂𝐎𝐒𝐓 : the cost, denoted by 𝒈(𝒏), of the path from the initial state to the node, as indicated by the parent pointer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Frontier can be implemented with a (priority) queue or stack.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Explored set can be a hash table that allows for efficient checking of repeated states.</a:t>
            </a:r>
            <a:endParaRPr/>
          </a:p>
        </p:txBody>
      </p:sp>
      <p:sp>
        <p:nvSpPr>
          <p:cNvPr id="220" name="Google Shape;220;p3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Infrastructure for search algorithms</a:t>
            </a:r>
            <a:endParaRPr/>
          </a:p>
        </p:txBody>
      </p:sp>
      <p:sp>
        <p:nvSpPr>
          <p:cNvPr id="226" name="Google Shape;226;p3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27" name="Google Shape;227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8862" y="1721988"/>
            <a:ext cx="7626288" cy="449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</a:t>
            </a:r>
            <a:r>
              <a:rPr lang="en"/>
              <a:t>roblem-solving performance</a:t>
            </a:r>
            <a:endParaRPr/>
          </a:p>
        </p:txBody>
      </p:sp>
      <p:sp>
        <p:nvSpPr>
          <p:cNvPr id="233" name="Google Shape;233;p3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Completeness</a:t>
            </a:r>
            <a:r>
              <a:rPr lang="en"/>
              <a:t>: does it always find a solution if one exists?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Time complexity</a:t>
            </a:r>
            <a:r>
              <a:rPr lang="en"/>
              <a:t>: how long does it take to find a solution?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Space complexity</a:t>
            </a:r>
            <a:r>
              <a:rPr lang="en"/>
              <a:t>: how much memory is needed to perform the search?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/>
              <a:t>Optimality</a:t>
            </a:r>
            <a:r>
              <a:rPr lang="en"/>
              <a:t>: does it always find a least-cost solution?</a:t>
            </a:r>
            <a:endParaRPr/>
          </a:p>
        </p:txBody>
      </p:sp>
      <p:sp>
        <p:nvSpPr>
          <p:cNvPr id="234" name="Google Shape;234;p3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40" name="Google Shape;240;p3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Task 1: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Given the start state and the goal one of the 8-puzzle in page 15.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Students draw a search tree by the expanding nodes.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expansion stops when the goal state is </a:t>
            </a:r>
            <a:r>
              <a:rPr lang="en"/>
              <a:t>expanded</a:t>
            </a:r>
            <a:r>
              <a:rPr lang="en"/>
              <a:t>. 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Task 2: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Program Task 1 in Python using Google Colab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Use graph search instead of tree search</a:t>
            </a:r>
            <a:endParaRPr/>
          </a:p>
        </p:txBody>
      </p:sp>
      <p:sp>
        <p:nvSpPr>
          <p:cNvPr id="241" name="Google Shape;241;p3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47" name="Google Shape;247;p4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248" name="Google Shape;248;p40"/>
          <p:cNvGraphicFramePr/>
          <p:nvPr/>
        </p:nvGraphicFramePr>
        <p:xfrm>
          <a:off x="311700" y="168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{26BF1EA0-93D8-46BF-8C74-D753B476B597}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49" name="Google Shape;249;p40"/>
          <p:cNvGraphicFramePr/>
          <p:nvPr/>
        </p:nvGraphicFramePr>
        <p:xfrm>
          <a:off x="2028675" y="168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{26BF1EA0-93D8-46BF-8C74-D753B476B597}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0" name="Google Shape;250;p40"/>
          <p:cNvGraphicFramePr/>
          <p:nvPr/>
        </p:nvGraphicFramePr>
        <p:xfrm>
          <a:off x="2028675" y="3018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{26BF1EA0-93D8-46BF-8C74-D753B476B597}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51" name="Google Shape;251;p40"/>
          <p:cNvGraphicFramePr/>
          <p:nvPr/>
        </p:nvGraphicFramePr>
        <p:xfrm>
          <a:off x="2028675" y="43577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{26BF1EA0-93D8-46BF-8C74-D753B476B597}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2" name="Google Shape;252;p40"/>
          <p:cNvCxnSpPr/>
          <p:nvPr/>
        </p:nvCxnSpPr>
        <p:spPr>
          <a:xfrm flipH="1" rot="10800000">
            <a:off x="1449825" y="2247725"/>
            <a:ext cx="586800" cy="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3" name="Google Shape;253;p40"/>
          <p:cNvCxnSpPr/>
          <p:nvPr/>
        </p:nvCxnSpPr>
        <p:spPr>
          <a:xfrm>
            <a:off x="1475900" y="2273825"/>
            <a:ext cx="560700" cy="1408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4" name="Google Shape;254;p40"/>
          <p:cNvCxnSpPr/>
          <p:nvPr/>
        </p:nvCxnSpPr>
        <p:spPr>
          <a:xfrm>
            <a:off x="1488950" y="2299900"/>
            <a:ext cx="508500" cy="2698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40"/>
          <p:cNvSpPr txBox="1"/>
          <p:nvPr/>
        </p:nvSpPr>
        <p:spPr>
          <a:xfrm>
            <a:off x="1562200" y="1776700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D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256" name="Google Shape;256;p40"/>
          <p:cNvSpPr txBox="1"/>
          <p:nvPr/>
        </p:nvSpPr>
        <p:spPr>
          <a:xfrm>
            <a:off x="1632950" y="2719725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U</a:t>
            </a:r>
            <a:endParaRPr sz="2200">
              <a:solidFill>
                <a:srgbClr val="FF0000"/>
              </a:solidFill>
            </a:endParaRPr>
          </a:p>
        </p:txBody>
      </p:sp>
      <p:sp>
        <p:nvSpPr>
          <p:cNvPr id="257" name="Google Shape;257;p40"/>
          <p:cNvSpPr txBox="1"/>
          <p:nvPr/>
        </p:nvSpPr>
        <p:spPr>
          <a:xfrm>
            <a:off x="1488950" y="3688825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L</a:t>
            </a:r>
            <a:endParaRPr sz="2200">
              <a:solidFill>
                <a:srgbClr val="FF0000"/>
              </a:solidFill>
            </a:endParaRPr>
          </a:p>
        </p:txBody>
      </p:sp>
      <p:graphicFrame>
        <p:nvGraphicFramePr>
          <p:cNvPr id="258" name="Google Shape;258;p40"/>
          <p:cNvGraphicFramePr/>
          <p:nvPr/>
        </p:nvGraphicFramePr>
        <p:xfrm>
          <a:off x="3797825" y="16800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{26BF1EA0-93D8-46BF-8C74-D753B476B597}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59" name="Google Shape;259;p40"/>
          <p:cNvCxnSpPr/>
          <p:nvPr/>
        </p:nvCxnSpPr>
        <p:spPr>
          <a:xfrm flipH="1" rot="10800000">
            <a:off x="3196925" y="2247600"/>
            <a:ext cx="599700" cy="1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0" name="Google Shape;260;p40"/>
          <p:cNvSpPr txBox="1"/>
          <p:nvPr/>
        </p:nvSpPr>
        <p:spPr>
          <a:xfrm>
            <a:off x="3305275" y="1872475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L</a:t>
            </a:r>
            <a:endParaRPr sz="2200">
              <a:solidFill>
                <a:srgbClr val="FF0000"/>
              </a:solidFill>
            </a:endParaRPr>
          </a:p>
        </p:txBody>
      </p:sp>
      <p:graphicFrame>
        <p:nvGraphicFramePr>
          <p:cNvPr id="261" name="Google Shape;261;p40"/>
          <p:cNvGraphicFramePr/>
          <p:nvPr/>
        </p:nvGraphicFramePr>
        <p:xfrm>
          <a:off x="3797825" y="3055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{26BF1EA0-93D8-46BF-8C74-D753B476B597}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2" name="Google Shape;262;p40"/>
          <p:cNvCxnSpPr/>
          <p:nvPr/>
        </p:nvCxnSpPr>
        <p:spPr>
          <a:xfrm>
            <a:off x="3196925" y="3590675"/>
            <a:ext cx="586800" cy="26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3" name="Google Shape;263;p40"/>
          <p:cNvSpPr txBox="1"/>
          <p:nvPr/>
        </p:nvSpPr>
        <p:spPr>
          <a:xfrm>
            <a:off x="3305275" y="3151525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L</a:t>
            </a:r>
            <a:endParaRPr sz="2200">
              <a:solidFill>
                <a:srgbClr val="FF0000"/>
              </a:solidFill>
            </a:endParaRPr>
          </a:p>
        </p:txBody>
      </p:sp>
      <p:graphicFrame>
        <p:nvGraphicFramePr>
          <p:cNvPr id="264" name="Google Shape;264;p40"/>
          <p:cNvGraphicFramePr/>
          <p:nvPr/>
        </p:nvGraphicFramePr>
        <p:xfrm>
          <a:off x="5325213" y="335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{26BF1EA0-93D8-46BF-8C74-D753B476B597}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5" name="Google Shape;265;p40"/>
          <p:cNvGraphicFramePr/>
          <p:nvPr/>
        </p:nvGraphicFramePr>
        <p:xfrm>
          <a:off x="4317500" y="5426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{26BF1EA0-93D8-46BF-8C74-D753B476B597}</a:tableStyleId>
              </a:tblPr>
              <a:tblGrid>
                <a:gridCol w="382850"/>
                <a:gridCol w="382850"/>
                <a:gridCol w="382850"/>
              </a:tblGrid>
              <a:tr h="100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66" name="Google Shape;266;p40"/>
          <p:cNvGraphicFramePr/>
          <p:nvPr/>
        </p:nvGraphicFramePr>
        <p:xfrm>
          <a:off x="6606325" y="4828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{26BF1EA0-93D8-46BF-8C74-D753B476B597}</a:tableStyleId>
              </a:tblPr>
              <a:tblGrid>
                <a:gridCol w="382850"/>
                <a:gridCol w="382850"/>
                <a:gridCol w="3828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>
                    <a:lnL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cxnSp>
        <p:nvCxnSpPr>
          <p:cNvPr id="267" name="Google Shape;267;p40"/>
          <p:cNvCxnSpPr/>
          <p:nvPr/>
        </p:nvCxnSpPr>
        <p:spPr>
          <a:xfrm flipH="1" rot="10800000">
            <a:off x="3196925" y="4373500"/>
            <a:ext cx="2125800" cy="560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40"/>
          <p:cNvSpPr txBox="1"/>
          <p:nvPr/>
        </p:nvSpPr>
        <p:spPr>
          <a:xfrm>
            <a:off x="3573013" y="4357775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D</a:t>
            </a:r>
            <a:endParaRPr sz="2200">
              <a:solidFill>
                <a:srgbClr val="FF0000"/>
              </a:solidFill>
            </a:endParaRPr>
          </a:p>
        </p:txBody>
      </p:sp>
      <p:cxnSp>
        <p:nvCxnSpPr>
          <p:cNvPr id="269" name="Google Shape;269;p40"/>
          <p:cNvCxnSpPr/>
          <p:nvPr/>
        </p:nvCxnSpPr>
        <p:spPr>
          <a:xfrm>
            <a:off x="3221050" y="4948825"/>
            <a:ext cx="1083900" cy="1172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40"/>
          <p:cNvSpPr txBox="1"/>
          <p:nvPr/>
        </p:nvSpPr>
        <p:spPr>
          <a:xfrm>
            <a:off x="3573013" y="5564025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L</a:t>
            </a:r>
            <a:endParaRPr sz="2200">
              <a:solidFill>
                <a:srgbClr val="FF0000"/>
              </a:solidFill>
            </a:endParaRPr>
          </a:p>
        </p:txBody>
      </p:sp>
      <p:cxnSp>
        <p:nvCxnSpPr>
          <p:cNvPr id="271" name="Google Shape;271;p40"/>
          <p:cNvCxnSpPr/>
          <p:nvPr/>
        </p:nvCxnSpPr>
        <p:spPr>
          <a:xfrm>
            <a:off x="3209975" y="4948825"/>
            <a:ext cx="3373800" cy="420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40"/>
          <p:cNvSpPr txBox="1"/>
          <p:nvPr/>
        </p:nvSpPr>
        <p:spPr>
          <a:xfrm>
            <a:off x="5926588" y="4897375"/>
            <a:ext cx="3645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rgbClr val="FF0000"/>
                </a:solidFill>
              </a:rPr>
              <a:t>U</a:t>
            </a:r>
            <a:endParaRPr sz="22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78" name="Google Shape;278;p4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graphviz </a:t>
            </a:r>
            <a:r>
              <a:rPr b="1" lang="en" sz="1800">
                <a:solidFill>
                  <a:srgbClr val="AF00DB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Digraph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 = Digraph()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dot.node(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'182\n_43\n765'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dot.node(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'182\n4_3\n765'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dot.node(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'_82\n143\n765'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dot.node(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'182\n743\n_65'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dot.edge(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'1'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'L'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dot.edge(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'2'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'D'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dot.edge(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'0'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'3'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en" sz="1800">
                <a:solidFill>
                  <a:srgbClr val="A3151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'U'</a:t>
            </a: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800"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dot</a:t>
            </a:r>
            <a:endParaRPr b="1" sz="1800">
              <a:highlight>
                <a:schemeClr val="lt1"/>
              </a:highlight>
            </a:endParaRPr>
          </a:p>
        </p:txBody>
      </p:sp>
      <p:sp>
        <p:nvSpPr>
          <p:cNvPr id="279" name="Google Shape;279;p4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80" name="Google Shape;28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57150" y="1903500"/>
            <a:ext cx="3775150" cy="37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Holiday in Romania</a:t>
            </a:r>
            <a:endParaRPr/>
          </a:p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75" y="1579925"/>
            <a:ext cx="8334074" cy="5076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2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  <p:sp>
        <p:nvSpPr>
          <p:cNvPr id="286" name="Google Shape;286;p42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Conduct homework in the given </a:t>
            </a:r>
            <a:r>
              <a:rPr lang="en" u="sng">
                <a:solidFill>
                  <a:schemeClr val="hlink"/>
                </a:solidFill>
                <a:hlinkClick r:id="rId3"/>
              </a:rPr>
              <a:t>notebook</a:t>
            </a:r>
            <a:endParaRPr/>
          </a:p>
        </p:txBody>
      </p:sp>
      <p:sp>
        <p:nvSpPr>
          <p:cNvPr id="287" name="Google Shape;287;p4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3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References</a:t>
            </a:r>
            <a:endParaRPr/>
          </a:p>
        </p:txBody>
      </p:sp>
      <p:sp>
        <p:nvSpPr>
          <p:cNvPr id="293" name="Google Shape;293;p43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Stuart Russell and Peter Norvig. 2009. Artificial Intelligence: A Modern Approach (3rd ed.). Prentice Hall Press, Upper Saddle River, NJ, USA.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Lê Hoài Bắc, Tô Hoài Việt. 2014. Giáo trình Cơ sở Trí tuệ nhân tạo. Khoa Công nghệ Thông tin. Trường ĐH Khoa học Tự nhiên, ĐHQG-HCM.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Nguyễn Ngọc Thảo, Nguyễn Hải Minh. 2020. Bài giảng Cơ sở Trí tuệ Nhân tạo. </a:t>
            </a:r>
            <a:r>
              <a:rPr lang="en"/>
              <a:t>Khoa Công nghệ Thông tin. Trường ĐH Khoa học Tự nhiên, ĐHQG-HCM.</a:t>
            </a:r>
            <a:endParaRPr/>
          </a:p>
        </p:txBody>
      </p:sp>
      <p:sp>
        <p:nvSpPr>
          <p:cNvPr id="294" name="Google Shape;294;p4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Goal-based Agents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Intelligent agents maximize their performance measure.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Goals help organize behavior by limiting the objectives that the agent is trying to achieve and the actions it considers.</a:t>
            </a:r>
            <a:endParaRPr/>
          </a:p>
        </p:txBody>
      </p:sp>
      <p:sp>
        <p:nvSpPr>
          <p:cNvPr id="77" name="Google Shape;77;p1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Formulation</a:t>
            </a:r>
            <a:endParaRPr/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Consider a goal to be a set of world states in which the objective is satisfied.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Problem formulation is the process of deciding what actions and states to consider, given a goal.</a:t>
            </a:r>
            <a:endParaRPr/>
          </a:p>
        </p:txBody>
      </p:sp>
      <p:sp>
        <p:nvSpPr>
          <p:cNvPr id="84" name="Google Shape;84;p1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69525" y="3216425"/>
            <a:ext cx="5604974" cy="3430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Properties of the Romania environment</a:t>
            </a:r>
            <a:endParaRPr/>
          </a:p>
        </p:txBody>
      </p:sp>
      <p:sp>
        <p:nvSpPr>
          <p:cNvPr id="91" name="Google Shape;91;p18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 Observable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city has a sign indicating its presence for arriving drivers.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agent always knows the current state.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Discrete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city is connected to a small number of other cities.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There are only finitely many actions to choose from any given state.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Known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The agent knows which states are reached by each action.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Deterministic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Each action has exactly one outcome.</a:t>
            </a:r>
            <a:endParaRPr/>
          </a:p>
        </p:txBody>
      </p:sp>
      <p:sp>
        <p:nvSpPr>
          <p:cNvPr id="92" name="Google Shape;92;p1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problem by searching</a:t>
            </a:r>
            <a:endParaRPr/>
          </a:p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Search: the process of looking for a sequence of actions that reaches the goal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search algorithm takes a problem as input and returns a solution in the form of an action sequence.</a:t>
            </a:r>
            <a:endParaRPr/>
          </a:p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Execution phase: once a solution is found, the recommended actions are carried out.</a:t>
            </a:r>
            <a:endParaRPr/>
          </a:p>
        </p:txBody>
      </p:sp>
      <p:sp>
        <p:nvSpPr>
          <p:cNvPr id="99" name="Google Shape;99;p1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Solving problem by searching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536624"/>
            <a:ext cx="8520600" cy="512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function</a:t>
            </a:r>
            <a:r>
              <a:rPr lang="en"/>
              <a:t> PROBLEM-SOLVING-AGENT(percept) </a:t>
            </a:r>
            <a:r>
              <a:rPr b="1" lang="en"/>
              <a:t>returns</a:t>
            </a:r>
            <a:r>
              <a:rPr lang="en"/>
              <a:t> an action</a:t>
            </a:r>
            <a:endParaRPr/>
          </a:p>
          <a:p>
            <a:pPr indent="45720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persistent</a:t>
            </a:r>
            <a:r>
              <a:rPr lang="en"/>
              <a:t>: </a:t>
            </a:r>
            <a:r>
              <a:rPr i="1" lang="en"/>
              <a:t>seq</a:t>
            </a:r>
            <a:r>
              <a:rPr lang="en"/>
              <a:t>, an action sequence, initially empty</a:t>
            </a:r>
            <a:endParaRPr/>
          </a:p>
          <a:p>
            <a:pPr indent="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 state</a:t>
            </a:r>
            <a:r>
              <a:rPr lang="en"/>
              <a:t>, some description of the current world state </a:t>
            </a:r>
            <a:endParaRPr/>
          </a:p>
          <a:p>
            <a:pPr indent="0" lvl="0" marL="18288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goal</a:t>
            </a:r>
            <a:r>
              <a:rPr lang="en"/>
              <a:t>, a goal, initially null</a:t>
            </a:r>
            <a:endParaRPr/>
          </a:p>
          <a:p>
            <a:pPr indent="457200" lvl="0" marL="13716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 problem</a:t>
            </a:r>
            <a:r>
              <a:rPr lang="en"/>
              <a:t>, a problem formulation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state</a:t>
            </a:r>
            <a:r>
              <a:rPr lang="en"/>
              <a:t> ← UPDATE-STATE(</a:t>
            </a:r>
            <a:r>
              <a:rPr i="1" lang="en"/>
              <a:t>state</a:t>
            </a:r>
            <a:r>
              <a:rPr lang="en"/>
              <a:t>, </a:t>
            </a:r>
            <a:r>
              <a:rPr i="1" lang="en"/>
              <a:t>percept</a:t>
            </a:r>
            <a:r>
              <a:rPr lang="en"/>
              <a:t>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</a:t>
            </a:r>
            <a:r>
              <a:rPr lang="en"/>
              <a:t> </a:t>
            </a:r>
            <a:r>
              <a:rPr i="1" lang="en"/>
              <a:t>seq</a:t>
            </a:r>
            <a:r>
              <a:rPr lang="en"/>
              <a:t> is empty </a:t>
            </a:r>
            <a:r>
              <a:rPr b="1" lang="en"/>
              <a:t>then</a:t>
            </a:r>
            <a:endParaRPr b="1"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goal</a:t>
            </a:r>
            <a:r>
              <a:rPr lang="en"/>
              <a:t> ← FORMULATE-GOAL(</a:t>
            </a:r>
            <a:r>
              <a:rPr i="1" lang="en"/>
              <a:t>state</a:t>
            </a:r>
            <a:r>
              <a:rPr lang="en"/>
              <a:t>)</a:t>
            </a:r>
            <a:endParaRPr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problem</a:t>
            </a:r>
            <a:r>
              <a:rPr lang="en"/>
              <a:t> ← FORMULATE-PROBLEM(</a:t>
            </a:r>
            <a:r>
              <a:rPr i="1" lang="en"/>
              <a:t>state</a:t>
            </a:r>
            <a:r>
              <a:rPr lang="en"/>
              <a:t>, </a:t>
            </a:r>
            <a:r>
              <a:rPr i="1" lang="en"/>
              <a:t>goal</a:t>
            </a:r>
            <a:r>
              <a:rPr lang="en"/>
              <a:t>)</a:t>
            </a:r>
            <a:endParaRPr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seq</a:t>
            </a:r>
            <a:r>
              <a:rPr lang="en"/>
              <a:t> ← SEARCH(</a:t>
            </a:r>
            <a:r>
              <a:rPr i="1" lang="en"/>
              <a:t>problem</a:t>
            </a:r>
            <a:r>
              <a:rPr lang="en"/>
              <a:t>)</a:t>
            </a:r>
            <a:endParaRPr/>
          </a:p>
          <a:p>
            <a:pPr indent="457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if</a:t>
            </a:r>
            <a:r>
              <a:rPr lang="en"/>
              <a:t> </a:t>
            </a:r>
            <a:r>
              <a:rPr i="1" lang="en"/>
              <a:t>seq</a:t>
            </a:r>
            <a:r>
              <a:rPr lang="en"/>
              <a:t> = failure </a:t>
            </a:r>
            <a:r>
              <a:rPr b="1" lang="en"/>
              <a:t>then</a:t>
            </a:r>
            <a:r>
              <a:rPr lang="en"/>
              <a:t> return a null action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/>
              <a:t>action</a:t>
            </a:r>
            <a:r>
              <a:rPr lang="en"/>
              <a:t> ← FIRST(</a:t>
            </a:r>
            <a:r>
              <a:rPr i="1" lang="en"/>
              <a:t>seq</a:t>
            </a:r>
            <a:r>
              <a:rPr lang="en"/>
              <a:t>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/>
              <a:t>seq</a:t>
            </a:r>
            <a:r>
              <a:rPr lang="en"/>
              <a:t> ← REST(</a:t>
            </a:r>
            <a:r>
              <a:rPr i="1" lang="en"/>
              <a:t>seq</a:t>
            </a:r>
            <a:r>
              <a:rPr lang="en"/>
              <a:t>)</a:t>
            </a:r>
            <a:endParaRPr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return</a:t>
            </a:r>
            <a:r>
              <a:rPr lang="en"/>
              <a:t> action</a:t>
            </a:r>
            <a:endParaRPr/>
          </a:p>
        </p:txBody>
      </p:sp>
      <p:sp>
        <p:nvSpPr>
          <p:cNvPr id="106" name="Google Shape;106;p2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Well-defined problems and solutions</a:t>
            </a:r>
            <a:endParaRPr/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68300" lvl="0" marL="457200" rtl="0" algn="just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/>
              <a:t>A problem can be defined formally by five components.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Initial state: in which the agent starts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the agent in Romania has its initial state described as 𝐼𝑛(𝐴𝑟𝑎𝑑)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Actions: the possible actions available to the agent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𝐴𝐶𝑇𝐼𝑂𝑁(𝐴𝑟𝑎𝑑) = {</a:t>
            </a:r>
            <a:endParaRPr/>
          </a:p>
          <a:p>
            <a:pPr indent="457200" lvl="0" marL="274320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𝐺𝑜(𝑆𝑖𝑏𝑖𝑢), 𝐺𝑜(𝑇𝑖𝑚𝑖𝑠𝑜𝑎𝑟𝑎), 𝐺𝑜(𝑍𝑒𝑟𝑖𝑛𝑑)}</a:t>
            </a:r>
            <a:endParaRPr/>
          </a:p>
          <a:p>
            <a:pPr indent="-368300" lvl="1" marL="914400" rtl="0" algn="just">
              <a:spcBef>
                <a:spcPts val="120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Transition model: what each action does</a:t>
            </a:r>
            <a:endParaRPr/>
          </a:p>
          <a:p>
            <a:pPr indent="-368300" lvl="2" marL="1371600" rtl="0" algn="just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"/>
              <a:t>E.g., 𝑅𝑒𝑠𝑢𝑙𝑡(𝐼𝑛(𝐴𝑟𝑎𝑑), 𝐺𝑜(𝑍𝑒𝑟𝑖𝑛𝑑)) = 𝐼𝑛(𝑍𝑒𝑟𝑖𝑛𝑑)</a:t>
            </a:r>
            <a:endParaRPr/>
          </a:p>
          <a:p>
            <a:pPr indent="-368300" lvl="1" marL="914400" rtl="0" algn="just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"/>
              <a:t>Successor: a state reachable from a given state by a single action</a:t>
            </a:r>
            <a:endParaRPr/>
          </a:p>
        </p:txBody>
      </p:sp>
      <p:sp>
        <p:nvSpPr>
          <p:cNvPr id="113" name="Google Shape;113;p2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