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46"/>
  </p:normalViewPr>
  <p:slideViewPr>
    <p:cSldViewPr showGuides="1">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A334CB-C894-4068-90FA-FB65276790F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5DC58-80BB-490B-BF81-2577F28782C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Slide Image Placeholder 1"/>
          <p:cNvSpPr>
            <a:spLocks noGrp="1" noRot="1" noChangeAspect="1" noTextEdit="1"/>
          </p:cNvSpPr>
          <p:nvPr>
            <p:ph type="sldImg"/>
          </p:nvPr>
        </p:nvSpPr>
        <p:spPr/>
      </p:sp>
      <p:sp>
        <p:nvSpPr>
          <p:cNvPr id="3635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3635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hangingPunct="1"/>
            <a:fld id="{EF6183ED-EF37-42E0-8CCF-E19DE3CCF319}" type="slidenum">
              <a:rPr lang="en-US" sz="1200">
                <a:solidFill>
                  <a:prstClr val="black"/>
                </a:solidFill>
              </a:rPr>
            </a:fld>
            <a:endParaRPr lang="en-US" sz="120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4"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ln>
        </p:spPr>
        <p:txBody>
          <a:bodyPr wrap="none" anchor="ctr"/>
          <a:lstStyle/>
          <a:p>
            <a:pPr algn="ctr" fontAlgn="base">
              <a:spcBef>
                <a:spcPct val="0"/>
              </a:spcBef>
              <a:spcAft>
                <a:spcPct val="0"/>
              </a:spcAft>
            </a:pPr>
            <a:fld id="{F239776B-A4E8-43B4-8B90-17803776BE18}" type="slidenum">
              <a:rPr lang="en-US" sz="1400" b="1">
                <a:solidFill>
                  <a:srgbClr val="FF0066"/>
                </a:solidFill>
              </a:rPr>
            </a:fld>
            <a:endParaRPr lang="en-US" sz="1400" b="1">
              <a:solidFill>
                <a:srgbClr val="FF0066"/>
              </a:solidFill>
            </a:endParaRPr>
          </a:p>
        </p:txBody>
      </p:sp>
      <p:sp>
        <p:nvSpPr>
          <p:cNvPr id="371714" name="Rectangle 2"/>
          <p:cNvSpPr>
            <a:spLocks noGrp="1" noChangeArrowheads="1"/>
          </p:cNvSpPr>
          <p:nvPr>
            <p:ph type="ctrTitle"/>
          </p:nvPr>
        </p:nvSpPr>
        <p:spPr>
          <a:xfrm>
            <a:off x="685800" y="2130425"/>
            <a:ext cx="7772400" cy="1470025"/>
          </a:xfrm>
        </p:spPr>
        <p:txBody>
          <a:bodyPr/>
          <a:lstStyle>
            <a:lvl1pPr algn="r">
              <a:defRPr smtClean="0"/>
            </a:lvl1pPr>
          </a:lstStyle>
          <a:p>
            <a:pPr lvl="0"/>
            <a:r>
              <a:rPr lang="en-US" noProof="0"/>
              <a:t>Click to edit Master title style</a:t>
            </a:r>
            <a:endParaRPr lang="en-US" noProof="0"/>
          </a:p>
        </p:txBody>
      </p:sp>
      <p:sp>
        <p:nvSpPr>
          <p:cNvPr id="371715" name="Rectangle 3"/>
          <p:cNvSpPr>
            <a:spLocks noGrp="1" noChangeArrowheads="1"/>
          </p:cNvSpPr>
          <p:nvPr>
            <p:ph type="subTitle" idx="1"/>
          </p:nvPr>
        </p:nvSpPr>
        <p:spPr>
          <a:xfrm>
            <a:off x="1371600" y="3886200"/>
            <a:ext cx="7086600" cy="1752600"/>
          </a:xfrm>
        </p:spPr>
        <p:txBody>
          <a:bodyPr/>
          <a:lstStyle>
            <a:lvl1pPr marL="0" indent="0" algn="r">
              <a:buFontTx/>
              <a:buNone/>
              <a:defRPr smtClean="0"/>
            </a:lvl1pPr>
          </a:lstStyle>
          <a:p>
            <a:pPr lvl="0"/>
            <a:r>
              <a:rPr lang="en-US" noProof="0"/>
              <a:t>Click to edit Master subtitle style</a:t>
            </a:r>
            <a:endParaRPr lang="en-US" noProof="0"/>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223838"/>
            <a:ext cx="2057400" cy="6100762"/>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33400" y="223838"/>
            <a:ext cx="6019800" cy="61007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endParaRPr lang="en-US"/>
          </a:p>
        </p:txBody>
      </p:sp>
      <p:sp>
        <p:nvSpPr>
          <p:cNvPr id="3" name="Table Placeholder 2"/>
          <p:cNvSpPr>
            <a:spLocks noGrp="1"/>
          </p:cNvSpPr>
          <p:nvPr>
            <p:ph type="tbl" idx="1"/>
          </p:nvPr>
        </p:nvSpPr>
        <p:spPr>
          <a:xfrm>
            <a:off x="533400" y="1371600"/>
            <a:ext cx="8229600" cy="4953000"/>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724400" y="1371600"/>
            <a:ext cx="4038600" cy="2400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724400" y="3924300"/>
            <a:ext cx="4038600" cy="2400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3838"/>
            <a:ext cx="8229600" cy="944562"/>
          </a:xfrm>
        </p:spPr>
        <p:txBody>
          <a:bodyPr/>
          <a:lstStyle/>
          <a:p>
            <a:r>
              <a:rPr lang="en-US"/>
              <a:t>Click to edit Master title style</a:t>
            </a:r>
            <a:endParaRPr lang="en-US"/>
          </a:p>
        </p:txBody>
      </p:sp>
      <p:sp>
        <p:nvSpPr>
          <p:cNvPr id="3" name="Text Placeholder 2"/>
          <p:cNvSpPr>
            <a:spLocks noGrp="1"/>
          </p:cNvSpPr>
          <p:nvPr>
            <p:ph type="body" sz="half" idx="1"/>
          </p:nvPr>
        </p:nvSpPr>
        <p:spPr>
          <a:xfrm>
            <a:off x="533400" y="137160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4400" y="137160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33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244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533400" y="1371600"/>
            <a:ext cx="8229600" cy="4953000"/>
          </a:xfrm>
          <a:prstGeom prst="rect">
            <a:avLst/>
          </a:prstGeom>
          <a:solidFill>
            <a:schemeClr val="bg1"/>
          </a:solidFill>
          <a:ln>
            <a:noFill/>
          </a:ln>
          <a:extLst>
            <a:ext uri="{91240B29-F687-4F45-9708-019B960494DF}">
              <a14:hiddenLine xmlns:a14="http://schemas.microsoft.com/office/drawing/2010/main" w="12700">
                <a:solidFill>
                  <a:schemeClr val="accent2"/>
                </a:solidFill>
                <a:miter lim="800000"/>
                <a:headEnd/>
                <a:tailEnd/>
              </a14:hiddenLine>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Oval 9"/>
          <p:cNvSpPr>
            <a:spLocks noChangeArrowheads="1"/>
          </p:cNvSpPr>
          <p:nvPr userDrawn="1"/>
        </p:nvSpPr>
        <p:spPr bwMode="auto">
          <a:xfrm>
            <a:off x="8534400" y="6477000"/>
            <a:ext cx="381000" cy="381000"/>
          </a:xfrm>
          <a:prstGeom prst="ellipse">
            <a:avLst/>
          </a:prstGeom>
          <a:gradFill rotWithShape="1">
            <a:gsLst>
              <a:gs pos="0">
                <a:schemeClr val="bg1"/>
              </a:gs>
              <a:gs pos="100000">
                <a:schemeClr val="accent1"/>
              </a:gs>
            </a:gsLst>
            <a:path path="shape">
              <a:fillToRect l="50000" t="50000" r="50000" b="50000"/>
            </a:path>
          </a:gradFill>
          <a:ln w="9525">
            <a:solidFill>
              <a:schemeClr val="bg1"/>
            </a:solidFill>
            <a:round/>
          </a:ln>
        </p:spPr>
        <p:txBody>
          <a:bodyPr wrap="none" anchor="ctr"/>
          <a:lstStyle/>
          <a:p>
            <a:pPr algn="ctr" fontAlgn="base">
              <a:spcBef>
                <a:spcPct val="0"/>
              </a:spcBef>
              <a:spcAft>
                <a:spcPct val="0"/>
              </a:spcAft>
            </a:pPr>
            <a:fld id="{CB951395-71EC-4C60-9AEB-4100650E6C0E}" type="slidenum">
              <a:rPr lang="en-US" sz="1400" b="1">
                <a:solidFill>
                  <a:srgbClr val="FF0066"/>
                </a:solidFill>
              </a:rPr>
            </a:fld>
            <a:endParaRPr lang="en-US" sz="1400" b="1">
              <a:solidFill>
                <a:srgbClr val="FF0066"/>
              </a:solidFill>
            </a:endParaRPr>
          </a:p>
        </p:txBody>
      </p:sp>
      <p:sp>
        <p:nvSpPr>
          <p:cNvPr id="1029" name="Line 8"/>
          <p:cNvSpPr>
            <a:spLocks noChangeShapeType="1"/>
          </p:cNvSpPr>
          <p:nvPr userDrawn="1"/>
        </p:nvSpPr>
        <p:spPr bwMode="auto">
          <a:xfrm>
            <a:off x="533400" y="6462713"/>
            <a:ext cx="8245475" cy="0"/>
          </a:xfrm>
          <a:prstGeom prst="line">
            <a:avLst/>
          </a:prstGeom>
          <a:noFill/>
          <a:ln w="31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
        <p:nvSpPr>
          <p:cNvPr id="1030" name="Line 11"/>
          <p:cNvSpPr>
            <a:spLocks noChangeShapeType="1"/>
          </p:cNvSpPr>
          <p:nvPr userDrawn="1"/>
        </p:nvSpPr>
        <p:spPr bwMode="auto">
          <a:xfrm>
            <a:off x="533400" y="1219200"/>
            <a:ext cx="8245475" cy="0"/>
          </a:xfrm>
          <a:prstGeom prst="line">
            <a:avLst/>
          </a:prstGeom>
          <a:noFill/>
          <a:ln w="57150" cmpd="thinThick">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sz="260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dt="0"/>
  <p:txStyles>
    <p:titleStyle>
      <a:lvl1pPr algn="l" rtl="0" eaLnBrk="0" fontAlgn="base" hangingPunct="0">
        <a:spcBef>
          <a:spcPct val="0"/>
        </a:spcBef>
        <a:spcAft>
          <a:spcPct val="0"/>
        </a:spcAft>
        <a:defRPr sz="2800" b="1">
          <a:solidFill>
            <a:srgbClr val="FF0066"/>
          </a:solidFill>
          <a:latin typeface="+mj-lt"/>
          <a:ea typeface="+mj-ea"/>
          <a:cs typeface="+mj-cs"/>
        </a:defRPr>
      </a:lvl1pPr>
      <a:lvl2pPr algn="l" rtl="0" eaLnBrk="0" fontAlgn="base" hangingPunct="0">
        <a:spcBef>
          <a:spcPct val="0"/>
        </a:spcBef>
        <a:spcAft>
          <a:spcPct val="0"/>
        </a:spcAft>
        <a:defRPr sz="2800" b="1">
          <a:solidFill>
            <a:srgbClr val="FF0066"/>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2800" b="1">
          <a:solidFill>
            <a:srgbClr val="FF0066"/>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2800" b="1">
          <a:solidFill>
            <a:srgbClr val="FF0066"/>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2800" b="1">
          <a:solidFill>
            <a:srgbClr val="FF0066"/>
          </a:solidFill>
          <a:latin typeface="Arial" panose="020B0604020202020204" pitchFamily="34" charset="0"/>
          <a:cs typeface="Arial" panose="020B0604020202020204" pitchFamily="34" charset="0"/>
        </a:defRPr>
      </a:lvl5pPr>
      <a:lvl6pPr marL="457200" algn="l" rtl="0" fontAlgn="base">
        <a:spcBef>
          <a:spcPct val="0"/>
        </a:spcBef>
        <a:spcAft>
          <a:spcPct val="0"/>
        </a:spcAft>
        <a:defRPr sz="2800" b="1">
          <a:solidFill>
            <a:srgbClr val="FF0066"/>
          </a:solidFill>
          <a:latin typeface="Arial" panose="020B0604020202020204" pitchFamily="34" charset="0"/>
          <a:cs typeface="Arial" panose="020B0604020202020204" pitchFamily="34" charset="0"/>
        </a:defRPr>
      </a:lvl6pPr>
      <a:lvl7pPr marL="914400" algn="l" rtl="0" fontAlgn="base">
        <a:spcBef>
          <a:spcPct val="0"/>
        </a:spcBef>
        <a:spcAft>
          <a:spcPct val="0"/>
        </a:spcAft>
        <a:defRPr sz="2800" b="1">
          <a:solidFill>
            <a:srgbClr val="FF0066"/>
          </a:solidFill>
          <a:latin typeface="Arial" panose="020B0604020202020204" pitchFamily="34" charset="0"/>
          <a:cs typeface="Arial" panose="020B0604020202020204" pitchFamily="34" charset="0"/>
        </a:defRPr>
      </a:lvl7pPr>
      <a:lvl8pPr marL="1371600" algn="l" rtl="0" fontAlgn="base">
        <a:spcBef>
          <a:spcPct val="0"/>
        </a:spcBef>
        <a:spcAft>
          <a:spcPct val="0"/>
        </a:spcAft>
        <a:defRPr sz="2800" b="1">
          <a:solidFill>
            <a:srgbClr val="FF0066"/>
          </a:solidFill>
          <a:latin typeface="Arial" panose="020B0604020202020204" pitchFamily="34" charset="0"/>
          <a:cs typeface="Arial" panose="020B0604020202020204" pitchFamily="34" charset="0"/>
        </a:defRPr>
      </a:lvl8pPr>
      <a:lvl9pPr marL="1828800" algn="l" rtl="0" fontAlgn="base">
        <a:spcBef>
          <a:spcPct val="0"/>
        </a:spcBef>
        <a:spcAft>
          <a:spcPct val="0"/>
        </a:spcAft>
        <a:defRPr sz="2800" b="1">
          <a:solidFill>
            <a:srgbClr val="FF0066"/>
          </a:solidFill>
          <a:latin typeface="Arial" panose="020B0604020202020204" pitchFamily="34" charset="0"/>
          <a:cs typeface="Arial" panose="020B0604020202020204" pitchFamily="34" charset="0"/>
        </a:defRPr>
      </a:lvl9pPr>
    </p:titleStyle>
    <p:bodyStyle>
      <a:lvl1pPr marL="342900" indent="-342900" algn="just" rtl="0" eaLnBrk="0" fontAlgn="base" hangingPunct="0">
        <a:spcBef>
          <a:spcPct val="20000"/>
        </a:spcBef>
        <a:spcAft>
          <a:spcPct val="0"/>
        </a:spcAft>
        <a:buChar char="•"/>
        <a:defRPr sz="2600">
          <a:solidFill>
            <a:schemeClr val="tx1"/>
          </a:solidFill>
          <a:latin typeface="+mn-lt"/>
          <a:ea typeface="+mn-ea"/>
          <a:cs typeface="+mn-cs"/>
        </a:defRPr>
      </a:lvl1pPr>
      <a:lvl2pPr marL="742950" indent="-285750" algn="just" rtl="0" eaLnBrk="0" fontAlgn="base" hangingPunct="0">
        <a:spcBef>
          <a:spcPct val="20000"/>
        </a:spcBef>
        <a:spcAft>
          <a:spcPct val="0"/>
        </a:spcAft>
        <a:buChar char="–"/>
        <a:defRPr sz="2400">
          <a:solidFill>
            <a:srgbClr val="3333FF"/>
          </a:solidFill>
          <a:latin typeface="+mn-lt"/>
          <a:cs typeface="+mn-cs"/>
        </a:defRPr>
      </a:lvl2pPr>
      <a:lvl3pPr marL="1143000" indent="-228600" algn="just" rtl="0" eaLnBrk="0" fontAlgn="base" hangingPunct="0">
        <a:spcBef>
          <a:spcPct val="20000"/>
        </a:spcBef>
        <a:spcAft>
          <a:spcPct val="0"/>
        </a:spcAft>
        <a:buChar char="•"/>
        <a:defRPr sz="2000">
          <a:solidFill>
            <a:srgbClr val="336600"/>
          </a:solidFill>
          <a:latin typeface="+mn-lt"/>
          <a:cs typeface="+mn-cs"/>
        </a:defRPr>
      </a:lvl3pPr>
      <a:lvl4pPr marL="1600200" indent="-228600" algn="just" rtl="0" eaLnBrk="0" fontAlgn="base" hangingPunct="0">
        <a:spcBef>
          <a:spcPct val="20000"/>
        </a:spcBef>
        <a:spcAft>
          <a:spcPct val="0"/>
        </a:spcAft>
        <a:buChar char="–"/>
        <a:defRPr sz="2000">
          <a:solidFill>
            <a:srgbClr val="996600"/>
          </a:solidFill>
          <a:latin typeface="+mn-lt"/>
          <a:cs typeface="+mn-cs"/>
        </a:defRPr>
      </a:lvl4pPr>
      <a:lvl5pPr marL="2057400" indent="-228600" algn="just" rtl="0" eaLnBrk="0" fontAlgn="base" hangingPunct="0">
        <a:spcBef>
          <a:spcPct val="20000"/>
        </a:spcBef>
        <a:spcAft>
          <a:spcPct val="0"/>
        </a:spcAft>
        <a:buChar char="»"/>
        <a:defRPr sz="2000">
          <a:solidFill>
            <a:schemeClr val="tx1"/>
          </a:solidFill>
          <a:latin typeface="+mn-lt"/>
          <a:cs typeface="+mn-cs"/>
        </a:defRPr>
      </a:lvl5pPr>
      <a:lvl6pPr marL="2514600" indent="-228600" algn="just" rtl="0" fontAlgn="base">
        <a:spcBef>
          <a:spcPct val="20000"/>
        </a:spcBef>
        <a:spcAft>
          <a:spcPct val="0"/>
        </a:spcAft>
        <a:buChar char="»"/>
        <a:defRPr>
          <a:solidFill>
            <a:schemeClr val="tx1"/>
          </a:solidFill>
          <a:latin typeface="+mn-lt"/>
          <a:cs typeface="+mn-cs"/>
        </a:defRPr>
      </a:lvl6pPr>
      <a:lvl7pPr marL="2971800" indent="-228600" algn="just" rtl="0" fontAlgn="base">
        <a:spcBef>
          <a:spcPct val="20000"/>
        </a:spcBef>
        <a:spcAft>
          <a:spcPct val="0"/>
        </a:spcAft>
        <a:buChar char="»"/>
        <a:defRPr>
          <a:solidFill>
            <a:schemeClr val="tx1"/>
          </a:solidFill>
          <a:latin typeface="+mn-lt"/>
          <a:cs typeface="+mn-cs"/>
        </a:defRPr>
      </a:lvl7pPr>
      <a:lvl8pPr marL="3429000" indent="-228600" algn="just" rtl="0" fontAlgn="base">
        <a:spcBef>
          <a:spcPct val="20000"/>
        </a:spcBef>
        <a:spcAft>
          <a:spcPct val="0"/>
        </a:spcAft>
        <a:buChar char="»"/>
        <a:defRPr>
          <a:solidFill>
            <a:schemeClr val="tx1"/>
          </a:solidFill>
          <a:latin typeface="+mn-lt"/>
          <a:cs typeface="+mn-cs"/>
        </a:defRPr>
      </a:lvl8pPr>
      <a:lvl9pPr marL="3886200" indent="-228600" algn="just" rtl="0" fontAlgn="base">
        <a:spcBef>
          <a:spcPct val="20000"/>
        </a:spcBef>
        <a:spcAft>
          <a:spcPct val="0"/>
        </a:spcAft>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p:txBody>
          <a:bodyPr/>
          <a:lstStyle/>
          <a:p>
            <a:r>
              <a:rPr lang="en-US" sz="2400"/>
              <a:t>Chương II  </a:t>
            </a:r>
            <a:br>
              <a:rPr lang="en-US" sz="2400"/>
            </a:br>
            <a:r>
              <a:rPr lang="en-US" sz="3600"/>
              <a:t>MÔ HÌNH DỮ LIỆU QUAN HỆ</a:t>
            </a:r>
            <a:endParaRPr lang="en-US" sz="360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endParaRPr lang="en-US" sz="2000"/>
          </a:p>
        </p:txBody>
      </p:sp>
      <p:sp>
        <p:nvSpPr>
          <p:cNvPr id="44035" name="Rectangle 3"/>
          <p:cNvSpPr>
            <a:spLocks noGrp="1" noChangeArrowheads="1"/>
          </p:cNvSpPr>
          <p:nvPr>
            <p:ph type="body" idx="4294967295"/>
          </p:nvPr>
        </p:nvSpPr>
        <p:spPr/>
        <p:txBody>
          <a:bodyPr/>
          <a:lstStyle/>
          <a:p>
            <a:pPr eaLnBrk="1" hangingPunct="1">
              <a:lnSpc>
                <a:spcPct val="90000"/>
              </a:lnSpc>
            </a:pPr>
            <a:r>
              <a:rPr lang="en-US" sz="2400"/>
              <a:t>Nhiều lược đồ quan hệ cùng nằm trong một hệ thống quản lý được gọi là một </a:t>
            </a:r>
            <a:r>
              <a:rPr lang="en-US" sz="2400" b="1" u="sng"/>
              <a:t>lược đồ CSDL</a:t>
            </a:r>
            <a:r>
              <a:rPr lang="en-US" sz="2400"/>
              <a:t>.</a:t>
            </a:r>
            <a:endParaRPr lang="en-US" sz="2400"/>
          </a:p>
          <a:p>
            <a:pPr eaLnBrk="1" hangingPunct="1">
              <a:lnSpc>
                <a:spcPct val="90000"/>
              </a:lnSpc>
              <a:buFontTx/>
              <a:buNone/>
            </a:pPr>
            <a:endParaRPr lang="en-US" sz="2400"/>
          </a:p>
          <a:p>
            <a:pPr eaLnBrk="1" hangingPunct="1">
              <a:lnSpc>
                <a:spcPct val="90000"/>
              </a:lnSpc>
            </a:pPr>
            <a:r>
              <a:rPr lang="en-US"/>
              <a:t>Ví dụ lược đồ CSDL để quản lý điểm của sinh viên có thể gồm những lược đồ quan hệ sau:</a:t>
            </a:r>
            <a:endParaRPr lang="en-US"/>
          </a:p>
          <a:p>
            <a:pPr lvl="1" eaLnBrk="1" hangingPunct="1">
              <a:lnSpc>
                <a:spcPct val="90000"/>
              </a:lnSpc>
              <a:buFontTx/>
              <a:buNone/>
            </a:pPr>
            <a:r>
              <a:rPr lang="en-US" sz="2200"/>
              <a:t>SV(maSV, hotenSV, ngaySinh, maLop, tinh, hocBong)</a:t>
            </a:r>
            <a:endParaRPr lang="en-US" sz="2200"/>
          </a:p>
          <a:p>
            <a:pPr lvl="1" eaLnBrk="1" hangingPunct="1">
              <a:lnSpc>
                <a:spcPct val="90000"/>
              </a:lnSpc>
              <a:buFontTx/>
              <a:buNone/>
            </a:pPr>
            <a:r>
              <a:rPr lang="en-US" sz="2200"/>
              <a:t>Lop(maLop, tenLop, siSo, maKhoa)</a:t>
            </a:r>
            <a:endParaRPr lang="en-US" sz="2200"/>
          </a:p>
          <a:p>
            <a:pPr lvl="1" eaLnBrk="1" hangingPunct="1">
              <a:lnSpc>
                <a:spcPct val="90000"/>
              </a:lnSpc>
              <a:buFontTx/>
              <a:buNone/>
            </a:pPr>
            <a:r>
              <a:rPr lang="en-US" sz="2200"/>
              <a:t>Khoa(maKhoa, tenKhoa, soCB)</a:t>
            </a:r>
            <a:endParaRPr lang="en-US" sz="2200"/>
          </a:p>
          <a:p>
            <a:pPr lvl="1" eaLnBrk="1" hangingPunct="1">
              <a:lnSpc>
                <a:spcPct val="90000"/>
              </a:lnSpc>
              <a:buFontTx/>
              <a:buNone/>
            </a:pPr>
            <a:r>
              <a:rPr lang="en-US" sz="2200"/>
              <a:t>MonHoc(maMH, tenMH, soTiet)</a:t>
            </a:r>
            <a:endParaRPr lang="en-US" sz="2200"/>
          </a:p>
          <a:p>
            <a:pPr lvl="1" eaLnBrk="1" hangingPunct="1">
              <a:lnSpc>
                <a:spcPct val="90000"/>
              </a:lnSpc>
              <a:buFontTx/>
              <a:buNone/>
            </a:pPr>
            <a:r>
              <a:rPr lang="en-US" sz="2200"/>
              <a:t>KetQua(maSV, maMH, diemThi)</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3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endParaRPr lang="en-US" sz="2000"/>
          </a:p>
        </p:txBody>
      </p:sp>
      <p:sp>
        <p:nvSpPr>
          <p:cNvPr id="45059" name="Rectangle 3"/>
          <p:cNvSpPr>
            <a:spLocks noGrp="1" noChangeArrowheads="1"/>
          </p:cNvSpPr>
          <p:nvPr>
            <p:ph type="body" idx="4294967295"/>
          </p:nvPr>
        </p:nvSpPr>
        <p:spPr/>
        <p:txBody>
          <a:bodyPr/>
          <a:lstStyle/>
          <a:p>
            <a:pPr eaLnBrk="1" hangingPunct="1">
              <a:lnSpc>
                <a:spcPct val="90000"/>
              </a:lnSpc>
            </a:pPr>
            <a:r>
              <a:rPr lang="en-US" b="1" u="sng"/>
              <a:t>Nhận xét:</a:t>
            </a:r>
            <a:r>
              <a:rPr lang="en-US"/>
              <a:t> </a:t>
            </a:r>
            <a:endParaRPr lang="en-US"/>
          </a:p>
          <a:p>
            <a:pPr lvl="1" eaLnBrk="1" hangingPunct="1">
              <a:lnSpc>
                <a:spcPct val="90000"/>
              </a:lnSpc>
            </a:pPr>
            <a:r>
              <a:rPr lang="en-US"/>
              <a:t>khi nói cho tập thuộc tính U = {A1, A2…, An} ta coi như cho trước </a:t>
            </a:r>
            <a:r>
              <a:rPr lang="en-US" b="1"/>
              <a:t>lược đồ quan hệ</a:t>
            </a:r>
            <a:r>
              <a:rPr lang="en-US"/>
              <a:t> (LĐQH) và cùng với nó ta có quan hệ rỗng r = </a:t>
            </a:r>
            <a:r>
              <a:rPr lang="en-US">
                <a:sym typeface="Symbol" panose="05050102010706020507" pitchFamily="18" charset="2"/>
              </a:rPr>
              <a:t></a:t>
            </a:r>
            <a:r>
              <a:rPr lang="en-US"/>
              <a:t>.</a:t>
            </a:r>
            <a:endParaRPr lang="en-US"/>
          </a:p>
          <a:p>
            <a:pPr lvl="1" eaLnBrk="1" hangingPunct="1">
              <a:lnSpc>
                <a:spcPct val="90000"/>
              </a:lnSpc>
            </a:pPr>
            <a:r>
              <a:rPr lang="en-US"/>
              <a:t>Khi lược đồ được nạp thêm ít nhất một dòng thì ta có một quan hệ khác rỗng.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endParaRPr lang="en-US" sz="2000"/>
          </a:p>
        </p:txBody>
      </p:sp>
      <p:sp>
        <p:nvSpPr>
          <p:cNvPr id="46083" name="Rectangle 3"/>
          <p:cNvSpPr>
            <a:spLocks noGrp="1" noChangeArrowheads="1"/>
          </p:cNvSpPr>
          <p:nvPr>
            <p:ph type="body" idx="4294967295"/>
          </p:nvPr>
        </p:nvSpPr>
        <p:spPr/>
        <p:txBody>
          <a:bodyPr/>
          <a:lstStyle/>
          <a:p>
            <a:pPr eaLnBrk="1" hangingPunct="1"/>
            <a:r>
              <a:rPr lang="en-US" b="1" u="sng"/>
              <a:t>Định nghĩa quan hệ (relation):</a:t>
            </a:r>
            <a:endParaRPr lang="en-US"/>
          </a:p>
          <a:p>
            <a:pPr lvl="1" eaLnBrk="1" hangingPunct="1"/>
            <a:r>
              <a:rPr lang="en-US"/>
              <a:t>Là sự thể hiện của LĐQH ở một thời điểm. </a:t>
            </a:r>
            <a:endParaRPr lang="en-US"/>
          </a:p>
          <a:p>
            <a:pPr lvl="1" eaLnBrk="1" hangingPunct="1"/>
            <a:r>
              <a:rPr lang="en-US"/>
              <a:t>Cụ thể, một quan hệ r trên LĐQH R là một tập con của tích Descartes (Đề các) của các miền giá trị D(A</a:t>
            </a:r>
            <a:r>
              <a:rPr lang="en-US" baseline="-25000"/>
              <a:t>i</a:t>
            </a:r>
            <a:r>
              <a:rPr lang="en-US"/>
              <a:t>) với i = 1…n.</a:t>
            </a:r>
            <a:endParaRPr lang="en-US"/>
          </a:p>
          <a:p>
            <a:pPr lvl="1" eaLnBrk="1" hangingPunct="1"/>
            <a:r>
              <a:rPr lang="en-US"/>
              <a:t>Một cách hình thức, r là một QH trên tập thuộc tính U nếu: 	r </a:t>
            </a:r>
            <a:r>
              <a:rPr lang="en-US">
                <a:sym typeface="Symbol" panose="05050102010706020507" pitchFamily="18" charset="2"/>
              </a:rPr>
              <a:t></a:t>
            </a:r>
            <a:r>
              <a:rPr lang="en-US"/>
              <a:t> D(A</a:t>
            </a:r>
            <a:r>
              <a:rPr lang="en-US" baseline="-25000"/>
              <a:t>1</a:t>
            </a:r>
            <a:r>
              <a:rPr lang="en-US"/>
              <a:t>) x D(A</a:t>
            </a:r>
            <a:r>
              <a:rPr lang="en-US" baseline="-25000"/>
              <a:t>2</a:t>
            </a:r>
            <a:r>
              <a:rPr lang="en-US"/>
              <a:t>) x … x D(A</a:t>
            </a:r>
            <a:r>
              <a:rPr lang="en-US" baseline="-25000"/>
              <a:t>n</a:t>
            </a:r>
            <a:r>
              <a:rPr lang="en-US"/>
              <a:t>) </a:t>
            </a:r>
            <a:endParaRPr lang="en-US"/>
          </a:p>
          <a:p>
            <a:pPr lvl="1" eaLnBrk="1" hangingPunct="1">
              <a:buFontTx/>
              <a:buNone/>
            </a:pPr>
            <a:r>
              <a:rPr lang="en-US"/>
              <a:t>	</a:t>
            </a:r>
            <a:r>
              <a:rPr lang="en-US" sz="2000"/>
              <a:t>với D(A</a:t>
            </a:r>
            <a:r>
              <a:rPr lang="en-US" sz="2000" baseline="-25000"/>
              <a:t>i</a:t>
            </a:r>
            <a:r>
              <a:rPr lang="en-US" sz="2000"/>
              <a:t>) là miền giá trị của thuộc tính Ai. </a:t>
            </a:r>
            <a:endParaRPr lang="en-US"/>
          </a:p>
          <a:p>
            <a:pPr lvl="1" eaLnBrk="1" hangingPunct="1"/>
            <a:r>
              <a:rPr lang="en-US" b="1" u="sng"/>
              <a:t>Ví dụ: </a:t>
            </a:r>
            <a:endParaRPr lang="en-US"/>
          </a:p>
          <a:p>
            <a:pPr lvl="2" eaLnBrk="1" hangingPunct="1"/>
            <a:r>
              <a:rPr lang="en-US"/>
              <a:t>Bảng 2.1 lưu trữ hồ sơ sinh viên là một quan hệ, với U = {maSoSV, hoTenSV, ngaySinh, diemTB, mucHbg}. </a:t>
            </a:r>
            <a:endParaRPr lang="en-US"/>
          </a:p>
          <a:p>
            <a:pPr lvl="1" eaLnBrk="1" hangingPunct="1">
              <a:buFontTx/>
              <a:buNone/>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 </a:t>
            </a:r>
            <a:r>
              <a:rPr lang="en-US" sz="2000"/>
              <a:t>(tt)</a:t>
            </a:r>
            <a:endParaRPr lang="en-US" sz="2000"/>
          </a:p>
        </p:txBody>
      </p:sp>
      <p:sp>
        <p:nvSpPr>
          <p:cNvPr id="47107" name="Rectangle 3"/>
          <p:cNvSpPr>
            <a:spLocks noGrp="1" noChangeArrowheads="1"/>
          </p:cNvSpPr>
          <p:nvPr>
            <p:ph type="body" sz="half" idx="4294967295"/>
          </p:nvPr>
        </p:nvSpPr>
        <p:spPr>
          <a:xfrm>
            <a:off x="457200" y="1600200"/>
            <a:ext cx="8229600" cy="4800600"/>
          </a:xfrm>
        </p:spPr>
        <p:txBody>
          <a:bodyPr/>
          <a:lstStyle/>
          <a:p>
            <a:pPr eaLnBrk="1" hangingPunct="1"/>
            <a:r>
              <a:rPr lang="en-US" sz="2400" b="1" u="sng"/>
              <a:t>Nhận xét:</a:t>
            </a:r>
            <a:endParaRPr lang="en-US" sz="2400"/>
          </a:p>
          <a:p>
            <a:pPr lvl="1" eaLnBrk="1" hangingPunct="1"/>
            <a:r>
              <a:rPr lang="en-US"/>
              <a:t>Quan hệ r là một bảng hai chiều:</a:t>
            </a:r>
            <a:endParaRPr lang="en-US"/>
          </a:p>
          <a:p>
            <a:pPr lvl="2" eaLnBrk="1" hangingPunct="1"/>
            <a:r>
              <a:rPr lang="en-US"/>
              <a:t>trên cột thứ i là các giá trị của D(A</a:t>
            </a:r>
            <a:r>
              <a:rPr lang="en-US" baseline="-25000"/>
              <a:t>i</a:t>
            </a:r>
            <a:r>
              <a:rPr lang="en-US"/>
              <a:t>),</a:t>
            </a:r>
            <a:endParaRPr lang="en-US"/>
          </a:p>
          <a:p>
            <a:pPr lvl="2" eaLnBrk="1" hangingPunct="1"/>
            <a:r>
              <a:rPr lang="en-US"/>
              <a:t>trên mỗi dòng của bảng là bộ n giá trị của các miền giá trị của các thuộc tính Ai. Một dòng chứa thông tin về một đối tượng và gọi là một bộ (phần tử) của quan hệ.</a:t>
            </a:r>
            <a:endParaRPr lang="en-US"/>
          </a:p>
          <a:p>
            <a:pPr lvl="1" eaLnBrk="1" hangingPunct="1"/>
            <a:r>
              <a:rPr lang="en-US"/>
              <a:t>Trên một LĐQH có thể xây dựng được nhiều QH khác nhau, cứ thay đổi một dòng hoặc một cột ta được một QH mới. </a:t>
            </a:r>
            <a:endParaRPr lang="en-US"/>
          </a:p>
          <a:p>
            <a:pPr lvl="1" eaLnBrk="1" hangingPunct="1"/>
            <a:r>
              <a:rPr lang="en-US"/>
              <a:t>Lưu ý:</a:t>
            </a:r>
            <a:endParaRPr lang="en-US"/>
          </a:p>
          <a:p>
            <a:pPr lvl="2" eaLnBrk="1" hangingPunct="1"/>
            <a:r>
              <a:rPr lang="en-US"/>
              <a:t>Với cách nhìn của tập hợp việc thêm vào một dòng (cột) giống với dòng (cột) đã có thì QH không thay đổi. Đồng thời thứ tự của các dòng (cột) không quan trọng.</a:t>
            </a:r>
            <a:endParaRPr lang="en-US"/>
          </a:p>
          <a:p>
            <a:pPr lvl="1" eaLnBrk="1" hangingPunct="1"/>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QH, Lược đồ CSDL (tt)</a:t>
            </a:r>
            <a:endParaRPr lang="en-US" sz="2400"/>
          </a:p>
        </p:txBody>
      </p:sp>
      <p:graphicFrame>
        <p:nvGraphicFramePr>
          <p:cNvPr id="48276" name="Group 148"/>
          <p:cNvGraphicFramePr>
            <a:graphicFrameLocks noGrp="1"/>
          </p:cNvGraphicFramePr>
          <p:nvPr>
            <p:ph idx="4294967295"/>
          </p:nvPr>
        </p:nvGraphicFramePr>
        <p:xfrm>
          <a:off x="533400" y="1371600"/>
          <a:ext cx="8229600" cy="2605088"/>
        </p:xfrm>
        <a:graphic>
          <a:graphicData uri="http://schemas.openxmlformats.org/drawingml/2006/table">
            <a:tbl>
              <a:tblPr/>
              <a:tblGrid>
                <a:gridCol w="1150938"/>
                <a:gridCol w="1189037"/>
                <a:gridCol w="1187450"/>
                <a:gridCol w="1185863"/>
                <a:gridCol w="1189037"/>
                <a:gridCol w="1216025"/>
                <a:gridCol w="1111250"/>
              </a:tblGrid>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ma</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hoten</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nsinh</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donvi</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luong</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phucap</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thuong</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382588">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01</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Minh</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1965</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K.CNTT</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800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50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02</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Đông</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1946</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K. toán</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700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122</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48</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03</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Long</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1954</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K. lý</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1.500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90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04</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Kiên</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1956</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K. hóa</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1.900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150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75</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4445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05</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Đại</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1958</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K. văn</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3.000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60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80</a:t>
                      </a: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48189" name="Rectangle 61"/>
          <p:cNvSpPr>
            <a:spLocks noChangeArrowheads="1"/>
          </p:cNvSpPr>
          <p:nvPr/>
        </p:nvSpPr>
        <p:spPr bwMode="auto">
          <a:xfrm>
            <a:off x="533400" y="4114800"/>
            <a:ext cx="8229600" cy="2209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400" b="1" u="sng">
                <a:solidFill>
                  <a:srgbClr val="0000FF"/>
                </a:solidFill>
              </a:rPr>
              <a:t>Ví dụ:</a:t>
            </a:r>
            <a:r>
              <a:rPr lang="en-US" sz="2400" b="1">
                <a:solidFill>
                  <a:srgbClr val="0000FF"/>
                </a:solidFill>
              </a:rPr>
              <a:t> </a:t>
            </a:r>
            <a:r>
              <a:rPr lang="en-US" sz="2400">
                <a:solidFill>
                  <a:srgbClr val="0000FF"/>
                </a:solidFill>
              </a:rPr>
              <a:t>Cho U  = {ma, hoten, donvi, nsinh, luong, phucap, thuong} và quan hệ r trên lược đồ R(U) như trên:</a:t>
            </a:r>
            <a:endParaRPr lang="en-US" sz="2400">
              <a:solidFill>
                <a:srgbClr val="0000FF"/>
              </a:solidFill>
            </a:endParaRPr>
          </a:p>
          <a:p>
            <a:pPr marL="742950" lvl="1" indent="-285750" algn="just" fontAlgn="base">
              <a:spcBef>
                <a:spcPct val="20000"/>
              </a:spcBef>
              <a:spcAft>
                <a:spcPct val="0"/>
              </a:spcAft>
              <a:buFontTx/>
              <a:buChar char="–"/>
            </a:pPr>
            <a:r>
              <a:rPr lang="en-US" sz="2400">
                <a:solidFill>
                  <a:srgbClr val="0000FF"/>
                </a:solidFill>
              </a:rPr>
              <a:t>Quan hệ r ở trên có </a:t>
            </a:r>
            <a:r>
              <a:rPr lang="en-US" sz="2400" b="1">
                <a:solidFill>
                  <a:srgbClr val="FF0000"/>
                </a:solidFill>
              </a:rPr>
              <a:t>năm phần tử</a:t>
            </a:r>
            <a:r>
              <a:rPr lang="en-US" sz="2400">
                <a:solidFill>
                  <a:srgbClr val="0000FF"/>
                </a:solidFill>
              </a:rPr>
              <a:t>. Mỗi phần tử là một </a:t>
            </a:r>
            <a:r>
              <a:rPr lang="en-US" sz="2400" b="1">
                <a:solidFill>
                  <a:srgbClr val="FF0000"/>
                </a:solidFill>
              </a:rPr>
              <a:t>bộ 7 giá trị </a:t>
            </a:r>
            <a:r>
              <a:rPr lang="en-US" sz="2400">
                <a:solidFill>
                  <a:srgbClr val="0000FF"/>
                </a:solidFill>
              </a:rPr>
              <a:t>(còn gọi là </a:t>
            </a:r>
            <a:r>
              <a:rPr lang="en-US" sz="2400" b="1">
                <a:solidFill>
                  <a:srgbClr val="FF0000"/>
                </a:solidFill>
              </a:rPr>
              <a:t>7-bộ</a:t>
            </a:r>
            <a:r>
              <a:rPr lang="en-US" sz="2400">
                <a:solidFill>
                  <a:srgbClr val="0000FF"/>
                </a:solidFill>
              </a:rPr>
              <a:t>)</a:t>
            </a:r>
            <a:endParaRPr lang="en-US" sz="24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276"/>
                                        </p:tgtEl>
                                        <p:attrNameLst>
                                          <p:attrName>style.visibility</p:attrName>
                                        </p:attrNameLst>
                                      </p:cBhvr>
                                      <p:to>
                                        <p:strVal val="visible"/>
                                      </p:to>
                                    </p:set>
                                    <p:animEffect transition="in" filter="blinds(horizontal)">
                                      <p:cBhvr>
                                        <p:cTn id="7" dur="500"/>
                                        <p:tgtEl>
                                          <p:spTgt spid="482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8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a:t>
            </a:r>
            <a:endParaRPr lang="en-US" sz="2400"/>
          </a:p>
        </p:txBody>
      </p:sp>
      <p:sp>
        <p:nvSpPr>
          <p:cNvPr id="49155" name="Rectangle 3"/>
          <p:cNvSpPr>
            <a:spLocks noGrp="1" noChangeArrowheads="1"/>
          </p:cNvSpPr>
          <p:nvPr>
            <p:ph type="body" idx="4294967295"/>
          </p:nvPr>
        </p:nvSpPr>
        <p:spPr/>
        <p:txBody>
          <a:bodyPr/>
          <a:lstStyle/>
          <a:p>
            <a:r>
              <a:rPr lang="en-US"/>
              <a:t>Lưu ý: </a:t>
            </a:r>
            <a:endParaRPr lang="en-US"/>
          </a:p>
          <a:p>
            <a:pPr lvl="1"/>
            <a:r>
              <a:rPr lang="en-US" i="1">
                <a:solidFill>
                  <a:srgbClr val="0000FF"/>
                </a:solidFill>
              </a:rPr>
              <a:t>Về sau không cần quan tâm đến bản chất nội tại của mô hình quan hệ, đôi khi để cho tiện ta ký hiệu các thuộc tính bằng các chữ cái in hoa A, B, C và tập các thuộc tính bằng X, Y, Z, còn các giá trị cụ thể của miền giá trị của chúng bằng các chữ cái thường a, b, c…</a:t>
            </a:r>
            <a:r>
              <a:rPr lang="en-US">
                <a:solidFill>
                  <a:srgbClr val="0000FF"/>
                </a:solidFill>
              </a:rPr>
              <a:t> </a:t>
            </a:r>
            <a:endParaRPr lang="en-US">
              <a:solidFill>
                <a:srgbClr val="0000FF"/>
              </a:solidFill>
            </a:endParaRPr>
          </a:p>
          <a:p>
            <a:pPr eaLnBrk="1" hangingPunct="1"/>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endParaRPr lang="en-US" sz="2400"/>
          </a:p>
        </p:txBody>
      </p:sp>
      <p:sp>
        <p:nvSpPr>
          <p:cNvPr id="50179" name="Rectangle 3"/>
          <p:cNvSpPr>
            <a:spLocks noGrp="1" noChangeArrowheads="1"/>
          </p:cNvSpPr>
          <p:nvPr>
            <p:ph type="body" idx="4294967295"/>
          </p:nvPr>
        </p:nvSpPr>
        <p:spPr/>
        <p:txBody>
          <a:bodyPr/>
          <a:lstStyle/>
          <a:p>
            <a:pPr eaLnBrk="1" hangingPunct="1"/>
            <a:r>
              <a:rPr lang="en-US" b="1" u="sng"/>
              <a:t>Siêu khóa</a:t>
            </a:r>
            <a:r>
              <a:rPr lang="en-US"/>
              <a:t> của một lược đồ quan hệ R </a:t>
            </a:r>
            <a:endParaRPr lang="en-US"/>
          </a:p>
          <a:p>
            <a:pPr lvl="1" eaLnBrk="1" hangingPunct="1"/>
            <a:r>
              <a:rPr lang="en-US"/>
              <a:t>là một tập hợp gồm một hay nhiều thuộc tính của lược đồ R có tính chất xác định duy nhất một bộ trong mỗi thể hiện của R.</a:t>
            </a:r>
            <a:endParaRPr lang="en-US"/>
          </a:p>
          <a:p>
            <a:pPr lvl="1" eaLnBrk="1" hangingPunct="1"/>
            <a:r>
              <a:rPr lang="en-US"/>
              <a:t>Nếu ký hiệu tập thuộc tính có tính chất như vậy là SK thì có một ràng buộc trên r(R) đó là: ti(SK) ≠ tj(SK), với ti, tj là hai bộ khác nhau bất kỳ trong r.</a:t>
            </a:r>
            <a:endParaRPr lang="en-US"/>
          </a:p>
          <a:p>
            <a:pPr eaLnBrk="1" hangingPunct="1">
              <a:buFontTx/>
              <a:buNone/>
            </a:pP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endParaRPr lang="en-US" sz="2400"/>
          </a:p>
        </p:txBody>
      </p:sp>
      <p:sp>
        <p:nvSpPr>
          <p:cNvPr id="51203" name="Rectangle 3"/>
          <p:cNvSpPr>
            <a:spLocks noGrp="1" noChangeArrowheads="1"/>
          </p:cNvSpPr>
          <p:nvPr>
            <p:ph type="body" idx="4294967295"/>
          </p:nvPr>
        </p:nvSpPr>
        <p:spPr/>
        <p:txBody>
          <a:bodyPr/>
          <a:lstStyle/>
          <a:p>
            <a:pPr eaLnBrk="1" hangingPunct="1"/>
            <a:r>
              <a:rPr lang="en-US"/>
              <a:t>Nhận xét: </a:t>
            </a:r>
            <a:endParaRPr lang="en-US"/>
          </a:p>
          <a:p>
            <a:pPr lvl="1" eaLnBrk="1" hangingPunct="1"/>
            <a:r>
              <a:rPr lang="en-US"/>
              <a:t>Cho R (U), nếu SK là siêu khóa của R thì SK </a:t>
            </a:r>
            <a:r>
              <a:rPr lang="en-US">
                <a:sym typeface="Symbol" panose="05050102010706020507" pitchFamily="18" charset="2"/>
              </a:rPr>
              <a:t></a:t>
            </a:r>
            <a:r>
              <a:rPr lang="en-US"/>
              <a:t> U </a:t>
            </a:r>
            <a:endParaRPr lang="en-US" b="1"/>
          </a:p>
          <a:p>
            <a:pPr lvl="1" eaLnBrk="1" hangingPunct="1"/>
            <a:r>
              <a:rPr lang="en-US"/>
              <a:t>Dễ thấy một quan hệ có ít nhất một siêu khóa, đó là tập U gồm tất cả các thuộc tính của quan hệ. </a:t>
            </a:r>
            <a:endParaRPr lang="en-US"/>
          </a:p>
          <a:p>
            <a:pPr lvl="1" eaLnBrk="1" hangingPunct="1"/>
            <a:r>
              <a:rPr lang="en-US"/>
              <a:t>Mọi tập con của U chứa một siêu khóa cũng là siêu khóa.</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endParaRPr lang="en-US" sz="2400"/>
          </a:p>
        </p:txBody>
      </p:sp>
      <p:sp>
        <p:nvSpPr>
          <p:cNvPr id="52227" name="Rectangle 3"/>
          <p:cNvSpPr>
            <a:spLocks noGrp="1" noChangeArrowheads="1"/>
          </p:cNvSpPr>
          <p:nvPr>
            <p:ph type="body" idx="4294967295"/>
          </p:nvPr>
        </p:nvSpPr>
        <p:spPr/>
        <p:txBody>
          <a:bodyPr/>
          <a:lstStyle/>
          <a:p>
            <a:pPr eaLnBrk="1" hangingPunct="1">
              <a:lnSpc>
                <a:spcPct val="90000"/>
              </a:lnSpc>
            </a:pPr>
            <a:r>
              <a:rPr lang="en-US" b="1" u="sng"/>
              <a:t>Khóa</a:t>
            </a:r>
            <a:r>
              <a:rPr lang="en-US"/>
              <a:t> của lược đồ quan hệ là một siêu khóa của lược đồ này sao cho mọi tập con thực sự của nó không là siêu khóa.</a:t>
            </a:r>
            <a:endParaRPr lang="en-US" b="1">
              <a:sym typeface="Wingdings" panose="05000000000000000000" pitchFamily="2" charset="2"/>
            </a:endParaRPr>
          </a:p>
          <a:p>
            <a:pPr lvl="1" eaLnBrk="1" hangingPunct="1">
              <a:lnSpc>
                <a:spcPct val="90000"/>
              </a:lnSpc>
              <a:buFontTx/>
              <a:buNone/>
            </a:pPr>
            <a:r>
              <a:rPr lang="en-US" b="1">
                <a:sym typeface="Wingdings" panose="05000000000000000000" pitchFamily="2" charset="2"/>
              </a:rPr>
              <a:t></a:t>
            </a:r>
            <a:r>
              <a:rPr lang="en-US" b="1"/>
              <a:t> khóa là siêu khóa tối thiểu (tối tiểu)</a:t>
            </a:r>
            <a:r>
              <a:rPr lang="en-US"/>
              <a:t> </a:t>
            </a:r>
            <a:endParaRPr lang="en-US"/>
          </a:p>
          <a:p>
            <a:pPr eaLnBrk="1" hangingPunct="1">
              <a:lnSpc>
                <a:spcPct val="90000"/>
              </a:lnSpc>
            </a:pPr>
            <a:r>
              <a:rPr lang="en-US" b="1" u="sng"/>
              <a:t>Ví dụ:</a:t>
            </a:r>
            <a:endParaRPr lang="en-US" b="1"/>
          </a:p>
          <a:p>
            <a:pPr lvl="1" eaLnBrk="1" hangingPunct="1">
              <a:lnSpc>
                <a:spcPct val="90000"/>
              </a:lnSpc>
            </a:pPr>
            <a:r>
              <a:rPr lang="en-US"/>
              <a:t>Lược đồ quan hệ SV, thuộc tính maSV là khóa. </a:t>
            </a:r>
            <a:endParaRPr lang="en-US"/>
          </a:p>
          <a:p>
            <a:pPr eaLnBrk="1" hangingPunct="1">
              <a:lnSpc>
                <a:spcPct val="90000"/>
              </a:lnSpc>
            </a:pPr>
            <a:r>
              <a:rPr lang="en-US" b="1"/>
              <a:t>Khóa chính (primary key)</a:t>
            </a:r>
            <a:endParaRPr lang="en-US"/>
          </a:p>
          <a:p>
            <a:pPr lvl="1" eaLnBrk="1" hangingPunct="1">
              <a:lnSpc>
                <a:spcPct val="90000"/>
              </a:lnSpc>
            </a:pPr>
            <a:r>
              <a:rPr lang="en-US"/>
              <a:t>Khóa chính là một khóa tối thiểu được người phân tích chọn để cài đặt.</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2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2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endParaRPr lang="en-US" sz="2400"/>
          </a:p>
        </p:txBody>
      </p:sp>
      <p:sp>
        <p:nvSpPr>
          <p:cNvPr id="53251" name="Rectangle 3"/>
          <p:cNvSpPr>
            <a:spLocks noGrp="1" noChangeArrowheads="1"/>
          </p:cNvSpPr>
          <p:nvPr>
            <p:ph type="body" idx="4294967295"/>
          </p:nvPr>
        </p:nvSpPr>
        <p:spPr/>
        <p:txBody>
          <a:bodyPr/>
          <a:lstStyle/>
          <a:p>
            <a:pPr eaLnBrk="1" hangingPunct="1">
              <a:lnSpc>
                <a:spcPct val="90000"/>
              </a:lnSpc>
            </a:pPr>
            <a:r>
              <a:rPr lang="en-US" b="1"/>
              <a:t>Khóa dự tuyển (candidate key)</a:t>
            </a:r>
            <a:endParaRPr lang="en-US"/>
          </a:p>
          <a:p>
            <a:pPr lvl="1" eaLnBrk="1" hangingPunct="1">
              <a:lnSpc>
                <a:spcPct val="90000"/>
              </a:lnSpc>
            </a:pPr>
            <a:r>
              <a:rPr lang="en-US"/>
              <a:t>Các khóa dự tuyển là các khóa tối thiểu khác mà không phải là khóa chính.</a:t>
            </a:r>
            <a:endParaRPr lang="en-US"/>
          </a:p>
          <a:p>
            <a:pPr eaLnBrk="1" hangingPunct="1">
              <a:lnSpc>
                <a:spcPct val="90000"/>
              </a:lnSpc>
            </a:pPr>
            <a:endParaRPr lang="en-US" b="1" u="sng"/>
          </a:p>
          <a:p>
            <a:pPr eaLnBrk="1" hangingPunct="1">
              <a:lnSpc>
                <a:spcPct val="90000"/>
              </a:lnSpc>
            </a:pPr>
            <a:r>
              <a:rPr lang="en-US" b="1" u="sng"/>
              <a:t>Khóa ngoài (khóa ngoại)</a:t>
            </a:r>
            <a:r>
              <a:rPr lang="en-US"/>
              <a:t> của một lược đồ quan hệ:</a:t>
            </a:r>
            <a:endParaRPr lang="en-US"/>
          </a:p>
          <a:p>
            <a:pPr lvl="1" eaLnBrk="1" hangingPunct="1">
              <a:lnSpc>
                <a:spcPct val="90000"/>
              </a:lnSpc>
            </a:pPr>
            <a:r>
              <a:rPr lang="en-US"/>
              <a:t>là một tập hợp gồm một hay nhiều thuộc tính là khóa của một lược đồ quan hệ khác.</a:t>
            </a:r>
            <a:endParaRPr lang="en-US" b="1"/>
          </a:p>
          <a:p>
            <a:pPr eaLnBrk="1" hangingPunct="1">
              <a:lnSpc>
                <a:spcPct val="90000"/>
              </a:lnSpc>
            </a:pPr>
            <a:endParaRPr lang="en-US" b="1"/>
          </a:p>
          <a:p>
            <a:pPr eaLnBrk="1" hangingPunct="1">
              <a:lnSpc>
                <a:spcPct val="90000"/>
              </a:lnSpc>
            </a:pPr>
            <a:r>
              <a:rPr lang="en-US" b="1"/>
              <a:t>Trong mô hình dữ liệu quan hệ, khóa đóng vai trò quan trọng vì nó giúp nhận biết thực thể một cách nhanh chóng trong CSDL</a:t>
            </a:r>
            <a:endParaRPr lang="en-US" b="1"/>
          </a:p>
          <a:p>
            <a:pPr lvl="1" eaLnBrk="1" hangingPunct="1">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2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2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r>
              <a:rPr lang="en-US"/>
              <a:t>Nội dung chương II</a:t>
            </a:r>
            <a:endParaRPr lang="en-US"/>
          </a:p>
        </p:txBody>
      </p:sp>
      <p:sp>
        <p:nvSpPr>
          <p:cNvPr id="39939" name="Rectangle 3"/>
          <p:cNvSpPr>
            <a:spLocks noGrp="1" noChangeArrowheads="1"/>
          </p:cNvSpPr>
          <p:nvPr>
            <p:ph type="body" idx="4294967295"/>
          </p:nvPr>
        </p:nvSpPr>
        <p:spPr/>
        <p:txBody>
          <a:bodyPr/>
          <a:lstStyle/>
          <a:p>
            <a:pPr eaLnBrk="1" hangingPunct="1"/>
            <a:r>
              <a:rPr lang="en-US"/>
              <a:t>Các định nghĩa:</a:t>
            </a:r>
            <a:endParaRPr lang="en-US"/>
          </a:p>
          <a:p>
            <a:pPr lvl="1" eaLnBrk="1" hangingPunct="1"/>
            <a:r>
              <a:rPr lang="en-US"/>
              <a:t>Mở đầu</a:t>
            </a:r>
            <a:endParaRPr lang="en-US"/>
          </a:p>
          <a:p>
            <a:pPr lvl="1" eaLnBrk="1" hangingPunct="1"/>
            <a:r>
              <a:rPr lang="en-US"/>
              <a:t>Các khái niệm: thuộc tính, miền giá trị</a:t>
            </a:r>
            <a:endParaRPr lang="en-US"/>
          </a:p>
          <a:p>
            <a:pPr lvl="1" eaLnBrk="1" hangingPunct="1"/>
            <a:r>
              <a:rPr lang="en-US"/>
              <a:t>Mô hình quan hệ</a:t>
            </a:r>
            <a:endParaRPr lang="en-US"/>
          </a:p>
          <a:p>
            <a:pPr lvl="1" eaLnBrk="1" hangingPunct="1"/>
            <a:r>
              <a:rPr lang="en-US"/>
              <a:t>Lược đồ quan hệ, lược đồ CSDL</a:t>
            </a:r>
            <a:endParaRPr lang="en-US"/>
          </a:p>
          <a:p>
            <a:pPr lvl="1" eaLnBrk="1" hangingPunct="1"/>
            <a:r>
              <a:rPr lang="en-US"/>
              <a:t>Khóa của lược đồ quan hệ</a:t>
            </a:r>
            <a:endParaRPr lang="en-US"/>
          </a:p>
          <a:p>
            <a:pPr eaLnBrk="1" hangingPunct="1"/>
            <a:r>
              <a:rPr lang="en-US"/>
              <a:t>Đại số quan hệ</a:t>
            </a:r>
            <a:endParaRPr lang="en-US"/>
          </a:p>
          <a:p>
            <a:pPr eaLnBrk="1" hangingPunct="1"/>
            <a:r>
              <a:rPr lang="en-US"/>
              <a:t>Bài tập chương II</a:t>
            </a:r>
            <a:endParaRPr lang="en-US"/>
          </a:p>
          <a:p>
            <a:pPr eaLnBrk="1" hangingPunct="1"/>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eaLnBrk="1" hangingPunct="1"/>
            <a:r>
              <a:rPr lang="en-US"/>
              <a:t>Các định nghĩa</a:t>
            </a:r>
            <a:br>
              <a:rPr lang="en-US"/>
            </a:br>
            <a:r>
              <a:rPr lang="en-US" sz="2400"/>
              <a:t>– Khóa của LĐQH (tt) </a:t>
            </a:r>
            <a:endParaRPr lang="en-US" sz="2400"/>
          </a:p>
        </p:txBody>
      </p:sp>
      <p:sp>
        <p:nvSpPr>
          <p:cNvPr id="54275" name="Rectangle 3"/>
          <p:cNvSpPr>
            <a:spLocks noGrp="1" noChangeArrowheads="1"/>
          </p:cNvSpPr>
          <p:nvPr>
            <p:ph type="body" idx="4294967295"/>
          </p:nvPr>
        </p:nvSpPr>
        <p:spPr/>
        <p:txBody>
          <a:bodyPr/>
          <a:lstStyle/>
          <a:p>
            <a:pPr eaLnBrk="1" hangingPunct="1">
              <a:lnSpc>
                <a:spcPct val="90000"/>
              </a:lnSpc>
            </a:pPr>
            <a:r>
              <a:rPr lang="en-US" b="1" u="sng"/>
              <a:t>Thuộc tính khóa</a:t>
            </a:r>
            <a:endParaRPr lang="en-US"/>
          </a:p>
          <a:p>
            <a:pPr lvl="1" eaLnBrk="1" hangingPunct="1">
              <a:lnSpc>
                <a:spcPct val="90000"/>
              </a:lnSpc>
            </a:pPr>
            <a:r>
              <a:rPr lang="en-US"/>
              <a:t>Là thuộc tính có tham gia vào một khóa bất kỳ (dự tuyển hay khóa chính)</a:t>
            </a:r>
            <a:endParaRPr lang="en-US" b="1"/>
          </a:p>
          <a:p>
            <a:pPr eaLnBrk="1" hangingPunct="1">
              <a:lnSpc>
                <a:spcPct val="90000"/>
              </a:lnSpc>
            </a:pPr>
            <a:endParaRPr lang="en-US" b="1"/>
          </a:p>
          <a:p>
            <a:pPr eaLnBrk="1" hangingPunct="1">
              <a:lnSpc>
                <a:spcPct val="90000"/>
              </a:lnSpc>
            </a:pPr>
            <a:r>
              <a:rPr lang="en-US" b="1"/>
              <a:t>Ngược lại, thuộc tính không tham gia vào một khóa nào gọi là </a:t>
            </a:r>
            <a:r>
              <a:rPr lang="en-US" b="1" u="sng"/>
              <a:t>thuộc tính không khóa</a:t>
            </a:r>
            <a:r>
              <a:rPr lang="en-US" b="1"/>
              <a:t>.</a:t>
            </a:r>
            <a:r>
              <a:rPr lang="en-US"/>
              <a:t>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Các định nghĩa</a:t>
            </a:r>
            <a:br>
              <a:rPr lang="en-US"/>
            </a:br>
            <a:r>
              <a:rPr lang="en-US" sz="2400"/>
              <a:t>- Lược đồ và thể hiện của CSDL</a:t>
            </a:r>
            <a:endParaRPr lang="en-US" sz="2400"/>
          </a:p>
        </p:txBody>
      </p:sp>
      <p:sp>
        <p:nvSpPr>
          <p:cNvPr id="55299" name="Rectangle 3"/>
          <p:cNvSpPr>
            <a:spLocks noGrp="1" noChangeArrowheads="1"/>
          </p:cNvSpPr>
          <p:nvPr>
            <p:ph type="body" idx="1"/>
          </p:nvPr>
        </p:nvSpPr>
        <p:spPr/>
        <p:txBody>
          <a:bodyPr/>
          <a:lstStyle/>
          <a:p>
            <a:pPr eaLnBrk="1" hangingPunct="1"/>
            <a:r>
              <a:rPr lang="en-US" sz="2400"/>
              <a:t>Toàn bộ mô tả CSDL được gọi là lược đồ CSDL (database schema). Tương ứng với ba mức trừu xuất dữ liệu nói trên có ba loại lược đồ:</a:t>
            </a:r>
            <a:endParaRPr lang="en-US" sz="2400"/>
          </a:p>
          <a:p>
            <a:pPr lvl="1" eaLnBrk="1" hangingPunct="1"/>
            <a:r>
              <a:rPr lang="en-US"/>
              <a:t>Ở mức cao nhất ta có nhiều lược đồ ngoài (còn gọi là lược đồ con) cho những cách nhìn dữ liệu khác nhau của những người sử dụng khác nhau. </a:t>
            </a:r>
            <a:endParaRPr lang="en-US"/>
          </a:p>
          <a:p>
            <a:pPr lvl="1" eaLnBrk="1" hangingPunct="1"/>
            <a:r>
              <a:rPr lang="en-US"/>
              <a:t>Ở mức logic ta có lược đồ logic.</a:t>
            </a:r>
            <a:endParaRPr lang="en-US"/>
          </a:p>
          <a:p>
            <a:pPr lvl="1" eaLnBrk="1" hangingPunct="1"/>
            <a:r>
              <a:rPr lang="en-US"/>
              <a:t>Ở mức thấp nhất ta có lược đồ vật lý.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Các định nghĩa</a:t>
            </a:r>
            <a:br>
              <a:rPr lang="en-US"/>
            </a:br>
            <a:r>
              <a:rPr lang="en-US" sz="2400"/>
              <a:t>- Lược đồ và thể hiện của CSDL (tt)</a:t>
            </a:r>
            <a:endParaRPr lang="en-US" sz="2400"/>
          </a:p>
        </p:txBody>
      </p:sp>
      <p:sp>
        <p:nvSpPr>
          <p:cNvPr id="56323" name="Rectangle 3"/>
          <p:cNvSpPr>
            <a:spLocks noGrp="1" noChangeArrowheads="1"/>
          </p:cNvSpPr>
          <p:nvPr>
            <p:ph type="body" idx="1"/>
          </p:nvPr>
        </p:nvSpPr>
        <p:spPr/>
        <p:txBody>
          <a:bodyPr/>
          <a:lstStyle/>
          <a:p>
            <a:pPr eaLnBrk="1" hangingPunct="1"/>
            <a:r>
              <a:rPr lang="en-US"/>
              <a:t>Toàn bộ dữ liệu lưu trữ trong CSDL tại một thời điểm nhất định được gọi là một </a:t>
            </a:r>
            <a:r>
              <a:rPr lang="en-US" b="1"/>
              <a:t>thể hiện của CSDL</a:t>
            </a:r>
            <a:r>
              <a:rPr lang="en-US"/>
              <a:t> (database instance). </a:t>
            </a:r>
            <a:endParaRPr lang="en-US"/>
          </a:p>
          <a:p>
            <a:pPr eaLnBrk="1" hangingPunct="1">
              <a:buFontTx/>
              <a:buNone/>
            </a:pPr>
            <a:r>
              <a:rPr lang="en-US">
                <a:sym typeface="Wingdings" panose="05000000000000000000" pitchFamily="2" charset="2"/>
              </a:rPr>
              <a:t> N</a:t>
            </a:r>
            <a:r>
              <a:rPr lang="en-US"/>
              <a:t>hiều thể hiện của CSDL có thể tương ứng với cùng một lược đồ CSDL.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t>Các định nghĩa</a:t>
            </a:r>
            <a:br>
              <a:rPr lang="en-US"/>
            </a:br>
            <a:r>
              <a:rPr lang="en-US" sz="2400"/>
              <a:t> - Lược đồ và thể hiện của CSDL (tt)</a:t>
            </a:r>
            <a:endParaRPr lang="en-US" sz="2400"/>
          </a:p>
        </p:txBody>
      </p:sp>
      <p:grpSp>
        <p:nvGrpSpPr>
          <p:cNvPr id="57359" name="Group 15"/>
          <p:cNvGrpSpPr/>
          <p:nvPr/>
        </p:nvGrpSpPr>
        <p:grpSpPr bwMode="auto">
          <a:xfrm>
            <a:off x="220663" y="1639888"/>
            <a:ext cx="4884737" cy="798512"/>
            <a:chOff x="0" y="1033"/>
            <a:chExt cx="3077" cy="503"/>
          </a:xfrm>
        </p:grpSpPr>
        <p:sp>
          <p:nvSpPr>
            <p:cNvPr id="61456" name="Text Box 3"/>
            <p:cNvSpPr txBox="1">
              <a:spLocks noChangeArrowheads="1"/>
            </p:cNvSpPr>
            <p:nvPr/>
          </p:nvSpPr>
          <p:spPr bwMode="auto">
            <a:xfrm>
              <a:off x="0" y="1275"/>
              <a:ext cx="3077"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a:solidFill>
                    <a:srgbClr val="000000"/>
                  </a:solidFill>
                </a:rPr>
                <a:t>MaNV	Hodem	Ten	Tuoi	Luong	</a:t>
              </a:r>
              <a:endParaRPr lang="en-US" sz="1800" b="1">
                <a:solidFill>
                  <a:srgbClr val="000000"/>
                </a:solidFill>
              </a:endParaRPr>
            </a:p>
          </p:txBody>
        </p:sp>
        <p:sp>
          <p:nvSpPr>
            <p:cNvPr id="61457" name="Text Box 6"/>
            <p:cNvSpPr txBox="1">
              <a:spLocks noChangeArrowheads="1"/>
            </p:cNvSpPr>
            <p:nvPr/>
          </p:nvSpPr>
          <p:spPr bwMode="auto">
            <a:xfrm>
              <a:off x="1026" y="1033"/>
              <a:ext cx="947"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i="1">
                  <a:solidFill>
                    <a:srgbClr val="FF0000"/>
                  </a:solidFill>
                </a:rPr>
                <a:t>Khung nhìn 1</a:t>
              </a:r>
              <a:endParaRPr lang="en-US" sz="1800" b="1">
                <a:solidFill>
                  <a:srgbClr val="FF0000"/>
                </a:solidFill>
              </a:endParaRPr>
            </a:p>
          </p:txBody>
        </p:sp>
      </p:grpSp>
      <p:grpSp>
        <p:nvGrpSpPr>
          <p:cNvPr id="57360" name="Group 16"/>
          <p:cNvGrpSpPr/>
          <p:nvPr/>
        </p:nvGrpSpPr>
        <p:grpSpPr bwMode="auto">
          <a:xfrm>
            <a:off x="5135563" y="1600200"/>
            <a:ext cx="4008437" cy="838200"/>
            <a:chOff x="3235" y="1008"/>
            <a:chExt cx="2525" cy="528"/>
          </a:xfrm>
        </p:grpSpPr>
        <p:sp>
          <p:nvSpPr>
            <p:cNvPr id="61454" name="Text Box 4"/>
            <p:cNvSpPr txBox="1">
              <a:spLocks noChangeArrowheads="1"/>
            </p:cNvSpPr>
            <p:nvPr/>
          </p:nvSpPr>
          <p:spPr bwMode="auto">
            <a:xfrm>
              <a:off x="3235" y="1275"/>
              <a:ext cx="2525" cy="2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a:solidFill>
                    <a:srgbClr val="000000"/>
                  </a:solidFill>
                </a:rPr>
                <a:t>MaNV	Ten	Ma_chi_nhanh	</a:t>
              </a:r>
              <a:endParaRPr lang="en-US" sz="1800" b="1">
                <a:solidFill>
                  <a:srgbClr val="000000"/>
                </a:solidFill>
              </a:endParaRPr>
            </a:p>
          </p:txBody>
        </p:sp>
        <p:sp>
          <p:nvSpPr>
            <p:cNvPr id="61455" name="Text Box 7"/>
            <p:cNvSpPr txBox="1">
              <a:spLocks noChangeArrowheads="1"/>
            </p:cNvSpPr>
            <p:nvPr/>
          </p:nvSpPr>
          <p:spPr bwMode="auto">
            <a:xfrm>
              <a:off x="3787" y="1008"/>
              <a:ext cx="947" cy="2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i="1">
                  <a:solidFill>
                    <a:srgbClr val="FF0000"/>
                  </a:solidFill>
                </a:rPr>
                <a:t>Khung nhìn 2</a:t>
              </a:r>
              <a:endParaRPr lang="en-US" sz="1800" b="1">
                <a:solidFill>
                  <a:srgbClr val="FF0000"/>
                </a:solidFill>
              </a:endParaRPr>
            </a:p>
          </p:txBody>
        </p:sp>
      </p:grpSp>
      <p:sp>
        <p:nvSpPr>
          <p:cNvPr id="57352" name="Line 8"/>
          <p:cNvSpPr>
            <a:spLocks noChangeShapeType="1"/>
          </p:cNvSpPr>
          <p:nvPr/>
        </p:nvSpPr>
        <p:spPr bwMode="auto">
          <a:xfrm>
            <a:off x="2381250" y="2514600"/>
            <a:ext cx="1123950" cy="762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57353" name="Line 9"/>
          <p:cNvSpPr>
            <a:spLocks noChangeShapeType="1"/>
          </p:cNvSpPr>
          <p:nvPr/>
        </p:nvSpPr>
        <p:spPr bwMode="auto">
          <a:xfrm flipH="1">
            <a:off x="5867400" y="2514600"/>
            <a:ext cx="898525" cy="7620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57354" name="Line 10"/>
          <p:cNvSpPr>
            <a:spLocks noChangeShapeType="1"/>
          </p:cNvSpPr>
          <p:nvPr/>
        </p:nvSpPr>
        <p:spPr bwMode="auto">
          <a:xfrm>
            <a:off x="4572000" y="3810000"/>
            <a:ext cx="0" cy="30480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nvGrpSpPr>
          <p:cNvPr id="57361" name="Group 17"/>
          <p:cNvGrpSpPr/>
          <p:nvPr/>
        </p:nvGrpSpPr>
        <p:grpSpPr bwMode="auto">
          <a:xfrm>
            <a:off x="196850" y="2895600"/>
            <a:ext cx="8642350" cy="903288"/>
            <a:chOff x="0" y="1824"/>
            <a:chExt cx="5444" cy="569"/>
          </a:xfrm>
        </p:grpSpPr>
        <p:sp>
          <p:nvSpPr>
            <p:cNvPr id="61452" name="Text Box 5"/>
            <p:cNvSpPr txBox="1">
              <a:spLocks noChangeArrowheads="1"/>
            </p:cNvSpPr>
            <p:nvPr/>
          </p:nvSpPr>
          <p:spPr bwMode="auto">
            <a:xfrm>
              <a:off x="288" y="2112"/>
              <a:ext cx="5156" cy="28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a:solidFill>
                    <a:srgbClr val="000000"/>
                  </a:solidFill>
                </a:rPr>
                <a:t>MaNV	Hodem	Ten	Ngay_sinh	Tuoi	Luong	Ma_chi_nhanh</a:t>
              </a:r>
              <a:endParaRPr lang="en-US" sz="1800" b="1">
                <a:solidFill>
                  <a:srgbClr val="000000"/>
                </a:solidFill>
              </a:endParaRPr>
            </a:p>
          </p:txBody>
        </p:sp>
        <p:sp>
          <p:nvSpPr>
            <p:cNvPr id="61453" name="Text Box 11"/>
            <p:cNvSpPr txBox="1">
              <a:spLocks noChangeArrowheads="1"/>
            </p:cNvSpPr>
            <p:nvPr/>
          </p:nvSpPr>
          <p:spPr bwMode="auto">
            <a:xfrm>
              <a:off x="0" y="1824"/>
              <a:ext cx="710"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i="1">
                  <a:solidFill>
                    <a:srgbClr val="FF0000"/>
                  </a:solidFill>
                </a:rPr>
                <a:t>Mức logic</a:t>
              </a:r>
              <a:endParaRPr lang="en-US" sz="1800" b="1">
                <a:solidFill>
                  <a:srgbClr val="FF0000"/>
                </a:solidFill>
              </a:endParaRPr>
            </a:p>
          </p:txBody>
        </p:sp>
      </p:grpSp>
      <p:grpSp>
        <p:nvGrpSpPr>
          <p:cNvPr id="57363" name="Group 19"/>
          <p:cNvGrpSpPr/>
          <p:nvPr/>
        </p:nvGrpSpPr>
        <p:grpSpPr bwMode="auto">
          <a:xfrm>
            <a:off x="152400" y="4114800"/>
            <a:ext cx="8610600" cy="2289175"/>
            <a:chOff x="96" y="2592"/>
            <a:chExt cx="5424" cy="1442"/>
          </a:xfrm>
        </p:grpSpPr>
        <p:sp>
          <p:nvSpPr>
            <p:cNvPr id="61450" name="Text Box 12"/>
            <p:cNvSpPr txBox="1">
              <a:spLocks noChangeArrowheads="1"/>
            </p:cNvSpPr>
            <p:nvPr/>
          </p:nvSpPr>
          <p:spPr bwMode="auto">
            <a:xfrm>
              <a:off x="96" y="3120"/>
              <a:ext cx="816" cy="20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b="1" i="1">
                  <a:solidFill>
                    <a:srgbClr val="FF0000"/>
                  </a:solidFill>
                </a:rPr>
                <a:t>Mức vật lý</a:t>
              </a:r>
              <a:endParaRPr lang="en-US" sz="1800" b="1">
                <a:solidFill>
                  <a:srgbClr val="FF0000"/>
                </a:solidFill>
              </a:endParaRPr>
            </a:p>
          </p:txBody>
        </p:sp>
        <p:sp>
          <p:nvSpPr>
            <p:cNvPr id="61451" name="Text Box 13"/>
            <p:cNvSpPr txBox="1">
              <a:spLocks noChangeArrowheads="1"/>
            </p:cNvSpPr>
            <p:nvPr/>
          </p:nvSpPr>
          <p:spPr bwMode="auto">
            <a:xfrm>
              <a:off x="864" y="2592"/>
              <a:ext cx="4656" cy="14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1800">
                  <a:solidFill>
                    <a:srgbClr val="000000"/>
                  </a:solidFill>
                </a:rPr>
                <a:t>Struct NHANVIEN{</a:t>
              </a:r>
              <a:endParaRPr lang="en-US" sz="1800">
                <a:solidFill>
                  <a:srgbClr val="000000"/>
                </a:solidFill>
              </a:endParaRPr>
            </a:p>
            <a:p>
              <a:pPr eaLnBrk="1" fontAlgn="base" hangingPunct="1">
                <a:spcBef>
                  <a:spcPct val="0"/>
                </a:spcBef>
                <a:spcAft>
                  <a:spcPct val="0"/>
                </a:spcAft>
              </a:pPr>
              <a:r>
                <a:rPr lang="en-US" sz="1800">
                  <a:solidFill>
                    <a:srgbClr val="000000"/>
                  </a:solidFill>
                </a:rPr>
                <a:t>	int MaNV;  	int Ma_chi_nhanh;  	char Hodem[15];  	char Ten[15]; </a:t>
              </a:r>
              <a:endParaRPr lang="en-US" sz="1800">
                <a:solidFill>
                  <a:srgbClr val="000000"/>
                </a:solidFill>
              </a:endParaRPr>
            </a:p>
            <a:p>
              <a:pPr eaLnBrk="1" fontAlgn="base" hangingPunct="1">
                <a:spcBef>
                  <a:spcPct val="0"/>
                </a:spcBef>
                <a:spcAft>
                  <a:spcPct val="0"/>
                </a:spcAft>
              </a:pPr>
              <a:r>
                <a:rPr lang="en-US" sz="1800">
                  <a:solidFill>
                    <a:srgbClr val="000000"/>
                  </a:solidFill>
                </a:rPr>
                <a:t>	struct date Ngay_sinh;</a:t>
              </a:r>
              <a:endParaRPr lang="en-US" sz="1800">
                <a:solidFill>
                  <a:srgbClr val="000000"/>
                </a:solidFill>
              </a:endParaRPr>
            </a:p>
            <a:p>
              <a:pPr eaLnBrk="1" fontAlgn="base" hangingPunct="1">
                <a:spcBef>
                  <a:spcPct val="0"/>
                </a:spcBef>
                <a:spcAft>
                  <a:spcPct val="0"/>
                </a:spcAft>
              </a:pPr>
              <a:r>
                <a:rPr lang="en-US" sz="1800">
                  <a:solidFill>
                    <a:srgbClr val="000000"/>
                  </a:solidFill>
                </a:rPr>
                <a:t>	float Luong;</a:t>
              </a:r>
              <a:endParaRPr lang="en-US" sz="1800">
                <a:solidFill>
                  <a:srgbClr val="000000"/>
                </a:solidFill>
              </a:endParaRPr>
            </a:p>
            <a:p>
              <a:pPr eaLnBrk="1" fontAlgn="base" hangingPunct="1">
                <a:spcBef>
                  <a:spcPct val="0"/>
                </a:spcBef>
                <a:spcAft>
                  <a:spcPct val="0"/>
                </a:spcAft>
              </a:pPr>
              <a:r>
                <a:rPr lang="en-US" sz="1800">
                  <a:solidFill>
                    <a:srgbClr val="000000"/>
                  </a:solidFill>
                </a:rPr>
                <a:t>	struct NHANVIEN next; 	/* con trỏ đến bản ghi tiếp của tệp NHANVIEN*/</a:t>
              </a:r>
              <a:endParaRPr lang="en-US" sz="1800">
                <a:solidFill>
                  <a:srgbClr val="000000"/>
                </a:solidFill>
              </a:endParaRPr>
            </a:p>
            <a:p>
              <a:pPr eaLnBrk="1" fontAlgn="base" hangingPunct="1">
                <a:spcBef>
                  <a:spcPct val="0"/>
                </a:spcBef>
                <a:spcAft>
                  <a:spcPct val="0"/>
                </a:spcAft>
              </a:pPr>
              <a:r>
                <a:rPr lang="en-US" sz="1800">
                  <a:solidFill>
                    <a:srgbClr val="000000"/>
                  </a:solidFill>
                </a:rPr>
                <a:t>}; </a:t>
              </a:r>
              <a:endParaRPr lang="en-US" sz="18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59"/>
                                        </p:tgtEl>
                                        <p:attrNameLst>
                                          <p:attrName>style.visibility</p:attrName>
                                        </p:attrNameLst>
                                      </p:cBhvr>
                                      <p:to>
                                        <p:strVal val="visible"/>
                                      </p:to>
                                    </p:set>
                                    <p:animEffect transition="in" filter="blinds(horizontal)">
                                      <p:cBhvr>
                                        <p:cTn id="7" dur="500"/>
                                        <p:tgtEl>
                                          <p:spTgt spid="573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7360"/>
                                        </p:tgtEl>
                                        <p:attrNameLst>
                                          <p:attrName>style.visibility</p:attrName>
                                        </p:attrNameLst>
                                      </p:cBhvr>
                                      <p:to>
                                        <p:strVal val="visible"/>
                                      </p:to>
                                    </p:set>
                                    <p:animEffect transition="in" filter="blinds(horizontal)">
                                      <p:cBhvr>
                                        <p:cTn id="12" dur="500"/>
                                        <p:tgtEl>
                                          <p:spTgt spid="573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352"/>
                                        </p:tgtEl>
                                        <p:attrNameLst>
                                          <p:attrName>style.visibility</p:attrName>
                                        </p:attrNameLst>
                                      </p:cBhvr>
                                      <p:to>
                                        <p:strVal val="visible"/>
                                      </p:to>
                                    </p:set>
                                    <p:animEffect transition="in" filter="blinds(horizontal)">
                                      <p:cBhvr>
                                        <p:cTn id="17" dur="500"/>
                                        <p:tgtEl>
                                          <p:spTgt spid="5735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7353"/>
                                        </p:tgtEl>
                                        <p:attrNameLst>
                                          <p:attrName>style.visibility</p:attrName>
                                        </p:attrNameLst>
                                      </p:cBhvr>
                                      <p:to>
                                        <p:strVal val="visible"/>
                                      </p:to>
                                    </p:set>
                                    <p:animEffect transition="in" filter="blinds(horizontal)">
                                      <p:cBhvr>
                                        <p:cTn id="20" dur="500"/>
                                        <p:tgtEl>
                                          <p:spTgt spid="5735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7361"/>
                                        </p:tgtEl>
                                        <p:attrNameLst>
                                          <p:attrName>style.visibility</p:attrName>
                                        </p:attrNameLst>
                                      </p:cBhvr>
                                      <p:to>
                                        <p:strVal val="visible"/>
                                      </p:to>
                                    </p:set>
                                    <p:animEffect transition="in" filter="blinds(horizontal)">
                                      <p:cBhvr>
                                        <p:cTn id="25" dur="500"/>
                                        <p:tgtEl>
                                          <p:spTgt spid="5736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7354"/>
                                        </p:tgtEl>
                                        <p:attrNameLst>
                                          <p:attrName>style.visibility</p:attrName>
                                        </p:attrNameLst>
                                      </p:cBhvr>
                                      <p:to>
                                        <p:strVal val="visible"/>
                                      </p:to>
                                    </p:set>
                                    <p:animEffect transition="in" filter="blinds(horizontal)">
                                      <p:cBhvr>
                                        <p:cTn id="30" dur="500"/>
                                        <p:tgtEl>
                                          <p:spTgt spid="57354"/>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7363"/>
                                        </p:tgtEl>
                                        <p:attrNameLst>
                                          <p:attrName>style.visibility</p:attrName>
                                        </p:attrNameLst>
                                      </p:cBhvr>
                                      <p:to>
                                        <p:strVal val="visible"/>
                                      </p:to>
                                    </p:set>
                                    <p:animEffect transition="in" filter="blinds(horizontal)">
                                      <p:cBhvr>
                                        <p:cTn id="35"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2" grpId="0" animBg="1"/>
      <p:bldP spid="57353" grpId="0" animBg="1"/>
      <p:bldP spid="5735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br>
              <a:rPr lang="en-US" dirty="0"/>
            </a:br>
            <a:r>
              <a:rPr lang="en-US" sz="2400" dirty="0"/>
              <a:t>- </a:t>
            </a:r>
            <a:r>
              <a:rPr lang="en-US" sz="2400" dirty="0" err="1"/>
              <a:t>Giới</a:t>
            </a:r>
            <a:r>
              <a:rPr lang="en-US" sz="2400" dirty="0"/>
              <a:t> </a:t>
            </a:r>
            <a:r>
              <a:rPr lang="en-US" sz="2400" dirty="0" err="1"/>
              <a:t>thiệu</a:t>
            </a:r>
            <a:endParaRPr lang="en-US" sz="2400" dirty="0"/>
          </a:p>
        </p:txBody>
      </p:sp>
      <p:sp>
        <p:nvSpPr>
          <p:cNvPr id="58371" name="Rectangle 3"/>
          <p:cNvSpPr>
            <a:spLocks noGrp="1" noChangeArrowheads="1"/>
          </p:cNvSpPr>
          <p:nvPr>
            <p:ph type="body"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-&gt; </a:t>
            </a:r>
            <a:r>
              <a:rPr lang="en-US" dirty="0" err="1"/>
              <a:t>nền</a:t>
            </a:r>
            <a:r>
              <a:rPr lang="en-US" dirty="0"/>
              <a:t> </a:t>
            </a:r>
            <a:r>
              <a:rPr lang="en-US" dirty="0" err="1"/>
              <a:t>tảng</a:t>
            </a:r>
            <a:r>
              <a:rPr lang="en-US" dirty="0"/>
              <a:t> </a:t>
            </a:r>
            <a:r>
              <a:rPr lang="en-US" dirty="0" err="1"/>
              <a:t>toán</a:t>
            </a:r>
            <a:r>
              <a:rPr lang="en-US" dirty="0"/>
              <a:t> </a:t>
            </a:r>
            <a:r>
              <a:rPr lang="en-US" dirty="0" err="1"/>
              <a:t>cho</a:t>
            </a:r>
            <a:r>
              <a:rPr lang="en-US" dirty="0"/>
              <a:t> </a:t>
            </a:r>
            <a:r>
              <a:rPr lang="en-US" dirty="0" err="1"/>
              <a:t>các</a:t>
            </a:r>
            <a:r>
              <a:rPr lang="en-US" dirty="0"/>
              <a:t> </a:t>
            </a:r>
            <a:r>
              <a:rPr lang="en-US" dirty="0" err="1"/>
              <a:t>câu</a:t>
            </a:r>
            <a:r>
              <a:rPr lang="en-US" dirty="0"/>
              <a:t> </a:t>
            </a:r>
            <a:r>
              <a:rPr lang="en-US" dirty="0" err="1"/>
              <a:t>lệnh</a:t>
            </a:r>
            <a:r>
              <a:rPr lang="en-US" dirty="0"/>
              <a:t> select -&gt; 7 </a:t>
            </a:r>
            <a:r>
              <a:rPr lang="en-US" dirty="0" err="1"/>
              <a:t>phép</a:t>
            </a:r>
            <a:r>
              <a:rPr lang="en-US" dirty="0"/>
              <a:t> </a:t>
            </a:r>
            <a:r>
              <a:rPr lang="en-US" dirty="0" err="1"/>
              <a:t>toán</a:t>
            </a:r>
            <a:endParaRPr lang="en-US" dirty="0"/>
          </a:p>
          <a:p>
            <a:pPr lvl="1" eaLnBrk="1" hangingPunct="1"/>
            <a:r>
              <a:rPr lang="en-US" dirty="0" err="1"/>
              <a:t>là</a:t>
            </a:r>
            <a:r>
              <a:rPr lang="en-US" dirty="0"/>
              <a:t> </a:t>
            </a:r>
            <a:r>
              <a:rPr lang="en-US" dirty="0" err="1"/>
              <a:t>phương</a:t>
            </a:r>
            <a:r>
              <a:rPr lang="en-US" dirty="0"/>
              <a:t> </a:t>
            </a:r>
            <a:r>
              <a:rPr lang="en-US" dirty="0" err="1"/>
              <a:t>pháp</a:t>
            </a:r>
            <a:r>
              <a:rPr lang="en-US" dirty="0"/>
              <a:t> </a:t>
            </a:r>
            <a:r>
              <a:rPr lang="en-US" dirty="0" err="1"/>
              <a:t>để</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để</a:t>
            </a:r>
            <a:r>
              <a:rPr lang="en-US" dirty="0"/>
              <a:t> </a:t>
            </a:r>
            <a:r>
              <a:rPr lang="en-US" dirty="0" err="1"/>
              <a:t>thao</a:t>
            </a:r>
            <a:r>
              <a:rPr lang="en-US" dirty="0"/>
              <a:t> </a:t>
            </a:r>
            <a:r>
              <a:rPr lang="en-US" dirty="0" err="1"/>
              <a:t>tác</a:t>
            </a:r>
            <a:r>
              <a:rPr lang="en-US" dirty="0"/>
              <a:t> </a:t>
            </a:r>
            <a:r>
              <a:rPr lang="en-US" dirty="0" err="1"/>
              <a:t>trên</a:t>
            </a:r>
            <a:r>
              <a:rPr lang="en-US" dirty="0"/>
              <a:t> CSDL </a:t>
            </a:r>
            <a:r>
              <a:rPr lang="en-US" dirty="0" err="1"/>
              <a:t>quan</a:t>
            </a:r>
            <a:r>
              <a:rPr lang="en-US" dirty="0"/>
              <a:t> </a:t>
            </a:r>
            <a:r>
              <a:rPr lang="en-US" dirty="0" err="1"/>
              <a:t>hệ</a:t>
            </a:r>
            <a:r>
              <a:rPr lang="en-US" dirty="0"/>
              <a:t>. </a:t>
            </a:r>
            <a:endParaRPr lang="en-US" dirty="0"/>
          </a:p>
          <a:p>
            <a:pPr lvl="1" eaLnBrk="1" hangingPunct="1"/>
            <a:r>
              <a:rPr lang="en-US" dirty="0" err="1"/>
              <a:t>là</a:t>
            </a:r>
            <a:r>
              <a:rPr lang="en-US" dirty="0"/>
              <a:t> </a:t>
            </a:r>
            <a:r>
              <a:rPr lang="en-US" dirty="0" err="1"/>
              <a:t>ưu</a:t>
            </a:r>
            <a:r>
              <a:rPr lang="en-US" dirty="0"/>
              <a:t> </a:t>
            </a:r>
            <a:r>
              <a:rPr lang="en-US" dirty="0" err="1"/>
              <a:t>điểm</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dữ</a:t>
            </a:r>
            <a:r>
              <a:rPr lang="en-US" dirty="0"/>
              <a:t> </a:t>
            </a:r>
            <a:r>
              <a:rPr lang="en-US" dirty="0" err="1"/>
              <a:t>liệu</a:t>
            </a:r>
            <a:r>
              <a:rPr lang="en-US" dirty="0"/>
              <a:t> </a:t>
            </a:r>
            <a:r>
              <a:rPr lang="en-US" dirty="0" err="1"/>
              <a:t>quan</a:t>
            </a:r>
            <a:r>
              <a:rPr lang="en-US" dirty="0"/>
              <a:t> </a:t>
            </a:r>
            <a:r>
              <a:rPr lang="en-US" dirty="0" err="1"/>
              <a:t>hệ</a:t>
            </a:r>
            <a:r>
              <a:rPr lang="en-US" dirty="0"/>
              <a:t> (</a:t>
            </a:r>
            <a:r>
              <a:rPr lang="en-US" dirty="0" err="1"/>
              <a:t>tiếp</a:t>
            </a:r>
            <a:r>
              <a:rPr lang="en-US" dirty="0"/>
              <a:t> </a:t>
            </a:r>
            <a:r>
              <a:rPr lang="en-US" dirty="0" err="1"/>
              <a:t>cận</a:t>
            </a:r>
            <a:r>
              <a:rPr lang="en-US" dirty="0"/>
              <a:t> </a:t>
            </a:r>
            <a:r>
              <a:rPr lang="en-US" dirty="0" err="1"/>
              <a:t>các</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công</a:t>
            </a:r>
            <a:r>
              <a:rPr lang="en-US" dirty="0"/>
              <a:t> </a:t>
            </a:r>
            <a:r>
              <a:rPr lang="en-US" dirty="0" err="1"/>
              <a:t>cụ</a:t>
            </a:r>
            <a:r>
              <a:rPr lang="en-US" dirty="0"/>
              <a:t> </a:t>
            </a:r>
            <a:r>
              <a:rPr lang="en-US" dirty="0" err="1"/>
              <a:t>toán</a:t>
            </a:r>
            <a:r>
              <a:rPr lang="en-US" dirty="0"/>
              <a:t> </a:t>
            </a:r>
            <a:r>
              <a:rPr lang="en-US" dirty="0" err="1"/>
              <a:t>học</a:t>
            </a:r>
            <a:r>
              <a:rPr lang="en-US" dirty="0"/>
              <a:t> </a:t>
            </a:r>
            <a:r>
              <a:rPr lang="en-US" dirty="0" err="1"/>
              <a:t>trong</a:t>
            </a:r>
            <a:r>
              <a:rPr lang="en-US" dirty="0"/>
              <a:t> </a:t>
            </a:r>
            <a:r>
              <a:rPr lang="en-US" dirty="0" err="1"/>
              <a:t>việc</a:t>
            </a:r>
            <a:r>
              <a:rPr lang="en-US" dirty="0"/>
              <a:t> </a:t>
            </a:r>
            <a:r>
              <a:rPr lang="en-US" dirty="0" err="1"/>
              <a:t>xây</a:t>
            </a:r>
            <a:r>
              <a:rPr lang="en-US" dirty="0"/>
              <a:t> </a:t>
            </a:r>
            <a:r>
              <a:rPr lang="en-US" dirty="0" err="1"/>
              <a:t>dựng</a:t>
            </a:r>
            <a:r>
              <a:rPr lang="en-US" dirty="0"/>
              <a:t> </a:t>
            </a:r>
            <a:r>
              <a:rPr lang="en-US" dirty="0" err="1"/>
              <a:t>ngôn</a:t>
            </a:r>
            <a:r>
              <a:rPr lang="en-US" dirty="0"/>
              <a:t> </a:t>
            </a:r>
            <a:r>
              <a:rPr lang="en-US" dirty="0" err="1"/>
              <a:t>ngữ</a:t>
            </a:r>
            <a:r>
              <a:rPr lang="en-US" dirty="0"/>
              <a:t> </a:t>
            </a:r>
            <a:r>
              <a:rPr lang="en-US" dirty="0" err="1"/>
              <a:t>khai</a:t>
            </a:r>
            <a:r>
              <a:rPr lang="en-US" dirty="0"/>
              <a:t> </a:t>
            </a:r>
            <a:r>
              <a:rPr lang="en-US" dirty="0" err="1"/>
              <a:t>thác</a:t>
            </a:r>
            <a:r>
              <a:rPr lang="en-US"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endParaRPr lang="en-US" dirty="0"/>
          </a:p>
          <a:p>
            <a:pPr lvl="1" eaLnBrk="1" hangingPunct="1"/>
            <a:r>
              <a:rPr lang="en-US" dirty="0" err="1"/>
              <a:t>các</a:t>
            </a:r>
            <a:r>
              <a:rPr lang="en-US" dirty="0"/>
              <a:t> </a:t>
            </a:r>
            <a:r>
              <a:rPr lang="en-US" dirty="0" err="1"/>
              <a:t>phép</a:t>
            </a:r>
            <a:r>
              <a:rPr lang="en-US" dirty="0"/>
              <a:t> </a:t>
            </a:r>
            <a:r>
              <a:rPr lang="en-US" dirty="0" err="1"/>
              <a:t>toán</a:t>
            </a:r>
            <a:r>
              <a:rPr lang="en-US" dirty="0"/>
              <a:t> </a:t>
            </a:r>
            <a:r>
              <a:rPr lang="en-US" dirty="0" err="1"/>
              <a:t>của</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r>
              <a:rPr lang="en-US" dirty="0" err="1"/>
              <a:t>khá</a:t>
            </a:r>
            <a:r>
              <a:rPr lang="en-US" dirty="0"/>
              <a:t> </a:t>
            </a:r>
            <a:r>
              <a:rPr lang="en-US" dirty="0" err="1"/>
              <a:t>đơn</a:t>
            </a:r>
            <a:r>
              <a:rPr lang="en-US" dirty="0"/>
              <a:t> </a:t>
            </a:r>
            <a:r>
              <a:rPr lang="en-US" dirty="0" err="1"/>
              <a:t>giản</a:t>
            </a:r>
            <a:r>
              <a:rPr lang="en-US" dirty="0"/>
              <a:t>, </a:t>
            </a:r>
            <a:r>
              <a:rPr lang="en-US" dirty="0" err="1"/>
              <a:t>những</a:t>
            </a:r>
            <a:r>
              <a:rPr lang="en-US" dirty="0"/>
              <a:t> </a:t>
            </a:r>
            <a:r>
              <a:rPr lang="en-US" dirty="0" err="1"/>
              <a:t>nó</a:t>
            </a:r>
            <a:r>
              <a:rPr lang="en-US" dirty="0"/>
              <a:t> </a:t>
            </a:r>
            <a:r>
              <a:rPr lang="en-US" dirty="0" err="1"/>
              <a:t>khá</a:t>
            </a:r>
            <a:r>
              <a:rPr lang="en-US" dirty="0"/>
              <a:t> </a:t>
            </a:r>
            <a:r>
              <a:rPr lang="en-US" dirty="0" err="1"/>
              <a:t>mạnh</a:t>
            </a:r>
            <a:r>
              <a:rPr lang="en-US" dirty="0"/>
              <a:t> </a:t>
            </a:r>
            <a:r>
              <a:rPr lang="en-US" dirty="0" err="1"/>
              <a:t>và</a:t>
            </a:r>
            <a:r>
              <a:rPr lang="en-US" dirty="0"/>
              <a:t> </a:t>
            </a:r>
            <a:r>
              <a:rPr lang="en-US" dirty="0" err="1"/>
              <a:t>là</a:t>
            </a:r>
            <a:r>
              <a:rPr lang="en-US" dirty="0"/>
              <a:t> </a:t>
            </a:r>
            <a:r>
              <a:rPr lang="en-US" dirty="0" err="1"/>
              <a:t>một</a:t>
            </a:r>
            <a:r>
              <a:rPr lang="en-US" dirty="0"/>
              <a:t> </a:t>
            </a:r>
            <a:r>
              <a:rPr lang="en-US" dirty="0" err="1"/>
              <a:t>đại</a:t>
            </a:r>
            <a:r>
              <a:rPr lang="en-US" dirty="0"/>
              <a:t> </a:t>
            </a:r>
            <a:r>
              <a:rPr lang="en-US" dirty="0" err="1"/>
              <a:t>số</a:t>
            </a:r>
            <a:r>
              <a:rPr lang="en-US" dirty="0"/>
              <a:t> </a:t>
            </a:r>
            <a:r>
              <a:rPr lang="en-US" dirty="0" err="1"/>
              <a:t>có</a:t>
            </a:r>
            <a:r>
              <a:rPr lang="en-US" dirty="0"/>
              <a:t> </a:t>
            </a:r>
            <a:r>
              <a:rPr lang="en-US" dirty="0" err="1"/>
              <a:t>tính</a:t>
            </a:r>
            <a:r>
              <a:rPr lang="en-US" dirty="0"/>
              <a:t> </a:t>
            </a:r>
            <a:r>
              <a:rPr lang="en-US" dirty="0" err="1"/>
              <a:t>đầy</a:t>
            </a:r>
            <a:r>
              <a:rPr lang="en-US" dirty="0"/>
              <a:t> </a:t>
            </a:r>
            <a:r>
              <a:rPr lang="en-US" dirty="0" err="1"/>
              <a:t>đủ</a:t>
            </a:r>
            <a:r>
              <a:rPr lang="en-US" dirty="0"/>
              <a:t>, phi </a:t>
            </a:r>
            <a:r>
              <a:rPr lang="en-US" dirty="0" err="1"/>
              <a:t>thủ</a:t>
            </a:r>
            <a:r>
              <a:rPr lang="en-US" dirty="0"/>
              <a:t> </a:t>
            </a:r>
            <a:r>
              <a:rPr lang="en-US" dirty="0" err="1"/>
              <a:t>tục</a:t>
            </a:r>
            <a:r>
              <a:rPr lang="en-US" dirty="0"/>
              <a:t>. </a:t>
            </a:r>
            <a:endParaRPr lang="en-US" dirty="0"/>
          </a:p>
          <a:p>
            <a:pPr lvl="1" eaLnBrk="1" hangingPunct="1"/>
            <a:r>
              <a:rPr lang="en-US" dirty="0" err="1"/>
              <a:t>là</a:t>
            </a:r>
            <a:r>
              <a:rPr lang="en-US" dirty="0"/>
              <a:t> </a:t>
            </a:r>
            <a:r>
              <a:rPr lang="en-US" dirty="0" err="1"/>
              <a:t>một</a:t>
            </a:r>
            <a:r>
              <a:rPr lang="en-US" dirty="0"/>
              <a:t> </a:t>
            </a:r>
            <a:r>
              <a:rPr lang="en-US" dirty="0" err="1"/>
              <a:t>cơ</a:t>
            </a:r>
            <a:r>
              <a:rPr lang="en-US" dirty="0"/>
              <a:t> </a:t>
            </a:r>
            <a:r>
              <a:rPr lang="en-US" dirty="0" err="1"/>
              <a:t>sở</a:t>
            </a:r>
            <a:r>
              <a:rPr lang="en-US" dirty="0"/>
              <a:t> </a:t>
            </a:r>
            <a:r>
              <a:rPr lang="en-US" dirty="0" err="1"/>
              <a:t>cho</a:t>
            </a:r>
            <a:r>
              <a:rPr lang="en-US" dirty="0"/>
              <a:t> </a:t>
            </a:r>
            <a:r>
              <a:rPr lang="en-US" dirty="0" err="1"/>
              <a:t>việc</a:t>
            </a:r>
            <a:r>
              <a:rPr lang="en-US" dirty="0"/>
              <a:t> </a:t>
            </a:r>
            <a:r>
              <a:rPr lang="en-US" dirty="0" err="1"/>
              <a:t>thiết</a:t>
            </a:r>
            <a:r>
              <a:rPr lang="en-US" dirty="0"/>
              <a:t> </a:t>
            </a:r>
            <a:r>
              <a:rPr lang="en-US" dirty="0" err="1"/>
              <a:t>lập</a:t>
            </a:r>
            <a:r>
              <a:rPr lang="en-US" dirty="0"/>
              <a:t> </a:t>
            </a:r>
            <a:r>
              <a:rPr lang="en-US" dirty="0" err="1"/>
              <a:t>các</a:t>
            </a:r>
            <a:r>
              <a:rPr lang="en-US" dirty="0"/>
              <a:t> </a:t>
            </a:r>
            <a:r>
              <a:rPr lang="en-US" dirty="0" err="1"/>
              <a:t>ngôn</a:t>
            </a:r>
            <a:r>
              <a:rPr lang="en-US" dirty="0"/>
              <a:t> </a:t>
            </a:r>
            <a:r>
              <a:rPr lang="en-US" dirty="0" err="1"/>
              <a:t>ngữ</a:t>
            </a:r>
            <a:r>
              <a:rPr lang="en-US" dirty="0"/>
              <a:t> con </a:t>
            </a:r>
            <a:r>
              <a:rPr lang="en-US" dirty="0" err="1"/>
              <a:t>dữ</a:t>
            </a:r>
            <a:r>
              <a:rPr lang="en-US" dirty="0"/>
              <a:t> </a:t>
            </a:r>
            <a:r>
              <a:rPr lang="en-US" dirty="0" err="1"/>
              <a:t>liệu</a:t>
            </a:r>
            <a:r>
              <a:rPr lang="en-US" dirty="0"/>
              <a:t> </a:t>
            </a:r>
            <a:r>
              <a:rPr lang="en-US" dirty="0" err="1"/>
              <a:t>bậc</a:t>
            </a:r>
            <a:r>
              <a:rPr lang="en-US" dirty="0"/>
              <a:t> </a:t>
            </a:r>
            <a:r>
              <a:rPr lang="en-US" dirty="0" err="1"/>
              <a:t>cao</a:t>
            </a:r>
            <a:r>
              <a:rPr lang="en-US" dirty="0"/>
              <a:t> </a:t>
            </a:r>
            <a:r>
              <a:rPr lang="en-US" dirty="0" err="1"/>
              <a:t>hơn</a:t>
            </a:r>
            <a:r>
              <a:rPr lang="en-US"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83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p:txBody>
          <a:bodyPr/>
          <a:lstStyle/>
          <a:p>
            <a:pPr eaLnBrk="1" hangingPunct="1"/>
            <a:r>
              <a:rPr lang="en-US"/>
              <a:t>Đại số quan hệ</a:t>
            </a:r>
            <a:br>
              <a:rPr lang="en-US"/>
            </a:br>
            <a:r>
              <a:rPr lang="en-US" sz="2400"/>
              <a:t>- Giới thiệu (tt)</a:t>
            </a:r>
            <a:endParaRPr lang="en-US" sz="2400"/>
          </a:p>
        </p:txBody>
      </p:sp>
      <p:sp>
        <p:nvSpPr>
          <p:cNvPr id="59395" name="Rectangle 3"/>
          <p:cNvSpPr>
            <a:spLocks noGrp="1" noChangeArrowheads="1"/>
          </p:cNvSpPr>
          <p:nvPr>
            <p:ph type="body" idx="4294967295"/>
          </p:nvPr>
        </p:nvSpPr>
        <p:spPr/>
        <p:txBody>
          <a:bodyPr/>
          <a:lstStyle/>
          <a:p>
            <a:pPr eaLnBrk="1" hangingPunct="1"/>
            <a:r>
              <a:rPr lang="en-US" dirty="0" err="1"/>
              <a:t>Để</a:t>
            </a:r>
            <a:r>
              <a:rPr lang="en-US" dirty="0"/>
              <a:t> </a:t>
            </a:r>
            <a:r>
              <a:rPr lang="en-US" dirty="0" err="1"/>
              <a:t>định</a:t>
            </a:r>
            <a:r>
              <a:rPr lang="en-US" dirty="0"/>
              <a:t> </a:t>
            </a:r>
            <a:r>
              <a:rPr lang="en-US" dirty="0" err="1"/>
              <a:t>nghĩa</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đại</a:t>
            </a:r>
            <a:r>
              <a:rPr lang="en-US" dirty="0"/>
              <a:t> </a:t>
            </a:r>
            <a:r>
              <a:rPr lang="en-US" dirty="0" err="1"/>
              <a:t>số</a:t>
            </a:r>
            <a:r>
              <a:rPr lang="en-US" dirty="0"/>
              <a:t> </a:t>
            </a:r>
            <a:r>
              <a:rPr lang="en-US" dirty="0" err="1"/>
              <a:t>quan</a:t>
            </a:r>
            <a:r>
              <a:rPr lang="en-US" dirty="0"/>
              <a:t> </a:t>
            </a:r>
            <a:r>
              <a:rPr lang="en-US" dirty="0" err="1"/>
              <a:t>hệ</a:t>
            </a:r>
            <a:r>
              <a:rPr lang="en-US" dirty="0"/>
              <a:t>, </a:t>
            </a:r>
            <a:r>
              <a:rPr lang="en-US" dirty="0" err="1"/>
              <a:t>trước</a:t>
            </a:r>
            <a:r>
              <a:rPr lang="en-US" dirty="0"/>
              <a:t> </a:t>
            </a:r>
            <a:r>
              <a:rPr lang="en-US" dirty="0" err="1"/>
              <a:t>hết</a:t>
            </a:r>
            <a:r>
              <a:rPr lang="en-US" dirty="0"/>
              <a:t> </a:t>
            </a:r>
            <a:r>
              <a:rPr lang="en-US" dirty="0" err="1"/>
              <a:t>chúng</a:t>
            </a:r>
            <a:r>
              <a:rPr lang="en-US" dirty="0"/>
              <a:t> ta </a:t>
            </a:r>
            <a:r>
              <a:rPr lang="en-US" dirty="0" err="1"/>
              <a:t>có</a:t>
            </a:r>
            <a:r>
              <a:rPr lang="en-US" dirty="0"/>
              <a:t> </a:t>
            </a:r>
            <a:r>
              <a:rPr lang="en-US" dirty="0" err="1"/>
              <a:t>một</a:t>
            </a:r>
            <a:r>
              <a:rPr lang="en-US" dirty="0"/>
              <a:t> </a:t>
            </a:r>
            <a:r>
              <a:rPr lang="en-US" dirty="0" err="1"/>
              <a:t>số</a:t>
            </a:r>
            <a:r>
              <a:rPr lang="en-US" dirty="0"/>
              <a:t> </a:t>
            </a:r>
            <a:r>
              <a:rPr lang="en-US" dirty="0" err="1"/>
              <a:t>khái</a:t>
            </a:r>
            <a:r>
              <a:rPr lang="en-US" dirty="0"/>
              <a:t> </a:t>
            </a:r>
            <a:r>
              <a:rPr lang="en-US" dirty="0" err="1"/>
              <a:t>niệm</a:t>
            </a:r>
            <a:r>
              <a:rPr lang="en-US" dirty="0"/>
              <a:t> </a:t>
            </a:r>
            <a:r>
              <a:rPr lang="en-US" dirty="0" err="1"/>
              <a:t>sau</a:t>
            </a:r>
            <a:r>
              <a:rPr lang="en-US" dirty="0"/>
              <a:t>:</a:t>
            </a:r>
            <a:endParaRPr lang="en-US" dirty="0"/>
          </a:p>
          <a:p>
            <a:pPr lvl="1" eaLnBrk="1" hangingPunct="1"/>
            <a:r>
              <a:rPr lang="en-US" dirty="0" err="1"/>
              <a:t>hai</a:t>
            </a:r>
            <a:r>
              <a:rPr lang="en-US" dirty="0"/>
              <a:t> </a:t>
            </a:r>
            <a:r>
              <a:rPr lang="en-US" dirty="0" err="1"/>
              <a:t>quan</a:t>
            </a:r>
            <a:r>
              <a:rPr lang="en-US" dirty="0"/>
              <a:t> </a:t>
            </a:r>
            <a:r>
              <a:rPr lang="en-US" dirty="0" err="1"/>
              <a:t>hệ</a:t>
            </a:r>
            <a:r>
              <a:rPr lang="en-US" dirty="0"/>
              <a:t> r1, r2 </a:t>
            </a:r>
            <a:r>
              <a:rPr lang="en-US" dirty="0" err="1"/>
              <a:t>là</a:t>
            </a:r>
            <a:r>
              <a:rPr lang="en-US" dirty="0"/>
              <a:t> </a:t>
            </a:r>
            <a:r>
              <a:rPr lang="en-US" i="1" dirty="0" err="1"/>
              <a:t>tương</a:t>
            </a:r>
            <a:r>
              <a:rPr lang="en-US" i="1" dirty="0"/>
              <a:t> </a:t>
            </a:r>
            <a:r>
              <a:rPr lang="en-US" i="1" dirty="0" err="1"/>
              <a:t>thích</a:t>
            </a:r>
            <a:r>
              <a:rPr lang="en-US" dirty="0"/>
              <a:t> </a:t>
            </a:r>
            <a:r>
              <a:rPr lang="en-US" dirty="0" err="1"/>
              <a:t>với</a:t>
            </a:r>
            <a:r>
              <a:rPr lang="en-US" dirty="0"/>
              <a:t> </a:t>
            </a:r>
            <a:r>
              <a:rPr lang="en-US" dirty="0" err="1"/>
              <a:t>nhau</a:t>
            </a:r>
            <a:r>
              <a:rPr lang="en-US" dirty="0"/>
              <a:t> </a:t>
            </a:r>
            <a:r>
              <a:rPr lang="en-US" dirty="0" err="1"/>
              <a:t>nếu</a:t>
            </a:r>
            <a:r>
              <a:rPr lang="en-US" dirty="0"/>
              <a:t> </a:t>
            </a:r>
            <a:r>
              <a:rPr lang="en-US" dirty="0" err="1"/>
              <a:t>chúng</a:t>
            </a:r>
            <a:r>
              <a:rPr lang="en-US" dirty="0"/>
              <a:t> </a:t>
            </a:r>
            <a:r>
              <a:rPr lang="en-US" dirty="0" err="1"/>
              <a:t>có</a:t>
            </a:r>
            <a:r>
              <a:rPr lang="en-US" dirty="0"/>
              <a:t> </a:t>
            </a:r>
            <a:r>
              <a:rPr lang="en-US" dirty="0" err="1"/>
              <a:t>cùng</a:t>
            </a:r>
            <a:r>
              <a:rPr lang="en-US" dirty="0"/>
              <a:t> </a:t>
            </a:r>
            <a:r>
              <a:rPr lang="en-US" dirty="0" err="1"/>
              <a:t>tập</a:t>
            </a:r>
            <a:r>
              <a:rPr lang="en-US" dirty="0"/>
              <a:t> </a:t>
            </a:r>
            <a:r>
              <a:rPr lang="en-US" dirty="0" err="1"/>
              <a:t>thuộc</a:t>
            </a:r>
            <a:r>
              <a:rPr lang="en-US" dirty="0"/>
              <a:t> </a:t>
            </a:r>
            <a:r>
              <a:rPr lang="en-US" dirty="0" err="1"/>
              <a:t>tính</a:t>
            </a:r>
            <a:r>
              <a:rPr lang="en-US" dirty="0"/>
              <a:t> U. </a:t>
            </a:r>
            <a:r>
              <a:rPr lang="en-US" dirty="0" err="1"/>
              <a:t>Và</a:t>
            </a:r>
            <a:r>
              <a:rPr lang="en-US" dirty="0"/>
              <a:t> r1, r2 </a:t>
            </a:r>
            <a:r>
              <a:rPr lang="en-US" dirty="0" err="1"/>
              <a:t>được</a:t>
            </a:r>
            <a:r>
              <a:rPr lang="en-US" dirty="0"/>
              <a:t> </a:t>
            </a:r>
            <a:r>
              <a:rPr lang="en-US" dirty="0" err="1"/>
              <a:t>gọi</a:t>
            </a:r>
            <a:r>
              <a:rPr lang="en-US" dirty="0"/>
              <a:t> </a:t>
            </a:r>
            <a:r>
              <a:rPr lang="en-US" dirty="0" err="1"/>
              <a:t>là</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rời</a:t>
            </a:r>
            <a:r>
              <a:rPr lang="en-US" dirty="0"/>
              <a:t> </a:t>
            </a:r>
            <a:r>
              <a:rPr lang="en-US" dirty="0" err="1"/>
              <a:t>nhau</a:t>
            </a:r>
            <a:r>
              <a:rPr lang="en-US" dirty="0"/>
              <a:t> </a:t>
            </a:r>
            <a:r>
              <a:rPr lang="en-US" dirty="0" err="1"/>
              <a:t>nếu</a:t>
            </a:r>
            <a:r>
              <a:rPr lang="en-US" dirty="0"/>
              <a:t> </a:t>
            </a:r>
            <a:r>
              <a:rPr lang="en-US" dirty="0" err="1"/>
              <a:t>chúng</a:t>
            </a:r>
            <a:r>
              <a:rPr lang="en-US" dirty="0"/>
              <a:t> </a:t>
            </a:r>
            <a:r>
              <a:rPr lang="en-US" dirty="0" err="1"/>
              <a:t>không</a:t>
            </a:r>
            <a:r>
              <a:rPr lang="en-US" dirty="0"/>
              <a:t> </a:t>
            </a:r>
            <a:r>
              <a:rPr lang="en-US" dirty="0" err="1"/>
              <a:t>có</a:t>
            </a:r>
            <a:r>
              <a:rPr lang="en-US" dirty="0"/>
              <a:t> </a:t>
            </a:r>
            <a:r>
              <a:rPr lang="en-US" dirty="0" err="1"/>
              <a:t>thuộc</a:t>
            </a:r>
            <a:r>
              <a:rPr lang="en-US" dirty="0"/>
              <a:t> </a:t>
            </a:r>
            <a:r>
              <a:rPr lang="en-US" dirty="0" err="1"/>
              <a:t>tính</a:t>
            </a:r>
            <a:r>
              <a:rPr lang="en-US" dirty="0"/>
              <a:t> </a:t>
            </a:r>
            <a:r>
              <a:rPr lang="en-US" dirty="0" err="1"/>
              <a:t>chung</a:t>
            </a:r>
            <a:r>
              <a:rPr lang="en-US" dirty="0"/>
              <a:t>.</a:t>
            </a:r>
            <a:endParaRPr lang="en-US" dirty="0"/>
          </a:p>
          <a:p>
            <a:pPr lvl="1" eaLnBrk="1" hangingPunct="1"/>
            <a:r>
              <a:rPr lang="en-US" i="1" dirty="0" err="1"/>
              <a:t>Khái</a:t>
            </a:r>
            <a:r>
              <a:rPr lang="en-US" i="1" dirty="0"/>
              <a:t> </a:t>
            </a:r>
            <a:r>
              <a:rPr lang="en-US" i="1" dirty="0" err="1"/>
              <a:t>niệm</a:t>
            </a:r>
            <a:r>
              <a:rPr lang="en-US" i="1" dirty="0"/>
              <a:t> </a:t>
            </a:r>
            <a:r>
              <a:rPr lang="en-US" i="1" dirty="0" err="1"/>
              <a:t>xếp</a:t>
            </a:r>
            <a:r>
              <a:rPr lang="en-US" i="1" dirty="0"/>
              <a:t> </a:t>
            </a:r>
            <a:r>
              <a:rPr lang="en-US" i="1" dirty="0" err="1"/>
              <a:t>cạnh</a:t>
            </a:r>
            <a:r>
              <a:rPr lang="en-US" i="1" dirty="0"/>
              <a:t> </a:t>
            </a:r>
            <a:r>
              <a:rPr lang="en-US" i="1" dirty="0" err="1"/>
              <a:t>nhau</a:t>
            </a:r>
            <a:r>
              <a:rPr lang="en-US" i="1" dirty="0"/>
              <a:t>:</a:t>
            </a:r>
            <a:endParaRPr lang="en-US" dirty="0"/>
          </a:p>
          <a:p>
            <a:pPr lvl="1" eaLnBrk="1" hangingPunct="1">
              <a:buFontTx/>
              <a:buNone/>
            </a:pPr>
            <a:r>
              <a:rPr lang="en-US" dirty="0"/>
              <a:t>	</a:t>
            </a:r>
            <a:r>
              <a:rPr lang="en-US" dirty="0" err="1"/>
              <a:t>Giả</a:t>
            </a:r>
            <a:r>
              <a:rPr lang="en-US" dirty="0"/>
              <a:t> </a:t>
            </a:r>
            <a:r>
              <a:rPr lang="en-US" dirty="0" err="1"/>
              <a:t>sử</a:t>
            </a:r>
            <a:r>
              <a:rPr lang="en-US" dirty="0"/>
              <a:t> </a:t>
            </a:r>
            <a:r>
              <a:rPr lang="en-US" dirty="0" err="1"/>
              <a:t>cho</a:t>
            </a:r>
            <a:r>
              <a:rPr lang="en-US" dirty="0"/>
              <a:t> </a:t>
            </a:r>
            <a:r>
              <a:rPr lang="en-US" dirty="0" err="1"/>
              <a:t>bộ</a:t>
            </a:r>
            <a:r>
              <a:rPr lang="en-US" dirty="0"/>
              <a:t> t = (a1, a2,…, an), u = (b1, b2, …, bm) ta </a:t>
            </a:r>
            <a:r>
              <a:rPr lang="en-US" dirty="0" err="1"/>
              <a:t>có</a:t>
            </a:r>
            <a:r>
              <a:rPr lang="en-US" dirty="0"/>
              <a:t>: </a:t>
            </a:r>
            <a:r>
              <a:rPr lang="en-US" dirty="0">
                <a:sym typeface="Symbol" panose="05050102010706020507" pitchFamily="18" charset="2"/>
              </a:rPr>
              <a:t>	</a:t>
            </a:r>
            <a:r>
              <a:rPr lang="en-US" dirty="0" err="1"/>
              <a:t>t,u</a:t>
            </a:r>
            <a:r>
              <a:rPr lang="en-US" dirty="0">
                <a:sym typeface="Symbol" panose="05050102010706020507" pitchFamily="18" charset="2"/>
              </a:rPr>
              <a:t></a:t>
            </a:r>
            <a:r>
              <a:rPr lang="en-US" dirty="0"/>
              <a:t> = (a</a:t>
            </a:r>
            <a:r>
              <a:rPr lang="en-US" dirty="0">
                <a:sym typeface="Symbol" panose="05050102010706020507" pitchFamily="18" charset="2"/>
              </a:rPr>
              <a:t>1, a2,…, an, b1, b2, …, bm)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sz="3200"/>
              <a:t>Đại số quan hệ</a:t>
            </a:r>
            <a:br>
              <a:rPr lang="en-US" sz="3200"/>
            </a:br>
            <a:r>
              <a:rPr lang="en-US" sz="2400"/>
              <a:t>- Các phép toán – Phép chọn</a:t>
            </a:r>
            <a:endParaRPr lang="en-US" sz="2400"/>
          </a:p>
        </p:txBody>
      </p:sp>
      <p:sp>
        <p:nvSpPr>
          <p:cNvPr id="60419" name="Rectangle 3"/>
          <p:cNvSpPr>
            <a:spLocks noGrp="1" noChangeArrowheads="1"/>
          </p:cNvSpPr>
          <p:nvPr>
            <p:ph type="body" idx="1"/>
          </p:nvPr>
        </p:nvSpPr>
        <p:spPr/>
        <p:txBody>
          <a:bodyPr/>
          <a:lstStyle/>
          <a:p>
            <a:pPr eaLnBrk="1" hangingPunct="1"/>
            <a:r>
              <a:rPr lang="en-US" b="1" dirty="0" err="1"/>
              <a:t>Phép</a:t>
            </a:r>
            <a:r>
              <a:rPr lang="en-US" b="1" dirty="0"/>
              <a:t> </a:t>
            </a:r>
            <a:r>
              <a:rPr lang="en-US" b="1" dirty="0" err="1"/>
              <a:t>chọn</a:t>
            </a:r>
            <a:r>
              <a:rPr lang="en-US" b="1" dirty="0"/>
              <a:t> (Selection): </a:t>
            </a:r>
            <a:r>
              <a:rPr lang="en-US" b="1" dirty="0" err="1"/>
              <a:t>ký</a:t>
            </a:r>
            <a:r>
              <a:rPr lang="en-US" b="1" dirty="0"/>
              <a:t> </a:t>
            </a:r>
            <a:r>
              <a:rPr lang="en-US" b="1" dirty="0" err="1"/>
              <a:t>hiệu</a:t>
            </a:r>
            <a:r>
              <a:rPr lang="en-US" b="1" dirty="0"/>
              <a:t> </a:t>
            </a:r>
            <a:r>
              <a:rPr lang="en-US" dirty="0">
                <a:sym typeface="Symbol" panose="05050102010706020507" pitchFamily="18" charset="2"/>
              </a:rPr>
              <a:t></a:t>
            </a:r>
            <a:endParaRPr lang="en-US" dirty="0"/>
          </a:p>
          <a:p>
            <a:pPr lvl="1" eaLnBrk="1" hangingPunct="1"/>
            <a:r>
              <a:rPr lang="en-US" dirty="0" err="1"/>
              <a:t>Phép</a:t>
            </a:r>
            <a:r>
              <a:rPr lang="en-US" dirty="0"/>
              <a:t> </a:t>
            </a:r>
            <a:r>
              <a:rPr lang="en-US" dirty="0" err="1"/>
              <a:t>chọn</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một</a:t>
            </a:r>
            <a:r>
              <a:rPr lang="en-US" dirty="0"/>
              <a:t> </a:t>
            </a:r>
            <a:r>
              <a:rPr lang="en-US" dirty="0" err="1"/>
              <a:t>tập</a:t>
            </a:r>
            <a:r>
              <a:rPr lang="en-US" dirty="0"/>
              <a:t> con </a:t>
            </a:r>
            <a:r>
              <a:rPr lang="en-US" dirty="0" err="1"/>
              <a:t>các</a:t>
            </a:r>
            <a:r>
              <a:rPr lang="en-US" dirty="0"/>
              <a:t> </a:t>
            </a:r>
            <a:r>
              <a:rPr lang="en-US" dirty="0" err="1"/>
              <a:t>bộ</a:t>
            </a:r>
            <a:r>
              <a:rPr lang="en-US" dirty="0"/>
              <a:t> </a:t>
            </a:r>
            <a:r>
              <a:rPr lang="en-US" dirty="0" err="1"/>
              <a:t>của</a:t>
            </a:r>
            <a:r>
              <a:rPr lang="en-US" dirty="0"/>
              <a:t> </a:t>
            </a:r>
            <a:r>
              <a:rPr lang="en-US" dirty="0" err="1"/>
              <a:t>quan</a:t>
            </a:r>
            <a:r>
              <a:rPr lang="en-US" dirty="0"/>
              <a:t> </a:t>
            </a:r>
            <a:r>
              <a:rPr lang="en-US" dirty="0" err="1"/>
              <a:t>hệ</a:t>
            </a:r>
            <a:r>
              <a:rPr lang="en-US" dirty="0"/>
              <a:t> </a:t>
            </a:r>
            <a:r>
              <a:rPr lang="en-US" dirty="0" err="1"/>
              <a:t>đã</a:t>
            </a:r>
            <a:r>
              <a:rPr lang="en-US" dirty="0"/>
              <a:t> </a:t>
            </a:r>
            <a:r>
              <a:rPr lang="en-US" dirty="0" err="1"/>
              <a:t>cho</a:t>
            </a:r>
            <a:r>
              <a:rPr lang="en-US" dirty="0"/>
              <a:t> </a:t>
            </a:r>
            <a:r>
              <a:rPr lang="en-US" dirty="0" err="1"/>
              <a:t>thỏa</a:t>
            </a:r>
            <a:r>
              <a:rPr lang="en-US" dirty="0"/>
              <a:t> </a:t>
            </a:r>
            <a:r>
              <a:rPr lang="en-US" dirty="0" err="1"/>
              <a:t>mãn</a:t>
            </a:r>
            <a:r>
              <a:rPr lang="en-US" dirty="0"/>
              <a:t> </a:t>
            </a:r>
            <a:r>
              <a:rPr lang="en-US" dirty="0" err="1"/>
              <a:t>một</a:t>
            </a:r>
            <a:r>
              <a:rPr lang="en-US" dirty="0"/>
              <a:t> </a:t>
            </a:r>
            <a:r>
              <a:rPr lang="en-US" dirty="0" err="1">
                <a:solidFill>
                  <a:srgbClr val="FF0000"/>
                </a:solidFill>
                <a:highlight>
                  <a:srgbClr val="FFFF00"/>
                </a:highlight>
              </a:rPr>
              <a:t>điều</a:t>
            </a:r>
            <a:r>
              <a:rPr lang="en-US" dirty="0">
                <a:solidFill>
                  <a:srgbClr val="FF0000"/>
                </a:solidFill>
                <a:highlight>
                  <a:srgbClr val="FFFF00"/>
                </a:highlight>
              </a:rPr>
              <a:t> </a:t>
            </a:r>
            <a:r>
              <a:rPr lang="en-US" dirty="0" err="1">
                <a:solidFill>
                  <a:srgbClr val="FF0000"/>
                </a:solidFill>
                <a:highlight>
                  <a:srgbClr val="FFFF00"/>
                </a:highlight>
              </a:rPr>
              <a:t>kiện</a:t>
            </a:r>
            <a:r>
              <a:rPr lang="en-US" dirty="0"/>
              <a:t> </a:t>
            </a:r>
            <a:r>
              <a:rPr lang="en-US" dirty="0" err="1"/>
              <a:t>cho</a:t>
            </a:r>
            <a:r>
              <a:rPr lang="en-US" dirty="0"/>
              <a:t> </a:t>
            </a:r>
            <a:r>
              <a:rPr lang="en-US" dirty="0" err="1"/>
              <a:t>trước</a:t>
            </a:r>
            <a:r>
              <a:rPr lang="en-US" dirty="0"/>
              <a:t>. </a:t>
            </a:r>
            <a:r>
              <a:rPr lang="en-US" dirty="0" err="1"/>
              <a:t>Điều</a:t>
            </a:r>
            <a:r>
              <a:rPr lang="en-US" dirty="0"/>
              <a:t> </a:t>
            </a:r>
            <a:r>
              <a:rPr lang="en-US" dirty="0" err="1"/>
              <a:t>kiện</a:t>
            </a:r>
            <a:r>
              <a:rPr lang="en-US" dirty="0"/>
              <a:t> C </a:t>
            </a:r>
            <a:r>
              <a:rPr lang="en-US" dirty="0" err="1"/>
              <a:t>được</a:t>
            </a:r>
            <a:r>
              <a:rPr lang="en-US" dirty="0"/>
              <a:t> </a:t>
            </a:r>
            <a:r>
              <a:rPr lang="en-US" dirty="0" err="1"/>
              <a:t>biểu</a:t>
            </a:r>
            <a:r>
              <a:rPr lang="en-US" dirty="0"/>
              <a:t> </a:t>
            </a:r>
            <a:r>
              <a:rPr lang="en-US" dirty="0" err="1"/>
              <a:t>diễn</a:t>
            </a:r>
            <a:r>
              <a:rPr lang="en-US" dirty="0"/>
              <a:t> </a:t>
            </a:r>
            <a:r>
              <a:rPr lang="en-US" dirty="0" err="1"/>
              <a:t>bởi</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lôgic</a:t>
            </a:r>
            <a:r>
              <a:rPr lang="en-US" dirty="0"/>
              <a:t> </a:t>
            </a:r>
            <a:r>
              <a:rPr lang="en-US" dirty="0" err="1"/>
              <a:t>trả</a:t>
            </a:r>
            <a:r>
              <a:rPr lang="en-US" dirty="0"/>
              <a:t> </a:t>
            </a:r>
            <a:r>
              <a:rPr lang="en-US" dirty="0" err="1"/>
              <a:t>về</a:t>
            </a:r>
            <a:r>
              <a:rPr lang="en-US" dirty="0"/>
              <a:t> </a:t>
            </a:r>
            <a:r>
              <a:rPr lang="en-US" dirty="0" err="1"/>
              <a:t>giá</a:t>
            </a:r>
            <a:r>
              <a:rPr lang="en-US" dirty="0"/>
              <a:t> </a:t>
            </a:r>
            <a:r>
              <a:rPr lang="en-US" dirty="0" err="1"/>
              <a:t>trị</a:t>
            </a:r>
            <a:r>
              <a:rPr lang="en-US" dirty="0"/>
              <a:t> True/False.</a:t>
            </a:r>
            <a:endParaRPr lang="en-US" dirty="0"/>
          </a:p>
          <a:p>
            <a:pPr lvl="1" eaLnBrk="1" hangingPunct="1"/>
            <a:r>
              <a:rPr lang="en-US" dirty="0" err="1"/>
              <a:t>Kết</a:t>
            </a:r>
            <a:r>
              <a:rPr lang="en-US" dirty="0"/>
              <a:t> </a:t>
            </a:r>
            <a:r>
              <a:rPr lang="en-US" dirty="0" err="1"/>
              <a:t>quả</a:t>
            </a:r>
            <a:r>
              <a:rPr lang="en-US" dirty="0"/>
              <a:t> </a:t>
            </a:r>
            <a:r>
              <a:rPr lang="en-US" dirty="0" err="1"/>
              <a:t>của</a:t>
            </a:r>
            <a:r>
              <a:rPr lang="en-US" dirty="0"/>
              <a:t> </a:t>
            </a:r>
            <a:r>
              <a:rPr lang="en-US" dirty="0" err="1"/>
              <a:t>phép</a:t>
            </a:r>
            <a:r>
              <a:rPr lang="en-US" dirty="0"/>
              <a:t> </a:t>
            </a:r>
            <a:r>
              <a:rPr lang="en-US" dirty="0" err="1"/>
              <a:t>chọn</a:t>
            </a:r>
            <a:r>
              <a:rPr lang="en-US" dirty="0"/>
              <a:t> </a:t>
            </a:r>
            <a:r>
              <a:rPr lang="en-US" dirty="0" err="1"/>
              <a:t>trên</a:t>
            </a:r>
            <a:r>
              <a:rPr lang="en-US" dirty="0"/>
              <a:t> </a:t>
            </a:r>
            <a:r>
              <a:rPr lang="en-US" dirty="0" err="1"/>
              <a:t>quan</a:t>
            </a:r>
            <a:r>
              <a:rPr lang="en-US" dirty="0"/>
              <a:t> </a:t>
            </a:r>
            <a:r>
              <a:rPr lang="en-US" dirty="0" err="1"/>
              <a:t>hệ</a:t>
            </a:r>
            <a:r>
              <a:rPr lang="en-US" dirty="0"/>
              <a:t> r </a:t>
            </a:r>
            <a:r>
              <a:rPr lang="en-US" dirty="0" err="1"/>
              <a:t>với</a:t>
            </a:r>
            <a:r>
              <a:rPr lang="en-US" dirty="0"/>
              <a:t> </a:t>
            </a:r>
            <a:r>
              <a:rPr lang="en-US" dirty="0" err="1"/>
              <a:t>điều</a:t>
            </a:r>
            <a:r>
              <a:rPr lang="en-US" dirty="0"/>
              <a:t> </a:t>
            </a:r>
            <a:r>
              <a:rPr lang="en-US" dirty="0" err="1"/>
              <a:t>kiện</a:t>
            </a:r>
            <a:r>
              <a:rPr lang="en-US" dirty="0"/>
              <a:t> C </a:t>
            </a:r>
            <a:r>
              <a:rPr lang="en-US" dirty="0" err="1"/>
              <a:t>được</a:t>
            </a:r>
            <a:r>
              <a:rPr lang="en-US" dirty="0"/>
              <a:t> </a:t>
            </a:r>
            <a:r>
              <a:rPr lang="en-US" dirty="0" err="1"/>
              <a:t>ký</a:t>
            </a:r>
            <a:r>
              <a:rPr lang="en-US" dirty="0"/>
              <a:t> </a:t>
            </a:r>
            <a:r>
              <a:rPr lang="en-US" dirty="0" err="1"/>
              <a:t>hiệu</a:t>
            </a:r>
            <a:r>
              <a:rPr lang="en-US" dirty="0"/>
              <a:t> </a:t>
            </a:r>
            <a:r>
              <a:rPr lang="en-US" dirty="0" err="1"/>
              <a:t>là</a:t>
            </a:r>
            <a:r>
              <a:rPr lang="en-US" dirty="0"/>
              <a:t> </a:t>
            </a:r>
            <a:r>
              <a:rPr lang="en-US" dirty="0">
                <a:sym typeface="Symbol" panose="05050102010706020507" pitchFamily="18" charset="2"/>
              </a:rPr>
              <a:t></a:t>
            </a:r>
            <a:r>
              <a:rPr lang="en-US" b="1" baseline="-25000" dirty="0"/>
              <a:t>C</a:t>
            </a:r>
            <a:r>
              <a:rPr lang="en-US" dirty="0"/>
              <a:t>(r).</a:t>
            </a:r>
            <a:endParaRPr lang="en-US" dirty="0"/>
          </a:p>
          <a:p>
            <a:pPr lvl="1" algn="ctr" eaLnBrk="1" hangingPunct="1">
              <a:buFontTx/>
              <a:buNone/>
            </a:pPr>
            <a:r>
              <a:rPr lang="en-US" b="1" dirty="0"/>
              <a:t>	</a:t>
            </a:r>
            <a:r>
              <a:rPr lang="en-US" b="1" dirty="0">
                <a:sym typeface="Symbol" panose="05050102010706020507" pitchFamily="18" charset="2"/>
              </a:rPr>
              <a:t></a:t>
            </a:r>
            <a:r>
              <a:rPr lang="en-US" b="1" baseline="-25000" dirty="0"/>
              <a:t>C</a:t>
            </a:r>
            <a:r>
              <a:rPr lang="en-US" b="1" dirty="0"/>
              <a:t>(r) = {t / t </a:t>
            </a:r>
            <a:r>
              <a:rPr lang="en-US" b="1" dirty="0">
                <a:sym typeface="Symbol" panose="05050102010706020507" pitchFamily="18" charset="2"/>
              </a:rPr>
              <a:t></a:t>
            </a:r>
            <a:r>
              <a:rPr lang="en-US" b="1" dirty="0"/>
              <a:t> r, C(t) = True} </a:t>
            </a:r>
            <a:endParaRPr lang="en-US" b="1" dirty="0"/>
          </a:p>
          <a:p>
            <a:pPr lvl="1" algn="ctr" eaLnBrk="1" hangingPunct="1">
              <a:buFontTx/>
              <a:buNone/>
            </a:pPr>
            <a:r>
              <a:rPr lang="en-US" b="1" dirty="0"/>
              <a:t>&lt;-&gt; select </a:t>
            </a:r>
            <a:r>
              <a:rPr lang="en-US" b="1" dirty="0">
                <a:highlight>
                  <a:srgbClr val="FFFF00"/>
                </a:highlight>
              </a:rPr>
              <a:t>*</a:t>
            </a:r>
            <a:r>
              <a:rPr lang="en-US" b="1" dirty="0"/>
              <a:t> from r where C</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nimBg="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sz="3200"/>
              <a:t>Đại số quan hệ</a:t>
            </a:r>
            <a:br>
              <a:rPr lang="en-US" sz="3200"/>
            </a:br>
            <a:r>
              <a:rPr lang="en-US" sz="2400"/>
              <a:t>- Các phép toán – Phép chọn (tt)</a:t>
            </a:r>
            <a:endParaRPr lang="en-US" sz="2400"/>
          </a:p>
        </p:txBody>
      </p:sp>
      <p:sp>
        <p:nvSpPr>
          <p:cNvPr id="61443" name="Rectangle 3"/>
          <p:cNvSpPr>
            <a:spLocks noGrp="1" noChangeArrowheads="1"/>
          </p:cNvSpPr>
          <p:nvPr>
            <p:ph type="body" idx="1"/>
          </p:nvPr>
        </p:nvSpPr>
        <p:spPr/>
        <p:txBody>
          <a:bodyPr/>
          <a:lstStyle/>
          <a:p>
            <a:pPr lvl="1" eaLnBrk="1" hangingPunct="1"/>
            <a:r>
              <a:rPr lang="en-US"/>
              <a:t>Biểu thức lôgic C được tạo thành từ các biểu thức có dạng: </a:t>
            </a:r>
            <a:endParaRPr lang="en-US"/>
          </a:p>
          <a:p>
            <a:pPr lvl="1" eaLnBrk="1" hangingPunct="1">
              <a:buFontTx/>
              <a:buNone/>
            </a:pPr>
            <a:r>
              <a:rPr lang="en-US" i="1">
                <a:sym typeface="Symbol" panose="05050102010706020507" pitchFamily="18" charset="2"/>
              </a:rPr>
              <a:t>	</a:t>
            </a:r>
            <a:r>
              <a:rPr lang="en-US" i="1"/>
              <a:t>tên thuộc tính</a:t>
            </a:r>
            <a:r>
              <a:rPr lang="en-US" i="1">
                <a:sym typeface="Symbol" panose="05050102010706020507" pitchFamily="18" charset="2"/>
              </a:rPr>
              <a:t></a:t>
            </a:r>
            <a:r>
              <a:rPr lang="en-US" i="1"/>
              <a:t> </a:t>
            </a:r>
            <a:r>
              <a:rPr lang="en-US" i="1">
                <a:sym typeface="Symbol" panose="05050102010706020507" pitchFamily="18" charset="2"/>
              </a:rPr>
              <a:t></a:t>
            </a:r>
            <a:r>
              <a:rPr lang="en-US" i="1"/>
              <a:t>toán tử so sánh</a:t>
            </a:r>
            <a:r>
              <a:rPr lang="en-US" i="1">
                <a:sym typeface="Symbol" panose="05050102010706020507" pitchFamily="18" charset="2"/>
              </a:rPr>
              <a:t></a:t>
            </a:r>
            <a:r>
              <a:rPr lang="en-US" i="1"/>
              <a:t> </a:t>
            </a:r>
            <a:r>
              <a:rPr lang="en-US" i="1">
                <a:sym typeface="Symbol" panose="05050102010706020507" pitchFamily="18" charset="2"/>
              </a:rPr>
              <a:t></a:t>
            </a:r>
            <a:r>
              <a:rPr lang="en-US" i="1"/>
              <a:t>giá trị hằng</a:t>
            </a:r>
            <a:r>
              <a:rPr lang="en-US" i="1">
                <a:sym typeface="Symbol" panose="05050102010706020507" pitchFamily="18" charset="2"/>
              </a:rPr>
              <a:t></a:t>
            </a:r>
            <a:r>
              <a:rPr lang="en-US" i="1"/>
              <a:t> hoặc </a:t>
            </a:r>
            <a:endParaRPr lang="en-US" i="1"/>
          </a:p>
          <a:p>
            <a:pPr lvl="1" eaLnBrk="1" hangingPunct="1">
              <a:buFontTx/>
              <a:buNone/>
            </a:pPr>
            <a:r>
              <a:rPr lang="en-US" i="1">
                <a:sym typeface="Symbol" panose="05050102010706020507" pitchFamily="18" charset="2"/>
              </a:rPr>
              <a:t>	</a:t>
            </a:r>
            <a:r>
              <a:rPr lang="en-US" i="1"/>
              <a:t>tên thuộc tính</a:t>
            </a:r>
            <a:r>
              <a:rPr lang="en-US" i="1">
                <a:sym typeface="Symbol" panose="05050102010706020507" pitchFamily="18" charset="2"/>
              </a:rPr>
              <a:t></a:t>
            </a:r>
            <a:r>
              <a:rPr lang="en-US" i="1"/>
              <a:t> </a:t>
            </a:r>
            <a:r>
              <a:rPr lang="en-US" i="1">
                <a:sym typeface="Symbol" panose="05050102010706020507" pitchFamily="18" charset="2"/>
              </a:rPr>
              <a:t></a:t>
            </a:r>
            <a:r>
              <a:rPr lang="en-US" i="1"/>
              <a:t>toán tử so sánh</a:t>
            </a:r>
            <a:r>
              <a:rPr lang="en-US" i="1">
                <a:sym typeface="Symbol" panose="05050102010706020507" pitchFamily="18" charset="2"/>
              </a:rPr>
              <a:t></a:t>
            </a:r>
            <a:r>
              <a:rPr lang="en-US" i="1"/>
              <a:t> </a:t>
            </a:r>
            <a:r>
              <a:rPr lang="en-US" i="1">
                <a:sym typeface="Symbol" panose="05050102010706020507" pitchFamily="18" charset="2"/>
              </a:rPr>
              <a:t></a:t>
            </a:r>
            <a:r>
              <a:rPr lang="en-US" i="1"/>
              <a:t>tên thuộc tính</a:t>
            </a:r>
            <a:r>
              <a:rPr lang="en-US" i="1">
                <a:sym typeface="Symbol" panose="05050102010706020507" pitchFamily="18" charset="2"/>
              </a:rPr>
              <a:t></a:t>
            </a:r>
            <a:r>
              <a:rPr lang="en-US" i="1"/>
              <a:t>, </a:t>
            </a:r>
            <a:endParaRPr lang="en-US" i="1"/>
          </a:p>
          <a:p>
            <a:pPr lvl="1" eaLnBrk="1" hangingPunct="1"/>
            <a:r>
              <a:rPr lang="en-US"/>
              <a:t>trong đó</a:t>
            </a:r>
            <a:endParaRPr lang="en-US"/>
          </a:p>
          <a:p>
            <a:pPr lvl="2" eaLnBrk="1" hangingPunct="1"/>
            <a:r>
              <a:rPr lang="en-US">
                <a:sym typeface="Symbol" panose="05050102010706020507" pitchFamily="18" charset="2"/>
              </a:rPr>
              <a:t></a:t>
            </a:r>
            <a:r>
              <a:rPr lang="en-US"/>
              <a:t>tên thuộc tính</a:t>
            </a:r>
            <a:r>
              <a:rPr lang="en-US">
                <a:sym typeface="Symbol" panose="05050102010706020507" pitchFamily="18" charset="2"/>
              </a:rPr>
              <a:t></a:t>
            </a:r>
            <a:r>
              <a:rPr lang="en-US"/>
              <a:t> là tên của một thuộc tính thuộc R</a:t>
            </a:r>
            <a:endParaRPr lang="en-US"/>
          </a:p>
          <a:p>
            <a:pPr lvl="2" eaLnBrk="1" hangingPunct="1"/>
            <a:r>
              <a:rPr lang="en-US">
                <a:sym typeface="Symbol" panose="05050102010706020507" pitchFamily="18" charset="2"/>
              </a:rPr>
              <a:t></a:t>
            </a:r>
            <a:r>
              <a:rPr lang="en-US"/>
              <a:t>toán tử so sánh</a:t>
            </a:r>
            <a:r>
              <a:rPr lang="en-US">
                <a:sym typeface="Symbol" panose="05050102010706020507" pitchFamily="18" charset="2"/>
              </a:rPr>
              <a:t></a:t>
            </a:r>
            <a:r>
              <a:rPr lang="en-US"/>
              <a:t> là các toán tử thông thường {=, &lt;, ≤, &gt;, ≥, ≠} </a:t>
            </a:r>
            <a:endParaRPr lang="en-US"/>
          </a:p>
          <a:p>
            <a:pPr lvl="2" eaLnBrk="1" hangingPunct="1"/>
            <a:r>
              <a:rPr lang="en-US">
                <a:sym typeface="Symbol" panose="05050102010706020507" pitchFamily="18" charset="2"/>
              </a:rPr>
              <a:t></a:t>
            </a:r>
            <a:r>
              <a:rPr lang="en-US"/>
              <a:t>giá trị hằng</a:t>
            </a:r>
            <a:r>
              <a:rPr lang="en-US">
                <a:sym typeface="Symbol" panose="05050102010706020507" pitchFamily="18" charset="2"/>
              </a:rPr>
              <a:t></a:t>
            </a:r>
            <a:r>
              <a:rPr lang="en-US"/>
              <a:t> là một giá trị trong miền thuộc tính.</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4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eaLnBrk="1" hangingPunct="1"/>
            <a:r>
              <a:rPr lang="en-US" sz="3200"/>
              <a:t>Đại số quan hệ</a:t>
            </a:r>
            <a:br>
              <a:rPr lang="en-US" sz="3200"/>
            </a:br>
            <a:r>
              <a:rPr lang="en-US" sz="2400"/>
              <a:t>- Các phép toán – Phép chọn (tt)</a:t>
            </a:r>
            <a:endParaRPr lang="en-US" sz="2400"/>
          </a:p>
        </p:txBody>
      </p:sp>
      <p:sp>
        <p:nvSpPr>
          <p:cNvPr id="62467" name="Rectangle 3"/>
          <p:cNvSpPr>
            <a:spLocks noGrp="1" noChangeArrowheads="1"/>
          </p:cNvSpPr>
          <p:nvPr>
            <p:ph type="body" sz="half" idx="4294967295"/>
          </p:nvPr>
        </p:nvSpPr>
        <p:spPr>
          <a:xfrm>
            <a:off x="533400" y="1371600"/>
            <a:ext cx="8229600" cy="1417638"/>
          </a:xfrm>
        </p:spPr>
        <p:txBody>
          <a:bodyPr/>
          <a:lstStyle/>
          <a:p>
            <a:pPr eaLnBrk="1" hangingPunct="1"/>
            <a:r>
              <a:rPr lang="en-US" sz="2400" b="1" i="1"/>
              <a:t>Ví dụ:</a:t>
            </a:r>
            <a:r>
              <a:rPr lang="en-US" sz="2400"/>
              <a:t> Trên quan hệ HOCBONG,</a:t>
            </a:r>
            <a:endParaRPr lang="en-US" sz="2400"/>
          </a:p>
          <a:p>
            <a:pPr lvl="1" eaLnBrk="1" hangingPunct="1"/>
            <a:r>
              <a:rPr lang="en-US"/>
              <a:t>phép chọn </a:t>
            </a:r>
            <a:r>
              <a:rPr lang="en-US" b="1">
                <a:sym typeface="Symbol" panose="05050102010706020507" pitchFamily="18" charset="2"/>
              </a:rPr>
              <a:t></a:t>
            </a:r>
            <a:r>
              <a:rPr lang="en-US" b="1" baseline="-25000"/>
              <a:t>(DiemTB≥9.0)</a:t>
            </a:r>
            <a:r>
              <a:rPr lang="en-US" b="1"/>
              <a:t>(HOCBONG)</a:t>
            </a:r>
            <a:r>
              <a:rPr lang="en-US"/>
              <a:t>   ta có kết quả như sau:</a:t>
            </a:r>
            <a:endParaRPr lang="en-US"/>
          </a:p>
        </p:txBody>
      </p:sp>
      <p:graphicFrame>
        <p:nvGraphicFramePr>
          <p:cNvPr id="62508" name="Group 44"/>
          <p:cNvGraphicFramePr>
            <a:graphicFrameLocks noGrp="1"/>
          </p:cNvGraphicFramePr>
          <p:nvPr>
            <p:ph sz="half" idx="4294967295"/>
          </p:nvPr>
        </p:nvGraphicFramePr>
        <p:xfrm>
          <a:off x="528638" y="2714625"/>
          <a:ext cx="8215312" cy="1028700"/>
        </p:xfrm>
        <a:graphic>
          <a:graphicData uri="http://schemas.openxmlformats.org/drawingml/2006/table">
            <a:tbl>
              <a:tblPr/>
              <a:tblGrid>
                <a:gridCol w="1446212"/>
                <a:gridCol w="1993900"/>
                <a:gridCol w="1592263"/>
                <a:gridCol w="1301750"/>
                <a:gridCol w="1881187"/>
              </a:tblGrid>
              <a:tr h="6096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maSoSV</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hoTenSV</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Ngaysinh</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ĐiemTB</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MucHBg</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r h="4191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Ti05020</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Lê Ngọc Phúc</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06-12-1988</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9.0</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240.000</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bl>
          </a:graphicData>
        </a:graphic>
      </p:graphicFrame>
      <p:sp>
        <p:nvSpPr>
          <p:cNvPr id="62488" name="Rectangle 24"/>
          <p:cNvSpPr>
            <a:spLocks noChangeArrowheads="1"/>
          </p:cNvSpPr>
          <p:nvPr/>
        </p:nvSpPr>
        <p:spPr bwMode="auto">
          <a:xfrm>
            <a:off x="519113" y="3805238"/>
            <a:ext cx="8229600" cy="25955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400" b="1">
                <a:solidFill>
                  <a:srgbClr val="0000FF"/>
                </a:solidFill>
              </a:rPr>
              <a:t>Lưu ý:</a:t>
            </a:r>
            <a:endParaRPr lang="en-US" sz="2400" b="1">
              <a:solidFill>
                <a:srgbClr val="0000FF"/>
              </a:solidFill>
            </a:endParaRPr>
          </a:p>
          <a:p>
            <a:pPr marL="742950" lvl="1" indent="-285750" algn="just" fontAlgn="base">
              <a:spcBef>
                <a:spcPct val="20000"/>
              </a:spcBef>
              <a:spcAft>
                <a:spcPct val="0"/>
              </a:spcAft>
              <a:buFontTx/>
              <a:buChar char="–"/>
            </a:pPr>
            <a:r>
              <a:rPr lang="en-US" sz="2000">
                <a:solidFill>
                  <a:srgbClr val="336600"/>
                </a:solidFill>
              </a:rPr>
              <a:t>Toán tử so sánh trong tập {=, &lt;, ≤, &gt;, ≥, ≠} chỉ áp dụng được cho những thuộc tính có MGT có thứ tự. Nếu miền thuộc tính ko có thứ tự, khi đó toán tử so sánh có thể áp dụng chỉ là tập {=, ≠}. </a:t>
            </a:r>
            <a:endParaRPr lang="en-US" sz="2000">
              <a:solidFill>
                <a:srgbClr val="336600"/>
              </a:solidFill>
            </a:endParaRPr>
          </a:p>
          <a:p>
            <a:pPr marL="742950" lvl="1" indent="-285750" algn="just" fontAlgn="base">
              <a:spcBef>
                <a:spcPct val="20000"/>
              </a:spcBef>
              <a:spcAft>
                <a:spcPct val="0"/>
              </a:spcAft>
              <a:buFontTx/>
              <a:buChar char="–"/>
            </a:pPr>
            <a:r>
              <a:rPr lang="en-US" sz="2000">
                <a:solidFill>
                  <a:srgbClr val="336600"/>
                </a:solidFill>
              </a:rPr>
              <a:t>Các toán tử chọn có tính giao hoán, cụ thể:</a:t>
            </a:r>
            <a:endParaRPr lang="en-US" sz="2000">
              <a:solidFill>
                <a:srgbClr val="336600"/>
              </a:solidFill>
              <a:sym typeface="Symbol" panose="05050102010706020507" pitchFamily="18" charset="2"/>
            </a:endParaRPr>
          </a:p>
          <a:p>
            <a:pPr marL="742950" lvl="1" indent="-285750" algn="ctr" fontAlgn="base">
              <a:spcBef>
                <a:spcPct val="20000"/>
              </a:spcBef>
              <a:spcAft>
                <a:spcPct val="0"/>
              </a:spcAft>
            </a:pPr>
            <a:r>
              <a:rPr lang="en-US" sz="2000">
                <a:solidFill>
                  <a:srgbClr val="336600"/>
                </a:solidFill>
                <a:sym typeface="Symbol" panose="05050102010706020507" pitchFamily="18" charset="2"/>
              </a:rPr>
              <a:t>	</a:t>
            </a:r>
            <a:r>
              <a:rPr lang="en-US" sz="2000" b="1">
                <a:solidFill>
                  <a:srgbClr val="336600"/>
                </a:solidFill>
                <a:sym typeface="Symbol" panose="05050102010706020507" pitchFamily="18" charset="2"/>
              </a:rPr>
              <a:t></a:t>
            </a:r>
            <a:r>
              <a:rPr lang="en-US" sz="2000" b="1" baseline="-25000">
                <a:solidFill>
                  <a:srgbClr val="336600"/>
                </a:solidFill>
              </a:rPr>
              <a:t>&lt;C1&gt;</a:t>
            </a:r>
            <a:r>
              <a:rPr lang="en-US" sz="2000" b="1">
                <a:solidFill>
                  <a:srgbClr val="336600"/>
                </a:solidFill>
              </a:rPr>
              <a:t>(</a:t>
            </a:r>
            <a:r>
              <a:rPr lang="en-US" sz="2000" b="1">
                <a:solidFill>
                  <a:srgbClr val="336600"/>
                </a:solidFill>
                <a:sym typeface="Symbol" panose="05050102010706020507" pitchFamily="18" charset="2"/>
              </a:rPr>
              <a:t></a:t>
            </a:r>
            <a:r>
              <a:rPr lang="en-US" sz="2000" b="1" baseline="-25000">
                <a:solidFill>
                  <a:srgbClr val="336600"/>
                </a:solidFill>
              </a:rPr>
              <a:t>&lt;C2&gt;</a:t>
            </a:r>
            <a:r>
              <a:rPr lang="en-US" sz="2000" b="1">
                <a:solidFill>
                  <a:srgbClr val="336600"/>
                </a:solidFill>
              </a:rPr>
              <a:t>(R)) = </a:t>
            </a:r>
            <a:r>
              <a:rPr lang="en-US" sz="2000" b="1">
                <a:solidFill>
                  <a:srgbClr val="336600"/>
                </a:solidFill>
                <a:sym typeface="Symbol" panose="05050102010706020507" pitchFamily="18" charset="2"/>
              </a:rPr>
              <a:t></a:t>
            </a:r>
            <a:r>
              <a:rPr lang="en-US" sz="2000" b="1" baseline="-25000">
                <a:solidFill>
                  <a:srgbClr val="336600"/>
                </a:solidFill>
              </a:rPr>
              <a:t>&lt;C2</a:t>
            </a:r>
            <a:r>
              <a:rPr lang="en-US" sz="2000" b="1">
                <a:solidFill>
                  <a:srgbClr val="336600"/>
                </a:solidFill>
              </a:rPr>
              <a:t>&gt;(</a:t>
            </a:r>
            <a:r>
              <a:rPr lang="en-US" sz="2000" b="1">
                <a:solidFill>
                  <a:srgbClr val="336600"/>
                </a:solidFill>
                <a:sym typeface="Symbol" panose="05050102010706020507" pitchFamily="18" charset="2"/>
              </a:rPr>
              <a:t></a:t>
            </a:r>
            <a:r>
              <a:rPr lang="en-US" sz="2000" b="1" baseline="-25000">
                <a:solidFill>
                  <a:srgbClr val="336600"/>
                </a:solidFill>
              </a:rPr>
              <a:t>&lt;C1&gt;</a:t>
            </a:r>
            <a:r>
              <a:rPr lang="en-US" sz="2000" b="1">
                <a:solidFill>
                  <a:srgbClr val="336600"/>
                </a:solidFill>
              </a:rPr>
              <a:t>(R))</a:t>
            </a:r>
            <a:endParaRPr lang="en-US" sz="2000" b="1">
              <a:solidFill>
                <a:srgbClr val="33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24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2508"/>
                                        </p:tgtEl>
                                        <p:attrNameLst>
                                          <p:attrName>style.visibility</p:attrName>
                                        </p:attrNameLst>
                                      </p:cBhvr>
                                      <p:to>
                                        <p:strVal val="visible"/>
                                      </p:to>
                                    </p:set>
                                    <p:animEffect transition="in" filter="blinds(horizontal)">
                                      <p:cBhvr>
                                        <p:cTn id="13" dur="500"/>
                                        <p:tgtEl>
                                          <p:spTgt spid="6250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24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autoUpdateAnimBg="0" build="p"/>
      <p:bldP spid="6248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p:txBody>
          <a:bodyPr/>
          <a:lstStyle/>
          <a:p>
            <a:pPr eaLnBrk="1" hangingPunct="1"/>
            <a:r>
              <a:rPr lang="en-US"/>
              <a:t>Đại số quan hệ</a:t>
            </a:r>
            <a:br>
              <a:rPr lang="en-US" sz="3600"/>
            </a:br>
            <a:r>
              <a:rPr lang="en-US" sz="2400"/>
              <a:t>- Các phép toán – Phép chọn (tt)</a:t>
            </a:r>
            <a:endParaRPr lang="en-US" sz="2400"/>
          </a:p>
        </p:txBody>
      </p:sp>
      <p:sp>
        <p:nvSpPr>
          <p:cNvPr id="63491" name="Rectangle 3"/>
          <p:cNvSpPr>
            <a:spLocks noGrp="1" noChangeArrowheads="1"/>
          </p:cNvSpPr>
          <p:nvPr>
            <p:ph type="body" idx="4294967295"/>
          </p:nvPr>
        </p:nvSpPr>
        <p:spPr/>
        <p:txBody>
          <a:bodyPr/>
          <a:lstStyle/>
          <a:p>
            <a:pPr eaLnBrk="1" hangingPunct="1"/>
            <a:r>
              <a:rPr lang="pt-BR"/>
              <a:t>Cho các lược đồ quan hệ sau:</a:t>
            </a:r>
            <a:endParaRPr lang="pt-BR"/>
          </a:p>
          <a:p>
            <a:pPr lvl="1" eaLnBrk="1" hangingPunct="1"/>
            <a:r>
              <a:rPr lang="pt-BR" b="1"/>
              <a:t>SINHVIEN </a:t>
            </a:r>
            <a:r>
              <a:rPr lang="pt-BR"/>
              <a:t>(</a:t>
            </a:r>
            <a:r>
              <a:rPr lang="pt-BR" u="sng"/>
              <a:t>MaSV</a:t>
            </a:r>
            <a:r>
              <a:rPr lang="pt-BR"/>
              <a:t>, Hoten, Namsinh, QQ, Hocluc)</a:t>
            </a:r>
            <a:endParaRPr lang="pt-BR"/>
          </a:p>
          <a:p>
            <a:pPr lvl="2" eaLnBrk="1" hangingPunct="1"/>
            <a:r>
              <a:rPr lang="pt-BR"/>
              <a:t>Mỗi sinh viên có Mã số duy nhất, họ tên, quê quán và học lực</a:t>
            </a:r>
            <a:endParaRPr lang="pt-BR"/>
          </a:p>
          <a:p>
            <a:pPr lvl="1" eaLnBrk="1" hangingPunct="1"/>
            <a:r>
              <a:rPr lang="pt-BR" b="1"/>
              <a:t>DETAI</a:t>
            </a:r>
            <a:r>
              <a:rPr lang="pt-BR"/>
              <a:t> (</a:t>
            </a:r>
            <a:r>
              <a:rPr lang="pt-BR" u="sng"/>
              <a:t>MaDT</a:t>
            </a:r>
            <a:r>
              <a:rPr lang="pt-BR"/>
              <a:t>, TenDT, Chunhiem, Kinhphi)</a:t>
            </a:r>
            <a:endParaRPr lang="pt-BR"/>
          </a:p>
          <a:p>
            <a:pPr lvl="2" eaLnBrk="1" hangingPunct="1"/>
            <a:r>
              <a:rPr lang="pt-BR"/>
              <a:t>Mỗi đề tài có Mã số duy nhất, tên đề tài, chủ nhiệm đề tài, kinh phí thực hiện đề tài (đơn vị tính: triệu đồng)</a:t>
            </a:r>
            <a:endParaRPr lang="pt-BR"/>
          </a:p>
          <a:p>
            <a:pPr lvl="1" eaLnBrk="1" hangingPunct="1"/>
            <a:r>
              <a:rPr lang="pt-BR" b="1"/>
              <a:t>SV_DT</a:t>
            </a:r>
            <a:r>
              <a:rPr lang="pt-BR"/>
              <a:t> (</a:t>
            </a:r>
            <a:r>
              <a:rPr lang="pt-BR" u="sng"/>
              <a:t>MaSV, MaDT</a:t>
            </a:r>
            <a:r>
              <a:rPr lang="pt-BR"/>
              <a:t>, NoiAD, KQ)</a:t>
            </a:r>
            <a:endParaRPr lang="pt-BR"/>
          </a:p>
          <a:p>
            <a:pPr lvl="2" eaLnBrk="1" hangingPunct="1"/>
            <a:r>
              <a:rPr lang="pt-BR"/>
              <a:t>Mỗi SV có thể thực hiện một hoặc nhiều ĐT: mã số sinh viên, mã đề tài, nơi áp dụng, kết quả thực hiện đề tài</a:t>
            </a:r>
            <a:endParaRPr lang="pt-BR"/>
          </a:p>
          <a:p>
            <a:pPr eaLnBrk="1" hangingPunct="1"/>
            <a:r>
              <a:rPr lang="pt-BR"/>
              <a:t>Ta có cơ sở dữ liệu mẫu được cho như sau:</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49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4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4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4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6956" name="Group 92"/>
          <p:cNvGraphicFramePr>
            <a:graphicFrameLocks noGrp="1"/>
          </p:cNvGraphicFramePr>
          <p:nvPr>
            <p:ph idx="4294967295"/>
          </p:nvPr>
        </p:nvGraphicFramePr>
        <p:xfrm>
          <a:off x="457200" y="1371600"/>
          <a:ext cx="8229600" cy="1752600"/>
        </p:xfrm>
        <a:graphic>
          <a:graphicData uri="http://schemas.openxmlformats.org/drawingml/2006/table">
            <a:tbl>
              <a:tblPr/>
              <a:tblGrid>
                <a:gridCol w="1276350"/>
                <a:gridCol w="2554288"/>
                <a:gridCol w="1560512"/>
                <a:gridCol w="1277938"/>
                <a:gridCol w="1560512"/>
              </a:tblGrid>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maSoSV</a:t>
                      </a:r>
                      <a:endParaRPr kumimoji="0" 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hoTenSV</a:t>
                      </a:r>
                      <a:endParaRPr kumimoji="0" 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ngaySinh</a:t>
                      </a:r>
                      <a:endParaRPr kumimoji="0" 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diemTB</a:t>
                      </a:r>
                      <a:endParaRPr kumimoji="0" 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mucHBg</a:t>
                      </a:r>
                      <a:endParaRPr kumimoji="0" 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Ti05020</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Lê Ngọc Phúc</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06-12-1988</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9.0</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240.000</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Ti05023</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Nguyễn Mỹ Truyền</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20-02-1987</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8.2</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180.000</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Ti05027</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Phạm Thu Hoa</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23-05-1987</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8.5</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180.000</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r h="320675">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Ti05006</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Phạm Thu Hường</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23-06-1987</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7.8</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1700" b="0" i="0" u="none" strike="noStrike" cap="none" normalizeH="0" baseline="0">
                          <a:ln>
                            <a:noFill/>
                          </a:ln>
                          <a:solidFill>
                            <a:schemeClr val="tx1"/>
                          </a:solidFill>
                          <a:effectLst/>
                          <a:latin typeface="Arial" panose="020B0604020202020204" pitchFamily="34" charset="0"/>
                          <a:cs typeface="Times New Roman" panose="02020603050405020304" pitchFamily="18" charset="0"/>
                        </a:rPr>
                        <a:t>120.000</a:t>
                      </a:r>
                      <a:endParaRPr kumimoji="0" 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chemeClr val="accent1"/>
                    </a:solidFill>
                  </a:tcPr>
                </a:tc>
              </a:tr>
            </a:tbl>
          </a:graphicData>
        </a:graphic>
      </p:graphicFrame>
      <p:sp>
        <p:nvSpPr>
          <p:cNvPr id="36905" name="Rectangle 41"/>
          <p:cNvSpPr>
            <a:spLocks noChangeArrowheads="1"/>
          </p:cNvSpPr>
          <p:nvPr/>
        </p:nvSpPr>
        <p:spPr bwMode="auto">
          <a:xfrm>
            <a:off x="457200" y="3200400"/>
            <a:ext cx="8229600" cy="3200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fontAlgn="base">
              <a:spcBef>
                <a:spcPct val="20000"/>
              </a:spcBef>
              <a:spcAft>
                <a:spcPct val="0"/>
              </a:spcAft>
              <a:buFontTx/>
              <a:buChar char="•"/>
            </a:pPr>
            <a:r>
              <a:rPr lang="en-US" sz="2000">
                <a:solidFill>
                  <a:srgbClr val="0000FF"/>
                </a:solidFill>
              </a:rPr>
              <a:t>Bảng lưu thông tin về xếp loại học bổng của SV. Ở bảng này, ta có: </a:t>
            </a:r>
            <a:endParaRPr lang="en-US" sz="2000">
              <a:solidFill>
                <a:srgbClr val="0000FF"/>
              </a:solidFill>
            </a:endParaRPr>
          </a:p>
          <a:p>
            <a:pPr marL="742950" lvl="1" indent="-285750" algn="just" fontAlgn="base">
              <a:spcBef>
                <a:spcPct val="20000"/>
              </a:spcBef>
              <a:spcAft>
                <a:spcPct val="0"/>
              </a:spcAft>
              <a:buFontTx/>
              <a:buChar char="–"/>
            </a:pPr>
            <a:r>
              <a:rPr lang="en-US" sz="2000" b="1">
                <a:solidFill>
                  <a:srgbClr val="0000FF"/>
                </a:solidFill>
              </a:rPr>
              <a:t>maSoSV, hoTenSV, ngaySinh,  mucHBg</a:t>
            </a:r>
            <a:r>
              <a:rPr lang="en-US" sz="2000">
                <a:solidFill>
                  <a:srgbClr val="0000FF"/>
                </a:solidFill>
              </a:rPr>
              <a:t> được gọi là các </a:t>
            </a:r>
            <a:r>
              <a:rPr lang="en-US" sz="2000" b="1" i="1">
                <a:solidFill>
                  <a:srgbClr val="0000FF"/>
                </a:solidFill>
              </a:rPr>
              <a:t>thuộc tính</a:t>
            </a:r>
            <a:r>
              <a:rPr lang="en-US" sz="2000">
                <a:solidFill>
                  <a:srgbClr val="0000FF"/>
                </a:solidFill>
              </a:rPr>
              <a:t>, </a:t>
            </a:r>
            <a:endParaRPr lang="en-US" sz="2000">
              <a:solidFill>
                <a:srgbClr val="0000FF"/>
              </a:solidFill>
            </a:endParaRPr>
          </a:p>
          <a:p>
            <a:pPr marL="742950" lvl="1" indent="-285750" algn="just" fontAlgn="base">
              <a:spcBef>
                <a:spcPct val="20000"/>
              </a:spcBef>
              <a:spcAft>
                <a:spcPct val="0"/>
              </a:spcAft>
              <a:buFontTx/>
              <a:buChar char="–"/>
            </a:pPr>
            <a:r>
              <a:rPr lang="en-US" sz="2000">
                <a:solidFill>
                  <a:srgbClr val="0000FF"/>
                </a:solidFill>
              </a:rPr>
              <a:t>{9.0, 8.2, 8.5, 7.5…} chính là </a:t>
            </a:r>
            <a:r>
              <a:rPr lang="en-US" sz="2000" b="1" u="sng">
                <a:solidFill>
                  <a:srgbClr val="0000FF"/>
                </a:solidFill>
              </a:rPr>
              <a:t>miền giá trị</a:t>
            </a:r>
            <a:r>
              <a:rPr lang="en-US" sz="2000">
                <a:solidFill>
                  <a:srgbClr val="0000FF"/>
                </a:solidFill>
              </a:rPr>
              <a:t> của thuộc tính </a:t>
            </a:r>
            <a:r>
              <a:rPr lang="en-US" sz="2000" b="1">
                <a:solidFill>
                  <a:srgbClr val="0000FF"/>
                </a:solidFill>
              </a:rPr>
              <a:t>diemTB</a:t>
            </a:r>
            <a:r>
              <a:rPr lang="en-US" sz="2000">
                <a:solidFill>
                  <a:srgbClr val="0000FF"/>
                </a:solidFill>
              </a:rPr>
              <a:t>. </a:t>
            </a:r>
            <a:endParaRPr lang="en-US" sz="2000">
              <a:solidFill>
                <a:srgbClr val="0000FF"/>
              </a:solidFill>
            </a:endParaRPr>
          </a:p>
          <a:p>
            <a:pPr marL="742950" lvl="1" indent="-285750" algn="just" fontAlgn="base">
              <a:spcBef>
                <a:spcPct val="20000"/>
              </a:spcBef>
              <a:spcAft>
                <a:spcPct val="0"/>
              </a:spcAft>
              <a:buFontTx/>
              <a:buChar char="–"/>
            </a:pPr>
            <a:r>
              <a:rPr lang="en-US" sz="2000">
                <a:solidFill>
                  <a:srgbClr val="0000FF"/>
                </a:solidFill>
              </a:rPr>
              <a:t>Một dòng trong bảng:</a:t>
            </a:r>
            <a:endParaRPr lang="en-US" sz="2000" b="1" i="1">
              <a:solidFill>
                <a:srgbClr val="0000FF"/>
              </a:solidFill>
            </a:endParaRPr>
          </a:p>
          <a:p>
            <a:pPr marL="742950" lvl="1" indent="-285750" algn="just" fontAlgn="base">
              <a:spcBef>
                <a:spcPct val="20000"/>
              </a:spcBef>
              <a:spcAft>
                <a:spcPct val="0"/>
              </a:spcAft>
            </a:pPr>
            <a:r>
              <a:rPr lang="en-US" sz="2000" b="1">
                <a:solidFill>
                  <a:srgbClr val="0000FF"/>
                </a:solidFill>
              </a:rPr>
              <a:t>Ti05020	Lê Ngọc Phúc	06-12-1988	9.0	240.000</a:t>
            </a:r>
            <a:r>
              <a:rPr lang="en-US" sz="2000">
                <a:solidFill>
                  <a:srgbClr val="0000FF"/>
                </a:solidFill>
              </a:rPr>
              <a:t> gọi là một </a:t>
            </a:r>
            <a:r>
              <a:rPr lang="en-US" sz="2000" b="1" u="sng">
                <a:solidFill>
                  <a:srgbClr val="0000FF"/>
                </a:solidFill>
              </a:rPr>
              <a:t>bộ</a:t>
            </a:r>
            <a:r>
              <a:rPr lang="en-US" sz="2000">
                <a:solidFill>
                  <a:srgbClr val="0000FF"/>
                </a:solidFill>
              </a:rPr>
              <a:t>. Bảng có tên là </a:t>
            </a:r>
            <a:r>
              <a:rPr lang="en-US" sz="2000" b="1">
                <a:solidFill>
                  <a:srgbClr val="0000FF"/>
                </a:solidFill>
              </a:rPr>
              <a:t>HOCBONG</a:t>
            </a:r>
            <a:r>
              <a:rPr lang="en-US" sz="2000">
                <a:solidFill>
                  <a:srgbClr val="0000FF"/>
                </a:solidFill>
              </a:rPr>
              <a:t> gọi là một </a:t>
            </a:r>
            <a:r>
              <a:rPr lang="en-US" sz="2000" b="1" u="sng">
                <a:solidFill>
                  <a:srgbClr val="0000FF"/>
                </a:solidFill>
              </a:rPr>
              <a:t>quan hệ</a:t>
            </a:r>
            <a:r>
              <a:rPr lang="en-US" sz="2000">
                <a:solidFill>
                  <a:srgbClr val="0000FF"/>
                </a:solidFill>
              </a:rPr>
              <a:t>.</a:t>
            </a:r>
            <a:endParaRPr lang="en-US" sz="2000">
              <a:solidFill>
                <a:srgbClr val="0000FF"/>
              </a:solidFill>
            </a:endParaRPr>
          </a:p>
        </p:txBody>
      </p:sp>
      <p:sp>
        <p:nvSpPr>
          <p:cNvPr id="41001" name="Rectangle 2"/>
          <p:cNvSpPr>
            <a:spLocks noChangeArrowheads="1"/>
          </p:cNvSpPr>
          <p:nvPr/>
        </p:nvSpPr>
        <p:spPr bwMode="auto">
          <a:xfrm>
            <a:off x="533400" y="223838"/>
            <a:ext cx="8229600" cy="944562"/>
          </a:xfrm>
          <a:prstGeom prst="rect">
            <a:avLst/>
          </a:prstGeom>
          <a:solidFill>
            <a:schemeClr val="accent1">
              <a:alpha val="30196"/>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base">
              <a:spcBef>
                <a:spcPct val="0"/>
              </a:spcBef>
              <a:spcAft>
                <a:spcPct val="0"/>
              </a:spcAft>
            </a:pPr>
            <a:r>
              <a:rPr lang="en-US" sz="2800" b="1">
                <a:solidFill>
                  <a:srgbClr val="FF0066"/>
                </a:solidFill>
              </a:rPr>
              <a:t>Các định nghĩa - Mở đầu</a:t>
            </a:r>
            <a:endParaRPr lang="en-US" sz="2800" b="1">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956"/>
                                        </p:tgtEl>
                                        <p:attrNameLst>
                                          <p:attrName>style.visibility</p:attrName>
                                        </p:attrNameLst>
                                      </p:cBhvr>
                                      <p:to>
                                        <p:strVal val="visible"/>
                                      </p:to>
                                    </p:set>
                                    <p:animEffect transition="in" filter="blinds(horizontal)">
                                      <p:cBhvr>
                                        <p:cTn id="7" dur="500"/>
                                        <p:tgtEl>
                                          <p:spTgt spid="369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6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0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endParaRPr lang="en-US" sz="2400"/>
          </a:p>
        </p:txBody>
      </p:sp>
      <p:sp>
        <p:nvSpPr>
          <p:cNvPr id="64515" name="Rectangle 3"/>
          <p:cNvSpPr>
            <a:spLocks noGrp="1" noChangeArrowheads="1"/>
          </p:cNvSpPr>
          <p:nvPr>
            <p:ph type="body" idx="4294967295"/>
          </p:nvPr>
        </p:nvSpPr>
        <p:spPr/>
        <p:txBody>
          <a:bodyPr/>
          <a:lstStyle/>
          <a:p>
            <a:pPr eaLnBrk="1" hangingPunct="1"/>
            <a:endParaRPr lang="en-US"/>
          </a:p>
        </p:txBody>
      </p:sp>
      <p:graphicFrame>
        <p:nvGraphicFramePr>
          <p:cNvPr id="408582" name="Group 6"/>
          <p:cNvGraphicFramePr>
            <a:graphicFrameLocks noGrp="1"/>
          </p:cNvGraphicFramePr>
          <p:nvPr/>
        </p:nvGraphicFramePr>
        <p:xfrm>
          <a:off x="61913" y="2425700"/>
          <a:ext cx="8521700" cy="2117725"/>
        </p:xfrm>
        <a:graphic>
          <a:graphicData uri="http://schemas.openxmlformats.org/drawingml/2006/table">
            <a:tbl>
              <a:tblPr/>
              <a:tblGrid>
                <a:gridCol w="4070350"/>
                <a:gridCol w="214312"/>
                <a:gridCol w="4237038"/>
              </a:tblGrid>
              <a:tr h="426784">
                <a:tc>
                  <a:txBody>
                    <a:bodyPr/>
                    <a:lstStyle/>
                    <a:p>
                      <a:pPr marL="0" marR="0" lvl="0" indent="0" algn="just"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Arial" panose="020B0604020202020204" pitchFamily="34" charset="0"/>
                          <a:cs typeface="Arial" panose="020B0604020202020204" pitchFamily="34" charset="0"/>
                        </a:rPr>
                        <a:t>Ví dụ:</a:t>
                      </a: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horzOverflow="overflow">
                    <a:lnL>
                      <a:noFill/>
                    </a:lnL>
                    <a:lnR>
                      <a:noFill/>
                    </a:lnR>
                    <a:lnT>
                      <a:noFill/>
                    </a:lnT>
                    <a:lnB>
                      <a:noFill/>
                    </a:lnB>
                    <a:lnTlToBr>
                      <a:noFill/>
                    </a:lnTlToBr>
                    <a:lnBlToTr>
                      <a:noFill/>
                    </a:lnBlToTr>
                    <a:noFill/>
                  </a:tcPr>
                </a:tc>
              </a:tr>
              <a:tr h="700193">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horzOverflow="overflow">
                    <a:lnL>
                      <a:noFill/>
                    </a:lnL>
                    <a:lnR>
                      <a:noFill/>
                    </a:lnR>
                    <a:lnT>
                      <a:noFill/>
                    </a:lnT>
                    <a:lnB>
                      <a:noFill/>
                    </a:lnB>
                    <a:lnTlToBr>
                      <a:noFill/>
                    </a:lnTlToBr>
                    <a:lnBlToTr>
                      <a:noFill/>
                    </a:lnBlToTr>
                    <a:noFill/>
                  </a:tcPr>
                </a:tc>
              </a:tr>
              <a:tr h="990748">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t" latinLnBrk="0" hangingPunct="1">
                        <a:lnSpc>
                          <a:spcPct val="100000"/>
                        </a:lnSpc>
                        <a:spcBef>
                          <a:spcPct val="0"/>
                        </a:spcBef>
                        <a:spcAft>
                          <a:spcPct val="0"/>
                        </a:spcAft>
                        <a:buClrTx/>
                        <a:buSzTx/>
                        <a:buFontTx/>
                        <a:buNone/>
                      </a:pPr>
                      <a:r>
                        <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sz="33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rPr>
                        <a:t>                                                                                                                                                                                                              </a:t>
                      </a:r>
                      <a:r>
                        <a:rPr kumimoji="0" lang="en-US" sz="1300" b="0" i="0" u="none" strike="noStrike" cap="none" normalizeH="0" baseline="0">
                          <a:ln>
                            <a:noFill/>
                          </a:ln>
                          <a:solidFill>
                            <a:srgbClr val="000000"/>
                          </a:solidFill>
                          <a:effectLst/>
                          <a:latin typeface="Arial" panose="020B0604020202020204" pitchFamily="34" charset="0"/>
                          <a:cs typeface="Arial" panose="020B0604020202020204" pitchFamily="34" charset="0"/>
                        </a:rPr>
                        <a:t> </a:t>
                      </a: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27" marB="45727" horzOverflow="overflow">
                    <a:lnL>
                      <a:noFill/>
                    </a:lnL>
                    <a:lnR>
                      <a:noFill/>
                    </a:lnR>
                    <a:lnT>
                      <a:noFill/>
                    </a:lnT>
                    <a:lnB>
                      <a:noFill/>
                    </a:lnB>
                    <a:lnTlToBr>
                      <a:noFill/>
                    </a:lnTlToBr>
                    <a:lnBlToTr>
                      <a:noFill/>
                    </a:lnBlToTr>
                    <a:noFill/>
                  </a:tcPr>
                </a:tc>
              </a:tr>
            </a:tbl>
          </a:graphicData>
        </a:graphic>
      </p:graphicFrame>
      <p:pic>
        <p:nvPicPr>
          <p:cNvPr id="68622" name="Picture 25" descr="bullet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163" y="3049588"/>
            <a:ext cx="1047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3"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8915400"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endParaRPr lang="en-US" sz="2400"/>
          </a:p>
        </p:txBody>
      </p:sp>
      <p:sp>
        <p:nvSpPr>
          <p:cNvPr id="65539" name="Rectangle 3"/>
          <p:cNvSpPr>
            <a:spLocks noGrp="1" noChangeArrowheads="1"/>
          </p:cNvSpPr>
          <p:nvPr>
            <p:ph type="body" idx="4294967295"/>
          </p:nvPr>
        </p:nvSpPr>
        <p:spPr/>
        <p:txBody>
          <a:bodyPr/>
          <a:lstStyle/>
          <a:p>
            <a:pPr eaLnBrk="1" hangingPunct="1"/>
            <a:endParaRPr lang="en-US"/>
          </a:p>
        </p:txBody>
      </p:sp>
      <p:pic>
        <p:nvPicPr>
          <p:cNvPr id="69636" name="Picture 25" descr="bullet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75163" y="3049588"/>
            <a:ext cx="1047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16025"/>
            <a:ext cx="86868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 – Phép chọn (tt)</a:t>
            </a:r>
            <a:endParaRPr lang="en-US" sz="2400"/>
          </a:p>
        </p:txBody>
      </p:sp>
      <p:sp>
        <p:nvSpPr>
          <p:cNvPr id="66563" name="Rectangle 3"/>
          <p:cNvSpPr>
            <a:spLocks noGrp="1" noChangeArrowheads="1"/>
          </p:cNvSpPr>
          <p:nvPr>
            <p:ph type="body" idx="4294967295"/>
          </p:nvPr>
        </p:nvSpPr>
        <p:spPr/>
        <p:txBody>
          <a:bodyPr/>
          <a:lstStyle/>
          <a:p>
            <a:pPr eaLnBrk="1" hangingPunct="1"/>
            <a:endParaRPr lang="en-US"/>
          </a:p>
        </p:txBody>
      </p:sp>
      <p:sp>
        <p:nvSpPr>
          <p:cNvPr id="70660" name="Rectangle 6"/>
          <p:cNvSpPr>
            <a:spLocks noChangeArrowheads="1"/>
          </p:cNvSpPr>
          <p:nvPr/>
        </p:nvSpPr>
        <p:spPr bwMode="auto">
          <a:xfrm>
            <a:off x="0" y="41148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just" fontAlgn="t">
              <a:spcBef>
                <a:spcPct val="0"/>
              </a:spcBef>
              <a:spcAft>
                <a:spcPct val="0"/>
              </a:spcAft>
            </a:pPr>
            <a:r>
              <a:rPr lang="en-US" sz="2400">
                <a:solidFill>
                  <a:srgbClr val="00008B"/>
                </a:solidFill>
              </a:rPr>
              <a:t>	</a:t>
            </a:r>
            <a:endParaRPr lang="en-US" sz="3200">
              <a:solidFill>
                <a:srgbClr val="CC0000"/>
              </a:solidFill>
            </a:endParaRPr>
          </a:p>
        </p:txBody>
      </p:sp>
      <p:pic>
        <p:nvPicPr>
          <p:cNvPr id="70661" name="Picture 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1295400"/>
            <a:ext cx="88376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26" descr="pcho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94325"/>
            <a:ext cx="89916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 Box 10"/>
          <p:cNvSpPr txBox="1">
            <a:spLocks noChangeArrowheads="1"/>
          </p:cNvSpPr>
          <p:nvPr/>
        </p:nvSpPr>
        <p:spPr bwMode="auto">
          <a:xfrm>
            <a:off x="533400" y="4438650"/>
            <a:ext cx="8305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600">
                <a:solidFill>
                  <a:schemeClr val="tx1"/>
                </a:solidFill>
                <a:latin typeface="Arial" panose="020B0604020202020204" pitchFamily="34" charset="0"/>
                <a:cs typeface="Arial" panose="020B0604020202020204" pitchFamily="34" charset="0"/>
              </a:defRPr>
            </a:lvl1pPr>
            <a:lvl2pPr marL="742950" indent="-285750" eaLnBrk="0" hangingPunct="0">
              <a:defRPr sz="2600">
                <a:solidFill>
                  <a:schemeClr val="tx1"/>
                </a:solidFill>
                <a:latin typeface="Arial" panose="020B0604020202020204" pitchFamily="34" charset="0"/>
                <a:cs typeface="Arial" panose="020B0604020202020204" pitchFamily="34" charset="0"/>
              </a:defRPr>
            </a:lvl2pPr>
            <a:lvl3pPr marL="1143000" indent="-228600" eaLnBrk="0" hangingPunct="0">
              <a:defRPr sz="2600">
                <a:solidFill>
                  <a:schemeClr val="tx1"/>
                </a:solidFill>
                <a:latin typeface="Arial" panose="020B0604020202020204" pitchFamily="34" charset="0"/>
                <a:cs typeface="Arial" panose="020B0604020202020204" pitchFamily="34" charset="0"/>
              </a:defRPr>
            </a:lvl3pPr>
            <a:lvl4pPr marL="1600200" indent="-228600" eaLnBrk="0" hangingPunct="0">
              <a:defRPr sz="2600">
                <a:solidFill>
                  <a:schemeClr val="tx1"/>
                </a:solidFill>
                <a:latin typeface="Arial" panose="020B0604020202020204" pitchFamily="34" charset="0"/>
                <a:cs typeface="Arial" panose="020B0604020202020204" pitchFamily="34" charset="0"/>
              </a:defRPr>
            </a:lvl4pPr>
            <a:lvl5pPr marL="2057400" indent="-228600" eaLnBrk="0" hangingPunct="0">
              <a:defRPr sz="2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6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pPr>
            <a:r>
              <a:rPr lang="en-US" sz="2400">
                <a:solidFill>
                  <a:srgbClr val="00008B"/>
                </a:solidFill>
              </a:rPr>
              <a:t>Vd: Tìm những SV sinh trước 1984 và quê ở Đồng Tháp:</a:t>
            </a:r>
            <a:r>
              <a:rPr lang="en-US">
                <a:solidFill>
                  <a:srgbClr val="00008B"/>
                </a:solidFill>
              </a:rPr>
              <a:t> </a:t>
            </a:r>
            <a:endParaRPr lang="en-US">
              <a:solidFill>
                <a:srgbClr val="00008B"/>
              </a:solidFill>
            </a:endParaRPr>
          </a:p>
          <a:p>
            <a:pPr algn="ctr" eaLnBrk="1" fontAlgn="base" hangingPunct="1">
              <a:spcBef>
                <a:spcPct val="0"/>
              </a:spcBef>
              <a:spcAft>
                <a:spcPct val="0"/>
              </a:spcAft>
            </a:pPr>
            <a:r>
              <a:rPr lang="en-US" b="1">
                <a:solidFill>
                  <a:srgbClr val="FF0066"/>
                </a:solidFill>
                <a:sym typeface="Symbol" panose="05050102010706020507" pitchFamily="18" charset="2"/>
              </a:rPr>
              <a:t></a:t>
            </a:r>
            <a:r>
              <a:rPr lang="en-US">
                <a:solidFill>
                  <a:srgbClr val="CC0000"/>
                </a:solidFill>
              </a:rPr>
              <a:t> </a:t>
            </a:r>
            <a:r>
              <a:rPr lang="en-US" b="1" baseline="-25000">
                <a:solidFill>
                  <a:srgbClr val="CC0000"/>
                </a:solidFill>
              </a:rPr>
              <a:t>(Namsinh&lt;1984 ^ QQ='Đồng Tháp')</a:t>
            </a:r>
            <a:r>
              <a:rPr lang="en-US" b="1">
                <a:solidFill>
                  <a:srgbClr val="CC0000"/>
                </a:solidFill>
              </a:rPr>
              <a:t>(SINHVIEN)</a:t>
            </a:r>
            <a:endParaRPr lang="en-US" b="1">
              <a:solidFill>
                <a:srgbClr val="CC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6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6567"/>
                                        </p:tgtEl>
                                        <p:attrNameLst>
                                          <p:attrName>style.visibility</p:attrName>
                                        </p:attrNameLst>
                                      </p:cBhvr>
                                      <p:to>
                                        <p:strVal val="visible"/>
                                      </p:to>
                                    </p:set>
                                    <p:animEffect transition="in" filter="blinds(horizontal)">
                                      <p:cBhvr>
                                        <p:cTn id="15" dur="500"/>
                                        <p:tgtEl>
                                          <p:spTgt spid="66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build="p"/>
      <p:bldP spid="6657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endParaRPr lang="en-US" sz="2400"/>
          </a:p>
        </p:txBody>
      </p:sp>
      <p:sp>
        <p:nvSpPr>
          <p:cNvPr id="67587" name="Rectangle 3"/>
          <p:cNvSpPr>
            <a:spLocks noGrp="1" noChangeArrowheads="1"/>
          </p:cNvSpPr>
          <p:nvPr>
            <p:ph type="body" sz="half" idx="4294967295"/>
          </p:nvPr>
        </p:nvSpPr>
        <p:spPr>
          <a:xfrm>
            <a:off x="533400" y="1371600"/>
            <a:ext cx="8229600" cy="2251075"/>
          </a:xfrm>
        </p:spPr>
        <p:txBody>
          <a:bodyPr/>
          <a:lstStyle/>
          <a:p>
            <a:pPr eaLnBrk="1" hangingPunct="1"/>
            <a:r>
              <a:rPr lang="en-US" sz="2400" b="1" dirty="0" err="1"/>
              <a:t>Phép</a:t>
            </a:r>
            <a:r>
              <a:rPr lang="en-US" sz="2400" b="1" dirty="0"/>
              <a:t> </a:t>
            </a:r>
            <a:r>
              <a:rPr lang="en-US" sz="2400" b="1" dirty="0" err="1"/>
              <a:t>chiếu</a:t>
            </a:r>
            <a:r>
              <a:rPr lang="en-US" sz="2400" b="1" dirty="0"/>
              <a:t> (Projection): </a:t>
            </a:r>
            <a:r>
              <a:rPr lang="en-US" sz="2400" b="1" dirty="0" err="1"/>
              <a:t>Ký</a:t>
            </a:r>
            <a:r>
              <a:rPr lang="en-US" sz="2400" b="1" dirty="0"/>
              <a:t> </a:t>
            </a:r>
            <a:r>
              <a:rPr lang="en-US" sz="2400" b="1" dirty="0" err="1"/>
              <a:t>hiệu</a:t>
            </a:r>
            <a:r>
              <a:rPr lang="en-US" sz="2400" dirty="0"/>
              <a:t> </a:t>
            </a:r>
            <a:r>
              <a:rPr lang="en-US" sz="3200" b="1" dirty="0">
                <a:sym typeface="Symbol" panose="05050102010706020507" pitchFamily="18" charset="2"/>
              </a:rPr>
              <a:t></a:t>
            </a:r>
            <a:endParaRPr lang="en-US" sz="3200" dirty="0"/>
          </a:p>
          <a:p>
            <a:pPr lvl="1" eaLnBrk="1" hangingPunct="1"/>
            <a:r>
              <a:rPr lang="en-US" dirty="0"/>
              <a:t>Cho 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lược</a:t>
            </a:r>
            <a:r>
              <a:rPr lang="en-US" dirty="0"/>
              <a:t> </a:t>
            </a:r>
            <a:r>
              <a:rPr lang="en-US" dirty="0" err="1"/>
              <a:t>đồ</a:t>
            </a:r>
            <a:r>
              <a:rPr lang="en-US" dirty="0"/>
              <a:t> </a:t>
            </a:r>
            <a:r>
              <a:rPr lang="en-US" dirty="0" err="1"/>
              <a:t>quan</a:t>
            </a:r>
            <a:r>
              <a:rPr lang="en-US" dirty="0"/>
              <a:t> </a:t>
            </a:r>
            <a:r>
              <a:rPr lang="en-US" dirty="0" err="1"/>
              <a:t>hệ</a:t>
            </a:r>
            <a:r>
              <a:rPr lang="en-US" dirty="0"/>
              <a:t> R(U), X </a:t>
            </a:r>
            <a:r>
              <a:rPr lang="en-US" dirty="0">
                <a:sym typeface="Symbol" panose="05050102010706020507" pitchFamily="18" charset="2"/>
              </a:rPr>
              <a:t></a:t>
            </a:r>
            <a:r>
              <a:rPr lang="en-US" dirty="0"/>
              <a:t> U, </a:t>
            </a:r>
            <a:r>
              <a:rPr lang="en-US" dirty="0" err="1"/>
              <a:t>khi</a:t>
            </a:r>
            <a:r>
              <a:rPr lang="en-US" dirty="0"/>
              <a:t> </a:t>
            </a:r>
            <a:r>
              <a:rPr lang="en-US" dirty="0" err="1"/>
              <a:t>đó</a:t>
            </a:r>
            <a:r>
              <a:rPr lang="en-US" dirty="0"/>
              <a:t> </a:t>
            </a:r>
            <a:endParaRPr lang="en-US" dirty="0"/>
          </a:p>
          <a:p>
            <a:pPr lvl="1" eaLnBrk="1" hangingPunct="1">
              <a:buFontTx/>
              <a:buNone/>
            </a:pPr>
            <a:r>
              <a:rPr lang="en-US" dirty="0">
                <a:sym typeface="Symbol" panose="05050102010706020507" pitchFamily="18" charset="2"/>
              </a:rPr>
              <a:t>	</a:t>
            </a:r>
            <a:r>
              <a:rPr lang="en-US" b="1" baseline="-25000" dirty="0"/>
              <a:t>X</a:t>
            </a:r>
            <a:r>
              <a:rPr lang="en-US" dirty="0"/>
              <a:t>(r) = {t[X] / t </a:t>
            </a:r>
            <a:r>
              <a:rPr lang="en-US" dirty="0">
                <a:sym typeface="Symbol" panose="05050102010706020507" pitchFamily="18" charset="2"/>
              </a:rPr>
              <a:t></a:t>
            </a:r>
            <a:r>
              <a:rPr lang="en-US" dirty="0"/>
              <a:t> r} </a:t>
            </a:r>
            <a:r>
              <a:rPr lang="en-US" dirty="0" err="1"/>
              <a:t>trong</a:t>
            </a:r>
            <a:r>
              <a:rPr lang="en-US" dirty="0"/>
              <a:t> </a:t>
            </a:r>
            <a:r>
              <a:rPr lang="en-US" dirty="0" err="1"/>
              <a:t>đó</a:t>
            </a:r>
            <a:r>
              <a:rPr lang="en-US" dirty="0"/>
              <a:t> t[X] </a:t>
            </a:r>
            <a:r>
              <a:rPr lang="en-US" dirty="0" err="1"/>
              <a:t>là</a:t>
            </a:r>
            <a:r>
              <a:rPr lang="en-US" dirty="0"/>
              <a:t> </a:t>
            </a:r>
            <a:r>
              <a:rPr lang="en-US" dirty="0" err="1"/>
              <a:t>giá</a:t>
            </a:r>
            <a:r>
              <a:rPr lang="en-US" dirty="0"/>
              <a:t> </a:t>
            </a:r>
            <a:r>
              <a:rPr lang="en-US" dirty="0" err="1"/>
              <a:t>trị</a:t>
            </a:r>
            <a:r>
              <a:rPr lang="en-US" dirty="0"/>
              <a:t> </a:t>
            </a:r>
            <a:r>
              <a:rPr lang="en-US" dirty="0" err="1"/>
              <a:t>bộ</a:t>
            </a:r>
            <a:r>
              <a:rPr lang="en-US" dirty="0"/>
              <a:t> 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X.</a:t>
            </a:r>
            <a:endParaRPr lang="en-US" dirty="0"/>
          </a:p>
          <a:p>
            <a:pPr lvl="1" eaLnBrk="1" hangingPunct="1">
              <a:buFontTx/>
              <a:buNone/>
            </a:pPr>
            <a:r>
              <a:rPr lang="en-US" dirty="0">
                <a:sym typeface="Wingdings" panose="05000000000000000000" pitchFamily="2" charset="2"/>
              </a:rPr>
              <a:t>&lt;-&gt; select </a:t>
            </a:r>
            <a:r>
              <a:rPr lang="en-US" dirty="0" err="1">
                <a:highlight>
                  <a:srgbClr val="FFFF00"/>
                </a:highlight>
                <a:sym typeface="Wingdings" panose="05000000000000000000" pitchFamily="2" charset="2"/>
              </a:rPr>
              <a:t>các</a:t>
            </a:r>
            <a:r>
              <a:rPr lang="en-US" dirty="0">
                <a:highlight>
                  <a:srgbClr val="FFFF00"/>
                </a:highlight>
                <a:sym typeface="Wingdings" panose="05000000000000000000" pitchFamily="2" charset="2"/>
              </a:rPr>
              <a:t> </a:t>
            </a:r>
            <a:r>
              <a:rPr lang="en-US" dirty="0" err="1">
                <a:highlight>
                  <a:srgbClr val="FFFF00"/>
                </a:highlight>
                <a:sym typeface="Wingdings" panose="05000000000000000000" pitchFamily="2" charset="2"/>
              </a:rPr>
              <a:t>cột</a:t>
            </a:r>
            <a:r>
              <a:rPr lang="en-US" dirty="0">
                <a:sym typeface="Wingdings" panose="05000000000000000000" pitchFamily="2" charset="2"/>
              </a:rPr>
              <a:t> from r, </a:t>
            </a:r>
            <a:r>
              <a:rPr lang="en-US" dirty="0">
                <a:highlight>
                  <a:srgbClr val="FFFF00"/>
                </a:highlight>
                <a:sym typeface="Wingdings" panose="05000000000000000000" pitchFamily="2" charset="2"/>
              </a:rPr>
              <a:t>ko </a:t>
            </a:r>
            <a:r>
              <a:rPr lang="en-US" dirty="0" err="1">
                <a:highlight>
                  <a:srgbClr val="FFFF00"/>
                </a:highlight>
                <a:sym typeface="Wingdings" panose="05000000000000000000" pitchFamily="2" charset="2"/>
              </a:rPr>
              <a:t>có</a:t>
            </a:r>
            <a:r>
              <a:rPr lang="en-US" dirty="0">
                <a:highlight>
                  <a:srgbClr val="FFFF00"/>
                </a:highlight>
                <a:sym typeface="Wingdings" panose="05000000000000000000" pitchFamily="2" charset="2"/>
              </a:rPr>
              <a:t> </a:t>
            </a:r>
            <a:r>
              <a:rPr lang="en-US" dirty="0" err="1">
                <a:highlight>
                  <a:srgbClr val="FFFF00"/>
                </a:highlight>
                <a:sym typeface="Wingdings" panose="05000000000000000000" pitchFamily="2" charset="2"/>
              </a:rPr>
              <a:t>điều</a:t>
            </a:r>
            <a:r>
              <a:rPr lang="en-US" dirty="0">
                <a:highlight>
                  <a:srgbClr val="FFFF00"/>
                </a:highlight>
                <a:sym typeface="Wingdings" panose="05000000000000000000" pitchFamily="2" charset="2"/>
              </a:rPr>
              <a:t> </a:t>
            </a:r>
            <a:r>
              <a:rPr lang="en-US" dirty="0" err="1">
                <a:highlight>
                  <a:srgbClr val="FFFF00"/>
                </a:highlight>
                <a:sym typeface="Wingdings" panose="05000000000000000000" pitchFamily="2" charset="2"/>
              </a:rPr>
              <a:t>kiện</a:t>
            </a:r>
            <a:endParaRPr lang="en-US" dirty="0">
              <a:highlight>
                <a:srgbClr val="FFFF00"/>
              </a:highlight>
            </a:endParaRPr>
          </a:p>
          <a:p>
            <a:pPr lvl="1" eaLnBrk="1" hangingPunct="1">
              <a:buFontTx/>
              <a:buNone/>
            </a:pPr>
            <a:r>
              <a:rPr lang="en-US" dirty="0" err="1"/>
              <a:t>Vd</a:t>
            </a:r>
            <a:r>
              <a:rPr lang="en-US" dirty="0"/>
              <a:t>: </a:t>
            </a:r>
            <a:r>
              <a:rPr lang="en-US" dirty="0" err="1"/>
              <a:t>phép</a:t>
            </a:r>
            <a:r>
              <a:rPr lang="en-US" dirty="0"/>
              <a:t> </a:t>
            </a:r>
            <a:r>
              <a:rPr lang="en-US" dirty="0" err="1"/>
              <a:t>chiếu</a:t>
            </a:r>
            <a:r>
              <a:rPr lang="en-US" dirty="0"/>
              <a:t> </a:t>
            </a:r>
            <a:r>
              <a:rPr lang="en-US" b="1" dirty="0">
                <a:sym typeface="Symbol" panose="05050102010706020507" pitchFamily="18" charset="2"/>
              </a:rPr>
              <a:t></a:t>
            </a:r>
            <a:r>
              <a:rPr lang="en-US" b="1" baseline="-25000" dirty="0" err="1"/>
              <a:t>MasoSV,DiemTB</a:t>
            </a:r>
            <a:r>
              <a:rPr lang="en-US" b="1" dirty="0"/>
              <a:t>(HOCBONG)</a:t>
            </a:r>
            <a:r>
              <a:rPr lang="en-US" dirty="0"/>
              <a:t> ta </a:t>
            </a:r>
            <a:r>
              <a:rPr lang="en-US" dirty="0" err="1"/>
              <a:t>có</a:t>
            </a:r>
            <a:r>
              <a:rPr lang="en-US" dirty="0"/>
              <a:t> </a:t>
            </a:r>
            <a:r>
              <a:rPr lang="en-US" dirty="0" err="1"/>
              <a:t>kết</a:t>
            </a:r>
            <a:r>
              <a:rPr lang="en-US" dirty="0"/>
              <a:t> </a:t>
            </a:r>
            <a:r>
              <a:rPr lang="en-US" dirty="0" err="1"/>
              <a:t>quả</a:t>
            </a:r>
            <a:r>
              <a:rPr lang="en-US" dirty="0"/>
              <a:t> </a:t>
            </a:r>
            <a:r>
              <a:rPr lang="en-US" dirty="0" err="1"/>
              <a:t>sau</a:t>
            </a:r>
            <a:r>
              <a:rPr lang="en-US" dirty="0"/>
              <a:t>:</a:t>
            </a:r>
            <a:endParaRPr lang="en-US" sz="2000" dirty="0"/>
          </a:p>
        </p:txBody>
      </p:sp>
      <p:graphicFrame>
        <p:nvGraphicFramePr>
          <p:cNvPr id="67627" name="Group 43"/>
          <p:cNvGraphicFramePr>
            <a:graphicFrameLocks noGrp="1"/>
          </p:cNvGraphicFramePr>
          <p:nvPr>
            <p:ph sz="half" idx="4294967295"/>
          </p:nvPr>
        </p:nvGraphicFramePr>
        <p:xfrm>
          <a:off x="2286000" y="4724400"/>
          <a:ext cx="5410200" cy="1981200"/>
        </p:xfrm>
        <a:graphic>
          <a:graphicData uri="http://schemas.openxmlformats.org/drawingml/2006/table">
            <a:tbl>
              <a:tblPr/>
              <a:tblGrid>
                <a:gridCol w="2705100"/>
                <a:gridCol w="2705100"/>
              </a:tblGrid>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err="1">
                          <a:ln>
                            <a:noFill/>
                          </a:ln>
                          <a:solidFill>
                            <a:schemeClr val="tx1"/>
                          </a:solidFill>
                          <a:effectLst/>
                          <a:latin typeface="Arial" panose="020B0604020202020204" pitchFamily="34" charset="0"/>
                          <a:cs typeface="Times New Roman" panose="02020603050405020304" pitchFamily="18" charset="0"/>
                        </a:rPr>
                        <a:t>maSoSV</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diemTb</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Ti05020</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9.0</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r h="33655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Ti05023</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8.2</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Ti05027</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8.5</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r h="33496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a:ln>
                            <a:noFill/>
                          </a:ln>
                          <a:solidFill>
                            <a:schemeClr val="tx1"/>
                          </a:solidFill>
                          <a:effectLst/>
                          <a:latin typeface="Arial" panose="020B0604020202020204" pitchFamily="34" charset="0"/>
                          <a:cs typeface="Times New Roman" panose="02020603050405020304" pitchFamily="18" charset="0"/>
                        </a:rPr>
                        <a:t>Ti05006</a:t>
                      </a:r>
                      <a:endParaRPr kumimoji="0" lang="en-US" sz="2000" b="1"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7.8</a:t>
                      </a:r>
                      <a:endParaRPr kumimoji="0" 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12700" cap="flat" cmpd="sng" algn="ctr">
                      <a:solidFill>
                        <a:srgbClr val="3333FF"/>
                      </a:solidFill>
                      <a:prstDash val="solid"/>
                      <a:round/>
                      <a:headEnd type="none" w="med" len="med"/>
                      <a:tailEnd type="none" w="med" len="med"/>
                    </a:lnL>
                    <a:lnR w="12700" cap="flat" cmpd="sng" algn="ctr">
                      <a:solidFill>
                        <a:srgbClr val="3333FF"/>
                      </a:solidFill>
                      <a:prstDash val="solid"/>
                      <a:round/>
                      <a:headEnd type="none" w="med" len="med"/>
                      <a:tailEnd type="none" w="med" len="med"/>
                    </a:lnR>
                    <a:lnT w="12700" cap="flat" cmpd="sng" algn="ctr">
                      <a:solidFill>
                        <a:srgbClr val="3333FF"/>
                      </a:solidFill>
                      <a:prstDash val="solid"/>
                      <a:round/>
                      <a:headEnd type="none" w="med" len="med"/>
                      <a:tailEnd type="none" w="med" len="med"/>
                    </a:lnT>
                    <a:lnB w="12700" cap="flat" cmpd="sng" algn="ctr">
                      <a:solidFill>
                        <a:srgbClr val="3333FF"/>
                      </a:solidFill>
                      <a:prstDash val="solid"/>
                      <a:round/>
                      <a:headEnd type="none" w="med" len="med"/>
                      <a:tailEnd type="none" w="med" len="med"/>
                    </a:lnB>
                    <a:lnTlToBr>
                      <a:noFill/>
                    </a:lnTlToBr>
                    <a:lnBlToTr>
                      <a:noFill/>
                    </a:lnBlToTr>
                    <a:solidFill>
                      <a:srgbClr val="E7F4F5"/>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67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67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675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675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7627"/>
                                        </p:tgtEl>
                                        <p:attrNameLst>
                                          <p:attrName>style.visibility</p:attrName>
                                        </p:attrNameLst>
                                      </p:cBhvr>
                                      <p:to>
                                        <p:strVal val="visible"/>
                                      </p:to>
                                    </p:set>
                                    <p:animEffect transition="in" filter="blinds(horizontal)">
                                      <p:cBhvr>
                                        <p:cTn id="19" dur="500"/>
                                        <p:tgtEl>
                                          <p:spTgt spid="67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endParaRPr lang="en-US" sz="2400"/>
          </a:p>
        </p:txBody>
      </p:sp>
      <p:sp>
        <p:nvSpPr>
          <p:cNvPr id="54275" name="Rectangle 3"/>
          <p:cNvSpPr>
            <a:spLocks noGrp="1" noChangeArrowheads="1"/>
          </p:cNvSpPr>
          <p:nvPr>
            <p:ph type="body" sz="half" idx="4294967295"/>
          </p:nvPr>
        </p:nvSpPr>
        <p:spPr>
          <a:xfrm>
            <a:off x="533400" y="1371600"/>
            <a:ext cx="8229600" cy="2251075"/>
          </a:xfrm>
        </p:spPr>
        <p:txBody>
          <a:bodyPr/>
          <a:lstStyle/>
          <a:p>
            <a:r>
              <a:rPr lang="en-US">
                <a:solidFill>
                  <a:srgbClr val="262626"/>
                </a:solidFill>
              </a:rPr>
              <a:t>Nhận xét:</a:t>
            </a:r>
            <a:endParaRPr lang="en-US">
              <a:solidFill>
                <a:srgbClr val="262626"/>
              </a:solidFill>
            </a:endParaRPr>
          </a:p>
          <a:p>
            <a:pPr lvl="1"/>
            <a:r>
              <a:rPr lang="en-US">
                <a:solidFill>
                  <a:srgbClr val="0000FF"/>
                </a:solidFill>
              </a:rPr>
              <a:t>Để thực hiện phép chiếu 1QH trên một tập thuộc tính thực hiện 2 thao tác: </a:t>
            </a:r>
            <a:endParaRPr lang="en-US">
              <a:solidFill>
                <a:srgbClr val="0000FF"/>
              </a:solidFill>
            </a:endParaRPr>
          </a:p>
          <a:p>
            <a:pPr lvl="2"/>
            <a:r>
              <a:rPr lang="en-US"/>
              <a:t>Giữ lại các thuộc tính trong tập X </a:t>
            </a:r>
            <a:endParaRPr lang="en-US"/>
          </a:p>
          <a:p>
            <a:pPr lvl="2"/>
            <a:r>
              <a:rPr lang="en-US"/>
              <a:t>Chọn bộ đại diện trong các bộ giống nhau.</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endParaRPr lang="en-US" sz="2400"/>
          </a:p>
        </p:txBody>
      </p:sp>
      <p:sp>
        <p:nvSpPr>
          <p:cNvPr id="54275" name="Rectangle 3"/>
          <p:cNvSpPr>
            <a:spLocks noGrp="1" noChangeArrowheads="1"/>
          </p:cNvSpPr>
          <p:nvPr>
            <p:ph type="body" sz="half" idx="4294967295"/>
          </p:nvPr>
        </p:nvSpPr>
        <p:spPr>
          <a:xfrm>
            <a:off x="533400" y="1371600"/>
            <a:ext cx="8229600" cy="1752600"/>
          </a:xfrm>
        </p:spPr>
        <p:txBody>
          <a:bodyPr/>
          <a:lstStyle/>
          <a:p>
            <a:r>
              <a:rPr lang="en-US" dirty="0" err="1"/>
              <a:t>Ví</a:t>
            </a:r>
            <a:r>
              <a:rPr lang="en-US" dirty="0"/>
              <a:t> </a:t>
            </a:r>
            <a:r>
              <a:rPr lang="en-US" dirty="0" err="1"/>
              <a:t>dụ</a:t>
            </a:r>
            <a:r>
              <a:rPr lang="en-US" dirty="0"/>
              <a:t>: </a:t>
            </a:r>
            <a:r>
              <a:rPr lang="en-US" dirty="0">
                <a:hlinkClick r:id="" action="ppaction://noaction"/>
              </a:rPr>
              <a:t>Xem lại CSDL</a:t>
            </a:r>
            <a:endParaRPr lang="en-US" dirty="0"/>
          </a:p>
          <a:p>
            <a:pPr lvl="1"/>
            <a:r>
              <a:rPr lang="en-US" dirty="0" err="1"/>
              <a:t>Tìm</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của</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quê</a:t>
            </a:r>
            <a:r>
              <a:rPr lang="en-US" dirty="0"/>
              <a:t> </a:t>
            </a:r>
            <a:r>
              <a:rPr lang="en-US" dirty="0" err="1"/>
              <a:t>quán</a:t>
            </a:r>
            <a:r>
              <a:rPr lang="en-US" dirty="0"/>
              <a:t> </a:t>
            </a:r>
            <a:r>
              <a:rPr lang="en-US" dirty="0" err="1"/>
              <a:t>ở</a:t>
            </a:r>
            <a:r>
              <a:rPr lang="en-US" dirty="0"/>
              <a:t> </a:t>
            </a:r>
            <a:r>
              <a:rPr lang="en-US" dirty="0" err="1"/>
              <a:t>Cần</a:t>
            </a:r>
            <a:r>
              <a:rPr lang="en-US" dirty="0"/>
              <a:t> </a:t>
            </a:r>
            <a:r>
              <a:rPr lang="en-US" dirty="0" err="1"/>
              <a:t>Thơ</a:t>
            </a:r>
            <a:endParaRPr lang="en-US" dirty="0"/>
          </a:p>
          <a:p>
            <a:pPr algn="ctr" eaLnBrk="1" fontAlgn="t" hangingPunct="1">
              <a:spcBef>
                <a:spcPct val="0"/>
              </a:spcBef>
              <a:buFontTx/>
              <a:buNone/>
            </a:pPr>
            <a:r>
              <a:rPr lang="en-US" sz="2400" b="1" dirty="0" err="1">
                <a:latin typeface="Symbol" panose="05050102010706020507" pitchFamily="18" charset="2"/>
                <a:cs typeface="Times New Roman" panose="02020603050405020304" pitchFamily="18" charset="0"/>
              </a:rPr>
              <a:t>Õ</a:t>
            </a:r>
            <a:r>
              <a:rPr lang="en-US" sz="2400" b="1" dirty="0">
                <a:latin typeface="Symbol" panose="05050102010706020507" pitchFamily="18" charset="2"/>
                <a:cs typeface="Times New Roman" panose="02020603050405020304" pitchFamily="18" charset="0"/>
              </a:rPr>
              <a:t> </a:t>
            </a:r>
            <a:r>
              <a:rPr lang="en-US" sz="2400" b="1" baseline="-30000" dirty="0" err="1"/>
              <a:t>Hoten</a:t>
            </a:r>
            <a:r>
              <a:rPr lang="en-US" sz="2400" b="1" baseline="-30000" dirty="0"/>
              <a:t>, </a:t>
            </a:r>
            <a:r>
              <a:rPr lang="en-US" sz="2400" b="1" baseline="-30000" dirty="0" err="1"/>
              <a:t>Namsinh</a:t>
            </a:r>
            <a:r>
              <a:rPr lang="en-US" sz="2400" b="1" dirty="0"/>
              <a:t>(</a:t>
            </a:r>
            <a:r>
              <a:rPr lang="en-US" sz="2400" b="1" dirty="0">
                <a:latin typeface="Symbol" panose="05050102010706020507" pitchFamily="18" charset="2"/>
              </a:rPr>
              <a:t>s</a:t>
            </a:r>
            <a:r>
              <a:rPr lang="en-US" sz="2400" b="1" baseline="-30000" dirty="0"/>
              <a:t>(QQ='</a:t>
            </a:r>
            <a:r>
              <a:rPr lang="en-US" sz="2400" b="1" baseline="-30000" dirty="0" err="1"/>
              <a:t>Cần</a:t>
            </a:r>
            <a:r>
              <a:rPr lang="en-US" sz="2400" b="1" baseline="-30000" dirty="0"/>
              <a:t> </a:t>
            </a:r>
            <a:r>
              <a:rPr lang="en-US" sz="2400" b="1" baseline="-30000" dirty="0" err="1"/>
              <a:t>thơ</a:t>
            </a:r>
            <a:r>
              <a:rPr lang="en-US" sz="2400" b="1" baseline="-30000" dirty="0"/>
              <a:t>')</a:t>
            </a:r>
            <a:r>
              <a:rPr lang="en-US" sz="2400" b="1" dirty="0"/>
              <a:t>(SINHVIEN))</a:t>
            </a:r>
            <a:endParaRPr lang="en-US" dirty="0"/>
          </a:p>
        </p:txBody>
      </p:sp>
      <p:pic>
        <p:nvPicPr>
          <p:cNvPr id="421892" name="Picture 15" descr="pchieu"/>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3276600"/>
            <a:ext cx="74676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21892"/>
                                        </p:tgtEl>
                                        <p:attrNameLst>
                                          <p:attrName>style.visibility</p:attrName>
                                        </p:attrNameLst>
                                      </p:cBhvr>
                                      <p:to>
                                        <p:strVal val="visible"/>
                                      </p:to>
                                    </p:set>
                                    <p:animEffect transition="in" filter="blinds(horizontal)">
                                      <p:cBhvr>
                                        <p:cTn id="11" dur="500"/>
                                        <p:tgtEl>
                                          <p:spTgt spid="421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chiếu</a:t>
            </a:r>
            <a:endParaRPr lang="en-US" sz="2400"/>
          </a:p>
        </p:txBody>
      </p:sp>
      <p:sp>
        <p:nvSpPr>
          <p:cNvPr id="74755" name="Rectangle 3"/>
          <p:cNvSpPr>
            <a:spLocks noGrp="1" noChangeArrowheads="1"/>
          </p:cNvSpPr>
          <p:nvPr>
            <p:ph type="body" sz="half" idx="4294967295"/>
          </p:nvPr>
        </p:nvSpPr>
        <p:spPr>
          <a:xfrm>
            <a:off x="533400" y="1371600"/>
            <a:ext cx="8229600" cy="1752600"/>
          </a:xfrm>
        </p:spPr>
        <p:txBody>
          <a:bodyPr/>
          <a:lstStyle/>
          <a:p>
            <a:r>
              <a:rPr lang="en-US"/>
              <a:t>Ví dụ: </a:t>
            </a:r>
            <a:r>
              <a:rPr lang="en-US">
                <a:hlinkClick r:id="" action="ppaction://noaction"/>
              </a:rPr>
              <a:t>Xem lại CSDL</a:t>
            </a:r>
            <a:endParaRPr lang="en-US"/>
          </a:p>
          <a:p>
            <a:pPr lvl="1"/>
            <a:r>
              <a:rPr lang="en-US"/>
              <a:t>Tìm mã số, tên của những đề tài do thầy Lê Đức Phúc chủ nhiệm có kinh phí từ 10tr trở lên.</a:t>
            </a:r>
            <a:endParaRPr lang="en-US"/>
          </a:p>
          <a:p>
            <a:pPr algn="ctr" eaLnBrk="1" fontAlgn="t" hangingPunct="1">
              <a:spcBef>
                <a:spcPct val="0"/>
              </a:spcBef>
              <a:buFontTx/>
              <a:buNone/>
            </a:pPr>
            <a:r>
              <a:rPr lang="en-US" sz="2400">
                <a:latin typeface="Times New Roman" panose="02020603050405020304" pitchFamily="18" charset="0"/>
                <a:cs typeface="Times New Roman" panose="02020603050405020304" pitchFamily="18" charset="0"/>
              </a:rPr>
              <a:t> </a:t>
            </a:r>
            <a:r>
              <a:rPr lang="en-US" sz="2400" b="1">
                <a:latin typeface="Symbol" panose="05050102010706020507" pitchFamily="18" charset="2"/>
                <a:cs typeface="Times New Roman" panose="02020603050405020304" pitchFamily="18" charset="0"/>
              </a:rPr>
              <a:t>Õ </a:t>
            </a:r>
            <a:r>
              <a:rPr lang="en-US" sz="2400" b="1" baseline="-30000"/>
              <a:t>MaDT, TenDT</a:t>
            </a:r>
            <a:r>
              <a:rPr lang="en-US" sz="2400" b="1"/>
              <a:t>(</a:t>
            </a:r>
            <a:r>
              <a:rPr lang="en-US" sz="2400" b="1">
                <a:latin typeface="Symbol" panose="05050102010706020507" pitchFamily="18" charset="2"/>
              </a:rPr>
              <a:t>s</a:t>
            </a:r>
            <a:r>
              <a:rPr lang="en-US" sz="2400" b="1" baseline="-30000"/>
              <a:t>(Chunhiem='Lê Đức Phúc' ^ Kinhphi &gt;= 10)</a:t>
            </a:r>
            <a:r>
              <a:rPr lang="en-US" sz="2400" b="1"/>
              <a:t>(DETAI))</a:t>
            </a:r>
            <a:endParaRPr lang="en-US" sz="2400" b="1"/>
          </a:p>
        </p:txBody>
      </p:sp>
      <p:pic>
        <p:nvPicPr>
          <p:cNvPr id="422917" name="Picture 24" descr="pchieu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581400"/>
            <a:ext cx="76962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2917"/>
                                        </p:tgtEl>
                                        <p:attrNameLst>
                                          <p:attrName>style.visibility</p:attrName>
                                        </p:attrNameLst>
                                      </p:cBhvr>
                                      <p:to>
                                        <p:strVal val="visible"/>
                                      </p:to>
                                    </p:set>
                                    <p:animEffect transition="in" filter="blinds(horizontal)">
                                      <p:cBhvr>
                                        <p:cTn id="7" dur="500"/>
                                        <p:tgtEl>
                                          <p:spTgt spid="422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p:txBody>
          <a:bodyPr/>
          <a:lstStyle/>
          <a:p>
            <a:pPr eaLnBrk="1" hangingPunct="1"/>
            <a:r>
              <a:rPr lang="en-US" sz="3200"/>
              <a:t>Đại số quan hệ</a:t>
            </a:r>
            <a:br>
              <a:rPr lang="en-US" sz="3200"/>
            </a:br>
            <a:r>
              <a:rPr lang="en-US" sz="2400"/>
              <a:t>- Các phép toán</a:t>
            </a:r>
            <a:endParaRPr lang="en-US" sz="2400"/>
          </a:p>
        </p:txBody>
      </p:sp>
      <p:sp>
        <p:nvSpPr>
          <p:cNvPr id="71683" name="Rectangle 3"/>
          <p:cNvSpPr>
            <a:spLocks noGrp="1" noChangeArrowheads="1"/>
          </p:cNvSpPr>
          <p:nvPr>
            <p:ph type="body" idx="4294967295"/>
          </p:nvPr>
        </p:nvSpPr>
        <p:spPr/>
        <p:txBody>
          <a:bodyPr/>
          <a:lstStyle/>
          <a:p>
            <a:pPr eaLnBrk="1" hangingPunct="1"/>
            <a:r>
              <a:rPr lang="en-US" b="1" dirty="0" err="1"/>
              <a:t>Phép</a:t>
            </a:r>
            <a:r>
              <a:rPr lang="en-US" b="1" dirty="0"/>
              <a:t> </a:t>
            </a:r>
            <a:r>
              <a:rPr lang="en-US" b="1" dirty="0" err="1"/>
              <a:t>tích</a:t>
            </a:r>
            <a:r>
              <a:rPr lang="en-US" b="1" dirty="0"/>
              <a:t> Descartes</a:t>
            </a:r>
            <a:endParaRPr lang="en-US" b="1" dirty="0"/>
          </a:p>
          <a:p>
            <a:pPr eaLnBrk="1" hangingPunct="1"/>
            <a:r>
              <a:rPr lang="en-US" b="1" dirty="0">
                <a:highlight>
                  <a:srgbClr val="FFFF00"/>
                </a:highlight>
              </a:rPr>
              <a:t>Select </a:t>
            </a:r>
            <a:r>
              <a:rPr lang="en-US" b="1" dirty="0" err="1">
                <a:highlight>
                  <a:srgbClr val="FFFF00"/>
                </a:highlight>
              </a:rPr>
              <a:t>từ</a:t>
            </a:r>
            <a:r>
              <a:rPr lang="en-US" b="1" dirty="0">
                <a:highlight>
                  <a:srgbClr val="FFFF00"/>
                </a:highlight>
              </a:rPr>
              <a:t> 2 </a:t>
            </a:r>
            <a:r>
              <a:rPr lang="en-US" b="1" dirty="0" err="1">
                <a:highlight>
                  <a:srgbClr val="FFFF00"/>
                </a:highlight>
              </a:rPr>
              <a:t>bảng</a:t>
            </a:r>
            <a:r>
              <a:rPr lang="en-US" b="1" dirty="0">
                <a:highlight>
                  <a:srgbClr val="FFFF00"/>
                </a:highlight>
              </a:rPr>
              <a:t> </a:t>
            </a:r>
            <a:r>
              <a:rPr lang="en-US" b="1" dirty="0" err="1">
                <a:highlight>
                  <a:srgbClr val="FFFF00"/>
                </a:highlight>
              </a:rPr>
              <a:t>mà</a:t>
            </a:r>
            <a:r>
              <a:rPr lang="en-US" b="1" dirty="0">
                <a:highlight>
                  <a:srgbClr val="FFFF00"/>
                </a:highlight>
              </a:rPr>
              <a:t> ko </a:t>
            </a:r>
            <a:r>
              <a:rPr lang="en-US" b="1" dirty="0" err="1">
                <a:highlight>
                  <a:srgbClr val="FFFF00"/>
                </a:highlight>
              </a:rPr>
              <a:t>có</a:t>
            </a:r>
            <a:r>
              <a:rPr lang="en-US" b="1" dirty="0">
                <a:highlight>
                  <a:srgbClr val="FFFF00"/>
                </a:highlight>
              </a:rPr>
              <a:t> </a:t>
            </a:r>
            <a:r>
              <a:rPr lang="en-US" b="1" dirty="0" err="1">
                <a:highlight>
                  <a:srgbClr val="FFFF00"/>
                </a:highlight>
              </a:rPr>
              <a:t>điều</a:t>
            </a:r>
            <a:r>
              <a:rPr lang="en-US" b="1" dirty="0">
                <a:highlight>
                  <a:srgbClr val="FFFF00"/>
                </a:highlight>
              </a:rPr>
              <a:t> </a:t>
            </a:r>
            <a:r>
              <a:rPr lang="en-US" b="1" dirty="0" err="1">
                <a:highlight>
                  <a:srgbClr val="FFFF00"/>
                </a:highlight>
              </a:rPr>
              <a:t>kiện</a:t>
            </a:r>
            <a:r>
              <a:rPr lang="en-US" b="1" dirty="0">
                <a:highlight>
                  <a:srgbClr val="FFFF00"/>
                </a:highlight>
              </a:rPr>
              <a:t> </a:t>
            </a:r>
            <a:r>
              <a:rPr lang="en-US" b="1" dirty="0" err="1">
                <a:highlight>
                  <a:srgbClr val="FFFF00"/>
                </a:highlight>
              </a:rPr>
              <a:t>kết</a:t>
            </a:r>
            <a:r>
              <a:rPr lang="en-US" b="1" dirty="0">
                <a:highlight>
                  <a:srgbClr val="FFFF00"/>
                </a:highlight>
              </a:rPr>
              <a:t> </a:t>
            </a:r>
            <a:r>
              <a:rPr lang="en-US" b="1" dirty="0" err="1">
                <a:highlight>
                  <a:srgbClr val="FFFF00"/>
                </a:highlight>
              </a:rPr>
              <a:t>nối</a:t>
            </a:r>
            <a:endParaRPr lang="en-US" dirty="0">
              <a:highlight>
                <a:srgbClr val="FFFF00"/>
              </a:highlight>
            </a:endParaRPr>
          </a:p>
          <a:p>
            <a:pPr lvl="1" eaLnBrk="1" hangingPunct="1"/>
            <a:r>
              <a:rPr lang="en-US" dirty="0" err="1"/>
              <a:t>Tích</a:t>
            </a:r>
            <a:r>
              <a:rPr lang="en-US" dirty="0"/>
              <a:t> Descartes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chỉ</a:t>
            </a:r>
            <a:r>
              <a:rPr lang="en-US" dirty="0"/>
              <a:t> </a:t>
            </a:r>
            <a:r>
              <a:rPr lang="en-US" dirty="0" err="1"/>
              <a:t>xét</a:t>
            </a:r>
            <a:r>
              <a:rPr lang="en-US" dirty="0"/>
              <a:t> </a:t>
            </a:r>
            <a:r>
              <a:rPr lang="en-US" dirty="0" err="1"/>
              <a:t>trên</a:t>
            </a:r>
            <a:r>
              <a:rPr lang="en-US" dirty="0"/>
              <a:t> </a:t>
            </a:r>
            <a:r>
              <a:rPr lang="en-US" dirty="0" err="1"/>
              <a:t>hai</a:t>
            </a:r>
            <a:r>
              <a:rPr lang="en-US" dirty="0"/>
              <a:t> LĐQH </a:t>
            </a:r>
            <a:r>
              <a:rPr lang="en-US" dirty="0" err="1"/>
              <a:t>rời</a:t>
            </a:r>
            <a:r>
              <a:rPr lang="en-US" dirty="0"/>
              <a:t> </a:t>
            </a:r>
            <a:r>
              <a:rPr lang="en-US" dirty="0" err="1"/>
              <a:t>nhau</a:t>
            </a:r>
            <a:r>
              <a:rPr lang="en-US" dirty="0"/>
              <a:t>.  </a:t>
            </a:r>
            <a:endParaRPr lang="en-US" dirty="0"/>
          </a:p>
          <a:p>
            <a:pPr lvl="1" eaLnBrk="1" hangingPunct="1"/>
            <a:r>
              <a:rPr lang="en-US" dirty="0"/>
              <a:t>Cho </a:t>
            </a:r>
            <a:r>
              <a:rPr lang="en-US" dirty="0" err="1"/>
              <a:t>hai</a:t>
            </a:r>
            <a:r>
              <a:rPr lang="en-US" dirty="0"/>
              <a:t> </a:t>
            </a:r>
            <a:r>
              <a:rPr lang="en-US" dirty="0" err="1"/>
              <a:t>lược</a:t>
            </a:r>
            <a:r>
              <a:rPr lang="en-US" dirty="0"/>
              <a:t> </a:t>
            </a:r>
            <a:r>
              <a:rPr lang="en-US" dirty="0" err="1"/>
              <a:t>đồ</a:t>
            </a:r>
            <a:r>
              <a:rPr lang="en-US" dirty="0"/>
              <a:t> R1, R2 </a:t>
            </a:r>
            <a:r>
              <a:rPr lang="en-US" dirty="0" err="1"/>
              <a:t>tương</a:t>
            </a:r>
            <a:r>
              <a:rPr lang="en-US" dirty="0"/>
              <a:t> </a:t>
            </a:r>
            <a:r>
              <a:rPr lang="en-US" dirty="0" err="1"/>
              <a:t>ứng</a:t>
            </a:r>
            <a:r>
              <a:rPr lang="en-US" dirty="0"/>
              <a:t> </a:t>
            </a:r>
            <a:r>
              <a:rPr lang="en-US" dirty="0" err="1"/>
              <a:t>với</a:t>
            </a:r>
            <a:r>
              <a:rPr lang="en-US" dirty="0"/>
              <a:t> </a:t>
            </a:r>
            <a:r>
              <a:rPr lang="en-US" dirty="0" err="1"/>
              <a:t>hai</a:t>
            </a:r>
            <a:r>
              <a:rPr lang="en-US" dirty="0"/>
              <a:t> </a:t>
            </a:r>
            <a:r>
              <a:rPr lang="en-US" dirty="0" err="1"/>
              <a:t>tập</a:t>
            </a:r>
            <a:r>
              <a:rPr lang="en-US" dirty="0"/>
              <a:t> </a:t>
            </a:r>
            <a:r>
              <a:rPr lang="en-US" dirty="0" err="1"/>
              <a:t>thuộc</a:t>
            </a:r>
            <a:r>
              <a:rPr lang="en-US" dirty="0"/>
              <a:t> </a:t>
            </a:r>
            <a:r>
              <a:rPr lang="en-US" dirty="0" err="1"/>
              <a:t>tính</a:t>
            </a:r>
            <a:r>
              <a:rPr lang="en-US" dirty="0"/>
              <a:t>: 	U1 = {A1, A2,…,An} </a:t>
            </a:r>
            <a:endParaRPr lang="en-US" dirty="0"/>
          </a:p>
          <a:p>
            <a:pPr lvl="1" eaLnBrk="1" hangingPunct="1">
              <a:buFontTx/>
              <a:buNone/>
            </a:pPr>
            <a:r>
              <a:rPr lang="en-US" dirty="0"/>
              <a:t>			U2 = {B1, B2,…,Bm}  </a:t>
            </a:r>
            <a:r>
              <a:rPr lang="en-US" dirty="0" err="1"/>
              <a:t>với</a:t>
            </a:r>
            <a:r>
              <a:rPr lang="en-US" dirty="0"/>
              <a:t> U1 </a:t>
            </a:r>
            <a:r>
              <a:rPr lang="en-US" dirty="0">
                <a:sym typeface="Symbol" panose="05050102010706020507" pitchFamily="18" charset="2"/>
              </a:rPr>
              <a:t></a:t>
            </a:r>
            <a:r>
              <a:rPr lang="en-US" dirty="0"/>
              <a:t> U2 = </a:t>
            </a:r>
            <a:r>
              <a:rPr lang="en-US" dirty="0">
                <a:sym typeface="Symbol" panose="05050102010706020507" pitchFamily="18" charset="2"/>
              </a:rPr>
              <a:t></a:t>
            </a:r>
            <a:endParaRPr lang="en-US" dirty="0"/>
          </a:p>
          <a:p>
            <a:pPr lvl="1" eaLnBrk="1" hangingPunct="1"/>
            <a:r>
              <a:rPr lang="en-US" dirty="0" err="1"/>
              <a:t>Giả</a:t>
            </a:r>
            <a:r>
              <a:rPr lang="en-US" dirty="0"/>
              <a:t> </a:t>
            </a:r>
            <a:r>
              <a:rPr lang="en-US" dirty="0" err="1"/>
              <a:t>sử</a:t>
            </a:r>
            <a:r>
              <a:rPr lang="en-US" dirty="0"/>
              <a:t> r, s </a:t>
            </a:r>
            <a:r>
              <a:rPr lang="en-US" dirty="0" err="1"/>
              <a:t>là</a:t>
            </a:r>
            <a:r>
              <a:rPr lang="en-US" dirty="0"/>
              <a:t> </a:t>
            </a:r>
            <a:r>
              <a:rPr lang="en-US" dirty="0" err="1"/>
              <a:t>hai</a:t>
            </a:r>
            <a:r>
              <a:rPr lang="en-US" dirty="0"/>
              <a:t> QH </a:t>
            </a:r>
            <a:r>
              <a:rPr lang="en-US" dirty="0" err="1"/>
              <a:t>trên</a:t>
            </a:r>
            <a:r>
              <a:rPr lang="en-US" dirty="0"/>
              <a:t> R1, R2 </a:t>
            </a:r>
            <a:r>
              <a:rPr lang="en-US" dirty="0" err="1"/>
              <a:t>tương</a:t>
            </a:r>
            <a:r>
              <a:rPr lang="en-US" dirty="0"/>
              <a:t> </a:t>
            </a:r>
            <a:r>
              <a:rPr lang="en-US" dirty="0" err="1"/>
              <a:t>ứng</a:t>
            </a:r>
            <a:r>
              <a:rPr lang="en-US" dirty="0"/>
              <a:t>, </a:t>
            </a:r>
            <a:r>
              <a:rPr lang="en-US" dirty="0" err="1"/>
              <a:t>khi</a:t>
            </a:r>
            <a:r>
              <a:rPr lang="en-US" dirty="0"/>
              <a:t> </a:t>
            </a:r>
            <a:r>
              <a:rPr lang="en-US" dirty="0" err="1"/>
              <a:t>đó</a:t>
            </a:r>
            <a:r>
              <a:rPr lang="en-US" dirty="0"/>
              <a:t>:</a:t>
            </a:r>
            <a:endParaRPr lang="en-US" dirty="0"/>
          </a:p>
          <a:p>
            <a:pPr lvl="2" eaLnBrk="1" hangingPunct="1"/>
            <a:r>
              <a:rPr lang="en-US" dirty="0" err="1"/>
              <a:t>Tích</a:t>
            </a:r>
            <a:r>
              <a:rPr lang="en-US" dirty="0"/>
              <a:t> Descartes </a:t>
            </a:r>
            <a:r>
              <a:rPr lang="en-US" dirty="0" err="1"/>
              <a:t>của</a:t>
            </a:r>
            <a:r>
              <a:rPr lang="en-US" dirty="0"/>
              <a:t> r </a:t>
            </a:r>
            <a:r>
              <a:rPr lang="en-US" dirty="0" err="1"/>
              <a:t>và</a:t>
            </a:r>
            <a:r>
              <a:rPr lang="en-US" dirty="0"/>
              <a:t> s </a:t>
            </a:r>
            <a:r>
              <a:rPr lang="en-US" dirty="0" err="1"/>
              <a:t>ký</a:t>
            </a:r>
            <a:r>
              <a:rPr lang="en-US" dirty="0"/>
              <a:t> </a:t>
            </a:r>
            <a:r>
              <a:rPr lang="en-US" dirty="0" err="1"/>
              <a:t>hiệu</a:t>
            </a:r>
            <a:r>
              <a:rPr lang="en-US" dirty="0"/>
              <a:t> r </a:t>
            </a:r>
            <a:r>
              <a:rPr lang="en-US" dirty="0">
                <a:sym typeface="Symbol" panose="05050102010706020507" pitchFamily="18" charset="2"/>
              </a:rPr>
              <a:t></a:t>
            </a:r>
            <a:r>
              <a:rPr lang="en-US" dirty="0"/>
              <a:t> s  </a:t>
            </a:r>
            <a:r>
              <a:rPr lang="en-US" dirty="0" err="1"/>
              <a:t>là</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các</a:t>
            </a:r>
            <a:r>
              <a:rPr lang="en-US" dirty="0"/>
              <a:t> (</a:t>
            </a:r>
            <a:r>
              <a:rPr lang="en-US" dirty="0" err="1"/>
              <a:t>n+m</a:t>
            </a:r>
            <a:r>
              <a:rPr lang="en-US" dirty="0"/>
              <a:t>)_</a:t>
            </a:r>
            <a:r>
              <a:rPr lang="en-US" dirty="0" err="1"/>
              <a:t>bộ</a:t>
            </a:r>
            <a:r>
              <a:rPr lang="en-US" dirty="0"/>
              <a:t> </a:t>
            </a:r>
            <a:r>
              <a:rPr lang="en-US" dirty="0" err="1"/>
              <a:t>trên</a:t>
            </a:r>
            <a:r>
              <a:rPr lang="en-US" dirty="0"/>
              <a:t> </a:t>
            </a:r>
            <a:r>
              <a:rPr lang="en-US" dirty="0" err="1"/>
              <a:t>lược</a:t>
            </a:r>
            <a:r>
              <a:rPr lang="en-US" dirty="0"/>
              <a:t> </a:t>
            </a:r>
            <a:r>
              <a:rPr lang="en-US" dirty="0" err="1"/>
              <a:t>đồ</a:t>
            </a:r>
            <a:r>
              <a:rPr lang="en-US" dirty="0"/>
              <a:t> R1 </a:t>
            </a:r>
            <a:r>
              <a:rPr lang="en-US" dirty="0">
                <a:sym typeface="Symbol" panose="05050102010706020507" pitchFamily="18" charset="2"/>
              </a:rPr>
              <a:t></a:t>
            </a:r>
            <a:r>
              <a:rPr lang="en-US" dirty="0"/>
              <a:t> R2, </a:t>
            </a:r>
            <a:r>
              <a:rPr lang="en-US" dirty="0" err="1"/>
              <a:t>theo</a:t>
            </a:r>
            <a:r>
              <a:rPr lang="en-US" dirty="0"/>
              <a:t> </a:t>
            </a:r>
            <a:r>
              <a:rPr lang="en-US" dirty="0" err="1"/>
              <a:t>thứ</a:t>
            </a:r>
            <a:r>
              <a:rPr lang="en-US" dirty="0"/>
              <a:t> </a:t>
            </a:r>
            <a:r>
              <a:rPr lang="en-US" dirty="0" err="1"/>
              <a:t>tự</a:t>
            </a:r>
            <a:r>
              <a:rPr lang="en-US" dirty="0"/>
              <a:t>, </a:t>
            </a:r>
            <a:r>
              <a:rPr lang="en-US" dirty="0" err="1"/>
              <a:t>sao</a:t>
            </a:r>
            <a:r>
              <a:rPr lang="en-US" dirty="0"/>
              <a:t> </a:t>
            </a:r>
            <a:r>
              <a:rPr lang="en-US" dirty="0" err="1"/>
              <a:t>cho</a:t>
            </a:r>
            <a:r>
              <a:rPr lang="en-US" dirty="0"/>
              <a:t> </a:t>
            </a:r>
            <a:r>
              <a:rPr lang="en-US" dirty="0" err="1"/>
              <a:t>mỗi</a:t>
            </a:r>
            <a:r>
              <a:rPr lang="en-US" dirty="0"/>
              <a:t> </a:t>
            </a:r>
            <a:r>
              <a:rPr lang="en-US" dirty="0" err="1"/>
              <a:t>bộ</a:t>
            </a:r>
            <a:r>
              <a:rPr lang="en-US" dirty="0"/>
              <a:t> </a:t>
            </a:r>
            <a:r>
              <a:rPr lang="en-US" dirty="0" err="1"/>
              <a:t>này</a:t>
            </a:r>
            <a:r>
              <a:rPr lang="en-US" dirty="0"/>
              <a:t> </a:t>
            </a:r>
            <a:r>
              <a:rPr lang="en-US" dirty="0" err="1"/>
              <a:t>có</a:t>
            </a:r>
            <a:r>
              <a:rPr lang="en-US" dirty="0"/>
              <a:t> n </a:t>
            </a:r>
            <a:r>
              <a:rPr lang="en-US" dirty="0" err="1"/>
              <a:t>thành</a:t>
            </a:r>
            <a:r>
              <a:rPr lang="en-US" dirty="0"/>
              <a:t> </a:t>
            </a:r>
            <a:r>
              <a:rPr lang="en-US" dirty="0" err="1"/>
              <a:t>phần</a:t>
            </a:r>
            <a:r>
              <a:rPr lang="en-US" dirty="0"/>
              <a:t> </a:t>
            </a:r>
            <a:r>
              <a:rPr lang="en-US" dirty="0" err="1"/>
              <a:t>đầu</a:t>
            </a:r>
            <a:r>
              <a:rPr lang="en-US" dirty="0"/>
              <a:t> </a:t>
            </a:r>
            <a:r>
              <a:rPr lang="en-US" dirty="0" err="1"/>
              <a:t>là</a:t>
            </a:r>
            <a:r>
              <a:rPr lang="en-US" dirty="0"/>
              <a:t> </a:t>
            </a:r>
            <a:r>
              <a:rPr lang="en-US" dirty="0" err="1"/>
              <a:t>một</a:t>
            </a:r>
            <a:r>
              <a:rPr lang="en-US" dirty="0"/>
              <a:t> </a:t>
            </a:r>
            <a:r>
              <a:rPr lang="en-US" dirty="0" err="1"/>
              <a:t>bộ</a:t>
            </a:r>
            <a:r>
              <a:rPr lang="en-US" dirty="0"/>
              <a:t> </a:t>
            </a:r>
            <a:r>
              <a:rPr lang="en-US" dirty="0" err="1"/>
              <a:t>thuộc</a:t>
            </a:r>
            <a:r>
              <a:rPr lang="en-US" dirty="0"/>
              <a:t> r </a:t>
            </a:r>
            <a:r>
              <a:rPr lang="en-US" dirty="0" err="1"/>
              <a:t>và</a:t>
            </a:r>
            <a:r>
              <a:rPr lang="en-US" dirty="0"/>
              <a:t> m </a:t>
            </a:r>
            <a:r>
              <a:rPr lang="en-US" dirty="0" err="1"/>
              <a:t>thành</a:t>
            </a:r>
            <a:r>
              <a:rPr lang="en-US" dirty="0"/>
              <a:t> </a:t>
            </a:r>
            <a:r>
              <a:rPr lang="en-US" dirty="0" err="1"/>
              <a:t>phần</a:t>
            </a:r>
            <a:r>
              <a:rPr lang="en-US" dirty="0"/>
              <a:t> </a:t>
            </a:r>
            <a:r>
              <a:rPr lang="en-US" dirty="0" err="1"/>
              <a:t>sau</a:t>
            </a:r>
            <a:r>
              <a:rPr lang="en-US" dirty="0"/>
              <a:t> </a:t>
            </a:r>
            <a:r>
              <a:rPr lang="en-US" dirty="0" err="1"/>
              <a:t>là</a:t>
            </a:r>
            <a:r>
              <a:rPr lang="en-US" dirty="0"/>
              <a:t> </a:t>
            </a:r>
            <a:r>
              <a:rPr lang="en-US" dirty="0" err="1"/>
              <a:t>bộ</a:t>
            </a:r>
            <a:r>
              <a:rPr lang="en-US" dirty="0"/>
              <a:t> </a:t>
            </a:r>
            <a:r>
              <a:rPr lang="en-US" dirty="0" err="1"/>
              <a:t>thuộc</a:t>
            </a:r>
            <a:r>
              <a:rPr lang="en-US" dirty="0"/>
              <a:t> s. </a:t>
            </a:r>
            <a:endParaRPr lang="en-US" dirty="0"/>
          </a:p>
          <a:p>
            <a:pPr lvl="1" algn="ctr" eaLnBrk="1" hangingPunct="1">
              <a:buFontTx/>
              <a:buNone/>
            </a:pPr>
            <a:r>
              <a:rPr lang="en-US" dirty="0"/>
              <a:t>	</a:t>
            </a:r>
            <a:r>
              <a:rPr lang="en-US" b="1" dirty="0"/>
              <a:t>r </a:t>
            </a:r>
            <a:r>
              <a:rPr lang="en-US" b="1" dirty="0">
                <a:sym typeface="Symbol" panose="05050102010706020507" pitchFamily="18" charset="2"/>
              </a:rPr>
              <a:t></a:t>
            </a:r>
            <a:r>
              <a:rPr lang="en-US" b="1" dirty="0"/>
              <a:t> s  = {t/ t = </a:t>
            </a:r>
            <a:r>
              <a:rPr lang="en-US" b="1" dirty="0">
                <a:sym typeface="Symbol" panose="05050102010706020507" pitchFamily="18" charset="2"/>
              </a:rPr>
              <a:t></a:t>
            </a:r>
            <a:r>
              <a:rPr lang="en-US" b="1" dirty="0"/>
              <a:t>t1, t2</a:t>
            </a:r>
            <a:r>
              <a:rPr lang="en-US" b="1" dirty="0">
                <a:sym typeface="Symbol" panose="05050102010706020507" pitchFamily="18" charset="2"/>
              </a:rPr>
              <a:t></a:t>
            </a:r>
            <a:r>
              <a:rPr lang="en-US" b="1" dirty="0"/>
              <a:t>, t1 </a:t>
            </a:r>
            <a:r>
              <a:rPr lang="en-US" b="1" dirty="0">
                <a:sym typeface="Symbol" panose="05050102010706020507" pitchFamily="18" charset="2"/>
              </a:rPr>
              <a:t></a:t>
            </a:r>
            <a:r>
              <a:rPr lang="en-US" b="1" dirty="0"/>
              <a:t> r, t2 </a:t>
            </a:r>
            <a:r>
              <a:rPr lang="en-US" b="1" dirty="0">
                <a:sym typeface="Symbol" panose="05050102010706020507" pitchFamily="18" charset="2"/>
              </a:rPr>
              <a:t></a:t>
            </a:r>
            <a:r>
              <a:rPr lang="en-US" b="1" dirty="0"/>
              <a:t> s)}</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6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a:t>
            </a:r>
            <a:endParaRPr lang="en-US" sz="2400"/>
          </a:p>
        </p:txBody>
      </p:sp>
      <p:pic>
        <p:nvPicPr>
          <p:cNvPr id="7270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5263" y="1676400"/>
            <a:ext cx="8915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12" name="Group 8"/>
          <p:cNvGrpSpPr/>
          <p:nvPr/>
        </p:nvGrpSpPr>
        <p:grpSpPr bwMode="auto">
          <a:xfrm>
            <a:off x="2286000" y="3124200"/>
            <a:ext cx="1143000" cy="762000"/>
            <a:chOff x="1440" y="1968"/>
            <a:chExt cx="720" cy="480"/>
          </a:xfrm>
        </p:grpSpPr>
        <p:sp>
          <p:nvSpPr>
            <p:cNvPr id="76805" name="Line 4"/>
            <p:cNvSpPr>
              <a:spLocks noChangeShapeType="1"/>
            </p:cNvSpPr>
            <p:nvPr/>
          </p:nvSpPr>
          <p:spPr bwMode="auto">
            <a:xfrm flipV="1">
              <a:off x="1440" y="1968"/>
              <a:ext cx="720" cy="48"/>
            </a:xfrm>
            <a:prstGeom prst="line">
              <a:avLst/>
            </a:prstGeom>
            <a:noFill/>
            <a:ln w="190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76806" name="Line 5"/>
            <p:cNvSpPr>
              <a:spLocks noChangeShapeType="1"/>
            </p:cNvSpPr>
            <p:nvPr/>
          </p:nvSpPr>
          <p:spPr bwMode="auto">
            <a:xfrm>
              <a:off x="1488" y="2016"/>
              <a:ext cx="672" cy="192"/>
            </a:xfrm>
            <a:prstGeom prst="line">
              <a:avLst/>
            </a:prstGeom>
            <a:noFill/>
            <a:ln w="190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sp>
          <p:nvSpPr>
            <p:cNvPr id="76807" name="Line 6"/>
            <p:cNvSpPr>
              <a:spLocks noChangeShapeType="1"/>
            </p:cNvSpPr>
            <p:nvPr/>
          </p:nvSpPr>
          <p:spPr bwMode="auto">
            <a:xfrm>
              <a:off x="1488" y="2016"/>
              <a:ext cx="672" cy="432"/>
            </a:xfrm>
            <a:prstGeom prst="line">
              <a:avLst/>
            </a:prstGeom>
            <a:noFill/>
            <a:ln w="19050">
              <a:solidFill>
                <a:srgbClr val="FF0000"/>
              </a:solidFill>
              <a:prstDash val="dash"/>
              <a:rou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6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blinds(horizontal)">
                                      <p:cBhvr>
                                        <p:cTn id="7" dur="500"/>
                                        <p:tgtEl>
                                          <p:spTgt spid="72707"/>
                                        </p:tgtEl>
                                      </p:cBhvr>
                                    </p:animEffect>
                                  </p:childTnLst>
                                </p:cTn>
                              </p:par>
                              <p:par>
                                <p:cTn id="8" presetID="3" presetClass="entr" presetSubtype="10" fill="hold" nodeType="withEffect">
                                  <p:stCondLst>
                                    <p:cond delay="0"/>
                                  </p:stCondLst>
                                  <p:childTnLst>
                                    <p:set>
                                      <p:cBhvr>
                                        <p:cTn id="9" dur="1" fill="hold">
                                          <p:stCondLst>
                                            <p:cond delay="0"/>
                                          </p:stCondLst>
                                        </p:cTn>
                                        <p:tgtEl>
                                          <p:spTgt spid="72712"/>
                                        </p:tgtEl>
                                        <p:attrNameLst>
                                          <p:attrName>style.visibility</p:attrName>
                                        </p:attrNameLst>
                                      </p:cBhvr>
                                      <p:to>
                                        <p:strVal val="visible"/>
                                      </p:to>
                                    </p:set>
                                    <p:animEffect transition="in" filter="blinds(horizontal)">
                                      <p:cBhvr>
                                        <p:cTn id="10" dur="500"/>
                                        <p:tgtEl>
                                          <p:spTgt spid="72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Đại số quan hệ</a:t>
            </a:r>
            <a:br>
              <a:rPr lang="en-US" sz="4000"/>
            </a:br>
            <a:r>
              <a:rPr lang="en-US" sz="2400"/>
              <a:t>- Các phép toán – Phép kết nối</a:t>
            </a:r>
            <a:endParaRPr lang="en-US" sz="2400"/>
          </a:p>
        </p:txBody>
      </p:sp>
      <p:sp>
        <p:nvSpPr>
          <p:cNvPr id="73731" name="Rectangle 3"/>
          <p:cNvSpPr>
            <a:spLocks noGrp="1" noChangeArrowheads="1"/>
          </p:cNvSpPr>
          <p:nvPr>
            <p:ph type="body" idx="1"/>
          </p:nvPr>
        </p:nvSpPr>
        <p:spPr/>
        <p:txBody>
          <a:bodyPr/>
          <a:lstStyle/>
          <a:p>
            <a:pPr eaLnBrk="1" hangingPunct="1"/>
            <a:r>
              <a:rPr lang="en-US" sz="2400" b="1" dirty="0" err="1"/>
              <a:t>Phép</a:t>
            </a:r>
            <a:r>
              <a:rPr lang="en-US" sz="2400" b="1" dirty="0"/>
              <a:t> </a:t>
            </a:r>
            <a:r>
              <a:rPr lang="en-US" sz="2400" b="1" dirty="0" err="1"/>
              <a:t>kết</a:t>
            </a:r>
            <a:r>
              <a:rPr lang="en-US" sz="2400" b="1" dirty="0"/>
              <a:t> </a:t>
            </a:r>
            <a:r>
              <a:rPr lang="en-US" sz="2400" b="1" dirty="0" err="1"/>
              <a:t>nối</a:t>
            </a:r>
            <a:endParaRPr lang="en-US" sz="2400" dirty="0"/>
          </a:p>
          <a:p>
            <a:pPr lvl="1" eaLnBrk="1" hangingPunct="1"/>
            <a:r>
              <a:rPr lang="en-US" dirty="0"/>
              <a:t>Cho </a:t>
            </a:r>
            <a:r>
              <a:rPr lang="en-US" dirty="0">
                <a:sym typeface="Symbol" panose="05050102010706020507" pitchFamily="18" charset="2"/>
              </a:rPr>
              <a:t></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các</a:t>
            </a:r>
            <a:r>
              <a:rPr lang="en-US" dirty="0"/>
              <a:t> </a:t>
            </a:r>
            <a:r>
              <a:rPr lang="en-US" dirty="0" err="1"/>
              <a:t>phép</a:t>
            </a:r>
            <a:r>
              <a:rPr lang="en-US" dirty="0"/>
              <a:t> so </a:t>
            </a:r>
            <a:r>
              <a:rPr lang="en-US" dirty="0" err="1"/>
              <a:t>sánh</a:t>
            </a:r>
            <a:r>
              <a:rPr lang="en-US" dirty="0"/>
              <a:t> </a:t>
            </a:r>
            <a:r>
              <a:rPr lang="en-US" dirty="0" err="1"/>
              <a:t>sau</a:t>
            </a:r>
            <a:r>
              <a:rPr lang="en-US" dirty="0"/>
              <a:t>: =, &gt;,&lt;, ≠, ≥, ≤.</a:t>
            </a:r>
            <a:endParaRPr lang="en-US" dirty="0"/>
          </a:p>
          <a:p>
            <a:pPr lvl="1" eaLnBrk="1" hangingPunct="1"/>
            <a:r>
              <a:rPr lang="en-US" dirty="0"/>
              <a:t>r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xác</a:t>
            </a:r>
            <a:r>
              <a:rPr lang="en-US" dirty="0"/>
              <a:t> </a:t>
            </a:r>
            <a:r>
              <a:rPr lang="en-US" dirty="0" err="1"/>
              <a:t>định</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(A1, A2, …, An) </a:t>
            </a:r>
            <a:r>
              <a:rPr lang="en-US" dirty="0" err="1"/>
              <a:t>và</a:t>
            </a:r>
            <a:r>
              <a:rPr lang="en-US" dirty="0"/>
              <a:t> s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a:t>
            </a:r>
            <a:r>
              <a:rPr lang="en-US" dirty="0" err="1"/>
              <a:t>tập</a:t>
            </a:r>
            <a:r>
              <a:rPr lang="en-US" dirty="0"/>
              <a:t> </a:t>
            </a:r>
            <a:r>
              <a:rPr lang="en-US" dirty="0" err="1"/>
              <a:t>thuộc</a:t>
            </a:r>
            <a:r>
              <a:rPr lang="en-US" dirty="0"/>
              <a:t> </a:t>
            </a:r>
            <a:r>
              <a:rPr lang="en-US" dirty="0" err="1"/>
              <a:t>tính</a:t>
            </a:r>
            <a:r>
              <a:rPr lang="en-US" dirty="0"/>
              <a:t> (B1, B2,…,Bm).    </a:t>
            </a:r>
            <a:endParaRPr lang="en-US" dirty="0"/>
          </a:p>
          <a:p>
            <a:pPr lvl="1" eaLnBrk="1" hangingPunct="1"/>
            <a:r>
              <a:rPr lang="en-US" dirty="0" err="1"/>
              <a:t>Kết</a:t>
            </a:r>
            <a:r>
              <a:rPr lang="en-US" dirty="0"/>
              <a:t> </a:t>
            </a:r>
            <a:r>
              <a:rPr lang="en-US" dirty="0" err="1"/>
              <a:t>quả</a:t>
            </a:r>
            <a:r>
              <a:rPr lang="en-US" dirty="0"/>
              <a:t> </a:t>
            </a:r>
            <a:r>
              <a:rPr lang="en-US" dirty="0" err="1"/>
              <a:t>của</a:t>
            </a:r>
            <a:r>
              <a:rPr lang="en-US" dirty="0"/>
              <a:t> </a:t>
            </a:r>
            <a:r>
              <a:rPr lang="en-US" dirty="0" err="1"/>
              <a:t>phép</a:t>
            </a:r>
            <a:r>
              <a:rPr lang="en-US" dirty="0"/>
              <a:t> </a:t>
            </a:r>
            <a:r>
              <a:rPr lang="en-US" dirty="0" err="1"/>
              <a:t>kết</a:t>
            </a:r>
            <a:r>
              <a:rPr lang="en-US" dirty="0"/>
              <a:t> </a:t>
            </a:r>
            <a:r>
              <a:rPr lang="en-US" dirty="0" err="1"/>
              <a:t>nối</a:t>
            </a:r>
            <a:r>
              <a:rPr lang="en-US" dirty="0"/>
              <a:t> </a:t>
            </a:r>
            <a:r>
              <a:rPr lang="en-US" dirty="0" err="1"/>
              <a:t>quan</a:t>
            </a:r>
            <a:r>
              <a:rPr lang="en-US" dirty="0"/>
              <a:t> </a:t>
            </a:r>
            <a:r>
              <a:rPr lang="en-US" dirty="0" err="1"/>
              <a:t>hệ</a:t>
            </a:r>
            <a:r>
              <a:rPr lang="en-US" dirty="0"/>
              <a:t> r </a:t>
            </a:r>
            <a:r>
              <a:rPr lang="en-US" dirty="0" err="1"/>
              <a:t>với</a:t>
            </a:r>
            <a:r>
              <a:rPr lang="en-US" dirty="0"/>
              <a:t> </a:t>
            </a:r>
            <a:r>
              <a:rPr lang="en-US" dirty="0" err="1"/>
              <a:t>quan</a:t>
            </a:r>
            <a:r>
              <a:rPr lang="en-US" dirty="0"/>
              <a:t> </a:t>
            </a:r>
            <a:r>
              <a:rPr lang="en-US" dirty="0" err="1"/>
              <a:t>hệ</a:t>
            </a:r>
            <a:r>
              <a:rPr lang="en-US" dirty="0"/>
              <a:t> s </a:t>
            </a:r>
            <a:r>
              <a:rPr lang="en-US" dirty="0" err="1"/>
              <a:t>theo</a:t>
            </a:r>
            <a:r>
              <a:rPr lang="en-US" dirty="0"/>
              <a:t> </a:t>
            </a:r>
            <a:r>
              <a:rPr lang="en-US" dirty="0" err="1"/>
              <a:t>điều</a:t>
            </a:r>
            <a:r>
              <a:rPr lang="en-US" dirty="0"/>
              <a:t> </a:t>
            </a:r>
            <a:r>
              <a:rPr lang="en-US" dirty="0" err="1"/>
              <a:t>kiện</a:t>
            </a:r>
            <a:r>
              <a:rPr lang="en-US" dirty="0"/>
              <a:t> Ai </a:t>
            </a:r>
            <a:r>
              <a:rPr lang="en-US" dirty="0">
                <a:sym typeface="Symbol" panose="05050102010706020507" pitchFamily="18" charset="2"/>
              </a:rPr>
              <a:t></a:t>
            </a:r>
            <a:r>
              <a:rPr lang="en-US" dirty="0"/>
              <a:t> </a:t>
            </a:r>
            <a:r>
              <a:rPr lang="en-US" dirty="0" err="1"/>
              <a:t>Bj</a:t>
            </a:r>
            <a:r>
              <a:rPr lang="en-US" dirty="0"/>
              <a:t> </a:t>
            </a:r>
            <a:r>
              <a:rPr lang="en-US" dirty="0" err="1"/>
              <a:t>được</a:t>
            </a:r>
            <a:r>
              <a:rPr lang="en-US" dirty="0"/>
              <a:t> </a:t>
            </a:r>
            <a:r>
              <a:rPr lang="en-US" dirty="0" err="1"/>
              <a:t>ký</a:t>
            </a:r>
            <a:r>
              <a:rPr lang="en-US" dirty="0"/>
              <a:t> </a:t>
            </a:r>
            <a:r>
              <a:rPr lang="en-US" dirty="0" err="1"/>
              <a:t>hiệu</a:t>
            </a:r>
            <a:r>
              <a:rPr lang="en-US" dirty="0"/>
              <a:t>: </a:t>
            </a:r>
            <a:endParaRPr lang="en-US" dirty="0"/>
          </a:p>
          <a:p>
            <a:pPr lvl="1" eaLnBrk="1" hangingPunct="1">
              <a:buFontTx/>
              <a:buNone/>
            </a:pPr>
            <a:r>
              <a:rPr lang="en-US" b="1" dirty="0"/>
              <a:t>		r ⋈</a:t>
            </a:r>
            <a:r>
              <a:rPr lang="en-US" b="1" baseline="-25000" dirty="0"/>
              <a:t>Ai </a:t>
            </a:r>
            <a:r>
              <a:rPr lang="en-US" b="1" baseline="-25000" dirty="0">
                <a:sym typeface="Symbol" panose="05050102010706020507" pitchFamily="18" charset="2"/>
              </a:rPr>
              <a:t></a:t>
            </a:r>
            <a:r>
              <a:rPr lang="en-US" b="1" baseline="-25000" dirty="0"/>
              <a:t> </a:t>
            </a:r>
            <a:r>
              <a:rPr lang="en-US" b="1" baseline="-25000" dirty="0" err="1"/>
              <a:t>Bj</a:t>
            </a:r>
            <a:r>
              <a:rPr lang="en-US" b="1" dirty="0"/>
              <a:t> s = {</a:t>
            </a:r>
            <a:r>
              <a:rPr lang="en-US" b="1" dirty="0">
                <a:sym typeface="Symbol" panose="05050102010706020507" pitchFamily="18" charset="2"/>
              </a:rPr>
              <a:t></a:t>
            </a:r>
            <a:r>
              <a:rPr lang="en-US" b="1" dirty="0" err="1"/>
              <a:t>t,u</a:t>
            </a:r>
            <a:r>
              <a:rPr lang="en-US" b="1" dirty="0">
                <a:sym typeface="Symbol" panose="05050102010706020507" pitchFamily="18" charset="2"/>
              </a:rPr>
              <a:t></a:t>
            </a:r>
            <a:r>
              <a:rPr lang="en-US" b="1" dirty="0"/>
              <a:t>/ t </a:t>
            </a:r>
            <a:r>
              <a:rPr lang="en-US" b="1" dirty="0">
                <a:sym typeface="Symbol" panose="05050102010706020507" pitchFamily="18" charset="2"/>
              </a:rPr>
              <a:t></a:t>
            </a:r>
            <a:r>
              <a:rPr lang="en-US" b="1" dirty="0"/>
              <a:t> r, u </a:t>
            </a:r>
            <a:r>
              <a:rPr lang="en-US" b="1" dirty="0">
                <a:sym typeface="Symbol" panose="05050102010706020507" pitchFamily="18" charset="2"/>
              </a:rPr>
              <a:t></a:t>
            </a:r>
            <a:r>
              <a:rPr lang="en-US" b="1" dirty="0"/>
              <a:t> s </a:t>
            </a:r>
            <a:r>
              <a:rPr lang="en-US" b="1" dirty="0" err="1"/>
              <a:t>và</a:t>
            </a:r>
            <a:r>
              <a:rPr lang="en-US" b="1" dirty="0"/>
              <a:t> t[Ai] </a:t>
            </a:r>
            <a:r>
              <a:rPr lang="en-US" b="1" dirty="0">
                <a:sym typeface="Symbol" panose="05050102010706020507" pitchFamily="18" charset="2"/>
              </a:rPr>
              <a:t></a:t>
            </a:r>
            <a:r>
              <a:rPr lang="en-US" b="1" dirty="0"/>
              <a:t> u[</a:t>
            </a:r>
            <a:r>
              <a:rPr lang="en-US" b="1" dirty="0" err="1"/>
              <a:t>Bj</a:t>
            </a:r>
            <a:r>
              <a:rPr lang="en-US" b="1" dirty="0"/>
              <a:t>]}</a:t>
            </a:r>
            <a:endParaRPr lang="en-US" b="1" dirty="0"/>
          </a:p>
          <a:p>
            <a:pPr lvl="2" eaLnBrk="1" hangingPunct="1"/>
            <a:r>
              <a:rPr lang="en-US" dirty="0" err="1"/>
              <a:t>giả</a:t>
            </a:r>
            <a:r>
              <a:rPr lang="en-US" dirty="0"/>
              <a:t> </a:t>
            </a:r>
            <a:r>
              <a:rPr lang="en-US" dirty="0" err="1"/>
              <a:t>thiết</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dom</a:t>
            </a:r>
            <a:r>
              <a:rPr lang="en-US" dirty="0"/>
              <a:t>(Ai) </a:t>
            </a:r>
            <a:r>
              <a:rPr lang="en-US" dirty="0" err="1"/>
              <a:t>và</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thuộc</a:t>
            </a:r>
            <a:r>
              <a:rPr lang="en-US" dirty="0"/>
              <a:t> </a:t>
            </a:r>
            <a:r>
              <a:rPr lang="en-US" dirty="0" err="1"/>
              <a:t>dom</a:t>
            </a:r>
            <a:r>
              <a:rPr lang="en-US" dirty="0"/>
              <a:t>(</a:t>
            </a:r>
            <a:r>
              <a:rPr lang="en-US" dirty="0" err="1"/>
              <a:t>Bj</a:t>
            </a:r>
            <a:r>
              <a:rPr lang="en-US" dirty="0"/>
              <a:t>) </a:t>
            </a:r>
            <a:r>
              <a:rPr lang="en-US" dirty="0" err="1"/>
              <a:t>có</a:t>
            </a:r>
            <a:r>
              <a:rPr lang="en-US" dirty="0"/>
              <a:t> </a:t>
            </a:r>
            <a:r>
              <a:rPr lang="en-US" dirty="0" err="1"/>
              <a:t>thể</a:t>
            </a:r>
            <a:r>
              <a:rPr lang="en-US" dirty="0"/>
              <a:t> so </a:t>
            </a:r>
            <a:r>
              <a:rPr lang="en-US" dirty="0" err="1"/>
              <a:t>sánh</a:t>
            </a:r>
            <a:r>
              <a:rPr lang="en-US" dirty="0"/>
              <a:t> </a:t>
            </a:r>
            <a:r>
              <a:rPr lang="en-US" dirty="0" err="1"/>
              <a:t>được</a:t>
            </a:r>
            <a:r>
              <a:rPr lang="en-US" dirty="0"/>
              <a:t> qua </a:t>
            </a:r>
            <a:r>
              <a:rPr lang="en-US" dirty="0" err="1"/>
              <a:t>phép</a:t>
            </a:r>
            <a:r>
              <a:rPr lang="en-US" dirty="0"/>
              <a:t> </a:t>
            </a:r>
            <a:r>
              <a:rPr lang="en-US" dirty="0">
                <a:sym typeface="Symbol" panose="05050102010706020507" pitchFamily="18" charset="2"/>
              </a:rPr>
              <a:t></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eaLnBrk="1" hangingPunct="1"/>
            <a:r>
              <a:rPr lang="en-US"/>
              <a:t>Các định nghĩa - Mở đầu (tt)</a:t>
            </a:r>
            <a:endParaRPr lang="en-US"/>
          </a:p>
        </p:txBody>
      </p:sp>
      <p:sp>
        <p:nvSpPr>
          <p:cNvPr id="37891" name="Rectangle 3"/>
          <p:cNvSpPr>
            <a:spLocks noGrp="1" noChangeArrowheads="1"/>
          </p:cNvSpPr>
          <p:nvPr>
            <p:ph type="body" idx="4294967295"/>
          </p:nvPr>
        </p:nvSpPr>
        <p:spPr/>
        <p:txBody>
          <a:bodyPr/>
          <a:lstStyle/>
          <a:p>
            <a:pPr eaLnBrk="1" hangingPunct="1"/>
            <a:r>
              <a:rPr lang="en-US"/>
              <a:t>Cho tập hữu hạn các phần tử U = {A</a:t>
            </a:r>
            <a:r>
              <a:rPr lang="en-US" baseline="-25000"/>
              <a:t>1</a:t>
            </a:r>
            <a:r>
              <a:rPr lang="en-US"/>
              <a:t>, A</a:t>
            </a:r>
            <a:r>
              <a:rPr lang="en-US" baseline="-25000"/>
              <a:t>2</a:t>
            </a:r>
            <a:r>
              <a:rPr lang="en-US"/>
              <a:t>, … A</a:t>
            </a:r>
            <a:r>
              <a:rPr lang="en-US" baseline="-25000"/>
              <a:t>n</a:t>
            </a:r>
            <a:r>
              <a:rPr lang="en-US"/>
              <a:t>}. tập U được gọi là </a:t>
            </a:r>
            <a:r>
              <a:rPr lang="en-US" b="1"/>
              <a:t>tập các thuộc tính</a:t>
            </a:r>
            <a:r>
              <a:rPr lang="en-US"/>
              <a:t>. Mỗi phần tử A</a:t>
            </a:r>
            <a:r>
              <a:rPr lang="en-US" baseline="-25000"/>
              <a:t>i</a:t>
            </a:r>
            <a:r>
              <a:rPr lang="en-US"/>
              <a:t>­ của tập U có một </a:t>
            </a:r>
            <a:r>
              <a:rPr lang="en-US" b="1"/>
              <a:t>miền giá trị</a:t>
            </a:r>
            <a:r>
              <a:rPr lang="en-US"/>
              <a:t> tương ứng, ta ký hiệu là D(A</a:t>
            </a:r>
            <a:r>
              <a:rPr lang="en-US" baseline="-25000"/>
              <a:t>i</a:t>
            </a:r>
            <a:r>
              <a:rPr lang="en-US"/>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eaLnBrk="1" hangingPunct="1"/>
            <a:r>
              <a:rPr lang="en-US"/>
              <a:t>Đại số quan hệ</a:t>
            </a:r>
            <a:br>
              <a:rPr lang="en-US" sz="4000"/>
            </a:br>
            <a:r>
              <a:rPr lang="en-US" sz="2400"/>
              <a:t>- Các phép toán – Phép kết nối (tt)</a:t>
            </a:r>
            <a:endParaRPr lang="en-US" sz="2400"/>
          </a:p>
        </p:txBody>
      </p:sp>
      <p:sp>
        <p:nvSpPr>
          <p:cNvPr id="74755" name="Rectangle 3"/>
          <p:cNvSpPr>
            <a:spLocks noGrp="1" noChangeArrowheads="1"/>
          </p:cNvSpPr>
          <p:nvPr>
            <p:ph type="body" idx="4294967295"/>
          </p:nvPr>
        </p:nvSpPr>
        <p:spPr/>
        <p:txBody>
          <a:bodyPr/>
          <a:lstStyle/>
          <a:p>
            <a:pPr lvl="1" eaLnBrk="1" hangingPunct="1"/>
            <a:r>
              <a:rPr lang="en-US"/>
              <a:t>Nếu </a:t>
            </a:r>
            <a:r>
              <a:rPr lang="en-US">
                <a:sym typeface="Symbol" panose="05050102010706020507" pitchFamily="18" charset="2"/>
              </a:rPr>
              <a:t></a:t>
            </a:r>
            <a:r>
              <a:rPr lang="en-US"/>
              <a:t> là “=” thì phép kết nối được gọi là kết nối bằng. </a:t>
            </a:r>
            <a:endParaRPr lang="en-US"/>
          </a:p>
          <a:p>
            <a:pPr lvl="1" eaLnBrk="1" hangingPunct="1"/>
            <a:r>
              <a:rPr lang="en-US"/>
              <a:t>Nếu kết nối bằng tại thuộc tính trùng tên của hai quan hệ r, s </a:t>
            </a:r>
            <a:r>
              <a:rPr lang="en-US">
                <a:sym typeface="Wingdings" panose="05000000000000000000" pitchFamily="2" charset="2"/>
              </a:rPr>
              <a:t></a:t>
            </a:r>
            <a:r>
              <a:rPr lang="en-US"/>
              <a:t> </a:t>
            </a:r>
            <a:r>
              <a:rPr lang="en-US" b="1" i="1"/>
              <a:t>phép kết nối tự nhiên</a:t>
            </a:r>
            <a:r>
              <a:rPr lang="en-US"/>
              <a:t> và ký hiệu là r </a:t>
            </a:r>
            <a:r>
              <a:rPr lang="en-US">
                <a:sym typeface="Symbol" panose="05050102010706020507" pitchFamily="18" charset="2"/>
              </a:rPr>
              <a:t></a:t>
            </a:r>
            <a:r>
              <a:rPr lang="en-US"/>
              <a:t> s (hoặc r ⋈ s) cho kết quả của nó.</a:t>
            </a:r>
            <a:endParaRPr lang="en-US"/>
          </a:p>
          <a:p>
            <a:pPr lvl="2" eaLnBrk="1" hangingPunct="1"/>
            <a:r>
              <a:rPr lang="en-US"/>
              <a:t>một trong hai thuộc tính đó được loại bỏ khỏi kết quả</a:t>
            </a:r>
            <a:endParaRPr lang="en-US"/>
          </a:p>
          <a:p>
            <a:pPr lvl="1" eaLnBrk="1" hangingPunct="1"/>
            <a:r>
              <a:rPr lang="en-US"/>
              <a:t>Ví dụ: Tìm tên những đề tài được áp dụng ở Đồng Tháp và cho biết họ tên của những sinh viên thực hiện tương ứng.</a:t>
            </a:r>
            <a:endParaRPr lang="en-US"/>
          </a:p>
          <a:p>
            <a:pPr lvl="1" eaLnBrk="1" hangingPunct="1">
              <a:buFontTx/>
              <a:buNone/>
            </a:pPr>
            <a:r>
              <a:rPr lang="en-US" sz="2800">
                <a:sym typeface="Symbol" panose="05050102010706020507" pitchFamily="18" charset="2"/>
              </a:rPr>
              <a:t>	</a:t>
            </a:r>
            <a:r>
              <a:rPr lang="en-US" sz="2800"/>
              <a:t> </a:t>
            </a:r>
            <a:r>
              <a:rPr lang="en-US" sz="2800" b="1" baseline="-25000"/>
              <a:t>TenDT, Hoten</a:t>
            </a:r>
            <a:r>
              <a:rPr lang="en-US" sz="2800" b="1"/>
              <a:t>(</a:t>
            </a:r>
            <a:r>
              <a:rPr lang="en-US" sz="2800">
                <a:latin typeface="Symbol" panose="05050102010706020507" pitchFamily="18" charset="2"/>
              </a:rPr>
              <a:t>s</a:t>
            </a:r>
            <a:r>
              <a:rPr lang="en-US" sz="2800" b="1" baseline="-25000"/>
              <a:t>(NoiAD='Đồng Tháp'</a:t>
            </a:r>
            <a:r>
              <a:rPr lang="en-US" sz="2800"/>
              <a:t>)</a:t>
            </a:r>
            <a:r>
              <a:rPr lang="en-US"/>
              <a:t>(SINHVIEN * SV_DT * DETAI)</a:t>
            </a:r>
            <a:r>
              <a:rPr lang="en-US" b="1"/>
              <a:t>) </a:t>
            </a:r>
            <a:endParaRPr lang="en-US" sz="2000" b="1"/>
          </a:p>
          <a:p>
            <a:pPr lvl="2" eaLnBrk="1" hangingPunct="1"/>
            <a:endParaRPr lang="en-US" sz="1600"/>
          </a:p>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89"/>
          <p:cNvSpPr>
            <a:spLocks noChangeArrowheads="1"/>
          </p:cNvSpPr>
          <p:nvPr/>
        </p:nvSpPr>
        <p:spPr bwMode="auto">
          <a:xfrm>
            <a:off x="514350" y="1371600"/>
            <a:ext cx="8248650" cy="5014913"/>
          </a:xfrm>
          <a:prstGeom prst="rect">
            <a:avLst/>
          </a:prstGeom>
          <a:solidFill>
            <a:schemeClr val="bg1"/>
          </a:solidFill>
          <a:ln w="9525">
            <a:noFill/>
            <a:miter lim="800000"/>
          </a:ln>
        </p:spPr>
        <p:txBody>
          <a:bodyPr/>
          <a:lstStyle/>
          <a:p>
            <a:pPr marL="342900" indent="-342900" algn="just" fontAlgn="base">
              <a:spcBef>
                <a:spcPct val="20000"/>
              </a:spcBef>
              <a:spcAft>
                <a:spcPct val="0"/>
              </a:spcAft>
              <a:buFontTx/>
              <a:buChar char="•"/>
              <a:defRPr/>
            </a:pPr>
            <a:r>
              <a:rPr lang="en-US" sz="2500">
                <a:solidFill>
                  <a:srgbClr val="000000"/>
                </a:solidFill>
              </a:rPr>
              <a:t>Ví dụ:</a:t>
            </a:r>
            <a:endParaRPr lang="en-US" sz="32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endParaRPr lang="en-US" sz="2000" i="1" u="sng">
              <a:solidFill>
                <a:srgbClr val="0000FF"/>
              </a:solidFill>
            </a:endParaRPr>
          </a:p>
          <a:p>
            <a:pPr marL="342900" indent="-342900" algn="just" fontAlgn="base">
              <a:spcBef>
                <a:spcPct val="20000"/>
              </a:spcBef>
              <a:spcAft>
                <a:spcPct val="0"/>
              </a:spcAft>
              <a:buFontTx/>
              <a:buChar char="•"/>
              <a:defRPr/>
            </a:pPr>
            <a:r>
              <a:rPr lang="en-US" sz="2600" i="1" u="sng">
                <a:solidFill>
                  <a:srgbClr val="000000">
                    <a:lumMod val="85000"/>
                    <a:lumOff val="15000"/>
                  </a:srgbClr>
                </a:solidFill>
              </a:rPr>
              <a:t>Ý nghĩa:</a:t>
            </a:r>
            <a:endParaRPr lang="en-US" sz="2600">
              <a:solidFill>
                <a:srgbClr val="000000">
                  <a:lumMod val="85000"/>
                  <a:lumOff val="15000"/>
                </a:srgbClr>
              </a:solidFill>
            </a:endParaRPr>
          </a:p>
          <a:p>
            <a:pPr marL="742950" lvl="1" indent="-285750" algn="just" fontAlgn="base">
              <a:spcBef>
                <a:spcPct val="20000"/>
              </a:spcBef>
              <a:spcAft>
                <a:spcPct val="0"/>
              </a:spcAft>
              <a:buFontTx/>
              <a:buChar char="–"/>
              <a:defRPr/>
            </a:pPr>
            <a:r>
              <a:rPr lang="en-US" sz="2200">
                <a:solidFill>
                  <a:srgbClr val="0000FF"/>
                </a:solidFill>
              </a:rPr>
              <a:t>Phép kết nối được dùng để kết hợp hai bộ có liên quan nhau thuộc hai quan hệ khác nhau thành một bộ mới. </a:t>
            </a:r>
            <a:endParaRPr lang="en-US" sz="2200">
              <a:solidFill>
                <a:srgbClr val="0000FF"/>
              </a:solidFill>
            </a:endParaRPr>
          </a:p>
          <a:p>
            <a:pPr marL="742950" lvl="1" indent="-285750" algn="just" fontAlgn="base">
              <a:spcBef>
                <a:spcPct val="20000"/>
              </a:spcBef>
              <a:spcAft>
                <a:spcPct val="0"/>
              </a:spcAft>
              <a:buFontTx/>
              <a:buChar char="–"/>
              <a:defRPr/>
            </a:pPr>
            <a:r>
              <a:rPr lang="en-US" sz="2200">
                <a:solidFill>
                  <a:srgbClr val="0000FF"/>
                </a:solidFill>
              </a:rPr>
              <a:t>nói cách khác, phép kết nối cho phép xử lý mối liên quan giữa các quan hệ trong một CSDL.</a:t>
            </a:r>
            <a:endParaRPr lang="en-US" sz="2200">
              <a:solidFill>
                <a:srgbClr val="0000FF"/>
              </a:solidFill>
            </a:endParaRPr>
          </a:p>
        </p:txBody>
      </p:sp>
      <p:sp>
        <p:nvSpPr>
          <p:cNvPr id="79875" name="Rectangle 2"/>
          <p:cNvSpPr>
            <a:spLocks noGrp="1" noChangeArrowheads="1"/>
          </p:cNvSpPr>
          <p:nvPr>
            <p:ph type="title" idx="4294967295"/>
          </p:nvPr>
        </p:nvSpPr>
        <p:spPr/>
        <p:txBody>
          <a:bodyPr/>
          <a:lstStyle/>
          <a:p>
            <a:pPr eaLnBrk="1" hangingPunct="1"/>
            <a:r>
              <a:rPr lang="en-US"/>
              <a:t>Đại số quan hệ</a:t>
            </a:r>
            <a:br>
              <a:rPr lang="en-US" sz="4000"/>
            </a:br>
            <a:r>
              <a:rPr lang="en-US" sz="2400"/>
              <a:t>- Các phép toán – Phép kết nối (tt)</a:t>
            </a:r>
            <a:endParaRPr lang="en-US" sz="2400"/>
          </a:p>
        </p:txBody>
      </p:sp>
      <p:graphicFrame>
        <p:nvGraphicFramePr>
          <p:cNvPr id="75936" name="Group 160"/>
          <p:cNvGraphicFramePr>
            <a:graphicFrameLocks noGrp="1"/>
          </p:cNvGraphicFramePr>
          <p:nvPr>
            <p:ph sz="half" idx="4294967295"/>
          </p:nvPr>
        </p:nvGraphicFramePr>
        <p:xfrm>
          <a:off x="990600" y="1905000"/>
          <a:ext cx="3505200" cy="1706816"/>
        </p:xfrm>
        <a:graphic>
          <a:graphicData uri="http://schemas.openxmlformats.org/drawingml/2006/table">
            <a:tbl>
              <a:tblPr/>
              <a:tblGrid>
                <a:gridCol w="373063"/>
                <a:gridCol w="1044575"/>
                <a:gridCol w="1042987"/>
                <a:gridCol w="1044575"/>
              </a:tblGrid>
              <a:tr h="426641">
                <a:tc rowSpan="4">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26641">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a1</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b1</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1</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26641">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b2</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26641">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a3</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712" marB="45712"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bl>
          </a:graphicData>
        </a:graphic>
      </p:graphicFrame>
      <p:graphicFrame>
        <p:nvGraphicFramePr>
          <p:cNvPr id="75937" name="Group 161"/>
          <p:cNvGraphicFramePr>
            <a:graphicFrameLocks noGrp="1"/>
          </p:cNvGraphicFramePr>
          <p:nvPr/>
        </p:nvGraphicFramePr>
        <p:xfrm>
          <a:off x="4953000" y="1676400"/>
          <a:ext cx="2514600" cy="1280022"/>
        </p:xfrm>
        <a:graphic>
          <a:graphicData uri="http://schemas.openxmlformats.org/drawingml/2006/table">
            <a:tbl>
              <a:tblPr/>
              <a:tblGrid>
                <a:gridCol w="381000"/>
                <a:gridCol w="1066800"/>
                <a:gridCol w="1066800"/>
              </a:tblGrid>
              <a:tr h="426508">
                <a:tc rowSpan="3">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s</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F</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26508">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f1</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26508">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T="45697" marB="45697"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bl>
          </a:graphicData>
        </a:graphic>
      </p:graphicFrame>
      <p:graphicFrame>
        <p:nvGraphicFramePr>
          <p:cNvPr id="75938" name="Group 162"/>
          <p:cNvGraphicFramePr>
            <a:graphicFrameLocks noGrp="1"/>
          </p:cNvGraphicFramePr>
          <p:nvPr/>
        </p:nvGraphicFramePr>
        <p:xfrm>
          <a:off x="4953000" y="3048000"/>
          <a:ext cx="3733800" cy="1727200"/>
        </p:xfrm>
        <a:graphic>
          <a:graphicData uri="http://schemas.openxmlformats.org/drawingml/2006/table">
            <a:tbl>
              <a:tblPr/>
              <a:tblGrid>
                <a:gridCol w="1439863"/>
                <a:gridCol w="517525"/>
                <a:gridCol w="519112"/>
                <a:gridCol w="409575"/>
                <a:gridCol w="390525"/>
                <a:gridCol w="457200"/>
              </a:tblGrid>
              <a:tr h="431800">
                <a:tc rowSpan="4">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 </a:t>
                      </a:r>
                      <a:r>
                        <a:rPr kumimoji="0" lang="en-US" sz="2200" b="0" i="0" u="none" strike="noStrike" cap="none" normalizeH="0" baseline="0" dirty="0">
                          <a:ln>
                            <a:noFill/>
                          </a:ln>
                          <a:solidFill>
                            <a:schemeClr val="tx1"/>
                          </a:solidFill>
                          <a:effectLst/>
                          <a:latin typeface="Lucida Sans Unicode" panose="020B0602030504020204" pitchFamily="34" charset="0"/>
                          <a:cs typeface="Arial" panose="020B0604020202020204" pitchFamily="34" charset="0"/>
                        </a:rPr>
                        <a:t>⋈</a:t>
                      </a:r>
                      <a:r>
                        <a:rPr kumimoji="0" lang="en-US" sz="2200" b="0" i="0" u="none" strike="noStrike" cap="none" normalizeH="0" baseline="-25000" dirty="0">
                          <a:ln>
                            <a:noFill/>
                          </a:ln>
                          <a:solidFill>
                            <a:schemeClr val="tx1"/>
                          </a:solidFill>
                          <a:effectLst/>
                          <a:latin typeface="Lucida Sans Unicode" panose="020B0602030504020204" pitchFamily="34" charset="0"/>
                          <a:cs typeface="Arial" panose="020B0604020202020204" pitchFamily="34" charset="0"/>
                        </a:rPr>
                        <a:t>C&gt;=D</a:t>
                      </a:r>
                      <a:r>
                        <a:rPr kumimoji="0" lang="en-US" sz="2200" b="0" i="0" u="none" strike="noStrike" cap="none" normalizeH="0" baseline="0" dirty="0">
                          <a:ln>
                            <a:noFill/>
                          </a:ln>
                          <a:solidFill>
                            <a:schemeClr val="tx1"/>
                          </a:solidFill>
                          <a:effectLst/>
                          <a:latin typeface="Lucida Sans Unicode" panose="020B0602030504020204" pitchFamily="34" charset="0"/>
                          <a:cs typeface="Arial" panose="020B0604020202020204" pitchFamily="34" charset="0"/>
                        </a:rPr>
                        <a:t>s</a:t>
                      </a:r>
                      <a:endParaRPr kumimoji="0" lang="en-US" sz="2200" b="0" i="0" u="none" strike="noStrike" cap="none" normalizeH="0" baseline="0" dirty="0">
                        <a:ln>
                          <a:noFill/>
                        </a:ln>
                        <a:solidFill>
                          <a:schemeClr val="tx1"/>
                        </a:solidFill>
                        <a:effectLst/>
                        <a:latin typeface="Lucida Sans Unicode" panose="020B0602030504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D</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F</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31800">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2</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f1</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31800">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a2</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b2</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3</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f2</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r h="431800">
                <a:tc vMerge="1">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a3</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rPr>
                        <a:t>b</a:t>
                      </a:r>
                      <a:endParaRPr kumimoji="0" lang="en-US" sz="2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c>
                  <a:txBody>
                    <a:bodyPr/>
                    <a:lstStyle/>
                    <a:p>
                      <a:pPr marL="0" marR="0" lvl="0" indent="0" algn="just" defTabSz="914400" rtl="0" eaLnBrk="1" fontAlgn="base" latinLnBrk="0" hangingPunct="1">
                        <a:lnSpc>
                          <a:spcPct val="100000"/>
                        </a:lnSpc>
                        <a:spcBef>
                          <a:spcPct val="20000"/>
                        </a:spcBef>
                        <a:spcAft>
                          <a:spcPct val="0"/>
                        </a:spcAft>
                        <a:buClrTx/>
                        <a:buSzTx/>
                        <a:buFontTx/>
                        <a:buNone/>
                      </a:pPr>
                      <a:r>
                        <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f1</a:t>
                      </a:r>
                      <a:endParaRPr kumimoji="0" 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3175" cap="flat" cmpd="sng" algn="ctr">
                      <a:solidFill>
                        <a:srgbClr val="3333FF"/>
                      </a:solidFill>
                      <a:prstDash val="solid"/>
                      <a:round/>
                      <a:headEnd type="none" w="med" len="med"/>
                      <a:tailEnd type="none" w="med" len="med"/>
                    </a:lnL>
                    <a:lnR w="3175" cap="flat" cmpd="sng" algn="ctr">
                      <a:solidFill>
                        <a:srgbClr val="3333FF"/>
                      </a:solidFill>
                      <a:prstDash val="solid"/>
                      <a:round/>
                      <a:headEnd type="none" w="med" len="med"/>
                      <a:tailEnd type="none" w="med" len="med"/>
                    </a:lnR>
                    <a:lnT w="3175" cap="flat" cmpd="sng" algn="ctr">
                      <a:solidFill>
                        <a:srgbClr val="3333FF"/>
                      </a:solidFill>
                      <a:prstDash val="solid"/>
                      <a:round/>
                      <a:headEnd type="none" w="med" len="med"/>
                      <a:tailEnd type="none" w="med" len="med"/>
                    </a:lnT>
                    <a:lnB w="3175" cap="flat" cmpd="sng" algn="ctr">
                      <a:solidFill>
                        <a:srgbClr val="3333FF"/>
                      </a:solidFill>
                      <a:prstDash val="solid"/>
                      <a:round/>
                      <a:headEnd type="none" w="med" len="med"/>
                      <a:tailEnd type="none" w="med" len="med"/>
                    </a:lnB>
                    <a:lnTlToBr>
                      <a:noFill/>
                    </a:lnTlToBr>
                    <a:lnBlToTr>
                      <a:noFill/>
                    </a:lnBlToTr>
                    <a:solidFill>
                      <a:srgbClr val="E7F4F5"/>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936"/>
                                        </p:tgtEl>
                                        <p:attrNameLst>
                                          <p:attrName>style.visibility</p:attrName>
                                        </p:attrNameLst>
                                      </p:cBhvr>
                                      <p:to>
                                        <p:strVal val="visible"/>
                                      </p:to>
                                    </p:set>
                                    <p:animEffect transition="in" filter="blinds(horizontal)">
                                      <p:cBhvr>
                                        <p:cTn id="7" dur="500"/>
                                        <p:tgtEl>
                                          <p:spTgt spid="7593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5937"/>
                                        </p:tgtEl>
                                        <p:attrNameLst>
                                          <p:attrName>style.visibility</p:attrName>
                                        </p:attrNameLst>
                                      </p:cBhvr>
                                      <p:to>
                                        <p:strVal val="visible"/>
                                      </p:to>
                                    </p:set>
                                    <p:animEffect transition="in" filter="blinds(horizontal)">
                                      <p:cBhvr>
                                        <p:cTn id="11" dur="500"/>
                                        <p:tgtEl>
                                          <p:spTgt spid="7593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5938"/>
                                        </p:tgtEl>
                                        <p:attrNameLst>
                                          <p:attrName>style.visibility</p:attrName>
                                        </p:attrNameLst>
                                      </p:cBhvr>
                                      <p:to>
                                        <p:strVal val="visible"/>
                                      </p:to>
                                    </p:set>
                                    <p:animEffect transition="in" filter="blinds(horizontal)">
                                      <p:cBhvr>
                                        <p:cTn id="16" dur="500"/>
                                        <p:tgtEl>
                                          <p:spTgt spid="759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0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eaLnBrk="1" hangingPunct="1"/>
            <a:r>
              <a:rPr lang="en-US" dirty="0" err="1"/>
              <a:t>Đại</a:t>
            </a:r>
            <a:r>
              <a:rPr lang="en-US" dirty="0"/>
              <a:t> </a:t>
            </a:r>
            <a:r>
              <a:rPr lang="en-US" dirty="0" err="1"/>
              <a:t>số</a:t>
            </a:r>
            <a:r>
              <a:rPr lang="en-US" dirty="0"/>
              <a:t> </a:t>
            </a:r>
            <a:r>
              <a:rPr lang="en-US" dirty="0" err="1"/>
              <a:t>quan</a:t>
            </a:r>
            <a:r>
              <a:rPr lang="en-US" dirty="0"/>
              <a:t> </a:t>
            </a:r>
            <a:r>
              <a:rPr lang="en-US" dirty="0" err="1"/>
              <a:t>hệ</a:t>
            </a:r>
            <a:br>
              <a:rPr lang="en-US" dirty="0"/>
            </a:br>
            <a:r>
              <a:rPr lang="en-US" sz="2400" dirty="0"/>
              <a:t>- </a:t>
            </a:r>
            <a:r>
              <a:rPr lang="en-US" sz="2400" dirty="0" err="1"/>
              <a:t>Các</a:t>
            </a:r>
            <a:r>
              <a:rPr lang="en-US" sz="2400" dirty="0"/>
              <a:t> </a:t>
            </a:r>
            <a:r>
              <a:rPr lang="en-US" sz="2400" dirty="0" err="1"/>
              <a:t>phép</a:t>
            </a:r>
            <a:r>
              <a:rPr lang="en-US" sz="2400" dirty="0"/>
              <a:t> </a:t>
            </a:r>
            <a:r>
              <a:rPr lang="en-US" sz="2400" dirty="0" err="1"/>
              <a:t>toán</a:t>
            </a:r>
            <a:r>
              <a:rPr lang="en-US" sz="2400" dirty="0"/>
              <a:t> – </a:t>
            </a:r>
            <a:r>
              <a:rPr lang="en-US" sz="2400" dirty="0" err="1"/>
              <a:t>Phép</a:t>
            </a:r>
            <a:r>
              <a:rPr lang="en-US" sz="2400" dirty="0"/>
              <a:t> </a:t>
            </a:r>
            <a:r>
              <a:rPr lang="en-US" sz="2400" dirty="0" err="1"/>
              <a:t>hợp</a:t>
            </a:r>
            <a:endParaRPr lang="en-US" sz="2400" dirty="0"/>
          </a:p>
        </p:txBody>
      </p:sp>
      <p:sp>
        <p:nvSpPr>
          <p:cNvPr id="76803" name="Rectangle 3"/>
          <p:cNvSpPr>
            <a:spLocks noGrp="1" noChangeArrowheads="1"/>
          </p:cNvSpPr>
          <p:nvPr>
            <p:ph type="body" idx="4294967295"/>
          </p:nvPr>
        </p:nvSpPr>
        <p:spPr/>
        <p:txBody>
          <a:bodyPr/>
          <a:lstStyle/>
          <a:p>
            <a:pPr eaLnBrk="1" hangingPunct="1"/>
            <a:r>
              <a:rPr lang="en-US" sz="2400" b="1" dirty="0" err="1"/>
              <a:t>Phép</a:t>
            </a:r>
            <a:r>
              <a:rPr lang="en-US" sz="2400" b="1" dirty="0"/>
              <a:t> </a:t>
            </a:r>
            <a:r>
              <a:rPr lang="en-US" sz="2400" b="1" dirty="0" err="1"/>
              <a:t>hợp</a:t>
            </a:r>
            <a:endParaRPr lang="en-US" sz="2400" dirty="0"/>
          </a:p>
          <a:p>
            <a:pPr lvl="1" eaLnBrk="1" hangingPunct="1"/>
            <a:r>
              <a:rPr lang="en-US" dirty="0" err="1"/>
              <a:t>Hợp</a:t>
            </a:r>
            <a:r>
              <a:rPr lang="en-US" dirty="0"/>
              <a:t>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tương</a:t>
            </a:r>
            <a:r>
              <a:rPr lang="en-US" dirty="0"/>
              <a:t> </a:t>
            </a:r>
            <a:r>
              <a:rPr lang="en-US" dirty="0" err="1"/>
              <a:t>thích</a:t>
            </a:r>
            <a:r>
              <a:rPr lang="en-US" dirty="0"/>
              <a:t> r1, r2 </a:t>
            </a:r>
            <a:r>
              <a:rPr lang="en-US" dirty="0" err="1"/>
              <a:t>ký</a:t>
            </a:r>
            <a:r>
              <a:rPr lang="en-US" dirty="0"/>
              <a:t> </a:t>
            </a:r>
            <a:r>
              <a:rPr lang="en-US" dirty="0" err="1"/>
              <a:t>hiệu</a:t>
            </a:r>
            <a:r>
              <a:rPr lang="en-US" dirty="0"/>
              <a:t> r1 </a:t>
            </a:r>
            <a:r>
              <a:rPr lang="en-US" dirty="0">
                <a:sym typeface="Symbol" panose="05050102010706020507" pitchFamily="18" charset="2"/>
              </a:rPr>
              <a:t></a:t>
            </a:r>
            <a:r>
              <a:rPr lang="en-US" dirty="0"/>
              <a:t> r2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trên</a:t>
            </a:r>
            <a:r>
              <a:rPr lang="en-US" dirty="0"/>
              <a:t> U </a:t>
            </a:r>
            <a:r>
              <a:rPr lang="en-US" dirty="0" err="1"/>
              <a:t>gồm</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thuộc</a:t>
            </a:r>
            <a:r>
              <a:rPr lang="en-US" dirty="0"/>
              <a:t> r1 </a:t>
            </a:r>
            <a:r>
              <a:rPr lang="en-US" dirty="0" err="1"/>
              <a:t>hoặc</a:t>
            </a:r>
            <a:r>
              <a:rPr lang="en-US" dirty="0"/>
              <a:t> r2.</a:t>
            </a:r>
            <a:endParaRPr lang="en-US" dirty="0"/>
          </a:p>
          <a:p>
            <a:pPr lvl="1" algn="ctr" eaLnBrk="1" hangingPunct="1">
              <a:buFontTx/>
              <a:buNone/>
            </a:pPr>
            <a:r>
              <a:rPr lang="en-US" dirty="0"/>
              <a:t>r1</a:t>
            </a:r>
            <a:r>
              <a:rPr lang="en-US" dirty="0">
                <a:sym typeface="Symbol" panose="05050102010706020507" pitchFamily="18" charset="2"/>
              </a:rPr>
              <a:t></a:t>
            </a:r>
            <a:r>
              <a:rPr lang="en-US" dirty="0"/>
              <a:t> r2 = {t: t </a:t>
            </a:r>
            <a:r>
              <a:rPr lang="en-US" dirty="0">
                <a:sym typeface="Symbol" panose="05050102010706020507" pitchFamily="18" charset="2"/>
              </a:rPr>
              <a:t></a:t>
            </a:r>
            <a:r>
              <a:rPr lang="en-US" dirty="0"/>
              <a:t> r1 </a:t>
            </a:r>
            <a:r>
              <a:rPr lang="en-US" dirty="0" err="1"/>
              <a:t>hoặc</a:t>
            </a:r>
            <a:r>
              <a:rPr lang="en-US" dirty="0"/>
              <a:t> t </a:t>
            </a:r>
            <a:r>
              <a:rPr lang="en-US" dirty="0">
                <a:sym typeface="Symbol" panose="05050102010706020507" pitchFamily="18" charset="2"/>
              </a:rPr>
              <a:t></a:t>
            </a:r>
            <a:r>
              <a:rPr lang="en-US" dirty="0"/>
              <a:t> r2}</a:t>
            </a:r>
            <a:endParaRPr lang="en-US" dirty="0"/>
          </a:p>
          <a:p>
            <a:pPr eaLnBrk="1" hangingPunct="1"/>
            <a:r>
              <a:rPr lang="en-US" b="1" dirty="0" err="1"/>
              <a:t>Ví</a:t>
            </a:r>
            <a:r>
              <a:rPr lang="en-US" b="1" dirty="0"/>
              <a:t> </a:t>
            </a:r>
            <a:r>
              <a:rPr lang="en-US" b="1" dirty="0" err="1"/>
              <a:t>dụ</a:t>
            </a:r>
            <a:r>
              <a:rPr lang="en-US" b="1" dirty="0"/>
              <a:t>: Cho 2 LĐQH </a:t>
            </a:r>
            <a:r>
              <a:rPr lang="en-US" b="1" dirty="0" err="1"/>
              <a:t>sau</a:t>
            </a:r>
            <a:r>
              <a:rPr lang="en-US" b="1" dirty="0"/>
              <a:t>:</a:t>
            </a:r>
            <a:endParaRPr lang="en-US" b="1" dirty="0"/>
          </a:p>
          <a:p>
            <a:pPr lvl="1" eaLnBrk="1" hangingPunct="1">
              <a:buFontTx/>
              <a:buNone/>
            </a:pPr>
            <a:r>
              <a:rPr lang="en-US" b="1" dirty="0"/>
              <a:t>	</a:t>
            </a:r>
            <a:r>
              <a:rPr lang="en-US" dirty="0" err="1"/>
              <a:t>Canbo</a:t>
            </a:r>
            <a:r>
              <a:rPr lang="en-US" dirty="0"/>
              <a:t>(</a:t>
            </a:r>
            <a:r>
              <a:rPr lang="en-US" dirty="0" err="1"/>
              <a:t>Maso</a:t>
            </a:r>
            <a:r>
              <a:rPr lang="en-US" dirty="0"/>
              <a:t>, </a:t>
            </a:r>
            <a:r>
              <a:rPr lang="en-US" dirty="0" err="1"/>
              <a:t>Hoten</a:t>
            </a:r>
            <a:r>
              <a:rPr lang="en-US" dirty="0"/>
              <a:t>, </a:t>
            </a:r>
            <a:r>
              <a:rPr lang="en-US" dirty="0" err="1"/>
              <a:t>Ngsinh</a:t>
            </a:r>
            <a:r>
              <a:rPr lang="en-US" dirty="0"/>
              <a:t>, QQ, </a:t>
            </a:r>
            <a:r>
              <a:rPr lang="en-US" dirty="0" err="1"/>
              <a:t>Hs_luong</a:t>
            </a:r>
            <a:r>
              <a:rPr lang="en-US" dirty="0"/>
              <a:t>)</a:t>
            </a:r>
            <a:br>
              <a:rPr lang="en-US" dirty="0"/>
            </a:br>
            <a:r>
              <a:rPr lang="en-US" dirty="0" err="1"/>
              <a:t>Giangvien</a:t>
            </a:r>
            <a:r>
              <a:rPr lang="en-US" dirty="0"/>
              <a:t>(</a:t>
            </a:r>
            <a:r>
              <a:rPr lang="en-US" dirty="0" err="1"/>
              <a:t>Maso</a:t>
            </a:r>
            <a:r>
              <a:rPr lang="en-US" dirty="0"/>
              <a:t>, </a:t>
            </a:r>
            <a:r>
              <a:rPr lang="en-US" dirty="0" err="1"/>
              <a:t>Hoten</a:t>
            </a:r>
            <a:r>
              <a:rPr lang="en-US" dirty="0"/>
              <a:t>, </a:t>
            </a:r>
            <a:r>
              <a:rPr lang="en-US" dirty="0" err="1"/>
              <a:t>Ngaysinh</a:t>
            </a:r>
            <a:r>
              <a:rPr lang="en-US" dirty="0"/>
              <a:t>, QQ, </a:t>
            </a:r>
            <a:r>
              <a:rPr lang="en-US" dirty="0" err="1"/>
              <a:t>Hs_luong</a:t>
            </a:r>
            <a:r>
              <a:rPr lang="en-US" dirty="0"/>
              <a:t>)</a:t>
            </a:r>
            <a:br>
              <a:rPr lang="en-US" dirty="0"/>
            </a:br>
            <a:r>
              <a:rPr lang="en-US" dirty="0"/>
              <a:t>          </a:t>
            </a:r>
            <a:endParaRPr lang="en-US" dirty="0"/>
          </a:p>
          <a:p>
            <a:pPr lvl="1" eaLnBrk="1" hangingPunct="1">
              <a:buFontTx/>
              <a:buNone/>
            </a:pPr>
            <a:r>
              <a:rPr lang="en-US" dirty="0"/>
              <a:t>-	In ra </a:t>
            </a:r>
            <a:r>
              <a:rPr lang="en-US" dirty="0" err="1"/>
              <a:t>danh</a:t>
            </a:r>
            <a:r>
              <a:rPr lang="en-US" dirty="0"/>
              <a:t> </a:t>
            </a:r>
            <a:r>
              <a:rPr lang="en-US" dirty="0" err="1"/>
              <a:t>sách</a:t>
            </a:r>
            <a:r>
              <a:rPr lang="en-US" dirty="0"/>
              <a:t> </a:t>
            </a:r>
            <a:r>
              <a:rPr lang="en-US" dirty="0" err="1"/>
              <a:t>gồm</a:t>
            </a:r>
            <a:r>
              <a:rPr lang="en-US" dirty="0"/>
              <a:t>: </a:t>
            </a:r>
            <a:r>
              <a:rPr lang="en-US" dirty="0" err="1"/>
              <a:t>mã</a:t>
            </a:r>
            <a:r>
              <a:rPr lang="en-US" dirty="0"/>
              <a:t> </a:t>
            </a:r>
            <a:r>
              <a:rPr lang="en-US" dirty="0" err="1"/>
              <a:t>số</a:t>
            </a:r>
            <a:r>
              <a:rPr lang="en-US" dirty="0"/>
              <a:t> </a:t>
            </a:r>
            <a:r>
              <a:rPr lang="en-US" dirty="0" err="1"/>
              <a:t>và</a:t>
            </a:r>
            <a:r>
              <a:rPr lang="en-US" dirty="0"/>
              <a:t> </a:t>
            </a:r>
            <a:r>
              <a:rPr lang="en-US" dirty="0" err="1"/>
              <a:t>họ</a:t>
            </a:r>
            <a:r>
              <a:rPr lang="en-US" dirty="0"/>
              <a:t> </a:t>
            </a:r>
            <a:r>
              <a:rPr lang="en-US" dirty="0" err="1"/>
              <a:t>tên</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cán</a:t>
            </a:r>
            <a:r>
              <a:rPr lang="en-US" dirty="0"/>
              <a:t> </a:t>
            </a:r>
            <a:r>
              <a:rPr lang="en-US" dirty="0" err="1"/>
              <a:t>bộ</a:t>
            </a:r>
            <a:r>
              <a:rPr lang="en-US" dirty="0"/>
              <a:t> </a:t>
            </a:r>
            <a:r>
              <a:rPr lang="en-US" dirty="0" err="1"/>
              <a:t>và</a:t>
            </a:r>
            <a:r>
              <a:rPr lang="en-US" dirty="0"/>
              <a:t> </a:t>
            </a:r>
            <a:r>
              <a:rPr lang="en-US" dirty="0" err="1"/>
              <a:t>giảng</a:t>
            </a:r>
            <a:r>
              <a:rPr lang="en-US" dirty="0"/>
              <a:t> </a:t>
            </a:r>
            <a:r>
              <a:rPr lang="en-US" dirty="0" err="1"/>
              <a:t>viên</a:t>
            </a:r>
            <a:r>
              <a:rPr lang="en-US" dirty="0"/>
              <a:t>: </a:t>
            </a:r>
            <a:endParaRPr lang="en-US" dirty="0"/>
          </a:p>
          <a:p>
            <a:pPr lvl="1" algn="ctr" eaLnBrk="1" hangingPunct="1">
              <a:buFontTx/>
              <a:buNone/>
            </a:pPr>
            <a:r>
              <a:rPr lang="en-US" dirty="0">
                <a:latin typeface="Lucida Console" panose="020B0609040504020204" pitchFamily="49" charset="0"/>
              </a:rPr>
              <a:t>∏</a:t>
            </a:r>
            <a:r>
              <a:rPr lang="en-US" b="1" baseline="-25000" dirty="0" err="1"/>
              <a:t>Maso</a:t>
            </a:r>
            <a:r>
              <a:rPr lang="en-US" b="1" baseline="-25000" dirty="0"/>
              <a:t>, </a:t>
            </a:r>
            <a:r>
              <a:rPr lang="en-US" b="1" baseline="-25000" dirty="0" err="1"/>
              <a:t>Hoten</a:t>
            </a:r>
            <a:r>
              <a:rPr lang="en-US" b="1" dirty="0"/>
              <a:t>(</a:t>
            </a:r>
            <a:r>
              <a:rPr lang="en-US" b="1" dirty="0" err="1"/>
              <a:t>Canbo</a:t>
            </a:r>
            <a:r>
              <a:rPr lang="en-US" b="1" dirty="0"/>
              <a:t> U </a:t>
            </a:r>
            <a:r>
              <a:rPr lang="en-US" b="1" dirty="0" err="1"/>
              <a:t>Giảngviên</a:t>
            </a:r>
            <a:r>
              <a:rPr lang="en-US" b="1" dirty="0"/>
              <a:t>)</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80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80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giao</a:t>
            </a:r>
            <a:endParaRPr lang="en-US" sz="2400"/>
          </a:p>
        </p:txBody>
      </p:sp>
      <p:sp>
        <p:nvSpPr>
          <p:cNvPr id="77827" name="Rectangle 3"/>
          <p:cNvSpPr>
            <a:spLocks noGrp="1" noChangeArrowheads="1"/>
          </p:cNvSpPr>
          <p:nvPr>
            <p:ph type="body" idx="4294967295"/>
          </p:nvPr>
        </p:nvSpPr>
        <p:spPr/>
        <p:txBody>
          <a:bodyPr/>
          <a:lstStyle/>
          <a:p>
            <a:pPr eaLnBrk="1" hangingPunct="1"/>
            <a:r>
              <a:rPr lang="en-US" sz="2200" b="1"/>
              <a:t>Phép giao</a:t>
            </a:r>
            <a:endParaRPr lang="en-US" sz="2200"/>
          </a:p>
          <a:p>
            <a:pPr lvl="1" eaLnBrk="1" hangingPunct="1"/>
            <a:r>
              <a:rPr lang="en-US"/>
              <a:t>Giao của hai quan hệ tương thích r1, r2 ký hiệu r1 </a:t>
            </a:r>
            <a:r>
              <a:rPr lang="en-US">
                <a:sym typeface="Symbol" panose="05050102010706020507" pitchFamily="18" charset="2"/>
              </a:rPr>
              <a:t></a:t>
            </a:r>
            <a:r>
              <a:rPr lang="en-US"/>
              <a:t> r2 là một quan hệ trên U gồm các bộ vừa thuộc r1 vừa thuộc r2.</a:t>
            </a:r>
            <a:endParaRPr lang="en-US"/>
          </a:p>
          <a:p>
            <a:pPr lvl="1" algn="ctr" eaLnBrk="1" hangingPunct="1">
              <a:buFontTx/>
              <a:buNone/>
            </a:pPr>
            <a:r>
              <a:rPr lang="en-US" sz="2200"/>
              <a:t>r1</a:t>
            </a:r>
            <a:r>
              <a:rPr lang="en-US" sz="2200" b="1">
                <a:sym typeface="Symbol" panose="05050102010706020507" pitchFamily="18" charset="2"/>
              </a:rPr>
              <a:t></a:t>
            </a:r>
            <a:r>
              <a:rPr lang="en-US" sz="2200"/>
              <a:t> r2 = {t: t </a:t>
            </a:r>
            <a:r>
              <a:rPr lang="en-US" sz="2200">
                <a:sym typeface="Symbol" panose="05050102010706020507" pitchFamily="18" charset="2"/>
              </a:rPr>
              <a:t></a:t>
            </a:r>
            <a:r>
              <a:rPr lang="en-US" sz="2200"/>
              <a:t> r1 và t </a:t>
            </a:r>
            <a:r>
              <a:rPr lang="en-US" sz="2200">
                <a:sym typeface="Symbol" panose="05050102010706020507" pitchFamily="18" charset="2"/>
              </a:rPr>
              <a:t></a:t>
            </a:r>
            <a:r>
              <a:rPr lang="en-US" sz="2200"/>
              <a:t> r2}</a:t>
            </a:r>
            <a:endParaRPr lang="en-US" sz="2200"/>
          </a:p>
          <a:p>
            <a:pPr lvl="1" algn="ctr" eaLnBrk="1" hangingPunct="1">
              <a:buFontTx/>
              <a:buNone/>
            </a:pPr>
            <a:endParaRPr lang="en-US" sz="2200"/>
          </a:p>
          <a:p>
            <a:pPr lvl="1" eaLnBrk="1" hangingPunct="1"/>
            <a:r>
              <a:rPr lang="en-US"/>
              <a:t>Vd: In ra mã sinh viên và họ tên của những sinh viên vừa thực hiện đề tài "DT001" vừa thực hiện đề  tài "DT005”</a:t>
            </a:r>
            <a:endParaRPr lang="en-US"/>
          </a:p>
          <a:p>
            <a:pPr lvl="1" eaLnBrk="1" hangingPunct="1">
              <a:buFontTx/>
              <a:buNone/>
            </a:pPr>
            <a:endParaRPr lang="en-US"/>
          </a:p>
          <a:p>
            <a:pPr lvl="1" eaLnBrk="1" hangingPunct="1">
              <a:buFontTx/>
              <a:buNone/>
            </a:pPr>
            <a:r>
              <a:rPr lang="en-US"/>
              <a:t>	∏</a:t>
            </a:r>
            <a:r>
              <a:rPr lang="en-US" b="1" baseline="-25000"/>
              <a:t>MaSV, Hoten</a:t>
            </a:r>
            <a:r>
              <a:rPr lang="en-US" b="1"/>
              <a:t>(</a:t>
            </a:r>
            <a:r>
              <a:rPr lang="el-GR" b="1">
                <a:latin typeface="Lucida Console" panose="020B0609040504020204" pitchFamily="49" charset="0"/>
              </a:rPr>
              <a:t>σ</a:t>
            </a:r>
            <a:r>
              <a:rPr lang="en-US" b="1" baseline="-25000"/>
              <a:t>(MaDT='DT001')</a:t>
            </a:r>
            <a:r>
              <a:rPr lang="en-US"/>
              <a:t>(SINHVIEN * SV_DT )</a:t>
            </a:r>
            <a:r>
              <a:rPr lang="en-US" b="1"/>
              <a:t>) </a:t>
            </a:r>
            <a:r>
              <a:rPr lang="en-US" sz="2500" b="1">
                <a:sym typeface="Symbol" panose="05050102010706020507" pitchFamily="18" charset="2"/>
              </a:rPr>
              <a:t></a:t>
            </a:r>
            <a:endParaRPr lang="en-US" b="1"/>
          </a:p>
          <a:p>
            <a:pPr lvl="1" eaLnBrk="1" hangingPunct="1">
              <a:buFontTx/>
              <a:buNone/>
            </a:pPr>
            <a:r>
              <a:rPr lang="en-US" b="1"/>
              <a:t>	∏</a:t>
            </a:r>
            <a:r>
              <a:rPr lang="en-US" b="1" baseline="-25000"/>
              <a:t>MaSV, Hoten</a:t>
            </a:r>
            <a:r>
              <a:rPr lang="en-US" b="1"/>
              <a:t>(</a:t>
            </a:r>
            <a:r>
              <a:rPr lang="el-GR" b="1">
                <a:latin typeface="Lucida Console" panose="020B0609040504020204" pitchFamily="49" charset="0"/>
              </a:rPr>
              <a:t>σ</a:t>
            </a:r>
            <a:r>
              <a:rPr lang="en-US"/>
              <a:t>(MaDT='DT005')(SINHVIEN * SV_DT )</a:t>
            </a:r>
            <a:r>
              <a:rPr lang="en-US" b="1"/>
              <a:t>)</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2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 – Phép hiệu</a:t>
            </a:r>
            <a:endParaRPr lang="en-US" sz="2400"/>
          </a:p>
        </p:txBody>
      </p:sp>
      <p:sp>
        <p:nvSpPr>
          <p:cNvPr id="78851" name="Rectangle 3"/>
          <p:cNvSpPr>
            <a:spLocks noGrp="1" noChangeArrowheads="1"/>
          </p:cNvSpPr>
          <p:nvPr>
            <p:ph type="body" idx="4294967295"/>
          </p:nvPr>
        </p:nvSpPr>
        <p:spPr>
          <a:xfrm>
            <a:off x="457200" y="1600200"/>
            <a:ext cx="8534400" cy="4525963"/>
          </a:xfrm>
        </p:spPr>
        <p:txBody>
          <a:bodyPr/>
          <a:lstStyle/>
          <a:p>
            <a:pPr eaLnBrk="1" hangingPunct="1"/>
            <a:r>
              <a:rPr lang="en-US" b="1" dirty="0" err="1"/>
              <a:t>Phép</a:t>
            </a:r>
            <a:r>
              <a:rPr lang="en-US" b="1" dirty="0"/>
              <a:t> </a:t>
            </a:r>
            <a:r>
              <a:rPr lang="en-US" b="1" dirty="0" err="1"/>
              <a:t>hiệu</a:t>
            </a:r>
            <a:endParaRPr lang="en-US" dirty="0"/>
          </a:p>
          <a:p>
            <a:pPr lvl="1" eaLnBrk="1" hangingPunct="1"/>
            <a:r>
              <a:rPr lang="en-US" dirty="0" err="1"/>
              <a:t>Hiệu</a:t>
            </a:r>
            <a:r>
              <a:rPr lang="en-US" dirty="0"/>
              <a:t> </a:t>
            </a:r>
            <a:r>
              <a:rPr lang="en-US" dirty="0" err="1"/>
              <a:t>của</a:t>
            </a:r>
            <a:r>
              <a:rPr lang="en-US" dirty="0"/>
              <a:t> </a:t>
            </a:r>
            <a:r>
              <a:rPr lang="en-US" dirty="0" err="1"/>
              <a:t>hai</a:t>
            </a:r>
            <a:r>
              <a:rPr lang="en-US" dirty="0"/>
              <a:t> </a:t>
            </a:r>
            <a:r>
              <a:rPr lang="en-US" dirty="0" err="1"/>
              <a:t>quan</a:t>
            </a:r>
            <a:r>
              <a:rPr lang="en-US" dirty="0"/>
              <a:t> </a:t>
            </a:r>
            <a:r>
              <a:rPr lang="en-US" dirty="0" err="1"/>
              <a:t>hệ</a:t>
            </a:r>
            <a:r>
              <a:rPr lang="en-US" dirty="0"/>
              <a:t> </a:t>
            </a:r>
            <a:r>
              <a:rPr lang="en-US" dirty="0" err="1"/>
              <a:t>tương</a:t>
            </a:r>
            <a:r>
              <a:rPr lang="en-US" dirty="0"/>
              <a:t> </a:t>
            </a:r>
            <a:r>
              <a:rPr lang="en-US" dirty="0" err="1"/>
              <a:t>thích</a:t>
            </a:r>
            <a:r>
              <a:rPr lang="en-US" dirty="0"/>
              <a:t> r </a:t>
            </a:r>
            <a:r>
              <a:rPr lang="en-US" dirty="0" err="1"/>
              <a:t>và</a:t>
            </a:r>
            <a:r>
              <a:rPr lang="en-US" dirty="0"/>
              <a:t> s </a:t>
            </a:r>
            <a:r>
              <a:rPr lang="en-US" dirty="0" err="1"/>
              <a:t>ký</a:t>
            </a:r>
            <a:r>
              <a:rPr lang="en-US" dirty="0"/>
              <a:t> </a:t>
            </a:r>
            <a:r>
              <a:rPr lang="en-US" dirty="0" err="1"/>
              <a:t>hiệu</a:t>
            </a:r>
            <a:r>
              <a:rPr lang="en-US" dirty="0"/>
              <a:t> </a:t>
            </a:r>
            <a:r>
              <a:rPr lang="en-US" dirty="0" err="1"/>
              <a:t>là</a:t>
            </a:r>
            <a:r>
              <a:rPr lang="en-US" dirty="0"/>
              <a:t> r - s, </a:t>
            </a:r>
            <a:r>
              <a:rPr lang="en-US" dirty="0" err="1"/>
              <a:t>là</a:t>
            </a:r>
            <a:r>
              <a:rPr lang="en-US" dirty="0"/>
              <a:t> </a:t>
            </a:r>
            <a:r>
              <a:rPr lang="en-US" dirty="0" err="1"/>
              <a:t>một</a:t>
            </a:r>
            <a:r>
              <a:rPr lang="en-US" dirty="0"/>
              <a:t> </a:t>
            </a:r>
            <a:r>
              <a:rPr lang="en-US" dirty="0" err="1"/>
              <a:t>quan</a:t>
            </a:r>
            <a:r>
              <a:rPr lang="en-US" dirty="0"/>
              <a:t> </a:t>
            </a:r>
            <a:r>
              <a:rPr lang="en-US" dirty="0" err="1"/>
              <a:t>hệ</a:t>
            </a:r>
            <a:r>
              <a:rPr lang="en-US" dirty="0"/>
              <a:t> </a:t>
            </a:r>
            <a:r>
              <a:rPr lang="en-US" dirty="0" err="1"/>
              <a:t>gồm</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bộ</a:t>
            </a:r>
            <a:r>
              <a:rPr lang="en-US" dirty="0"/>
              <a:t> </a:t>
            </a:r>
            <a:r>
              <a:rPr lang="en-US" dirty="0" err="1"/>
              <a:t>thuộc</a:t>
            </a:r>
            <a:r>
              <a:rPr lang="en-US" dirty="0"/>
              <a:t> r </a:t>
            </a:r>
            <a:r>
              <a:rPr lang="en-US" dirty="0" err="1"/>
              <a:t>nhưng</a:t>
            </a:r>
            <a:r>
              <a:rPr lang="en-US" dirty="0"/>
              <a:t> </a:t>
            </a:r>
            <a:r>
              <a:rPr lang="en-US" dirty="0" err="1"/>
              <a:t>không</a:t>
            </a:r>
            <a:r>
              <a:rPr lang="en-US" dirty="0"/>
              <a:t> </a:t>
            </a:r>
            <a:r>
              <a:rPr lang="en-US" dirty="0" err="1"/>
              <a:t>thuộc</a:t>
            </a:r>
            <a:r>
              <a:rPr lang="en-US" dirty="0"/>
              <a:t> s. </a:t>
            </a:r>
            <a:endParaRPr lang="en-US" dirty="0"/>
          </a:p>
          <a:p>
            <a:pPr lvl="1" algn="ctr" eaLnBrk="1" hangingPunct="1">
              <a:buFontTx/>
              <a:buNone/>
            </a:pPr>
            <a:r>
              <a:rPr lang="en-US" b="1" dirty="0"/>
              <a:t>	r – s = {t: t </a:t>
            </a:r>
            <a:r>
              <a:rPr lang="en-US" b="1" dirty="0">
                <a:sym typeface="Symbol" panose="05050102010706020507" pitchFamily="18" charset="2"/>
              </a:rPr>
              <a:t></a:t>
            </a:r>
            <a:r>
              <a:rPr lang="en-US" b="1" dirty="0"/>
              <a:t> r </a:t>
            </a:r>
            <a:r>
              <a:rPr lang="en-US" b="1" dirty="0" err="1"/>
              <a:t>và</a:t>
            </a:r>
            <a:r>
              <a:rPr lang="en-US" b="1" dirty="0"/>
              <a:t> t </a:t>
            </a:r>
            <a:r>
              <a:rPr lang="en-US" b="1" dirty="0">
                <a:sym typeface="Symbol" panose="05050102010706020507" pitchFamily="18" charset="2"/>
              </a:rPr>
              <a:t></a:t>
            </a:r>
            <a:r>
              <a:rPr lang="en-US" b="1" dirty="0"/>
              <a:t> s}</a:t>
            </a:r>
            <a:endParaRPr lang="en-US" b="1" dirty="0"/>
          </a:p>
          <a:p>
            <a:pPr lvl="1" eaLnBrk="1" hangingPunct="1"/>
            <a:endParaRPr lang="en-US" b="1" dirty="0"/>
          </a:p>
          <a:p>
            <a:pPr lvl="1" eaLnBrk="1" hangingPunct="1"/>
            <a:r>
              <a:rPr lang="en-US" b="1" dirty="0" err="1"/>
              <a:t>Ví</a:t>
            </a:r>
            <a:r>
              <a:rPr lang="en-US" b="1" dirty="0"/>
              <a:t> </a:t>
            </a:r>
            <a:r>
              <a:rPr lang="en-US" b="1" dirty="0" err="1"/>
              <a:t>dụ</a:t>
            </a:r>
            <a:r>
              <a:rPr lang="en-US" b="1" dirty="0"/>
              <a:t>:</a:t>
            </a:r>
            <a:r>
              <a:rPr lang="en-US" dirty="0"/>
              <a:t> In ra </a:t>
            </a:r>
            <a:r>
              <a:rPr lang="en-US" dirty="0" err="1"/>
              <a:t>mã</a:t>
            </a:r>
            <a:r>
              <a:rPr lang="en-US" dirty="0"/>
              <a:t> </a:t>
            </a:r>
            <a:r>
              <a:rPr lang="en-US" dirty="0" err="1"/>
              <a:t>sinh</a:t>
            </a:r>
            <a:r>
              <a:rPr lang="en-US" dirty="0"/>
              <a:t> </a:t>
            </a:r>
            <a:r>
              <a:rPr lang="en-US" dirty="0" err="1"/>
              <a:t>viên</a:t>
            </a:r>
            <a:r>
              <a:rPr lang="en-US" dirty="0"/>
              <a:t> </a:t>
            </a:r>
            <a:r>
              <a:rPr lang="en-US" dirty="0" err="1"/>
              <a:t>và</a:t>
            </a:r>
            <a:r>
              <a:rPr lang="en-US" dirty="0"/>
              <a:t> </a:t>
            </a:r>
            <a:r>
              <a:rPr lang="en-US" dirty="0" err="1"/>
              <a:t>họ</a:t>
            </a:r>
            <a:r>
              <a:rPr lang="en-US" dirty="0"/>
              <a:t> </a:t>
            </a:r>
            <a:r>
              <a:rPr lang="en-US" dirty="0" err="1"/>
              <a:t>tên</a:t>
            </a:r>
            <a:r>
              <a:rPr lang="en-US" dirty="0"/>
              <a:t> </a:t>
            </a:r>
            <a:r>
              <a:rPr lang="en-US" dirty="0" err="1"/>
              <a:t>của</a:t>
            </a:r>
            <a:r>
              <a:rPr lang="en-US" dirty="0"/>
              <a:t> </a:t>
            </a:r>
            <a:r>
              <a:rPr lang="en-US" dirty="0" err="1"/>
              <a:t>những</a:t>
            </a:r>
            <a:r>
              <a:rPr lang="en-US" dirty="0"/>
              <a:t> </a:t>
            </a:r>
            <a:r>
              <a:rPr lang="en-US" dirty="0" err="1"/>
              <a:t>sinh</a:t>
            </a:r>
            <a:r>
              <a:rPr lang="en-US" dirty="0"/>
              <a:t> </a:t>
            </a:r>
            <a:r>
              <a:rPr lang="en-US" dirty="0" err="1"/>
              <a:t>viên</a:t>
            </a:r>
            <a:r>
              <a:rPr lang="en-US" dirty="0"/>
              <a:t> </a:t>
            </a:r>
            <a:r>
              <a:rPr lang="en-US" dirty="0" err="1"/>
              <a:t>không</a:t>
            </a:r>
            <a:r>
              <a:rPr lang="en-US" dirty="0"/>
              <a:t> </a:t>
            </a:r>
            <a:r>
              <a:rPr lang="en-US" dirty="0" err="1"/>
              <a:t>thực</a:t>
            </a:r>
            <a:r>
              <a:rPr lang="en-US" dirty="0"/>
              <a:t> </a:t>
            </a:r>
            <a:r>
              <a:rPr lang="en-US" dirty="0" err="1"/>
              <a:t>hiện</a:t>
            </a:r>
            <a:r>
              <a:rPr lang="en-US" dirty="0"/>
              <a:t> </a:t>
            </a:r>
            <a:r>
              <a:rPr lang="en-US" dirty="0" err="1"/>
              <a:t>đề</a:t>
            </a:r>
            <a:r>
              <a:rPr lang="en-US" dirty="0"/>
              <a:t> </a:t>
            </a:r>
            <a:r>
              <a:rPr lang="en-US" dirty="0" err="1"/>
              <a:t>tài</a:t>
            </a:r>
            <a:r>
              <a:rPr lang="en-US" dirty="0"/>
              <a:t> </a:t>
            </a:r>
            <a:r>
              <a:rPr lang="en-US" dirty="0" err="1"/>
              <a:t>có</a:t>
            </a:r>
            <a:r>
              <a:rPr lang="en-US" dirty="0"/>
              <a:t> </a:t>
            </a:r>
            <a:r>
              <a:rPr lang="en-US" dirty="0" err="1"/>
              <a:t>nơi</a:t>
            </a:r>
            <a:r>
              <a:rPr lang="en-US" dirty="0"/>
              <a:t> </a:t>
            </a:r>
            <a:r>
              <a:rPr lang="en-US" dirty="0" err="1"/>
              <a:t>áp</a:t>
            </a:r>
            <a:r>
              <a:rPr lang="en-US" dirty="0"/>
              <a:t> </a:t>
            </a:r>
            <a:r>
              <a:rPr lang="en-US" dirty="0" err="1"/>
              <a:t>dụng</a:t>
            </a:r>
            <a:r>
              <a:rPr lang="en-US" dirty="0"/>
              <a:t> </a:t>
            </a:r>
            <a:r>
              <a:rPr lang="en-US" dirty="0" err="1"/>
              <a:t>ở</a:t>
            </a:r>
            <a:r>
              <a:rPr lang="en-US" dirty="0"/>
              <a:t> </a:t>
            </a:r>
            <a:r>
              <a:rPr lang="en-US" dirty="0" err="1"/>
              <a:t>Vĩnh</a:t>
            </a:r>
            <a:r>
              <a:rPr lang="en-US" dirty="0"/>
              <a:t> Long</a:t>
            </a:r>
            <a:endParaRPr lang="en-US" dirty="0"/>
          </a:p>
          <a:p>
            <a:pPr lvl="1" eaLnBrk="1" hangingPunct="1">
              <a:buFontTx/>
              <a:buNone/>
            </a:pPr>
            <a:r>
              <a:rPr lang="en-US" dirty="0"/>
              <a:t>∏</a:t>
            </a:r>
            <a:r>
              <a:rPr lang="en-US" b="1" baseline="-25000" dirty="0" err="1"/>
              <a:t>MaSV</a:t>
            </a:r>
            <a:r>
              <a:rPr lang="en-US" b="1" baseline="-25000" dirty="0"/>
              <a:t>, </a:t>
            </a:r>
            <a:r>
              <a:rPr lang="en-US" b="1" baseline="-25000" dirty="0" err="1"/>
              <a:t>Hoten</a:t>
            </a:r>
            <a:r>
              <a:rPr lang="en-US" b="1" dirty="0"/>
              <a:t>(</a:t>
            </a:r>
            <a:r>
              <a:rPr lang="en-US" dirty="0"/>
              <a:t>SINHVIEN</a:t>
            </a:r>
            <a:r>
              <a:rPr lang="en-US" b="1" dirty="0"/>
              <a:t>) -</a:t>
            </a:r>
            <a:r>
              <a:rPr lang="en-US" dirty="0"/>
              <a:t> </a:t>
            </a:r>
            <a:endParaRPr lang="en-US" dirty="0"/>
          </a:p>
          <a:p>
            <a:pPr lvl="1" eaLnBrk="1" hangingPunct="1">
              <a:buFontTx/>
              <a:buNone/>
            </a:pPr>
            <a:r>
              <a:rPr lang="en-US" sz="2200" dirty="0"/>
              <a:t>∏</a:t>
            </a:r>
            <a:r>
              <a:rPr lang="en-US" sz="2200" b="1" baseline="-25000" dirty="0" err="1"/>
              <a:t>MaSV</a:t>
            </a:r>
            <a:r>
              <a:rPr lang="en-US" sz="2200" b="1" baseline="-25000" dirty="0"/>
              <a:t>, </a:t>
            </a:r>
            <a:r>
              <a:rPr lang="en-US" sz="2200" b="1" baseline="-25000" dirty="0" err="1"/>
              <a:t>Hoten</a:t>
            </a:r>
            <a:r>
              <a:rPr lang="en-US" sz="2200" b="1" dirty="0"/>
              <a:t>(</a:t>
            </a:r>
            <a:r>
              <a:rPr lang="el-GR" sz="2200" b="1" dirty="0">
                <a:latin typeface="Lucida Console" panose="020B0609040504020204" pitchFamily="49" charset="0"/>
              </a:rPr>
              <a:t>σ</a:t>
            </a:r>
            <a:r>
              <a:rPr lang="en-US" sz="2200" dirty="0"/>
              <a:t> </a:t>
            </a:r>
            <a:r>
              <a:rPr lang="en-US" sz="2200" dirty="0" err="1"/>
              <a:t>MaDT</a:t>
            </a:r>
            <a:r>
              <a:rPr lang="en-US" sz="2200" dirty="0"/>
              <a:t>(</a:t>
            </a:r>
            <a:r>
              <a:rPr lang="el-GR" sz="2200" b="1" dirty="0">
                <a:latin typeface="Lucida Console" panose="020B0609040504020204" pitchFamily="49" charset="0"/>
              </a:rPr>
              <a:t>σ</a:t>
            </a:r>
            <a:r>
              <a:rPr lang="en-US" sz="2200" b="1" baseline="-25000" dirty="0"/>
              <a:t>(</a:t>
            </a:r>
            <a:r>
              <a:rPr lang="en-US" sz="2200" b="1" baseline="-25000" dirty="0" err="1"/>
              <a:t>Noi_AD</a:t>
            </a:r>
            <a:r>
              <a:rPr lang="en-US" sz="2200" b="1" baseline="-25000" dirty="0"/>
              <a:t>='Vinh Long')(</a:t>
            </a:r>
            <a:r>
              <a:rPr lang="en-US" sz="2200" dirty="0"/>
              <a:t>SV_DT))*SINHVIEN * SV_DT )</a:t>
            </a:r>
            <a:r>
              <a:rPr lang="en-US" sz="2200" b="1" dirty="0"/>
              <a:t>)</a:t>
            </a:r>
            <a:endParaRPr lang="en-US" sz="1800" dirty="0"/>
          </a:p>
          <a:p>
            <a:pPr eaLnBrk="1" hangingPunct="1"/>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Đại số quan hệ</a:t>
            </a:r>
            <a:br>
              <a:rPr lang="en-US"/>
            </a:br>
            <a:r>
              <a:rPr lang="en-US" sz="2400"/>
              <a:t>- Các phép toán</a:t>
            </a:r>
            <a:endParaRPr lang="en-US" sz="2400"/>
          </a:p>
        </p:txBody>
      </p:sp>
      <p:sp>
        <p:nvSpPr>
          <p:cNvPr id="83971" name="Rectangle 3"/>
          <p:cNvSpPr>
            <a:spLocks noGrp="1" noChangeArrowheads="1"/>
          </p:cNvSpPr>
          <p:nvPr>
            <p:ph type="body" idx="1"/>
          </p:nvPr>
        </p:nvSpPr>
        <p:spPr/>
        <p:txBody>
          <a:bodyPr/>
          <a:lstStyle/>
          <a:p>
            <a:endParaRPr lang="en-US"/>
          </a:p>
        </p:txBody>
      </p:sp>
      <p:pic>
        <p:nvPicPr>
          <p:cNvPr id="7987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371600"/>
            <a:ext cx="7924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2"/>
          <a:stretch>
            <a:fillRect/>
          </a:stretch>
        </p:blipFill>
        <p:spPr>
          <a:xfrm>
            <a:off x="4648200" y="5994400"/>
            <a:ext cx="2438400" cy="292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blinds(horizontal)">
                                      <p:cBhvr>
                                        <p:cTn id="7"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p:txBody>
          <a:bodyPr/>
          <a:lstStyle/>
          <a:p>
            <a:pPr eaLnBrk="1" hangingPunct="1"/>
            <a:r>
              <a:rPr lang="en-US"/>
              <a:t>Đại số quan hệ</a:t>
            </a:r>
            <a:br>
              <a:rPr lang="en-US"/>
            </a:br>
            <a:r>
              <a:rPr lang="en-US" sz="2400"/>
              <a:t>- Các phép toán</a:t>
            </a:r>
            <a:endParaRPr lang="en-US" sz="2400"/>
          </a:p>
        </p:txBody>
      </p:sp>
      <p:sp>
        <p:nvSpPr>
          <p:cNvPr id="80899" name="Rectangle 3"/>
          <p:cNvSpPr>
            <a:spLocks noGrp="1" noChangeArrowheads="1"/>
          </p:cNvSpPr>
          <p:nvPr>
            <p:ph type="body" idx="4294967295"/>
          </p:nvPr>
        </p:nvSpPr>
        <p:spPr/>
        <p:txBody>
          <a:bodyPr/>
          <a:lstStyle/>
          <a:p>
            <a:pPr eaLnBrk="1" hangingPunct="1">
              <a:lnSpc>
                <a:spcPct val="80000"/>
              </a:lnSpc>
            </a:pPr>
            <a:r>
              <a:rPr lang="en-US" b="1"/>
              <a:t>Phép đặt lại tên</a:t>
            </a:r>
            <a:endParaRPr lang="en-US"/>
          </a:p>
          <a:p>
            <a:pPr lvl="1" eaLnBrk="1" hangingPunct="1">
              <a:lnSpc>
                <a:spcPct val="80000"/>
              </a:lnSpc>
            </a:pPr>
            <a:r>
              <a:rPr lang="en-US"/>
              <a:t>Để có kết quả cho một câu hỏi, có thể ta phải thực hiện tổ hợp nhiều phép toán đại số quan hệ. Trong trường hợp này, sẽ rõ ràng hơn nếu chúng ta sử dụng phép đặt tên để đặt tên cho các quan hệ trung gian.</a:t>
            </a:r>
            <a:endParaRPr lang="en-US"/>
          </a:p>
          <a:p>
            <a:pPr lvl="1" eaLnBrk="1" hangingPunct="1">
              <a:lnSpc>
                <a:spcPct val="80000"/>
              </a:lnSpc>
            </a:pPr>
            <a:r>
              <a:rPr lang="en-US"/>
              <a:t>ký hiệu:</a:t>
            </a:r>
            <a:endParaRPr lang="en-US"/>
          </a:p>
          <a:p>
            <a:pPr lvl="1" algn="ctr" eaLnBrk="1" hangingPunct="1">
              <a:lnSpc>
                <a:spcPct val="80000"/>
              </a:lnSpc>
              <a:buFontTx/>
              <a:buNone/>
            </a:pPr>
            <a:r>
              <a:rPr lang="en-US" b="1"/>
              <a:t> </a:t>
            </a:r>
            <a:r>
              <a:rPr lang="en-US" b="1">
                <a:sym typeface="Symbol" panose="05050102010706020507" pitchFamily="18" charset="2"/>
              </a:rPr>
              <a:t></a:t>
            </a:r>
            <a:r>
              <a:rPr lang="en-US" b="1"/>
              <a:t>tên quan hệ trung gian</a:t>
            </a:r>
            <a:r>
              <a:rPr lang="en-US" b="1">
                <a:sym typeface="Symbol" panose="05050102010706020507" pitchFamily="18" charset="2"/>
              </a:rPr>
              <a:t></a:t>
            </a:r>
            <a:r>
              <a:rPr lang="en-US" b="1"/>
              <a:t> </a:t>
            </a:r>
            <a:r>
              <a:rPr lang="en-US" b="1">
                <a:sym typeface="Wingdings" panose="05000000000000000000" pitchFamily="2" charset="2"/>
              </a:rPr>
              <a:t></a:t>
            </a:r>
            <a:r>
              <a:rPr lang="en-US" b="1"/>
              <a:t> </a:t>
            </a:r>
            <a:r>
              <a:rPr lang="en-US" b="1">
                <a:sym typeface="Symbol" panose="05050102010706020507" pitchFamily="18" charset="2"/>
              </a:rPr>
              <a:t></a:t>
            </a:r>
            <a:r>
              <a:rPr lang="en-US" b="1"/>
              <a:t>biểu thức ĐSQH</a:t>
            </a:r>
            <a:r>
              <a:rPr lang="en-US" b="1">
                <a:sym typeface="Symbol" panose="05050102010706020507" pitchFamily="18" charset="2"/>
              </a:rPr>
              <a:t></a:t>
            </a:r>
            <a:endParaRPr lang="en-US" b="1"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p:txBody>
          <a:bodyPr/>
          <a:lstStyle/>
          <a:p>
            <a:pPr eaLnBrk="1" hangingPunct="1"/>
            <a:r>
              <a:rPr lang="en-US"/>
              <a:t>Đại số quan hệ</a:t>
            </a:r>
            <a:br>
              <a:rPr lang="en-US" sz="3200"/>
            </a:br>
            <a:r>
              <a:rPr lang="en-US" sz="2400"/>
              <a:t>- Các phép toán</a:t>
            </a:r>
            <a:endParaRPr lang="en-US" sz="2400"/>
          </a:p>
        </p:txBody>
      </p:sp>
      <p:sp>
        <p:nvSpPr>
          <p:cNvPr id="81923" name="Rectangle 3"/>
          <p:cNvSpPr>
            <a:spLocks noGrp="1" noChangeArrowheads="1"/>
          </p:cNvSpPr>
          <p:nvPr>
            <p:ph type="body" idx="4294967295"/>
          </p:nvPr>
        </p:nvSpPr>
        <p:spPr/>
        <p:txBody>
          <a:bodyPr/>
          <a:lstStyle/>
          <a:p>
            <a:pPr eaLnBrk="1" hangingPunct="1"/>
            <a:r>
              <a:rPr lang="en-US" b="1" i="1"/>
              <a:t>Ví dụ:</a:t>
            </a:r>
            <a:endParaRPr lang="en-US"/>
          </a:p>
          <a:p>
            <a:pPr lvl="1" eaLnBrk="1" hangingPunct="1"/>
            <a:r>
              <a:rPr lang="en-US"/>
              <a:t>Với biểu thức </a:t>
            </a:r>
            <a:r>
              <a:rPr lang="en-US" b="1">
                <a:sym typeface="Symbol" panose="05050102010706020507" pitchFamily="18" charset="2"/>
              </a:rPr>
              <a:t></a:t>
            </a:r>
            <a:r>
              <a:rPr lang="en-US" b="1" baseline="-25000"/>
              <a:t>DiemTB</a:t>
            </a:r>
            <a:r>
              <a:rPr lang="en-US" b="1"/>
              <a:t>≥9.0(HOCBONG) </a:t>
            </a:r>
            <a:r>
              <a:rPr lang="en-US" b="1">
                <a:sym typeface="Symbol" panose="05050102010706020507" pitchFamily="18" charset="2"/>
              </a:rPr>
              <a:t></a:t>
            </a:r>
            <a:r>
              <a:rPr lang="en-US" b="1"/>
              <a:t> (THANHTICH)</a:t>
            </a:r>
            <a:r>
              <a:rPr lang="en-US"/>
              <a:t> </a:t>
            </a:r>
            <a:endParaRPr lang="en-US"/>
          </a:p>
          <a:p>
            <a:pPr lvl="2" eaLnBrk="1" hangingPunct="1"/>
            <a:r>
              <a:rPr lang="en-US"/>
              <a:t>(trong đó </a:t>
            </a:r>
            <a:r>
              <a:rPr lang="en-US" b="1"/>
              <a:t>THANHTICH</a:t>
            </a:r>
            <a:r>
              <a:rPr lang="en-US"/>
              <a:t> là bảng lưu thành tích của sinh viên gồm các thuộc tính </a:t>
            </a:r>
            <a:r>
              <a:rPr lang="en-US" b="1"/>
              <a:t>maSoSV, thanhTichSV</a:t>
            </a:r>
            <a:r>
              <a:rPr lang="en-US"/>
              <a:t>), ta có thể dùng phép đặt tên như sau:</a:t>
            </a:r>
            <a:endParaRPr lang="en-US" b="1"/>
          </a:p>
          <a:p>
            <a:pPr lvl="3" eaLnBrk="1" hangingPunct="1">
              <a:buFontTx/>
              <a:buNone/>
            </a:pPr>
            <a:r>
              <a:rPr lang="en-US"/>
              <a:t>	XuatSac 	</a:t>
            </a:r>
            <a:r>
              <a:rPr lang="en-US">
                <a:sym typeface="Wingdings" panose="05000000000000000000" pitchFamily="2" charset="2"/>
              </a:rPr>
              <a:t></a:t>
            </a:r>
            <a:r>
              <a:rPr lang="en-US"/>
              <a:t> 	</a:t>
            </a:r>
            <a:r>
              <a:rPr lang="en-US">
                <a:sym typeface="Symbol" panose="05050102010706020507" pitchFamily="18" charset="2"/>
              </a:rPr>
              <a:t></a:t>
            </a:r>
            <a:r>
              <a:rPr lang="en-US"/>
              <a:t>DiemTB≥9.0(HOCBONG) </a:t>
            </a:r>
            <a:endParaRPr lang="en-US"/>
          </a:p>
          <a:p>
            <a:pPr lvl="3" eaLnBrk="1" hangingPunct="1">
              <a:buFontTx/>
              <a:buNone/>
            </a:pPr>
            <a:r>
              <a:rPr lang="en-US"/>
              <a:t>	KetQua 	</a:t>
            </a:r>
            <a:r>
              <a:rPr lang="en-US">
                <a:sym typeface="Wingdings" panose="05000000000000000000" pitchFamily="2" charset="2"/>
              </a:rPr>
              <a:t></a:t>
            </a:r>
            <a:r>
              <a:rPr lang="en-US"/>
              <a:t> 	XuatSac </a:t>
            </a:r>
            <a:r>
              <a:rPr lang="en-US">
                <a:sym typeface="Symbol" panose="05050102010706020507" pitchFamily="18" charset="2"/>
              </a:rPr>
              <a:t></a:t>
            </a:r>
            <a:r>
              <a:rPr lang="en-US"/>
              <a:t> THANHTICH</a:t>
            </a:r>
            <a:endParaRPr lang="en-US"/>
          </a:p>
          <a:p>
            <a:pPr lvl="1" eaLnBrk="1" hangingPunct="1"/>
            <a:r>
              <a:rPr lang="en-US"/>
              <a:t>Có thể đặt lại tên cho các thuộc tính trong quan hệ trung gian và quan hệ kết quả bằng cách liệt kê tên mới của các thuộc tính trong dấu ngoặc đi kèm theo tên quan hệ.</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p:txBody>
          <a:bodyPr/>
          <a:lstStyle/>
          <a:p>
            <a:pPr eaLnBrk="1" hangingPunct="1"/>
            <a:r>
              <a:rPr lang="en-US"/>
              <a:t>Đại số quan hệ</a:t>
            </a:r>
            <a:br>
              <a:rPr lang="en-US" sz="3600"/>
            </a:br>
            <a:r>
              <a:rPr lang="en-US" sz="2400"/>
              <a:t>- Các phép toán</a:t>
            </a:r>
            <a:endParaRPr lang="en-US" sz="2400"/>
          </a:p>
        </p:txBody>
      </p:sp>
      <p:sp>
        <p:nvSpPr>
          <p:cNvPr id="82947" name="Rectangle 3"/>
          <p:cNvSpPr>
            <a:spLocks noGrp="1" noChangeArrowheads="1"/>
          </p:cNvSpPr>
          <p:nvPr>
            <p:ph type="body" idx="4294967295"/>
          </p:nvPr>
        </p:nvSpPr>
        <p:spPr/>
        <p:txBody>
          <a:bodyPr/>
          <a:lstStyle/>
          <a:p>
            <a:pPr eaLnBrk="1" hangingPunct="1"/>
            <a:r>
              <a:rPr lang="en-US" b="1"/>
              <a:t>Phép chia</a:t>
            </a:r>
            <a:endParaRPr lang="en-US" b="1"/>
          </a:p>
          <a:p>
            <a:pPr lvl="1" eaLnBrk="1" hangingPunct="1"/>
            <a:r>
              <a:rPr lang="en-US"/>
              <a:t>Cho lược đồ quan hệ R(A1, A2, …, An), S là lược đồ con của R. Giả sử r và s là các quan hệ trên R và S tương ứng. Phép chia của quan hệ r cho quan hệ s, ký hiệu r </a:t>
            </a:r>
            <a:r>
              <a:rPr lang="en-US">
                <a:sym typeface="Symbol" panose="05050102010706020507" pitchFamily="18" charset="2"/>
              </a:rPr>
              <a:t></a:t>
            </a:r>
            <a:r>
              <a:rPr lang="en-US"/>
              <a:t> s là quan hệ trên lược đồ R – S gồm các (n-m)_bộ t sao cho tồn tại bộ t</a:t>
            </a:r>
            <a:r>
              <a:rPr lang="en-US" b="1" baseline="-25000"/>
              <a:t>s</a:t>
            </a:r>
            <a:r>
              <a:rPr lang="en-US"/>
              <a:t> </a:t>
            </a:r>
            <a:r>
              <a:rPr lang="en-US">
                <a:sym typeface="Symbol" panose="05050102010706020507" pitchFamily="18" charset="2"/>
              </a:rPr>
              <a:t></a:t>
            </a:r>
            <a:r>
              <a:rPr lang="en-US"/>
              <a:t> s mà t ghép với t</a:t>
            </a:r>
            <a:r>
              <a:rPr lang="en-US" b="1" baseline="-25000"/>
              <a:t>s</a:t>
            </a:r>
            <a:r>
              <a:rPr lang="en-US"/>
              <a:t> ta được bộ thuộc r.</a:t>
            </a:r>
            <a:endParaRPr lang="en-US"/>
          </a:p>
          <a:p>
            <a:pPr lvl="1" algn="ctr" eaLnBrk="1" hangingPunct="1">
              <a:buFontTx/>
              <a:buNone/>
            </a:pPr>
            <a:r>
              <a:rPr lang="en-US"/>
              <a:t>	</a:t>
            </a:r>
            <a:r>
              <a:rPr lang="en-US" b="1"/>
              <a:t>r </a:t>
            </a:r>
            <a:r>
              <a:rPr lang="en-US" b="1">
                <a:sym typeface="Symbol" panose="05050102010706020507" pitchFamily="18" charset="2"/>
              </a:rPr>
              <a:t></a:t>
            </a:r>
            <a:r>
              <a:rPr lang="en-US" b="1"/>
              <a:t> s = {t: </a:t>
            </a:r>
            <a:r>
              <a:rPr lang="en-US" b="1">
                <a:sym typeface="Symbol" panose="05050102010706020507" pitchFamily="18" charset="2"/>
              </a:rPr>
              <a:t></a:t>
            </a:r>
            <a:r>
              <a:rPr lang="en-US" b="1"/>
              <a:t>t</a:t>
            </a:r>
            <a:r>
              <a:rPr lang="en-US" b="1" baseline="-25000"/>
              <a:t>s</a:t>
            </a:r>
            <a:r>
              <a:rPr lang="en-US" b="1"/>
              <a:t> </a:t>
            </a:r>
            <a:r>
              <a:rPr lang="en-US" b="1">
                <a:sym typeface="Symbol" panose="05050102010706020507" pitchFamily="18" charset="2"/>
              </a:rPr>
              <a:t></a:t>
            </a:r>
            <a:r>
              <a:rPr lang="en-US" b="1"/>
              <a:t> s và </a:t>
            </a:r>
            <a:r>
              <a:rPr lang="en-US" b="1">
                <a:sym typeface="Symbol" panose="05050102010706020507" pitchFamily="18" charset="2"/>
              </a:rPr>
              <a:t></a:t>
            </a:r>
            <a:r>
              <a:rPr lang="en-US" b="1"/>
              <a:t>t, t</a:t>
            </a:r>
            <a:r>
              <a:rPr lang="en-US" b="1" baseline="-25000"/>
              <a:t>s</a:t>
            </a:r>
            <a:r>
              <a:rPr lang="en-US" b="1">
                <a:sym typeface="Symbol" panose="05050102010706020507" pitchFamily="18" charset="2"/>
              </a:rPr>
              <a:t></a:t>
            </a:r>
            <a:r>
              <a:rPr lang="en-US" b="1"/>
              <a:t> </a:t>
            </a:r>
            <a:r>
              <a:rPr lang="en-US" b="1">
                <a:sym typeface="Symbol" panose="05050102010706020507" pitchFamily="18" charset="2"/>
              </a:rPr>
              <a:t></a:t>
            </a:r>
            <a:r>
              <a:rPr lang="en-US" b="1"/>
              <a:t> r}</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eaLnBrk="1" hangingPunct="1"/>
            <a:r>
              <a:rPr lang="en-US"/>
              <a:t>Bài tập chương II</a:t>
            </a:r>
            <a:endParaRPr lang="en-US"/>
          </a:p>
        </p:txBody>
      </p:sp>
      <p:sp>
        <p:nvSpPr>
          <p:cNvPr id="83971" name="Rectangle 3"/>
          <p:cNvSpPr>
            <a:spLocks noGrp="1" noChangeArrowheads="1"/>
          </p:cNvSpPr>
          <p:nvPr>
            <p:ph type="body" idx="4294967295"/>
          </p:nvPr>
        </p:nvSpPr>
        <p:spPr/>
        <p:txBody>
          <a:bodyPr/>
          <a:lstStyle/>
          <a:p>
            <a:pPr eaLnBrk="1" hangingPunct="1">
              <a:lnSpc>
                <a:spcPct val="80000"/>
              </a:lnSpc>
            </a:pPr>
            <a:r>
              <a:rPr lang="pt-BR" sz="2200" b="1"/>
              <a:t>Cho các lược đồ quan hệ sau:</a:t>
            </a:r>
            <a:endParaRPr lang="pt-BR" sz="2200"/>
          </a:p>
          <a:p>
            <a:pPr eaLnBrk="1" hangingPunct="1">
              <a:lnSpc>
                <a:spcPct val="80000"/>
              </a:lnSpc>
            </a:pPr>
            <a:r>
              <a:rPr lang="pt-BR" sz="2200"/>
              <a:t> </a:t>
            </a:r>
            <a:r>
              <a:rPr lang="en-US" sz="2200" b="1"/>
              <a:t>Hanghoa(</a:t>
            </a:r>
            <a:r>
              <a:rPr lang="en-US" sz="2200" b="1" u="sng"/>
              <a:t>MaHG</a:t>
            </a:r>
            <a:r>
              <a:rPr lang="en-US" sz="2200" b="1"/>
              <a:t>, TenHG, DVT, Dongia, Cohang)</a:t>
            </a:r>
            <a:endParaRPr lang="en-US" sz="2200"/>
          </a:p>
          <a:p>
            <a:pPr lvl="1" eaLnBrk="1" hangingPunct="1">
              <a:lnSpc>
                <a:spcPct val="80000"/>
              </a:lnSpc>
            </a:pPr>
            <a:r>
              <a:rPr lang="en-US" sz="2200"/>
              <a:t>Mỗi mặt hàng có một mã số duy nhất có tên hàng, đơn vị tính, đơn giá và hàng có còn trong kho hay không (Cohang = 0 nếu hết hàng, Cohang = 1 nếu còn hàng)</a:t>
            </a:r>
            <a:endParaRPr lang="en-US" sz="2200" b="1"/>
          </a:p>
          <a:p>
            <a:pPr eaLnBrk="1" hangingPunct="1">
              <a:lnSpc>
                <a:spcPct val="80000"/>
              </a:lnSpc>
            </a:pPr>
            <a:r>
              <a:rPr lang="en-US" sz="2200" b="1"/>
              <a:t>Khach(</a:t>
            </a:r>
            <a:r>
              <a:rPr lang="en-US" sz="2200" b="1" u="sng"/>
              <a:t>MaKH</a:t>
            </a:r>
            <a:r>
              <a:rPr lang="en-US" sz="2200" b="1"/>
              <a:t>, Hoten, Diachi, Daily)</a:t>
            </a:r>
            <a:endParaRPr lang="en-US" sz="2200"/>
          </a:p>
          <a:p>
            <a:pPr lvl="1" eaLnBrk="1" hangingPunct="1">
              <a:lnSpc>
                <a:spcPct val="80000"/>
              </a:lnSpc>
            </a:pPr>
            <a:r>
              <a:rPr lang="en-US" sz="2200"/>
              <a:t>Mỗi khách hàng có một mã số duy nhất, họ tên, địa chỉ và khách có phải là đại lý hay khách hàng lẻ (Daily = 1 nếu khách là đại lý, Daily = 0 nếu khách là khách mua bán lẻ)</a:t>
            </a:r>
            <a:endParaRPr lang="en-US" sz="2200"/>
          </a:p>
          <a:p>
            <a:pPr eaLnBrk="1" hangingPunct="1">
              <a:lnSpc>
                <a:spcPct val="80000"/>
              </a:lnSpc>
            </a:pPr>
            <a:r>
              <a:rPr lang="en-US" sz="2200"/>
              <a:t> </a:t>
            </a:r>
            <a:r>
              <a:rPr lang="en-US" sz="2200" b="1"/>
              <a:t>Hoadon(</a:t>
            </a:r>
            <a:r>
              <a:rPr lang="en-US" sz="2200" b="1" u="sng"/>
              <a:t>SoHD</a:t>
            </a:r>
            <a:r>
              <a:rPr lang="en-US" sz="2200" b="1"/>
              <a:t>, Ngaylap, Ngaygiao, Trigia, MaKH)</a:t>
            </a:r>
            <a:endParaRPr lang="en-US" sz="2200"/>
          </a:p>
          <a:p>
            <a:pPr lvl="1" eaLnBrk="1" hangingPunct="1">
              <a:lnSpc>
                <a:spcPct val="80000"/>
              </a:lnSpc>
            </a:pPr>
            <a:r>
              <a:rPr lang="en-US" sz="2200"/>
              <a:t>Mỗi hóa đơn có một số hóa đơn duy nhất, ngày lập, trị giá hóa đơn, ngày giao hàng  và giao cho khách hàng nào</a:t>
            </a:r>
            <a:endParaRPr lang="en-US" sz="2200" b="1"/>
          </a:p>
          <a:p>
            <a:pPr eaLnBrk="1" hangingPunct="1">
              <a:lnSpc>
                <a:spcPct val="80000"/>
              </a:lnSpc>
            </a:pPr>
            <a:r>
              <a:rPr lang="en-US" sz="2200" b="1"/>
              <a:t> Chitiet_HD(</a:t>
            </a:r>
            <a:r>
              <a:rPr lang="en-US" sz="2200" b="1" u="sng"/>
              <a:t>SoHD, MaHG</a:t>
            </a:r>
            <a:r>
              <a:rPr lang="en-US" sz="2200" b="1"/>
              <a:t>, Soluong, Giaban)</a:t>
            </a:r>
            <a:endParaRPr lang="en-US" sz="2200" b="1"/>
          </a:p>
          <a:p>
            <a:pPr eaLnBrk="1" hangingPunct="1">
              <a:lnSpc>
                <a:spcPct val="80000"/>
              </a:lnSpc>
            </a:pPr>
            <a:r>
              <a:rPr lang="en-US" sz="2200"/>
              <a:t>	Lưu thông tin chi  tiết của hóa đơn bao gồm số HĐ, mã hàng, số lượng bán và giá bán của mặt hàng đó.</a:t>
            </a:r>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97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39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p:txBody>
          <a:bodyPr/>
          <a:lstStyle/>
          <a:p>
            <a:pPr eaLnBrk="1" hangingPunct="1"/>
            <a:r>
              <a:rPr lang="en-US"/>
              <a:t>Các định nghĩa</a:t>
            </a:r>
            <a:br>
              <a:rPr lang="en-US"/>
            </a:br>
            <a:r>
              <a:rPr lang="en-US" sz="2400"/>
              <a:t>- Mô hình quan hệ là gì?</a:t>
            </a:r>
            <a:endParaRPr lang="en-US" sz="2400"/>
          </a:p>
        </p:txBody>
      </p:sp>
      <p:sp>
        <p:nvSpPr>
          <p:cNvPr id="38915" name="Rectangle 3"/>
          <p:cNvSpPr>
            <a:spLocks noGrp="1" noChangeArrowheads="1"/>
          </p:cNvSpPr>
          <p:nvPr>
            <p:ph type="body" idx="4294967295"/>
          </p:nvPr>
        </p:nvSpPr>
        <p:spPr/>
        <p:txBody>
          <a:bodyPr/>
          <a:lstStyle/>
          <a:p>
            <a:pPr eaLnBrk="1" hangingPunct="1"/>
            <a:r>
              <a:rPr lang="en-US"/>
              <a:t>Mô hình CSDL quan hệ gọi tắt là mô hình quan hệ do E.F Codd đề xuất năm 1971, mô hình này bao gồm:</a:t>
            </a:r>
            <a:endParaRPr lang="en-US"/>
          </a:p>
          <a:p>
            <a:pPr lvl="1" eaLnBrk="1" hangingPunct="1"/>
            <a:r>
              <a:rPr lang="en-US"/>
              <a:t>Một hệ thống các ký hiệu để mô tả dữ liệu dưới dạng dòng và cột như quan hệ, bộ, thuộc tính, khóa cính, khóa ngoại,…</a:t>
            </a:r>
            <a:endParaRPr lang="en-US"/>
          </a:p>
          <a:p>
            <a:pPr lvl="1" eaLnBrk="1" hangingPunct="1"/>
            <a:r>
              <a:rPr lang="en-US"/>
              <a:t>Một tập hợp các phép toán trên dữ liệu như phép toán tập hợp, phép toán quan hệ.</a:t>
            </a:r>
            <a:endParaRPr lang="en-US"/>
          </a:p>
          <a:p>
            <a:pPr lvl="1" eaLnBrk="1" hangingPunct="1"/>
            <a:r>
              <a:rPr lang="en-US"/>
              <a:t>Ràng buộc toàn vẹn quan hệ.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eaLnBrk="1" hangingPunct="1"/>
            <a:r>
              <a:rPr lang="en-US"/>
              <a:t>Bài tập chương II (tt)</a:t>
            </a:r>
            <a:endParaRPr lang="en-US"/>
          </a:p>
        </p:txBody>
      </p:sp>
      <p:sp>
        <p:nvSpPr>
          <p:cNvPr id="84995" name="Rectangle 3"/>
          <p:cNvSpPr>
            <a:spLocks noGrp="1" noChangeArrowheads="1"/>
          </p:cNvSpPr>
          <p:nvPr>
            <p:ph type="body" idx="4294967295"/>
          </p:nvPr>
        </p:nvSpPr>
        <p:spPr/>
        <p:txBody>
          <a:bodyPr/>
          <a:lstStyle/>
          <a:p>
            <a:pPr eaLnBrk="1" hangingPunct="1"/>
            <a:r>
              <a:rPr lang="en-US" b="1"/>
              <a:t>Viết các biểu thức đại số quan hệ cho các câu hỏi sau:</a:t>
            </a:r>
            <a:endParaRPr lang="en-US"/>
          </a:p>
          <a:p>
            <a:pPr lvl="1" eaLnBrk="1" hangingPunct="1"/>
            <a:r>
              <a:rPr lang="en-US" sz="2000"/>
              <a:t>Cho biết Mã số và tên của các mặt hàng còn trong kho</a:t>
            </a:r>
            <a:endParaRPr lang="en-US" sz="2000"/>
          </a:p>
          <a:p>
            <a:pPr lvl="1" eaLnBrk="1" hangingPunct="1"/>
            <a:r>
              <a:rPr lang="en-US" sz="2000"/>
              <a:t>Cho biết họ tên và địa chỉ của các khách hàng là đại lý</a:t>
            </a:r>
            <a:endParaRPr lang="en-US" sz="2000"/>
          </a:p>
          <a:p>
            <a:pPr lvl="1" eaLnBrk="1" hangingPunct="1"/>
            <a:r>
              <a:rPr lang="en-US" sz="2000"/>
              <a:t>Cho biết trị giá của những hóa đơn lập vào ngày 12/05/2007</a:t>
            </a:r>
            <a:endParaRPr lang="en-US" sz="2000"/>
          </a:p>
          <a:p>
            <a:pPr lvl="1" eaLnBrk="1" hangingPunct="1"/>
            <a:r>
              <a:rPr lang="en-US" sz="2000"/>
              <a:t>Cho biết họ tên, địa chỉ của các khách hàng lẻ mua hàng vào ngày 15/01/2007</a:t>
            </a:r>
            <a:endParaRPr lang="en-US" sz="2000"/>
          </a:p>
          <a:p>
            <a:pPr lvl="1" eaLnBrk="1" hangingPunct="1"/>
            <a:r>
              <a:rPr lang="en-US" sz="2000"/>
              <a:t>In ra thông tin gồm mã số, tên hàng và đơn vị tính của các mặt hàng được các khách hàng ở Đồng Tháp mua vào ngày 15/12/2006</a:t>
            </a:r>
            <a:endParaRPr lang="en-US" sz="2000"/>
          </a:p>
          <a:p>
            <a:pPr eaLnBrk="1" hangingPunct="1"/>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eaLnBrk="1" hangingPunct="1"/>
            <a:r>
              <a:rPr lang="en-US"/>
              <a:t>Bài tập chương II (tt)</a:t>
            </a:r>
            <a:endParaRPr lang="en-US"/>
          </a:p>
        </p:txBody>
      </p:sp>
      <p:sp>
        <p:nvSpPr>
          <p:cNvPr id="86019" name="Rectangle 3"/>
          <p:cNvSpPr>
            <a:spLocks noGrp="1" noChangeArrowheads="1"/>
          </p:cNvSpPr>
          <p:nvPr>
            <p:ph type="body" idx="4294967295"/>
          </p:nvPr>
        </p:nvSpPr>
        <p:spPr/>
        <p:txBody>
          <a:bodyPr/>
          <a:lstStyle/>
          <a:p>
            <a:pPr lvl="1" eaLnBrk="1" hangingPunct="1"/>
            <a:r>
              <a:rPr lang="en-US" sz="2000"/>
              <a:t>In ra mã số, tên của các mặt hàng thuộc các hóa đơn có trị giá lớn hơn 1000</a:t>
            </a:r>
            <a:endParaRPr lang="en-US" sz="2000"/>
          </a:p>
          <a:p>
            <a:pPr lvl="1" eaLnBrk="1" hangingPunct="1"/>
            <a:r>
              <a:rPr lang="en-US" sz="2000"/>
              <a:t>Cho biết tên của những mặt hàng chưa từng được bán</a:t>
            </a:r>
            <a:endParaRPr lang="en-US" sz="2000"/>
          </a:p>
          <a:p>
            <a:pPr lvl="1" eaLnBrk="1" hangingPunct="1"/>
            <a:r>
              <a:rPr lang="en-US" sz="2000"/>
              <a:t>Cho biết mã số, tên của những đại lý không mua hai mặt hàng “H001” và “H002”</a:t>
            </a:r>
            <a:endParaRPr lang="en-US" sz="2000"/>
          </a:p>
          <a:p>
            <a:pPr lvl="1" eaLnBrk="1" hangingPunct="1"/>
            <a:r>
              <a:rPr lang="en-US" sz="2000"/>
              <a:t>Tìm tên của những mặt hàng vừa được mua bởi các đại lý ở Vĩnh Long vừa được mua bởi các khách hàng lẻ ở Trà Vinh. </a:t>
            </a:r>
            <a:endParaRPr lang="en-US" sz="2000"/>
          </a:p>
          <a:p>
            <a:pPr lvl="1" eaLnBrk="1" hangingPunct="1"/>
            <a:r>
              <a:rPr lang="en-US" sz="2000"/>
              <a:t>Tìm những hóa đơn mua các mặt hàng ít ra như là các mặt hàng của hóa đơn 999</a:t>
            </a:r>
            <a:endParaRPr lang="en-US" sz="2000"/>
          </a:p>
          <a:p>
            <a:pPr lvl="1" eaLnBrk="1" hangingPunct="1"/>
            <a:r>
              <a:rPr lang="en-US" sz="2000"/>
              <a:t>Tìm địa chỉ và tên của những đại lý đã mua tất cả các mặt hàng mà đại lý “KH009” đã mua vào ngày 20/01/2007</a:t>
            </a:r>
            <a:endParaRPr lang="en-US" sz="2000"/>
          </a:p>
          <a:p>
            <a:pPr eaLnBrk="1" hangingPunct="1"/>
            <a:endParaRPr lang="en-US"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6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0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0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p:txBody>
          <a:bodyPr/>
          <a:lstStyle/>
          <a:p>
            <a:pPr eaLnBrk="1" hangingPunct="1"/>
            <a:r>
              <a:rPr lang="en-US"/>
              <a:t>Các định nghĩa</a:t>
            </a:r>
            <a:br>
              <a:rPr lang="en-US"/>
            </a:br>
            <a:r>
              <a:rPr lang="en-US" sz="2400"/>
              <a:t>– Thuộc tính</a:t>
            </a:r>
            <a:endParaRPr lang="en-US" sz="2400"/>
          </a:p>
        </p:txBody>
      </p:sp>
      <p:sp>
        <p:nvSpPr>
          <p:cNvPr id="39939" name="Rectangle 3"/>
          <p:cNvSpPr>
            <a:spLocks noGrp="1" noChangeArrowheads="1"/>
          </p:cNvSpPr>
          <p:nvPr>
            <p:ph type="body" idx="4294967295"/>
          </p:nvPr>
        </p:nvSpPr>
        <p:spPr/>
        <p:txBody>
          <a:bodyPr/>
          <a:lstStyle/>
          <a:p>
            <a:pPr eaLnBrk="1" hangingPunct="1">
              <a:lnSpc>
                <a:spcPct val="90000"/>
              </a:lnSpc>
              <a:buFontTx/>
              <a:buNone/>
            </a:pPr>
            <a:r>
              <a:rPr lang="en-US" b="1" u="sng"/>
              <a:t>Thuộc tính (attribute, arity)</a:t>
            </a:r>
            <a:endParaRPr lang="en-US"/>
          </a:p>
          <a:p>
            <a:pPr lvl="1" eaLnBrk="1" hangingPunct="1">
              <a:lnSpc>
                <a:spcPct val="90000"/>
              </a:lnSpc>
            </a:pPr>
            <a:r>
              <a:rPr lang="en-US"/>
              <a:t>Là các đặc trưng của đối tượng</a:t>
            </a:r>
            <a:endParaRPr lang="en-US"/>
          </a:p>
          <a:p>
            <a:pPr lvl="2" eaLnBrk="1" hangingPunct="1">
              <a:lnSpc>
                <a:spcPct val="90000"/>
              </a:lnSpc>
            </a:pPr>
            <a:r>
              <a:rPr lang="en-US"/>
              <a:t>Vd: Bài toán quản lý điểm thi của sinh viên, với đối tượng sinh viên ta cần phải chú ý đến các đặc trưng riêng như: họ tên, ngày sinh, học bổng, tỉnh, lớp mà sinh viên theo học…</a:t>
            </a:r>
            <a:r>
              <a:rPr lang="en-US">
                <a:sym typeface="Wingdings" panose="05000000000000000000" pitchFamily="2" charset="2"/>
              </a:rPr>
              <a:t> các thuộc tính.</a:t>
            </a:r>
            <a:endParaRPr lang="en-US"/>
          </a:p>
          <a:p>
            <a:pPr lvl="1" eaLnBrk="1" hangingPunct="1">
              <a:lnSpc>
                <a:spcPct val="90000"/>
              </a:lnSpc>
            </a:pPr>
            <a:r>
              <a:rPr lang="en-US"/>
              <a:t>được phân biệt bằng tên gọi </a:t>
            </a:r>
            <a:endParaRPr lang="en-US"/>
          </a:p>
          <a:p>
            <a:pPr lvl="1" eaLnBrk="1" hangingPunct="1">
              <a:lnSpc>
                <a:spcPct val="90000"/>
              </a:lnSpc>
            </a:pPr>
            <a:r>
              <a:rPr lang="en-US"/>
              <a:t>phải thuộc vào một kiểu dữ liệu nhất định (số, chuỗi, ngày tháng, lôgic, hình ảnh…).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p:txBody>
          <a:bodyPr/>
          <a:lstStyle/>
          <a:p>
            <a:pPr eaLnBrk="1" hangingPunct="1"/>
            <a:r>
              <a:rPr lang="en-US"/>
              <a:t>Các định nghĩa</a:t>
            </a:r>
            <a:br>
              <a:rPr lang="en-US"/>
            </a:br>
            <a:r>
              <a:rPr lang="en-US" sz="2400"/>
              <a:t>– Thuộc tính</a:t>
            </a:r>
            <a:endParaRPr lang="en-US" sz="2400"/>
          </a:p>
        </p:txBody>
      </p:sp>
      <p:sp>
        <p:nvSpPr>
          <p:cNvPr id="40963" name="Rectangle 3"/>
          <p:cNvSpPr>
            <a:spLocks noGrp="1" noChangeArrowheads="1"/>
          </p:cNvSpPr>
          <p:nvPr>
            <p:ph type="body" idx="4294967295"/>
          </p:nvPr>
        </p:nvSpPr>
        <p:spPr/>
        <p:txBody>
          <a:bodyPr/>
          <a:lstStyle/>
          <a:p>
            <a:pPr eaLnBrk="1" hangingPunct="1">
              <a:lnSpc>
                <a:spcPct val="90000"/>
              </a:lnSpc>
              <a:buFontTx/>
              <a:buNone/>
            </a:pPr>
            <a:r>
              <a:rPr lang="en-US" b="1" u="sng"/>
              <a:t>Thuộc tính (attribute, arity) (tt)</a:t>
            </a:r>
            <a:endParaRPr lang="en-US"/>
          </a:p>
          <a:p>
            <a:pPr lvl="1" eaLnBrk="1" hangingPunct="1">
              <a:lnSpc>
                <a:spcPct val="90000"/>
              </a:lnSpc>
            </a:pPr>
            <a:r>
              <a:rPr lang="en-US"/>
              <a:t>Lưu ý:</a:t>
            </a:r>
            <a:r>
              <a:rPr lang="en-US" sz="2000"/>
              <a:t> </a:t>
            </a:r>
            <a:endParaRPr lang="en-US" sz="2000"/>
          </a:p>
          <a:p>
            <a:pPr lvl="2" eaLnBrk="1" hangingPunct="1">
              <a:lnSpc>
                <a:spcPct val="90000"/>
              </a:lnSpc>
            </a:pPr>
            <a:r>
              <a:rPr lang="en-US"/>
              <a:t>trong cùng một quan hệ (đối tượng) không được có hai thuộc tính cùng tên.</a:t>
            </a:r>
            <a:endParaRPr lang="en-US"/>
          </a:p>
          <a:p>
            <a:pPr lvl="1" eaLnBrk="1" hangingPunct="1">
              <a:lnSpc>
                <a:spcPct val="90000"/>
              </a:lnSpc>
            </a:pPr>
            <a:r>
              <a:rPr lang="en-US"/>
              <a:t>Thông thường mỗi thuộc tính chỉ chọn lấy giá trị trong một tập con của kiểu dữ liệu </a:t>
            </a:r>
            <a:r>
              <a:rPr lang="en-US">
                <a:sym typeface="Wingdings" panose="05000000000000000000" pitchFamily="2" charset="2"/>
              </a:rPr>
              <a:t></a:t>
            </a:r>
            <a:r>
              <a:rPr lang="en-US"/>
              <a:t> </a:t>
            </a:r>
            <a:r>
              <a:rPr lang="en-US" b="1" u="sng"/>
              <a:t>miền giá trị</a:t>
            </a:r>
            <a:r>
              <a:rPr lang="en-US"/>
              <a:t> của thuộc tính đó. </a:t>
            </a:r>
            <a:endParaRPr lang="en-US"/>
          </a:p>
          <a:p>
            <a:pPr lvl="2" eaLnBrk="1" hangingPunct="1">
              <a:lnSpc>
                <a:spcPct val="90000"/>
              </a:lnSpc>
            </a:pPr>
            <a:r>
              <a:rPr lang="en-US"/>
              <a:t>Ví dụ điểm thi của sinh viên chỉ là các số nguyên từ 0 đến 10.</a:t>
            </a:r>
            <a:endParaRPr lang="en-US"/>
          </a:p>
          <a:p>
            <a:pPr lvl="1" eaLnBrk="1" hangingPunct="1">
              <a:lnSpc>
                <a:spcPct val="90000"/>
              </a:lnSpc>
            </a:pPr>
            <a:r>
              <a:rPr lang="en-US"/>
              <a:t>Thường dùng các chữ cái hoa A, B, C để biểu diễn các thuộc tính, hoặc A</a:t>
            </a:r>
            <a:r>
              <a:rPr lang="en-US" baseline="-25000"/>
              <a:t>1</a:t>
            </a:r>
            <a:r>
              <a:rPr lang="en-US"/>
              <a:t>, …, A</a:t>
            </a:r>
            <a:r>
              <a:rPr lang="en-US" baseline="-25000"/>
              <a:t>n</a:t>
            </a:r>
            <a:r>
              <a:rPr lang="en-US"/>
              <a:t> để biểu diễn một số lượng lớn các thuộc tính.</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a:t>
            </a:r>
            <a:endParaRPr lang="en-US" sz="2400"/>
          </a:p>
        </p:txBody>
      </p:sp>
      <p:sp>
        <p:nvSpPr>
          <p:cNvPr id="41987" name="Rectangle 3"/>
          <p:cNvSpPr>
            <a:spLocks noGrp="1" noChangeArrowheads="1"/>
          </p:cNvSpPr>
          <p:nvPr>
            <p:ph type="body" idx="4294967295"/>
          </p:nvPr>
        </p:nvSpPr>
        <p:spPr/>
        <p:txBody>
          <a:bodyPr/>
          <a:lstStyle/>
          <a:p>
            <a:pPr eaLnBrk="1" hangingPunct="1"/>
            <a:r>
              <a:rPr lang="en-US" b="1" u="sng"/>
              <a:t>Lược đồ quan hệ (Relation) </a:t>
            </a:r>
            <a:endParaRPr lang="en-US" b="1" u="sng"/>
          </a:p>
          <a:p>
            <a:pPr lvl="1" eaLnBrk="1" hangingPunct="1"/>
            <a:r>
              <a:rPr lang="en-US"/>
              <a:t>là tập tất cả các thuộc tính cần quản lý của một đối tượng cùng với những mối liên hệ giữa chúng.</a:t>
            </a:r>
            <a:endParaRPr lang="en-US"/>
          </a:p>
          <a:p>
            <a:pPr lvl="1" eaLnBrk="1" hangingPunct="1"/>
            <a:r>
              <a:rPr lang="en-US"/>
              <a:t>Sau này ta thường nói là cho lược đồ quan hệ R trên tập thuộc tính U, ký hiệu R(U), hoặc R(A</a:t>
            </a:r>
            <a:r>
              <a:rPr lang="en-US" baseline="-25000"/>
              <a:t>1</a:t>
            </a:r>
            <a:r>
              <a:rPr lang="en-US"/>
              <a:t>,…,A</a:t>
            </a:r>
            <a:r>
              <a:rPr lang="en-US" baseline="-25000"/>
              <a:t>n</a:t>
            </a:r>
            <a:r>
              <a:rPr lang="en-US"/>
              <a:t>).</a:t>
            </a:r>
            <a:endParaRPr lang="en-US"/>
          </a:p>
          <a:p>
            <a:pPr lvl="1" eaLnBrk="1" hangingPunct="1"/>
            <a:r>
              <a:rPr lang="en-US" b="1" u="sng"/>
              <a:t>Vd:</a:t>
            </a:r>
            <a:r>
              <a:rPr lang="en-US"/>
              <a:t> ta có LĐQH sinh viên (đặt tên là SV) với các thuộc tính như sau:</a:t>
            </a:r>
            <a:endParaRPr lang="en-US"/>
          </a:p>
          <a:p>
            <a:pPr lvl="2" eaLnBrk="1" hangingPunct="1">
              <a:buFontTx/>
              <a:buNone/>
            </a:pPr>
            <a:r>
              <a:rPr lang="en-US"/>
              <a:t>SV(maSoSV, hoTenSV, ngaySinh, diemTB, mucHbg)</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p:txBody>
          <a:bodyPr/>
          <a:lstStyle/>
          <a:p>
            <a:pPr eaLnBrk="1" hangingPunct="1"/>
            <a:r>
              <a:rPr lang="en-US"/>
              <a:t>Các định nghĩa</a:t>
            </a:r>
            <a:br>
              <a:rPr lang="en-US"/>
            </a:br>
            <a:r>
              <a:rPr lang="en-US" sz="2400"/>
              <a:t>– Lược đồ quan hệ, Lược đồ cơ sở dữ liệu</a:t>
            </a:r>
            <a:endParaRPr lang="en-US" sz="2400"/>
          </a:p>
        </p:txBody>
      </p:sp>
      <p:sp>
        <p:nvSpPr>
          <p:cNvPr id="43011" name="Rectangle 3"/>
          <p:cNvSpPr>
            <a:spLocks noGrp="1" noChangeArrowheads="1"/>
          </p:cNvSpPr>
          <p:nvPr>
            <p:ph type="body" idx="4294967295"/>
          </p:nvPr>
        </p:nvSpPr>
        <p:spPr/>
        <p:txBody>
          <a:bodyPr/>
          <a:lstStyle/>
          <a:p>
            <a:pPr eaLnBrk="1" hangingPunct="1"/>
            <a:r>
              <a:rPr lang="en-US" b="1" u="sng"/>
              <a:t>Lược đồ quan hệ (Relation) (tt)</a:t>
            </a:r>
            <a:endParaRPr lang="en-US" b="1" u="sng"/>
          </a:p>
          <a:p>
            <a:pPr lvl="1" eaLnBrk="1" hangingPunct="1">
              <a:buFontTx/>
              <a:buChar char="-"/>
            </a:pPr>
            <a:r>
              <a:rPr lang="en-US"/>
              <a:t>Một LĐQH có một ý nghĩa gọi là </a:t>
            </a:r>
            <a:r>
              <a:rPr lang="en-US" b="1"/>
              <a:t>tân từ</a:t>
            </a:r>
            <a:r>
              <a:rPr lang="en-US"/>
              <a:t> của LĐQH</a:t>
            </a:r>
            <a:endParaRPr lang="en-US"/>
          </a:p>
          <a:p>
            <a:pPr lvl="1" eaLnBrk="1" hangingPunct="1">
              <a:buFontTx/>
              <a:buChar char="-"/>
            </a:pPr>
            <a:r>
              <a:rPr lang="en-US"/>
              <a:t>Ví dụ: với lược đồ quan hệ SV trên ta có tân từ như sau:</a:t>
            </a:r>
            <a:endParaRPr lang="en-US"/>
          </a:p>
          <a:p>
            <a:pPr lvl="2" eaLnBrk="1" hangingPunct="1">
              <a:buFontTx/>
              <a:buChar char="-"/>
            </a:pPr>
            <a:r>
              <a:rPr lang="en-US"/>
              <a:t>Mỗi sinh viên có một mã số duy nhất, mỗi mã số xác định tất cả các thuộc tính của sinh viên đó như họ tên, ngày sinh, mức học bổng…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7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7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17830</Words>
  <Application>WPS Presentation</Application>
  <PresentationFormat>On-screen Show (4:3)</PresentationFormat>
  <Paragraphs>694</Paragraphs>
  <Slides>51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Arial</vt:lpstr>
      <vt:lpstr>SimSun</vt:lpstr>
      <vt:lpstr>Wingdings</vt:lpstr>
      <vt:lpstr>Times New Roman</vt:lpstr>
      <vt:lpstr>Microsoft YaHei</vt:lpstr>
      <vt:lpstr>Arial Unicode MS</vt:lpstr>
      <vt:lpstr>Calibri</vt:lpstr>
      <vt:lpstr>Symbol</vt:lpstr>
      <vt:lpstr>Lucida Sans Unicode</vt:lpstr>
      <vt:lpstr>Lucida Console</vt:lpstr>
      <vt:lpstr>Default Design</vt:lpstr>
      <vt:lpstr>Chương II   MÔ HÌNH DỮ LIỆU QUAN HỆ</vt:lpstr>
      <vt:lpstr>Nội dung chương II</vt:lpstr>
      <vt:lpstr>PowerPoint 演示文稿</vt:lpstr>
      <vt:lpstr>Các định nghĩa - Mở đầu (tt)</vt:lpstr>
      <vt:lpstr>Các định nghĩa - Mô hình quan hệ là gì?</vt:lpstr>
      <vt:lpstr>Các định nghĩa – Thuộc tính</vt:lpstr>
      <vt:lpstr>Các định nghĩa – Thuộc tính</vt:lpstr>
      <vt:lpstr>Các định nghĩa – Lược đồ quan hệ, Lược đồ cơ sở dữ liệu</vt:lpstr>
      <vt:lpstr>Các định nghĩa – Lược đồ quan hệ, Lược đồ cơ sở dữ liệu</vt:lpstr>
      <vt:lpstr>Các định nghĩa – Lược đồ quan hệ, Lược đồ cơ sở dữ liệu (tt)</vt:lpstr>
      <vt:lpstr>Các định nghĩa – Lược đồ quan hệ, Lược đồ cơ sở dữ liệu (tt)</vt:lpstr>
      <vt:lpstr>Các định nghĩa – Lược đồ quan hệ, Lược đồ cơ sở dữ liệu (tt)</vt:lpstr>
      <vt:lpstr>Các định nghĩa – Lược đồ quan hệ, Lược đồ cơ sở dữ liệu (tt)</vt:lpstr>
      <vt:lpstr>Các định nghĩa – Lược đồ QH, Lược đồ CSDL (tt)</vt:lpstr>
      <vt:lpstr>Các định nghĩa – Khóa của LĐQH</vt:lpstr>
      <vt:lpstr>Các định nghĩa – Khóa của LĐQH (tt) </vt:lpstr>
      <vt:lpstr>Các định nghĩa – Khóa của LĐQH (tt) </vt:lpstr>
      <vt:lpstr>Các định nghĩa – Khóa của LĐQH (tt) </vt:lpstr>
      <vt:lpstr>Các định nghĩa – Khóa của LĐQH (tt) </vt:lpstr>
      <vt:lpstr>Các định nghĩa – Khóa của LĐQH (tt) </vt:lpstr>
      <vt:lpstr>Các định nghĩa - Lược đồ và thể hiện của CSDL</vt:lpstr>
      <vt:lpstr>Các định nghĩa - Lược đồ và thể hiện của CSDL (tt)</vt:lpstr>
      <vt:lpstr>Các định nghĩa  - Lược đồ và thể hiện của CSDL (tt)</vt:lpstr>
      <vt:lpstr>Đại số quan hệ - Giới thiệu</vt:lpstr>
      <vt:lpstr>Đại số quan hệ - Giới thiệu (tt)</vt:lpstr>
      <vt:lpstr>Đại số quan hệ - Các phép toán – Phép chọn</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chọn (tt)</vt:lpstr>
      <vt:lpstr>Đại số quan hệ - Các phép toán – Phép chiếu</vt:lpstr>
      <vt:lpstr>Đại số quan hệ - Các phép toán – Phép chiếu</vt:lpstr>
      <vt:lpstr>Đại số quan hệ - Các phép toán – Phép chiếu</vt:lpstr>
      <vt:lpstr>Đại số quan hệ - Các phép toán – Phép chiếu</vt:lpstr>
      <vt:lpstr>Đại số quan hệ - Các phép toán</vt:lpstr>
      <vt:lpstr>Đại số quan hệ - Các phép toán</vt:lpstr>
      <vt:lpstr>Đại số quan hệ - Các phép toán – Phép kết nối</vt:lpstr>
      <vt:lpstr>Đại số quan hệ - Các phép toán – Phép kết nối (tt)</vt:lpstr>
      <vt:lpstr>Đại số quan hệ - Các phép toán – Phép kết nối (tt)</vt:lpstr>
      <vt:lpstr>Đại số quan hệ - Các phép toán – Phép hợp</vt:lpstr>
      <vt:lpstr>Đại số quan hệ - Các phép toán – Phép giao</vt:lpstr>
      <vt:lpstr>Đại số quan hệ - Các phép toán – Phép hiệu</vt:lpstr>
      <vt:lpstr>Đại số quan hệ - Các phép toán</vt:lpstr>
      <vt:lpstr>Đại số quan hệ - Các phép toán</vt:lpstr>
      <vt:lpstr>Đại số quan hệ - Các phép toán</vt:lpstr>
      <vt:lpstr>Đại số quan hệ - Các phép toán</vt:lpstr>
      <vt:lpstr>Bài tập chương II</vt:lpstr>
      <vt:lpstr>Bài tập chương II (tt)</vt:lpstr>
      <vt:lpstr>Bài tập chương II (tt)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II   MÔ HÌNH DỮ LIỆU QUAN HỆ</dc:title>
  <dc:creator>Vu Hong</dc:creator>
  <cp:lastModifiedBy>ASUS</cp:lastModifiedBy>
  <cp:revision>14</cp:revision>
  <dcterms:created xsi:type="dcterms:W3CDTF">2012-01-02T10:19:00Z</dcterms:created>
  <dcterms:modified xsi:type="dcterms:W3CDTF">2024-09-06T13:48:24Z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554E7A3BEF6F481FA631767A2BF2BC95_13</vt:lpwstr>
  </property>
  <property fmtid="{D5CDD505-2E9C-101B-9397-08002B2CF9AE}" pid="3" name="KSOProductBuildVer">
    <vt:lpwstr>1033-12.2.0.17562</vt:lpwstr>
  </property>
</Properties>
</file>