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F605E-2C80-4DF8-9D6F-BCCB2F258882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563F6-02AC-4504-9A97-5B0541FD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1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563F6-02AC-4504-9A97-5B0541FD28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03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6F5A-33CA-46A7-9DB6-69E40F4986F7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D5C0-6912-4DA7-9575-2F39D161D5EF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E706-A2C8-4612-909D-71A6521B951B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281B-89CD-4E13-A703-0D9EA740F4E8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E8E2-290D-4646-A4FD-F2C399DF9846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5A97-470A-4B8B-9ED2-C92BB36C6BB9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891F-4D21-48A7-9939-6139C4951FC5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00FD-4C58-40DA-A453-567065E75EC8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5422-4302-4C2E-8E0E-15BB0006AE89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3436-64DD-4734-B0A2-82244B01A6EA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D0B1-A872-4B88-BDE8-752041CDABF6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0F1B-8461-42E1-BD06-8033D38DBC48}" type="datetime1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2003-CF54-44EE-8FF1-CF2613644D04}" type="datetime1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9F67-7174-40AF-8A47-296CDBD5E017}" type="datetime1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82EB-DA8C-4FA5-8611-6DBC129A1121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1FA5-C7EA-4999-9B75-783226C8FC3D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06B60-DCEA-4ECC-91EE-0BAFC089B121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2700" y="1643231"/>
            <a:ext cx="10221913" cy="31335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latin typeface="Times New Roman"/>
                <a:cs typeface="Times New Roman"/>
              </a:rPr>
              <a:t>PHÂN TÍCH CẤU TRÚC MẠNG XÃ HỘI ỨNG DỤNG VÀO LĨNH VỰC PHÂN TÍCH TÂM LÝ NGƯỜI DÙNG</a:t>
            </a:r>
            <a:endParaRPr lang="vi-VN" b="1">
              <a:latin typeface="Times New Roman"/>
              <a:ea typeface="Tahoma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0343" y="4776788"/>
            <a:ext cx="9964270" cy="1127125"/>
          </a:xfrm>
        </p:spPr>
        <p:txBody>
          <a:bodyPr/>
          <a:lstStyle/>
          <a:p>
            <a:pPr algn="r"/>
            <a:r>
              <a:rPr lang="en-US"/>
              <a:t>GVHD: </a:t>
            </a:r>
            <a:r>
              <a:rPr lang="en-US" err="1"/>
              <a:t>Nguyễn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Anh </a:t>
            </a:r>
            <a:r>
              <a:rPr lang="en-US" err="1"/>
              <a:t>Thư</a:t>
            </a:r>
          </a:p>
          <a:p>
            <a:pPr algn="r"/>
            <a:r>
              <a:rPr lang="en-US"/>
              <a:t>SV Thực </a:t>
            </a:r>
            <a:r>
              <a:rPr lang="en-US" err="1"/>
              <a:t>hiện</a:t>
            </a:r>
            <a:r>
              <a:rPr lang="en-US"/>
              <a:t>: </a:t>
            </a:r>
            <a:r>
              <a:rPr lang="en-US" err="1"/>
              <a:t>Đậu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Kim Oanh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040E-BF82-4EBD-8CD6-3A088EFAFB46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0BF6D284-A44A-48C0-B915-AE900E16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600075"/>
            <a:ext cx="9541846" cy="1281113"/>
          </a:xfrm>
        </p:spPr>
        <p:txBody>
          <a:bodyPr>
            <a:noAutofit/>
          </a:bodyPr>
          <a:lstStyle/>
          <a:p>
            <a:pPr algn="ctr"/>
            <a:r>
              <a:rPr lang="vi-VN" b="1">
                <a:latin typeface="Times New Roman"/>
                <a:ea typeface="Tahoma"/>
                <a:cs typeface="Times New Roman"/>
              </a:rPr>
              <a:t>RÚT TRÍCH ĐẶC TRƯNG VĂN BẢN TEXT 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BC33359A-F6B1-40FB-BC20-332D5E0A0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vi-VN" sz="2000" b="1">
                <a:latin typeface="Times New Roman"/>
                <a:ea typeface="Tahoma"/>
                <a:cs typeface="Times New Roman"/>
              </a:rPr>
              <a:t>Quy </a:t>
            </a:r>
            <a:r>
              <a:rPr lang="vi-VN" sz="2000" b="1" err="1">
                <a:latin typeface="Times New Roman"/>
                <a:ea typeface="Tahoma"/>
                <a:cs typeface="Times New Roman"/>
              </a:rPr>
              <a:t>trình</a:t>
            </a:r>
            <a:r>
              <a:rPr lang="vi-VN" sz="2000" b="1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b="1" err="1">
                <a:latin typeface="Times New Roman"/>
                <a:ea typeface="Tahoma"/>
                <a:cs typeface="Times New Roman"/>
              </a:rPr>
              <a:t>rút</a:t>
            </a:r>
            <a:r>
              <a:rPr lang="vi-VN" sz="2000" b="1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b="1" err="1">
                <a:latin typeface="Times New Roman"/>
                <a:ea typeface="Tahoma"/>
                <a:cs typeface="Times New Roman"/>
              </a:rPr>
              <a:t>trích</a:t>
            </a:r>
            <a:r>
              <a:rPr lang="vi-VN" sz="2000" b="1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b="1" err="1">
                <a:latin typeface="Times New Roman"/>
                <a:ea typeface="Tahoma"/>
                <a:cs typeface="Times New Roman"/>
              </a:rPr>
              <a:t>đặc</a:t>
            </a:r>
            <a:r>
              <a:rPr lang="vi-VN" sz="2000" b="1">
                <a:latin typeface="Times New Roman"/>
                <a:ea typeface="Tahoma"/>
                <a:cs typeface="Times New Roman"/>
              </a:rPr>
              <a:t> trưng</a:t>
            </a:r>
          </a:p>
          <a:p>
            <a:pPr lvl="1">
              <a:buFont typeface="Arial" charset="2"/>
              <a:buChar char="•"/>
            </a:pPr>
            <a:r>
              <a:rPr lang="vi-VN" sz="2000" err="1">
                <a:latin typeface="Times New Roman"/>
                <a:ea typeface="Tahoma"/>
                <a:cs typeface="Times New Roman"/>
              </a:rPr>
              <a:t>Tiền</a:t>
            </a:r>
            <a:r>
              <a:rPr lang="vi-VN" sz="200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xử</a:t>
            </a:r>
            <a:r>
              <a:rPr lang="vi-VN" sz="200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lý</a:t>
            </a:r>
            <a:r>
              <a:rPr lang="vi-VN" sz="2000">
                <a:latin typeface="Times New Roman"/>
                <a:ea typeface="Tahoma"/>
                <a:cs typeface="Times New Roman"/>
              </a:rPr>
              <a:t> văn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bản</a:t>
            </a:r>
            <a:endParaRPr lang="vi-VN" sz="2000">
              <a:latin typeface="Times New Roman"/>
              <a:ea typeface="Tahoma"/>
              <a:cs typeface="Times New Roman"/>
            </a:endParaRPr>
          </a:p>
          <a:p>
            <a:pPr lvl="1">
              <a:buFont typeface="Arial" charset="2"/>
              <a:buChar char="•"/>
            </a:pPr>
            <a:r>
              <a:rPr lang="vi-VN" sz="2000" err="1">
                <a:latin typeface="Times New Roman"/>
                <a:ea typeface="Tahoma"/>
                <a:cs typeface="Times New Roman"/>
              </a:rPr>
              <a:t>Rút</a:t>
            </a:r>
            <a:r>
              <a:rPr lang="vi-VN" sz="200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trích</a:t>
            </a:r>
            <a:r>
              <a:rPr lang="vi-VN" sz="200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đặc</a:t>
            </a:r>
            <a:r>
              <a:rPr lang="vi-VN" sz="2000">
                <a:latin typeface="Times New Roman"/>
                <a:ea typeface="Tahoma"/>
                <a:cs typeface="Times New Roman"/>
              </a:rPr>
              <a:t> trưng</a:t>
            </a:r>
          </a:p>
          <a:p>
            <a:pPr lvl="1"/>
            <a:endParaRPr lang="vi-VN" sz="2000">
              <a:latin typeface="Times New Roman"/>
              <a:ea typeface="Tahoma"/>
              <a:cs typeface="Times New Roman"/>
            </a:endParaRP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3B65-4F84-4219-9A3C-95186B7420EB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2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E16FA85F-2FEE-42A5-B0E4-F8A94248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325" y="623888"/>
            <a:ext cx="9702744" cy="1281112"/>
          </a:xfrm>
        </p:spPr>
        <p:txBody>
          <a:bodyPr/>
          <a:lstStyle/>
          <a:p>
            <a:pPr algn="ctr"/>
            <a:r>
              <a:rPr lang="vi-VN" b="1">
                <a:latin typeface="Times New Roman"/>
                <a:ea typeface="Tahoma"/>
                <a:cs typeface="Times New Roman"/>
              </a:rPr>
              <a:t>RÚT TRÍCH ĐẶC TRƯNG VĂN BẢN TEXT </a:t>
            </a:r>
            <a:endParaRPr lang="vi-VN" b="1">
              <a:latin typeface="Times New Roman"/>
              <a:cs typeface="Times New Roman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403A52F9-A460-4CCA-92AD-D3AC3CD00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vi-VN" sz="2000" b="1" err="1">
                <a:latin typeface="Times New Roman"/>
                <a:ea typeface="Tahoma"/>
                <a:cs typeface="Times New Roman"/>
              </a:rPr>
              <a:t>Tiền</a:t>
            </a:r>
            <a:r>
              <a:rPr lang="vi-VN" sz="2000" b="1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b="1" err="1">
                <a:latin typeface="Times New Roman"/>
                <a:ea typeface="Tahoma"/>
                <a:cs typeface="Times New Roman"/>
              </a:rPr>
              <a:t>xử</a:t>
            </a:r>
            <a:r>
              <a:rPr lang="vi-VN" sz="2000" b="1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b="1" err="1">
                <a:latin typeface="Times New Roman"/>
                <a:ea typeface="Tahoma"/>
                <a:cs typeface="Times New Roman"/>
              </a:rPr>
              <a:t>lý</a:t>
            </a:r>
            <a:r>
              <a:rPr lang="vi-VN" sz="2000" b="1">
                <a:latin typeface="Times New Roman"/>
                <a:ea typeface="Tahoma"/>
                <a:cs typeface="Times New Roman"/>
              </a:rPr>
              <a:t> văn </a:t>
            </a:r>
            <a:r>
              <a:rPr lang="vi-VN" sz="2000" b="1" err="1">
                <a:latin typeface="Times New Roman"/>
                <a:ea typeface="Tahoma"/>
                <a:cs typeface="Times New Roman"/>
              </a:rPr>
              <a:t>bản</a:t>
            </a:r>
            <a:endParaRPr lang="vi-VN" sz="2000" b="1">
              <a:latin typeface="Times New Roman"/>
              <a:ea typeface="Tahoma"/>
              <a:cs typeface="Times New Roman"/>
            </a:endParaRPr>
          </a:p>
          <a:p>
            <a:pPr lvl="1">
              <a:buFont typeface="Arial" charset="2"/>
              <a:buChar char="•"/>
            </a:pPr>
            <a:r>
              <a:rPr lang="vi-VN" sz="2000" err="1">
                <a:latin typeface="Times New Roman"/>
                <a:ea typeface="Tahoma"/>
                <a:cs typeface="Times New Roman"/>
              </a:rPr>
              <a:t>Lọc</a:t>
            </a:r>
            <a:r>
              <a:rPr lang="vi-VN" sz="200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bỏ</a:t>
            </a:r>
            <a:r>
              <a:rPr lang="vi-VN" sz="200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dấu</a:t>
            </a:r>
            <a:r>
              <a:rPr lang="vi-VN" sz="2000">
                <a:latin typeface="Times New Roman"/>
                <a:ea typeface="Tahoma"/>
                <a:cs typeface="Times New Roman"/>
              </a:rPr>
              <a:t> câu,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chính</a:t>
            </a:r>
            <a:r>
              <a:rPr lang="vi-VN" sz="200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tả</a:t>
            </a:r>
            <a:r>
              <a:rPr lang="vi-VN" sz="2000">
                <a:latin typeface="Times New Roman"/>
                <a:ea typeface="Tahoma"/>
                <a:cs typeface="Times New Roman"/>
              </a:rPr>
              <a:t>,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số</a:t>
            </a:r>
            <a:r>
              <a:rPr lang="vi-VN" sz="2000">
                <a:latin typeface="Times New Roman"/>
                <a:ea typeface="Tahoma"/>
                <a:cs typeface="Times New Roman"/>
              </a:rPr>
              <a:t>,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ký</a:t>
            </a:r>
            <a:r>
              <a:rPr lang="vi-VN" sz="200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tự</a:t>
            </a:r>
            <a:r>
              <a:rPr lang="vi-VN" sz="200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lỗi</a:t>
            </a:r>
            <a:endParaRPr lang="vi-VN" sz="2000">
              <a:latin typeface="Times New Roman"/>
              <a:ea typeface="Tahoma"/>
              <a:cs typeface="Times New Roman"/>
            </a:endParaRPr>
          </a:p>
          <a:p>
            <a:pPr lvl="1">
              <a:buFont typeface="Arial" charset="2"/>
              <a:buChar char="•"/>
            </a:pPr>
            <a:r>
              <a:rPr lang="vi-VN" sz="2000" err="1">
                <a:latin typeface="Times New Roman"/>
                <a:ea typeface="Tahoma"/>
                <a:cs typeface="Times New Roman"/>
              </a:rPr>
              <a:t>Loại</a:t>
            </a:r>
            <a:r>
              <a:rPr lang="vi-VN" sz="200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bỏ</a:t>
            </a:r>
            <a:r>
              <a:rPr lang="vi-VN" sz="200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Stop</a:t>
            </a:r>
            <a:r>
              <a:rPr lang="vi-VN" sz="2000">
                <a:latin typeface="Times New Roman"/>
                <a:ea typeface="Tahoma"/>
                <a:cs typeface="Times New Roman"/>
              </a:rPr>
              <a:t> 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words</a:t>
            </a:r>
            <a:r>
              <a:rPr lang="vi-VN" sz="2000">
                <a:latin typeface="Times New Roman"/>
                <a:ea typeface="Tahoma"/>
                <a:cs typeface="Times New Roman"/>
              </a:rPr>
              <a:t> trong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tiếng</a:t>
            </a:r>
            <a:r>
              <a:rPr lang="vi-VN" sz="2000">
                <a:latin typeface="Times New Roman"/>
                <a:ea typeface="Tahoma"/>
                <a:cs typeface="Times New Roman"/>
              </a:rPr>
              <a:t> Anh (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Những</a:t>
            </a:r>
            <a:r>
              <a:rPr lang="vi-VN" sz="200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từ</a:t>
            </a:r>
            <a:r>
              <a:rPr lang="vi-VN" sz="200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xuất</a:t>
            </a:r>
            <a:r>
              <a:rPr lang="vi-VN" sz="200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hiện</a:t>
            </a:r>
            <a:r>
              <a:rPr lang="vi-VN" sz="200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nhiều</a:t>
            </a:r>
            <a:r>
              <a:rPr lang="vi-VN" sz="2000">
                <a:latin typeface="Times New Roman"/>
                <a:ea typeface="Tahoma"/>
                <a:cs typeface="Times New Roman"/>
              </a:rPr>
              <a:t> nhưng không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có</a:t>
            </a:r>
            <a:r>
              <a:rPr lang="vi-VN" sz="200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nhiều</a:t>
            </a:r>
            <a:r>
              <a:rPr lang="vi-VN" sz="2000">
                <a:latin typeface="Times New Roman"/>
                <a:ea typeface="Tahoma"/>
                <a:cs typeface="Times New Roman"/>
              </a:rPr>
              <a:t> ý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nghĩa</a:t>
            </a:r>
            <a:r>
              <a:rPr lang="vi-VN" sz="2000">
                <a:latin typeface="Times New Roman"/>
                <a:ea typeface="Tahoma"/>
                <a:cs typeface="Times New Roman"/>
              </a:rPr>
              <a:t> như: a, an, the...)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0277-C41A-4A29-988A-0CAEA26597A4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5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4C773E57-753E-42CB-8977-9BFFFF40F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463" y="552450"/>
            <a:ext cx="10122851" cy="1281113"/>
          </a:xfrm>
        </p:spPr>
        <p:txBody>
          <a:bodyPr/>
          <a:lstStyle/>
          <a:p>
            <a:pPr algn="ctr"/>
            <a:r>
              <a:rPr lang="vi-VN" b="1">
                <a:latin typeface="Times New Roman"/>
                <a:ea typeface="Tahoma"/>
                <a:cs typeface="Times New Roman"/>
              </a:rPr>
              <a:t>RÚT TRÍCH ĐẶC TRƯNG VĂN BẢN TEXT</a:t>
            </a:r>
            <a:endParaRPr lang="vi-VN" b="1">
              <a:latin typeface="Times New Roman"/>
              <a:cs typeface="Times New Roman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9BBA4354-DC3E-43F7-8F6A-29E4E59C7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806" y="2265363"/>
            <a:ext cx="9721719" cy="41656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vi-VN" sz="2000" b="1" err="1">
                <a:latin typeface="Times New Roman"/>
                <a:ea typeface="Tahoma"/>
                <a:cs typeface="Times New Roman"/>
              </a:rPr>
              <a:t>Một</a:t>
            </a:r>
            <a:r>
              <a:rPr lang="vi-VN" sz="2000" b="1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b="1" err="1">
                <a:latin typeface="Times New Roman"/>
                <a:ea typeface="Tahoma"/>
                <a:cs typeface="Times New Roman"/>
              </a:rPr>
              <a:t>số</a:t>
            </a:r>
            <a:r>
              <a:rPr lang="vi-VN" sz="2000" b="1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b="1" err="1">
                <a:latin typeface="Times New Roman"/>
                <a:ea typeface="Tahoma"/>
                <a:cs typeface="Times New Roman"/>
              </a:rPr>
              <a:t>đặc</a:t>
            </a:r>
            <a:r>
              <a:rPr lang="vi-VN" sz="2000" b="1">
                <a:latin typeface="Times New Roman"/>
                <a:ea typeface="Tahoma"/>
                <a:cs typeface="Times New Roman"/>
              </a:rPr>
              <a:t> trưng </a:t>
            </a:r>
            <a:r>
              <a:rPr lang="vi-VN" sz="2000" b="1" err="1">
                <a:latin typeface="Times New Roman"/>
                <a:ea typeface="Tahoma"/>
                <a:cs typeface="Times New Roman"/>
              </a:rPr>
              <a:t>thường</a:t>
            </a:r>
            <a:r>
              <a:rPr lang="vi-VN" sz="2000" b="1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b="1" err="1">
                <a:latin typeface="Times New Roman"/>
                <a:ea typeface="Tahoma"/>
                <a:cs typeface="Times New Roman"/>
              </a:rPr>
              <a:t>được</a:t>
            </a:r>
            <a:r>
              <a:rPr lang="vi-VN" sz="2000" b="1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b="1" err="1">
                <a:latin typeface="Times New Roman"/>
                <a:ea typeface="Tahoma"/>
                <a:cs typeface="Times New Roman"/>
              </a:rPr>
              <a:t>sử</a:t>
            </a:r>
            <a:r>
              <a:rPr lang="vi-VN" sz="2000" b="1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b="1" err="1">
                <a:latin typeface="Times New Roman"/>
                <a:ea typeface="Tahoma"/>
                <a:cs typeface="Times New Roman"/>
              </a:rPr>
              <a:t>dụng</a:t>
            </a:r>
            <a:r>
              <a:rPr lang="vi-VN" sz="2000" b="1">
                <a:latin typeface="Times New Roman"/>
                <a:ea typeface="Tahoma"/>
                <a:cs typeface="Times New Roman"/>
              </a:rPr>
              <a:t>:</a:t>
            </a:r>
          </a:p>
          <a:p>
            <a:r>
              <a:rPr lang="vi-VN" sz="2000" err="1">
                <a:latin typeface="Times New Roman"/>
                <a:ea typeface="Tahoma"/>
                <a:cs typeface="Times New Roman"/>
              </a:rPr>
              <a:t>Các</a:t>
            </a:r>
            <a:r>
              <a:rPr lang="vi-VN" sz="200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đặc</a:t>
            </a:r>
            <a:r>
              <a:rPr lang="vi-VN" sz="2000">
                <a:latin typeface="Times New Roman"/>
                <a:ea typeface="Tahoma"/>
                <a:cs typeface="Times New Roman"/>
              </a:rPr>
              <a:t> trưng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này</a:t>
            </a:r>
            <a:r>
              <a:rPr lang="vi-VN" sz="200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đều</a:t>
            </a:r>
            <a:r>
              <a:rPr lang="vi-VN" sz="200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đặc</a:t>
            </a:r>
            <a:r>
              <a:rPr lang="vi-VN" sz="2000">
                <a:latin typeface="Times New Roman"/>
                <a:ea typeface="Tahoma"/>
                <a:cs typeface="Times New Roman"/>
              </a:rPr>
              <a:t> trưng cho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tuần</a:t>
            </a:r>
            <a:r>
              <a:rPr lang="vi-VN" sz="200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suất</a:t>
            </a:r>
            <a:r>
              <a:rPr lang="vi-VN" sz="200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xuất</a:t>
            </a:r>
            <a:r>
              <a:rPr lang="vi-VN" sz="200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hiện</a:t>
            </a:r>
            <a:r>
              <a:rPr lang="vi-VN" sz="200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của</a:t>
            </a:r>
            <a:r>
              <a:rPr lang="vi-VN" sz="200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từ</a:t>
            </a:r>
            <a:r>
              <a:rPr lang="vi-VN" sz="2000">
                <a:latin typeface="Times New Roman"/>
                <a:ea typeface="Tahoma"/>
                <a:cs typeface="Times New Roman"/>
              </a:rPr>
              <a:t> </a:t>
            </a:r>
          </a:p>
          <a:p>
            <a:pPr lvl="1">
              <a:buFont typeface="Arial" charset="2"/>
              <a:buChar char="•"/>
            </a:pPr>
            <a:r>
              <a:rPr lang="vi-VN" sz="2000">
                <a:latin typeface="Times New Roman"/>
                <a:ea typeface="Tahoma"/>
                <a:cs typeface="Times New Roman"/>
              </a:rPr>
              <a:t>TF-IDF: </a:t>
            </a:r>
          </a:p>
          <a:p>
            <a:pPr lvl="2">
              <a:buFont typeface="Wingdings" charset="2"/>
              <a:buChar char="v"/>
            </a:pPr>
            <a:r>
              <a:rPr lang="vi-VN" sz="2000">
                <a:latin typeface="Times New Roman"/>
                <a:ea typeface="Tahoma"/>
                <a:cs typeface="Times New Roman"/>
              </a:rPr>
              <a:t>Đo 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độ</a:t>
            </a:r>
            <a:r>
              <a:rPr lang="vi-VN" sz="2000">
                <a:latin typeface="Times New Roman"/>
                <a:ea typeface="Tahoma"/>
                <a:cs typeface="Times New Roman"/>
              </a:rPr>
              <a:t> tương 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tự</a:t>
            </a:r>
            <a:r>
              <a:rPr lang="vi-VN" sz="2000">
                <a:latin typeface="Times New Roman"/>
                <a:ea typeface="Tahoma"/>
                <a:cs typeface="Times New Roman"/>
              </a:rPr>
              <a:t> 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giữa</a:t>
            </a:r>
            <a:r>
              <a:rPr lang="vi-VN" sz="2000">
                <a:latin typeface="Times New Roman"/>
                <a:ea typeface="Tahoma"/>
                <a:cs typeface="Times New Roman"/>
              </a:rPr>
              <a:t> 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các</a:t>
            </a:r>
            <a:r>
              <a:rPr lang="vi-VN" sz="2000">
                <a:latin typeface="Times New Roman"/>
                <a:ea typeface="Tahoma"/>
                <a:cs typeface="Times New Roman"/>
              </a:rPr>
              <a:t> văn 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bản</a:t>
            </a:r>
            <a:endParaRPr lang="en-US" sz="2000">
              <a:latin typeface="Times New Roman"/>
              <a:ea typeface="Tahoma"/>
              <a:cs typeface="Times New Roman"/>
            </a:endParaRPr>
          </a:p>
          <a:p>
            <a:pPr lvl="2">
              <a:buFont typeface="Wingdings"/>
              <a:buChar char="v"/>
            </a:pPr>
            <a:r>
              <a:rPr lang="vi-VN" sz="2000">
                <a:latin typeface="Times New Roman"/>
                <a:ea typeface="Tahoma"/>
                <a:cs typeface="Times New Roman"/>
              </a:rPr>
              <a:t>Công 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thức</a:t>
            </a:r>
            <a:r>
              <a:rPr lang="vi-VN" sz="2000">
                <a:latin typeface="Times New Roman"/>
                <a:ea typeface="Tahoma"/>
                <a:cs typeface="Times New Roman"/>
              </a:rPr>
              <a:t>: 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term</a:t>
            </a:r>
            <a:r>
              <a:rPr lang="vi-VN" sz="2000">
                <a:latin typeface="Times New Roman"/>
                <a:ea typeface="Tahoma"/>
                <a:cs typeface="Times New Roman"/>
              </a:rPr>
              <a:t> 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frequency</a:t>
            </a:r>
            <a:r>
              <a:rPr lang="vi-VN" sz="2000">
                <a:latin typeface="Times New Roman"/>
                <a:ea typeface="Tahoma"/>
                <a:cs typeface="Times New Roman"/>
              </a:rPr>
              <a:t> * (1 / 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document</a:t>
            </a:r>
            <a:r>
              <a:rPr lang="vi-VN" sz="2000">
                <a:latin typeface="Times New Roman"/>
                <a:ea typeface="Tahoma"/>
                <a:cs typeface="Times New Roman"/>
              </a:rPr>
              <a:t> 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fraquency</a:t>
            </a:r>
            <a:r>
              <a:rPr lang="vi-VN" sz="2000">
                <a:latin typeface="Times New Roman"/>
                <a:ea typeface="Tahoma"/>
                <a:cs typeface="Times New Roman"/>
              </a:rPr>
              <a:t>)</a:t>
            </a:r>
            <a:endParaRPr lang="en-US" sz="2000">
              <a:latin typeface="Times New Roman"/>
              <a:ea typeface="Tahoma"/>
              <a:cs typeface="Times New Roman"/>
            </a:endParaRPr>
          </a:p>
          <a:p>
            <a:pPr lvl="2">
              <a:buFont typeface="Wingdings"/>
              <a:buChar char="v"/>
            </a:pPr>
            <a:r>
              <a:rPr lang="vi-VN" sz="2000">
                <a:latin typeface="Times New Roman"/>
                <a:ea typeface="Tahoma"/>
                <a:cs typeface="Times New Roman"/>
              </a:rPr>
              <a:t>TF-IDF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càng</a:t>
            </a:r>
            <a:r>
              <a:rPr lang="vi-VN" sz="2000">
                <a:latin typeface="Times New Roman"/>
                <a:ea typeface="Tahoma"/>
                <a:cs typeface="Times New Roman"/>
              </a:rPr>
              <a:t> cao 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thì</a:t>
            </a:r>
            <a:r>
              <a:rPr lang="vi-VN" sz="2000">
                <a:latin typeface="Times New Roman"/>
                <a:ea typeface="Tahoma"/>
                <a:cs typeface="Times New Roman"/>
              </a:rPr>
              <a:t> 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từ</a:t>
            </a:r>
            <a:r>
              <a:rPr lang="vi-VN" sz="2000">
                <a:latin typeface="Times New Roman"/>
                <a:ea typeface="Tahoma"/>
                <a:cs typeface="Times New Roman"/>
              </a:rPr>
              <a:t> 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đó</a:t>
            </a:r>
            <a:r>
              <a:rPr lang="vi-VN" sz="2000">
                <a:latin typeface="Times New Roman"/>
                <a:ea typeface="Tahoma"/>
                <a:cs typeface="Times New Roman"/>
              </a:rPr>
              <a:t> 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xuất</a:t>
            </a:r>
            <a:r>
              <a:rPr lang="vi-VN" sz="2000">
                <a:latin typeface="Times New Roman"/>
                <a:ea typeface="Tahoma"/>
                <a:cs typeface="Times New Roman"/>
              </a:rPr>
              <a:t> 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hiện</a:t>
            </a:r>
            <a:r>
              <a:rPr lang="vi-VN" sz="200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càng</a:t>
            </a:r>
            <a:r>
              <a:rPr lang="vi-VN" sz="200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nhiều</a:t>
            </a:r>
            <a:endParaRPr lang="vi-VN" sz="2000">
              <a:solidFill>
                <a:schemeClr val="tx1"/>
              </a:solidFill>
              <a:latin typeface="Times New Roman"/>
              <a:ea typeface="Tahoma"/>
              <a:cs typeface="Times New Roman"/>
            </a:endParaRPr>
          </a:p>
          <a:p>
            <a:pPr lvl="1">
              <a:buFont typeface="Arial" charset="2"/>
              <a:buChar char="•"/>
            </a:pPr>
            <a:r>
              <a:rPr lang="vi-VN" sz="2000">
                <a:latin typeface="Times New Roman"/>
                <a:ea typeface="Tahoma"/>
                <a:cs typeface="Times New Roman"/>
              </a:rPr>
              <a:t>n-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grams</a:t>
            </a:r>
            <a:r>
              <a:rPr lang="vi-VN" sz="2000">
                <a:latin typeface="Times New Roman"/>
                <a:ea typeface="Tahoma"/>
                <a:cs typeface="Times New Roman"/>
              </a:rPr>
              <a:t>:</a:t>
            </a:r>
          </a:p>
          <a:p>
            <a:pPr lvl="2">
              <a:buFont typeface="Wingdings" charset="2"/>
              <a:buChar char="v"/>
            </a:pPr>
            <a:r>
              <a:rPr lang="vi-VN" sz="2000" err="1">
                <a:latin typeface="Times New Roman"/>
                <a:ea typeface="Tahoma"/>
                <a:cs typeface="Times New Roman"/>
              </a:rPr>
              <a:t>Tần</a:t>
            </a:r>
            <a:r>
              <a:rPr lang="vi-VN" sz="200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suất</a:t>
            </a:r>
            <a:r>
              <a:rPr lang="vi-VN" sz="200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xuất</a:t>
            </a:r>
            <a:r>
              <a:rPr lang="vi-VN" sz="200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hiện</a:t>
            </a:r>
            <a:r>
              <a:rPr lang="vi-VN" sz="200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của</a:t>
            </a:r>
            <a:r>
              <a:rPr lang="vi-VN" sz="2000">
                <a:latin typeface="Times New Roman"/>
                <a:ea typeface="Tahoma"/>
                <a:cs typeface="Times New Roman"/>
              </a:rPr>
              <a:t> n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ký</a:t>
            </a:r>
            <a:r>
              <a:rPr lang="vi-VN" sz="2000">
                <a:latin typeface="Times New Roman"/>
                <a:ea typeface="Tahoma"/>
                <a:cs typeface="Times New Roman"/>
              </a:rPr>
              <a:t> 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tự</a:t>
            </a:r>
            <a:r>
              <a:rPr lang="vi-VN" sz="2000">
                <a:latin typeface="Times New Roman"/>
                <a:ea typeface="Tahoma"/>
                <a:cs typeface="Times New Roman"/>
              </a:rPr>
              <a:t> liên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tiếp</a:t>
            </a:r>
            <a:r>
              <a:rPr lang="vi-VN" sz="2000">
                <a:latin typeface="Times New Roman"/>
                <a:ea typeface="Tahoma"/>
                <a:cs typeface="Times New Roman"/>
              </a:rPr>
              <a:t> nhau trong văn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bản</a:t>
            </a:r>
            <a:endParaRPr lang="vi-VN" sz="2000">
              <a:latin typeface="Times New Roman"/>
              <a:ea typeface="Tahoma"/>
              <a:cs typeface="Times New Roman"/>
            </a:endParaRPr>
          </a:p>
          <a:p>
            <a:pPr lvl="2">
              <a:buFont typeface="Wingdings" charset="2"/>
              <a:buChar char="v"/>
            </a:pPr>
            <a:r>
              <a:rPr lang="vi-VN" sz="2000" err="1">
                <a:latin typeface="Times New Roman"/>
                <a:ea typeface="Tahoma"/>
                <a:cs typeface="Times New Roman"/>
              </a:rPr>
              <a:t>Áp</a:t>
            </a:r>
            <a:r>
              <a:rPr lang="vi-VN" sz="200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dụng</a:t>
            </a:r>
            <a:r>
              <a:rPr lang="vi-VN" sz="2000">
                <a:latin typeface="Times New Roman"/>
                <a:ea typeface="Tahoma"/>
                <a:cs typeface="Times New Roman"/>
              </a:rPr>
              <a:t> cho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các</a:t>
            </a:r>
            <a:r>
              <a:rPr lang="vi-VN" sz="2000">
                <a:latin typeface="Times New Roman"/>
                <a:ea typeface="Tahoma"/>
                <a:cs typeface="Times New Roman"/>
              </a:rPr>
              <a:t> ngôn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ngữ</a:t>
            </a:r>
            <a:r>
              <a:rPr lang="vi-VN" sz="200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khó</a:t>
            </a:r>
            <a:r>
              <a:rPr lang="vi-VN" sz="2000">
                <a:latin typeface="Times New Roman"/>
                <a:ea typeface="Tahoma"/>
                <a:cs typeface="Times New Roman"/>
              </a:rPr>
              <a:t> phân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tích</a:t>
            </a:r>
            <a:r>
              <a:rPr lang="vi-VN" sz="2000">
                <a:latin typeface="Times New Roman"/>
                <a:ea typeface="Tahoma"/>
                <a:cs typeface="Times New Roman"/>
              </a:rPr>
              <a:t> như :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Tiếng</a:t>
            </a:r>
            <a:r>
              <a:rPr lang="vi-VN" sz="200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Việt</a:t>
            </a:r>
            <a:r>
              <a:rPr lang="vi-VN" sz="2000">
                <a:latin typeface="Times New Roman"/>
                <a:ea typeface="Tahoma"/>
                <a:cs typeface="Times New Roman"/>
              </a:rPr>
              <a:t>,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Nhật</a:t>
            </a:r>
            <a:r>
              <a:rPr lang="vi-VN" sz="2000">
                <a:latin typeface="Times New Roman"/>
                <a:ea typeface="Tahoma"/>
                <a:cs typeface="Times New Roman"/>
              </a:rPr>
              <a:t>, Trung </a:t>
            </a:r>
            <a:r>
              <a:rPr lang="vi-VN" sz="2000" err="1">
                <a:latin typeface="Times New Roman"/>
                <a:ea typeface="Tahoma"/>
                <a:cs typeface="Times New Roman"/>
              </a:rPr>
              <a:t>Quốc</a:t>
            </a:r>
            <a:endParaRPr lang="vi-VN" sz="2000">
              <a:latin typeface="Times New Roman"/>
              <a:ea typeface="Tahoma"/>
              <a:cs typeface="Times New Roman"/>
            </a:endParaRPr>
          </a:p>
          <a:p>
            <a:pPr lvl="2">
              <a:buFont typeface="Wingdings" charset="2"/>
              <a:buChar char="v"/>
            </a:pPr>
            <a:endParaRPr lang="vi-VN" sz="2000">
              <a:latin typeface="Times New Roman"/>
              <a:ea typeface="Tahoma"/>
              <a:cs typeface="Times New Roman"/>
            </a:endParaRPr>
          </a:p>
          <a:p>
            <a:pPr lvl="2">
              <a:buFont typeface="Wingdings" charset="2"/>
              <a:buChar char="v"/>
            </a:pPr>
            <a:endParaRPr lang="vi-VN" sz="2000">
              <a:latin typeface="Times New Roman"/>
              <a:ea typeface="Tahoma"/>
              <a:cs typeface="Times New Roman"/>
            </a:endParaRP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A831-0FCE-4600-A64A-2B9037C83492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1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46A667C3-1452-44AC-9875-8BA5DA68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664" y="623888"/>
            <a:ext cx="10187174" cy="1281112"/>
          </a:xfrm>
        </p:spPr>
        <p:txBody>
          <a:bodyPr/>
          <a:lstStyle/>
          <a:p>
            <a:pPr algn="ctr"/>
            <a:r>
              <a:rPr lang="vi-VN" b="1">
                <a:latin typeface="Times New Roman"/>
                <a:ea typeface="Tahoma"/>
                <a:cs typeface="Times New Roman"/>
              </a:rPr>
              <a:t>RÚT TRÍCH ĐẶC TRƯNG VĂN BẢN TEXT</a:t>
            </a:r>
            <a:endParaRPr lang="vi-VN" b="1">
              <a:latin typeface="Times New Roman"/>
              <a:cs typeface="Times New Roman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0A73992C-D83E-4862-87C0-6F6BDED39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vi-VN" sz="2000" b="1" dirty="0" err="1">
                <a:latin typeface="Times New Roman"/>
                <a:ea typeface="Tahoma"/>
                <a:cs typeface="Times New Roman"/>
              </a:rPr>
              <a:t>Một</a:t>
            </a:r>
            <a:r>
              <a:rPr lang="vi-VN" sz="2000" b="1" dirty="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b="1" dirty="0" err="1">
                <a:latin typeface="Times New Roman"/>
                <a:ea typeface="Tahoma"/>
                <a:cs typeface="Times New Roman"/>
              </a:rPr>
              <a:t>số</a:t>
            </a:r>
            <a:r>
              <a:rPr lang="vi-VN" sz="2000" b="1" dirty="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b="1" dirty="0" err="1">
                <a:latin typeface="Times New Roman"/>
                <a:ea typeface="Tahoma"/>
                <a:cs typeface="Times New Roman"/>
              </a:rPr>
              <a:t>đặc</a:t>
            </a:r>
            <a:r>
              <a:rPr lang="vi-VN" sz="2000" b="1" dirty="0">
                <a:latin typeface="Times New Roman"/>
                <a:ea typeface="Tahoma"/>
                <a:cs typeface="Times New Roman"/>
              </a:rPr>
              <a:t> trưng </a:t>
            </a:r>
            <a:r>
              <a:rPr lang="vi-VN" sz="2000" b="1" dirty="0" err="1">
                <a:latin typeface="Times New Roman"/>
                <a:ea typeface="Tahoma"/>
                <a:cs typeface="Times New Roman"/>
              </a:rPr>
              <a:t>thường</a:t>
            </a:r>
            <a:r>
              <a:rPr lang="vi-VN" sz="2000" b="1" dirty="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b="1" dirty="0" err="1">
                <a:latin typeface="Times New Roman"/>
                <a:ea typeface="Tahoma"/>
                <a:cs typeface="Times New Roman"/>
              </a:rPr>
              <a:t>được</a:t>
            </a:r>
            <a:r>
              <a:rPr lang="vi-VN" sz="2000" b="1" dirty="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b="1" dirty="0" err="1">
                <a:latin typeface="Times New Roman"/>
                <a:ea typeface="Tahoma"/>
                <a:cs typeface="Times New Roman"/>
              </a:rPr>
              <a:t>sử</a:t>
            </a:r>
            <a:r>
              <a:rPr lang="vi-VN" sz="2000" b="1" dirty="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b="1" dirty="0" err="1">
                <a:latin typeface="Times New Roman"/>
                <a:ea typeface="Tahoma"/>
                <a:cs typeface="Times New Roman"/>
              </a:rPr>
              <a:t>dụng</a:t>
            </a:r>
            <a:endParaRPr lang="vi-VN" sz="2000" b="1" dirty="0">
              <a:latin typeface="Times New Roman"/>
              <a:ea typeface="Tahoma"/>
              <a:cs typeface="Times New Roman"/>
            </a:endParaRPr>
          </a:p>
          <a:p>
            <a:pPr lvl="1">
              <a:buFont typeface="Arial" charset="2"/>
              <a:buChar char="•"/>
            </a:pPr>
            <a:r>
              <a:rPr lang="vi-VN" sz="2000" err="1">
                <a:latin typeface="Times New Roman"/>
                <a:ea typeface="Tahoma"/>
                <a:cs typeface="Times New Roman"/>
              </a:rPr>
              <a:t>CountVectorize</a:t>
            </a:r>
            <a:endParaRPr lang="vi-VN" sz="2000">
              <a:latin typeface="Times New Roman"/>
              <a:ea typeface="Tahoma"/>
              <a:cs typeface="Times New Roman"/>
            </a:endParaRPr>
          </a:p>
          <a:p>
            <a:pPr lvl="2">
              <a:buFont typeface="Wingdings" charset="2"/>
              <a:buChar char="v"/>
            </a:pPr>
            <a:r>
              <a:rPr lang="vi-VN" sz="2000" dirty="0">
                <a:latin typeface="Times New Roman"/>
                <a:ea typeface="Tahoma"/>
                <a:cs typeface="Times New Roman"/>
              </a:rPr>
              <a:t>Tương </a:t>
            </a:r>
            <a:r>
              <a:rPr lang="vi-VN" sz="2000" dirty="0" err="1">
                <a:latin typeface="Times New Roman"/>
                <a:ea typeface="Tahoma"/>
                <a:cs typeface="Times New Roman"/>
              </a:rPr>
              <a:t>tự</a:t>
            </a:r>
            <a:r>
              <a:rPr lang="vi-VN" sz="2000" dirty="0">
                <a:latin typeface="Times New Roman"/>
                <a:ea typeface="Tahoma"/>
                <a:cs typeface="Times New Roman"/>
              </a:rPr>
              <a:t> như IF-IDF</a:t>
            </a:r>
          </a:p>
          <a:p>
            <a:pPr lvl="2">
              <a:buFont typeface="Wingdings" charset="2"/>
              <a:buChar char="v"/>
            </a:pPr>
            <a:r>
              <a:rPr lang="vi-VN" sz="2000" dirty="0" err="1">
                <a:latin typeface="Times New Roman"/>
                <a:ea typeface="Tahoma"/>
                <a:cs typeface="Times New Roman"/>
              </a:rPr>
              <a:t>Chỉ</a:t>
            </a:r>
            <a:r>
              <a:rPr lang="vi-VN" sz="2000" dirty="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dirty="0" err="1">
                <a:latin typeface="Times New Roman"/>
                <a:ea typeface="Tahoma"/>
                <a:cs typeface="Times New Roman"/>
              </a:rPr>
              <a:t>cần</a:t>
            </a:r>
            <a:r>
              <a:rPr lang="vi-VN" sz="2000" dirty="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dirty="0" err="1">
                <a:latin typeface="Times New Roman"/>
                <a:ea typeface="Tahoma"/>
                <a:cs typeface="Times New Roman"/>
              </a:rPr>
              <a:t>đếm</a:t>
            </a:r>
            <a:r>
              <a:rPr lang="vi-VN" sz="2000" dirty="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dirty="0" err="1">
                <a:latin typeface="Times New Roman"/>
                <a:ea typeface="Tahoma"/>
                <a:cs typeface="Times New Roman"/>
              </a:rPr>
              <a:t>số</a:t>
            </a:r>
            <a:r>
              <a:rPr lang="vi-VN" sz="2000" dirty="0">
                <a:latin typeface="Times New Roman"/>
                <a:ea typeface="Tahoma"/>
                <a:cs typeface="Times New Roman"/>
              </a:rPr>
              <a:t> </a:t>
            </a:r>
            <a:r>
              <a:rPr lang="vi-VN" sz="2000" dirty="0" err="1">
                <a:latin typeface="Times New Roman"/>
                <a:ea typeface="Tahoma"/>
                <a:cs typeface="Times New Roman"/>
              </a:rPr>
              <a:t>lượng</a:t>
            </a:r>
            <a:r>
              <a:rPr lang="vi-VN" sz="2000" dirty="0">
                <a:latin typeface="Times New Roman"/>
                <a:ea typeface="Tahoma"/>
                <a:cs typeface="Times New Roman"/>
              </a:rPr>
              <a:t>, không </a:t>
            </a:r>
            <a:r>
              <a:rPr lang="vi-VN" sz="2000" dirty="0" err="1">
                <a:latin typeface="Times New Roman"/>
                <a:ea typeface="Tahoma"/>
                <a:cs typeface="Times New Roman"/>
              </a:rPr>
              <a:t>cần</a:t>
            </a:r>
            <a:r>
              <a:rPr lang="vi-VN" sz="2000" dirty="0">
                <a:latin typeface="Times New Roman"/>
                <a:ea typeface="Tahoma"/>
                <a:cs typeface="Times New Roman"/>
              </a:rPr>
              <a:t> chia </a:t>
            </a:r>
            <a:r>
              <a:rPr lang="vi-VN" sz="2000" dirty="0" err="1">
                <a:latin typeface="Times New Roman"/>
                <a:ea typeface="Tahoma"/>
                <a:cs typeface="Times New Roman"/>
              </a:rPr>
              <a:t>tỷ</a:t>
            </a:r>
            <a:r>
              <a:rPr lang="vi-VN" sz="2000" dirty="0">
                <a:latin typeface="Times New Roman"/>
                <a:ea typeface="Tahoma"/>
                <a:cs typeface="Times New Roman"/>
              </a:rPr>
              <a:t> </a:t>
            </a:r>
            <a:r>
              <a:rPr lang="vi-VN" sz="2000" dirty="0" err="1">
                <a:latin typeface="Times New Roman"/>
                <a:ea typeface="Tahoma"/>
                <a:cs typeface="Times New Roman"/>
              </a:rPr>
              <a:t>lệ</a:t>
            </a:r>
          </a:p>
          <a:p>
            <a:pPr lvl="1"/>
            <a:endParaRPr lang="vi-VN" sz="2000">
              <a:latin typeface="Times New Roman"/>
              <a:ea typeface="Tahoma"/>
              <a:cs typeface="Times New Roman"/>
            </a:endParaRP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11BF-CCEB-4AD6-8B8E-50FC96DFDAF1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2360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Màn hình rộng</PresentationFormat>
  <Paragraphs>37</Paragraphs>
  <Slides>5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</vt:i4>
      </vt:variant>
    </vt:vector>
  </HeadingPairs>
  <TitlesOfParts>
    <vt:vector size="13" baseType="lpstr">
      <vt:lpstr>Arial</vt:lpstr>
      <vt:lpstr>Calibri</vt:lpstr>
      <vt:lpstr>Century Gothic</vt:lpstr>
      <vt:lpstr>Tahoma</vt:lpstr>
      <vt:lpstr>Times New Roman</vt:lpstr>
      <vt:lpstr>Wingdings</vt:lpstr>
      <vt:lpstr>Wingdings 3</vt:lpstr>
      <vt:lpstr>Wisp</vt:lpstr>
      <vt:lpstr>PHÂN TÍCH CẤU TRÚC MẠNG XÃ HỘI ỨNG DỤNG VÀO LĨNH VỰC PHÂN TÍCH TÂM LÝ NGƯỜI DÙNG</vt:lpstr>
      <vt:lpstr>RÚT TRÍCH ĐẶC TRƯNG VĂN BẢN TEXT </vt:lpstr>
      <vt:lpstr>RÚT TRÍCH ĐẶC TRƯNG VĂN BẢN TEXT </vt:lpstr>
      <vt:lpstr>RÚT TRÍCH ĐẶC TRƯNG VĂN BẢN TEXT</vt:lpstr>
      <vt:lpstr>RÚT TRÍCH ĐẶC TRƯNG VĂN BẢN TEXT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CẤU TRÚC MẠNG XÃ HỘI ỨNG DỤNG VÀO LĨNH VỰC PHÂN TÍCH TÂM LÝ NGƯỜI DÙNG</dc:title>
  <cp:lastModifiedBy>LawlietB</cp:lastModifiedBy>
  <cp:revision>3</cp:revision>
  <dcterms:modified xsi:type="dcterms:W3CDTF">2018-01-18T00:24:20Z</dcterms:modified>
</cp:coreProperties>
</file>