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80"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33" d="100"/>
          <a:sy n="33" d="100"/>
        </p:scale>
        <p:origin x="3534" y="18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sharpcorner.com/technologies/dot_net_20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02403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Intro to Programming with C#</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D8EC7-5258-415E-AFC0-5A24846987CD}"/>
              </a:ext>
            </a:extLst>
          </p:cNvPr>
          <p:cNvSpPr>
            <a:spLocks noGrp="1"/>
          </p:cNvSpPr>
          <p:nvPr>
            <p:ph idx="1"/>
          </p:nvPr>
        </p:nvSpPr>
        <p:spPr>
          <a:xfrm>
            <a:off x="513347" y="770021"/>
            <a:ext cx="11165305" cy="5455439"/>
          </a:xfrm>
        </p:spPr>
        <p:txBody>
          <a:bodyPr>
            <a:normAutofit/>
          </a:bodyPr>
          <a:lstStyle/>
          <a:p>
            <a:pPr algn="l"/>
            <a:r>
              <a:rPr lang="en-US" sz="2500" b="1" i="0" dirty="0">
                <a:solidFill>
                  <a:srgbClr val="212121"/>
                </a:solidFill>
                <a:effectLst/>
                <a:latin typeface="Times New Roman" panose="02020603050405020304" pitchFamily="18" charset="0"/>
                <a:cs typeface="Times New Roman" panose="02020603050405020304" pitchFamily="18" charset="0"/>
              </a:rPr>
              <a:t>.NET current version and future releases</a:t>
            </a:r>
            <a:endParaRPr lang="en-US" sz="2500" b="0" i="0" dirty="0">
              <a:solidFill>
                <a:srgbClr val="212121"/>
              </a:solidFill>
              <a:effectLst/>
              <a:latin typeface="Times New Roman" panose="02020603050405020304" pitchFamily="18" charset="0"/>
              <a:cs typeface="Times New Roman" panose="02020603050405020304" pitchFamily="18" charset="0"/>
            </a:endParaRPr>
          </a:p>
          <a:p>
            <a:pPr marL="0" indent="0" algn="l">
              <a:buNone/>
            </a:pPr>
            <a:endParaRPr lang="en-US" sz="2500" b="0" i="0" dirty="0">
              <a:solidFill>
                <a:srgbClr val="212121"/>
              </a:solidFill>
              <a:effectLst/>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573FAC-E40A-46D9-8A63-18B0399962D1}"/>
              </a:ext>
            </a:extLst>
          </p:cNvPr>
          <p:cNvPicPr>
            <a:picLocks noChangeAspect="1"/>
          </p:cNvPicPr>
          <p:nvPr/>
        </p:nvPicPr>
        <p:blipFill>
          <a:blip r:embed="rId2"/>
          <a:stretch>
            <a:fillRect/>
          </a:stretch>
        </p:blipFill>
        <p:spPr>
          <a:xfrm>
            <a:off x="513348" y="1331496"/>
            <a:ext cx="11165306" cy="4893964"/>
          </a:xfrm>
          <a:prstGeom prst="rect">
            <a:avLst/>
          </a:prstGeom>
        </p:spPr>
      </p:pic>
    </p:spTree>
    <p:extLst>
      <p:ext uri="{BB962C8B-B14F-4D97-AF65-F5344CB8AC3E}">
        <p14:creationId xmlns:p14="http://schemas.microsoft.com/office/powerpoint/2010/main" val="331301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1862-389C-4A0A-A7CD-969AF82434D6}"/>
              </a:ext>
            </a:extLst>
          </p:cNvPr>
          <p:cNvSpPr>
            <a:spLocks noGrp="1"/>
          </p:cNvSpPr>
          <p:nvPr>
            <p:ph type="title"/>
          </p:nvPr>
        </p:nvSpPr>
        <p:spPr>
          <a:xfrm>
            <a:off x="1066800" y="642594"/>
            <a:ext cx="10058400" cy="785153"/>
          </a:xfrm>
        </p:spPr>
        <p:txBody>
          <a:bodyPr/>
          <a:lstStyle/>
          <a:p>
            <a:pPr algn="ctr"/>
            <a:r>
              <a:rPr lang="en-US" b="1" dirty="0">
                <a:latin typeface="Times New Roman" panose="02020603050405020304" pitchFamily="18" charset="0"/>
                <a:cs typeface="Times New Roman" panose="02020603050405020304" pitchFamily="18" charset="0"/>
              </a:rPr>
              <a:t>How it works?</a:t>
            </a:r>
          </a:p>
        </p:txBody>
      </p:sp>
      <p:sp>
        <p:nvSpPr>
          <p:cNvPr id="5" name="Content Placeholder 4">
            <a:extLst>
              <a:ext uri="{FF2B5EF4-FFF2-40B4-BE49-F238E27FC236}">
                <a16:creationId xmlns:a16="http://schemas.microsoft.com/office/drawing/2014/main" id="{939B5F68-2503-412B-8D7F-45AE4CD37C9B}"/>
              </a:ext>
            </a:extLst>
          </p:cNvPr>
          <p:cNvSpPr>
            <a:spLocks noGrp="1"/>
          </p:cNvSpPr>
          <p:nvPr>
            <p:ph idx="1"/>
          </p:nvPr>
        </p:nvSpPr>
        <p:spPr>
          <a:xfrm>
            <a:off x="1066800" y="1620253"/>
            <a:ext cx="10058400" cy="4332491"/>
          </a:xfrm>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Hit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Ctrl+F5</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or Build =&gt; Build Solution</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What does a Console Application produce?</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Any ideas?</a:t>
            </a:r>
          </a:p>
          <a:p>
            <a:pPr algn="l" fontAlgn="base">
              <a:buFont typeface="Arial" panose="020B0604020202020204" pitchFamily="34" charset="0"/>
              <a:buChar char="•"/>
            </a:pPr>
            <a:r>
              <a:rPr lang="en-US" sz="2500" b="0" i="1" dirty="0">
                <a:solidFill>
                  <a:srgbClr val="000000"/>
                </a:solidFill>
                <a:effectLst/>
                <a:latin typeface="Times New Roman" panose="02020603050405020304" pitchFamily="18" charset="0"/>
                <a:cs typeface="Times New Roman" panose="02020603050405020304" pitchFamily="18" charset="0"/>
              </a:rPr>
              <a:t>ANSWER: </a:t>
            </a:r>
            <a:r>
              <a:rPr lang="en-US" sz="2500" b="0" i="1" u="sng" dirty="0">
                <a:solidFill>
                  <a:srgbClr val="000000"/>
                </a:solidFill>
                <a:effectLst/>
                <a:latin typeface="Times New Roman" panose="02020603050405020304" pitchFamily="18" charset="0"/>
                <a:cs typeface="Times New Roman" panose="02020603050405020304" pitchFamily="18" charset="0"/>
              </a:rPr>
              <a:t>.exe file</a:t>
            </a:r>
            <a:endParaRPr lang="en-US" sz="2500" b="0" i="0" dirty="0">
              <a:solidFill>
                <a:srgbClr val="000000"/>
              </a:solidFill>
              <a:effectLst/>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03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1A7E6-5017-4F62-91AE-101C513482BE}"/>
              </a:ext>
            </a:extLst>
          </p:cNvPr>
          <p:cNvSpPr>
            <a:spLocks noGrp="1"/>
          </p:cNvSpPr>
          <p:nvPr>
            <p:ph idx="1"/>
          </p:nvPr>
        </p:nvSpPr>
        <p:spPr>
          <a:xfrm>
            <a:off x="1066800" y="946484"/>
            <a:ext cx="10058400" cy="4990219"/>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How it works?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Where to find it</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in .bin folder of your project</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An .exe file with the name of the project</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But how does Visual Studio knows what to do?</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not magic</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just runs a program (compiler) which builds the project and creates the .exe file for you</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00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EE333-11F9-49BF-B604-896043189370}"/>
              </a:ext>
            </a:extLst>
          </p:cNvPr>
          <p:cNvSpPr>
            <a:spLocks noGrp="1"/>
          </p:cNvSpPr>
          <p:nvPr>
            <p:ph idx="1"/>
          </p:nvPr>
        </p:nvSpPr>
        <p:spPr>
          <a:xfrm>
            <a:off x="1066800" y="465222"/>
            <a:ext cx="10058400" cy="5309936"/>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How it works?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Just open the Developer Command Prompt for VS2019</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enhanced Command Prompt in Windows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Navigate to the folder with your project</a:t>
            </a:r>
          </a:p>
          <a:p>
            <a:pPr marL="468630" indent="-285750" fontAlgn="base">
              <a:buFont typeface="Arial" panose="020B0604020202020204" pitchFamily="34" charset="0"/>
              <a:buChar char="•"/>
            </a:pPr>
            <a:r>
              <a:rPr lang="en-US" sz="2700" b="0" i="0" dirty="0">
                <a:solidFill>
                  <a:srgbClr val="000000"/>
                </a:solidFill>
                <a:effectLst/>
                <a:latin typeface="Times New Roman" panose="02020603050405020304" pitchFamily="18" charset="0"/>
                <a:cs typeface="Times New Roman" panose="02020603050405020304" pitchFamily="18" charset="0"/>
              </a:rPr>
              <a:t>type Program.exe in the console</a:t>
            </a:r>
          </a:p>
          <a:p>
            <a:endParaRPr lang="en-US" sz="2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C4E6BF-B59F-4A33-BE07-B5348BFB2ED6}"/>
              </a:ext>
            </a:extLst>
          </p:cNvPr>
          <p:cNvPicPr>
            <a:picLocks noChangeAspect="1"/>
          </p:cNvPicPr>
          <p:nvPr/>
        </p:nvPicPr>
        <p:blipFill>
          <a:blip r:embed="rId2"/>
          <a:stretch>
            <a:fillRect/>
          </a:stretch>
        </p:blipFill>
        <p:spPr>
          <a:xfrm>
            <a:off x="1475873" y="3144254"/>
            <a:ext cx="9400673" cy="2630904"/>
          </a:xfrm>
          <a:prstGeom prst="rect">
            <a:avLst/>
          </a:prstGeom>
        </p:spPr>
      </p:pic>
    </p:spTree>
    <p:extLst>
      <p:ext uri="{BB962C8B-B14F-4D97-AF65-F5344CB8AC3E}">
        <p14:creationId xmlns:p14="http://schemas.microsoft.com/office/powerpoint/2010/main" val="24196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5F92D1-C555-40EC-8558-55296C86EDE6}"/>
              </a:ext>
            </a:extLst>
          </p:cNvPr>
          <p:cNvPicPr>
            <a:picLocks noGrp="1" noChangeAspect="1"/>
          </p:cNvPicPr>
          <p:nvPr>
            <p:ph idx="1"/>
          </p:nvPr>
        </p:nvPicPr>
        <p:blipFill>
          <a:blip r:embed="rId2"/>
          <a:stretch>
            <a:fillRect/>
          </a:stretch>
        </p:blipFill>
        <p:spPr>
          <a:xfrm>
            <a:off x="481263" y="513347"/>
            <a:ext cx="11245516" cy="5887453"/>
          </a:xfrm>
        </p:spPr>
      </p:pic>
    </p:spTree>
    <p:extLst>
      <p:ext uri="{BB962C8B-B14F-4D97-AF65-F5344CB8AC3E}">
        <p14:creationId xmlns:p14="http://schemas.microsoft.com/office/powerpoint/2010/main" val="76051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D063-8AFA-420D-90D1-35BB4B5646F4}"/>
              </a:ext>
            </a:extLst>
          </p:cNvPr>
          <p:cNvSpPr>
            <a:spLocks noGrp="1"/>
          </p:cNvSpPr>
          <p:nvPr>
            <p:ph type="title"/>
          </p:nvPr>
        </p:nvSpPr>
        <p:spPr>
          <a:xfrm>
            <a:off x="1066800" y="417096"/>
            <a:ext cx="10058400" cy="962526"/>
          </a:xfrm>
        </p:spPr>
        <p:txBody>
          <a:bodyPr>
            <a:noAutofit/>
          </a:bodyPr>
          <a:lstStyle/>
          <a:p>
            <a:pPr algn="ctr"/>
            <a:br>
              <a:rPr lang="en-US" b="0"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Libraries</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5169D2-177B-4605-B05B-895578E7311A}"/>
              </a:ext>
            </a:extLst>
          </p:cNvPr>
          <p:cNvSpPr>
            <a:spLocks noGrp="1"/>
          </p:cNvSpPr>
          <p:nvPr>
            <p:ph idx="1"/>
          </p:nvPr>
        </p:nvSpPr>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Does anyone here knows how to calculate very big numbers in C#?</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That's right - </a:t>
            </a:r>
            <a:r>
              <a:rPr lang="en-US" sz="2500" b="0" i="0" dirty="0" err="1">
                <a:solidFill>
                  <a:srgbClr val="000000"/>
                </a:solidFill>
                <a:effectLst/>
                <a:latin typeface="Times New Roman" panose="02020603050405020304" pitchFamily="18" charset="0"/>
                <a:cs typeface="Times New Roman" panose="02020603050405020304" pitchFamily="18" charset="0"/>
              </a:rPr>
              <a:t>BigInteger</a:t>
            </a:r>
            <a:endParaRPr lang="en-US" sz="25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How we add this library?</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We add </a:t>
            </a:r>
            <a:r>
              <a:rPr lang="en-US" sz="2500" b="0" i="0" dirty="0" err="1">
                <a:solidFill>
                  <a:srgbClr val="000000"/>
                </a:solidFill>
                <a:effectLst/>
                <a:latin typeface="Times New Roman" panose="02020603050405020304" pitchFamily="18" charset="0"/>
                <a:cs typeface="Times New Roman" panose="02020603050405020304" pitchFamily="18" charset="0"/>
              </a:rPr>
              <a:t>System.Numerics</a:t>
            </a:r>
            <a:r>
              <a:rPr lang="en-US" sz="2500" b="0" i="0" dirty="0">
                <a:solidFill>
                  <a:srgbClr val="000000"/>
                </a:solidFill>
                <a:effectLst/>
                <a:latin typeface="Times New Roman" panose="02020603050405020304" pitchFamily="18" charset="0"/>
                <a:cs typeface="Times New Roman" panose="02020603050405020304" pitchFamily="18" charset="0"/>
              </a:rPr>
              <a:t> as a Reference</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0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3C3903-40A8-46F6-B80C-6344FDABF08D}"/>
              </a:ext>
            </a:extLst>
          </p:cNvPr>
          <p:cNvPicPr>
            <a:picLocks noGrp="1" noChangeAspect="1"/>
          </p:cNvPicPr>
          <p:nvPr>
            <p:ph idx="1"/>
          </p:nvPr>
        </p:nvPicPr>
        <p:blipFill>
          <a:blip r:embed="rId2"/>
          <a:stretch>
            <a:fillRect/>
          </a:stretch>
        </p:blipFill>
        <p:spPr>
          <a:xfrm>
            <a:off x="818147" y="803274"/>
            <a:ext cx="10555705" cy="5308767"/>
          </a:xfrm>
        </p:spPr>
      </p:pic>
    </p:spTree>
    <p:extLst>
      <p:ext uri="{BB962C8B-B14F-4D97-AF65-F5344CB8AC3E}">
        <p14:creationId xmlns:p14="http://schemas.microsoft.com/office/powerpoint/2010/main" val="346112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61AB-9B68-45AB-924B-F358F8256AFA}"/>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NuGet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2ADC6-F615-4541-B63C-157CBD788748}"/>
              </a:ext>
            </a:extLst>
          </p:cNvPr>
          <p:cNvSpPr>
            <a:spLocks noGrp="1"/>
          </p:cNvSpPr>
          <p:nvPr>
            <p:ph idx="1"/>
          </p:nvPr>
        </p:nvSpPr>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What actually is the library in C#</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It is just a </a:t>
            </a:r>
            <a:r>
              <a:rPr lang="en-US" sz="2500" b="0" i="1" dirty="0">
                <a:solidFill>
                  <a:srgbClr val="000000"/>
                </a:solidFill>
                <a:effectLst/>
                <a:latin typeface="Times New Roman" panose="02020603050405020304" pitchFamily="18" charset="0"/>
                <a:cs typeface="Times New Roman" panose="02020603050405020304" pitchFamily="18" charset="0"/>
              </a:rPr>
              <a:t>.</a:t>
            </a:r>
            <a:r>
              <a:rPr lang="en-US" sz="2500" b="0" i="1" dirty="0" err="1">
                <a:solidFill>
                  <a:srgbClr val="000000"/>
                </a:solidFill>
                <a:effectLst/>
                <a:latin typeface="Times New Roman" panose="02020603050405020304" pitchFamily="18" charset="0"/>
                <a:cs typeface="Times New Roman" panose="02020603050405020304" pitchFamily="18" charset="0"/>
              </a:rPr>
              <a:t>dll</a:t>
            </a:r>
            <a:r>
              <a:rPr lang="en-US" sz="2500" b="0" i="0" dirty="0">
                <a:solidFill>
                  <a:srgbClr val="000000"/>
                </a:solidFill>
                <a:effectLst/>
                <a:latin typeface="Times New Roman" panose="02020603050405020304" pitchFamily="18" charset="0"/>
                <a:cs typeface="Times New Roman" panose="02020603050405020304" pitchFamily="18" charset="0"/>
              </a:rPr>
              <a:t> file</a:t>
            </a:r>
          </a:p>
          <a:p>
            <a:pPr marL="1143000" lvl="2" indent="-22860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Don't remember the extension for now</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It is just a program </a:t>
            </a:r>
            <a:r>
              <a:rPr lang="en-US" sz="2500" b="1" i="0" dirty="0">
                <a:solidFill>
                  <a:srgbClr val="000000"/>
                </a:solidFill>
                <a:effectLst/>
                <a:latin typeface="Times New Roman" panose="02020603050405020304" pitchFamily="18" charset="0"/>
                <a:cs typeface="Times New Roman" panose="02020603050405020304" pitchFamily="18" charset="0"/>
              </a:rPr>
              <a:t>without a Main method</a:t>
            </a:r>
            <a:endParaRPr lang="en-US" sz="25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500" b="1" i="0" dirty="0">
                <a:solidFill>
                  <a:srgbClr val="000000"/>
                </a:solidFill>
                <a:effectLst/>
                <a:latin typeface="Times New Roman" panose="02020603050405020304" pitchFamily="18" charset="0"/>
                <a:cs typeface="Times New Roman" panose="02020603050405020304" pitchFamily="18" charset="0"/>
              </a:rPr>
              <a:t>​</a:t>
            </a:r>
            <a:r>
              <a:rPr lang="en-US" sz="2500" b="0" i="0" dirty="0">
                <a:solidFill>
                  <a:srgbClr val="000000"/>
                </a:solidFill>
                <a:effectLst/>
                <a:latin typeface="Times New Roman" panose="02020603050405020304" pitchFamily="18" charset="0"/>
                <a:cs typeface="Times New Roman" panose="02020603050405020304" pitchFamily="18" charset="0"/>
              </a:rPr>
              <a:t>But how do we add more libraries?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There is a package manager called NuGet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1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F12A-4481-4E84-8ADE-06104D2C2F03}"/>
              </a:ext>
            </a:extLst>
          </p:cNvPr>
          <p:cNvSpPr>
            <a:spLocks noGrp="1"/>
          </p:cNvSpPr>
          <p:nvPr>
            <p:ph type="title"/>
          </p:nvPr>
        </p:nvSpPr>
        <p:spPr>
          <a:xfrm>
            <a:off x="1066800" y="642594"/>
            <a:ext cx="10058400" cy="817238"/>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NuGet</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67EF4D9-B30F-4294-AEBA-5075728E88F0}"/>
              </a:ext>
            </a:extLst>
          </p:cNvPr>
          <p:cNvPicPr>
            <a:picLocks noGrp="1" noChangeAspect="1"/>
          </p:cNvPicPr>
          <p:nvPr>
            <p:ph idx="1"/>
          </p:nvPr>
        </p:nvPicPr>
        <p:blipFill>
          <a:blip r:embed="rId2"/>
          <a:stretch>
            <a:fillRect/>
          </a:stretch>
        </p:blipFill>
        <p:spPr>
          <a:xfrm>
            <a:off x="593558" y="1459833"/>
            <a:ext cx="11069053" cy="4755574"/>
          </a:xfrm>
        </p:spPr>
      </p:pic>
    </p:spTree>
    <p:extLst>
      <p:ext uri="{BB962C8B-B14F-4D97-AF65-F5344CB8AC3E}">
        <p14:creationId xmlns:p14="http://schemas.microsoft.com/office/powerpoint/2010/main" val="370316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Times New Roman" panose="02020603050405020304" pitchFamily="18" charset="0"/>
                <a:cs typeface="Times New Roman" panose="02020603050405020304" pitchFamily="18" charset="0"/>
              </a:rPr>
              <a:t>Table of contents</a:t>
            </a:r>
          </a:p>
        </p:txBody>
      </p:sp>
      <p:sp>
        <p:nvSpPr>
          <p:cNvPr id="4" name="Content Placeholder 3">
            <a:extLst>
              <a:ext uri="{FF2B5EF4-FFF2-40B4-BE49-F238E27FC236}">
                <a16:creationId xmlns:a16="http://schemas.microsoft.com/office/drawing/2014/main" id="{3463D195-2437-4252-BAA1-8E08D5E1C35D}"/>
              </a:ext>
            </a:extLst>
          </p:cNvPr>
          <p:cNvSpPr>
            <a:spLocks noGrp="1"/>
          </p:cNvSpPr>
          <p:nvPr>
            <p:ph idx="1"/>
          </p:nvPr>
        </p:nvSpPr>
        <p:spPr/>
        <p:txBody>
          <a:bodyPr>
            <a:normAutofit/>
          </a:bodyPr>
          <a:lstStyle/>
          <a:p>
            <a:r>
              <a:rPr lang="en-US" sz="2500" dirty="0">
                <a:solidFill>
                  <a:srgbClr val="FF0000"/>
                </a:solidFill>
                <a:latin typeface="Times New Roman" panose="02020603050405020304" pitchFamily="18" charset="0"/>
                <a:cs typeface="Times New Roman" panose="02020603050405020304" pitchFamily="18" charset="0"/>
              </a:rPr>
              <a:t>What &amp;&amp; Why?</a:t>
            </a:r>
          </a:p>
          <a:p>
            <a:r>
              <a:rPr lang="en-US" sz="2500" dirty="0">
                <a:solidFill>
                  <a:srgbClr val="FF0000"/>
                </a:solidFill>
                <a:latin typeface="Times New Roman" panose="02020603050405020304" pitchFamily="18" charset="0"/>
                <a:cs typeface="Times New Roman" panose="02020603050405020304" pitchFamily="18" charset="0"/>
              </a:rPr>
              <a:t>How  it works?</a:t>
            </a:r>
          </a:p>
          <a:p>
            <a:r>
              <a:rPr lang="en-US" sz="2500" dirty="0">
                <a:solidFill>
                  <a:srgbClr val="FF0000"/>
                </a:solidFill>
                <a:latin typeface="Times New Roman" panose="02020603050405020304" pitchFamily="18" charset="0"/>
                <a:cs typeface="Times New Roman" panose="02020603050405020304" pitchFamily="18" charset="0"/>
              </a:rPr>
              <a:t>Libraries</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90778-00BE-43FA-8772-7187FFE3196A}"/>
              </a:ext>
            </a:extLst>
          </p:cNvPr>
          <p:cNvSpPr>
            <a:spLocks noGrp="1"/>
          </p:cNvSpPr>
          <p:nvPr>
            <p:ph idx="1"/>
          </p:nvPr>
        </p:nvSpPr>
        <p:spPr>
          <a:xfrm>
            <a:off x="1066800" y="770021"/>
            <a:ext cx="10058400" cy="5182723"/>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Why C#?</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 is one of the languages available in the .NET framework</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​Most widely used CLI language</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 is very similar to other object-oriented programming languages, but it has a unique set of features: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Built-in functional programming capabilities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Built-in asynchronous programming capabilities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Native garbage collection</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Type safety</a:t>
            </a:r>
          </a:p>
        </p:txBody>
      </p:sp>
    </p:spTree>
    <p:extLst>
      <p:ext uri="{BB962C8B-B14F-4D97-AF65-F5344CB8AC3E}">
        <p14:creationId xmlns:p14="http://schemas.microsoft.com/office/powerpoint/2010/main" val="384300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E988-D2A5-4DC9-8BE2-8841704CD8FD}"/>
              </a:ext>
            </a:extLst>
          </p:cNvPr>
          <p:cNvSpPr>
            <a:spLocks noGrp="1"/>
          </p:cNvSpPr>
          <p:nvPr>
            <p:ph idx="1"/>
          </p:nvPr>
        </p:nvSpPr>
        <p:spPr>
          <a:xfrm>
            <a:off x="1066800" y="737937"/>
            <a:ext cx="10058400" cy="5214807"/>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Why C#?</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In short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​​​Supported by Microsoft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​Very popular</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Not very steep learning curve</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Type safe</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 in memory management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4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113C-B22C-489E-A595-2BE64D5C179D}"/>
              </a:ext>
            </a:extLst>
          </p:cNvPr>
          <p:cNvSpPr>
            <a:spLocks noGrp="1"/>
          </p:cNvSpPr>
          <p:nvPr>
            <p:ph type="title"/>
          </p:nvPr>
        </p:nvSpPr>
        <p:spPr>
          <a:xfrm>
            <a:off x="1066800" y="561474"/>
            <a:ext cx="10058400" cy="609600"/>
          </a:xfrm>
        </p:spPr>
        <p:txBody>
          <a:bodyPr>
            <a:normAutofit fontScale="90000"/>
          </a:bodyPr>
          <a:lstStyle/>
          <a:p>
            <a:pPr algn="ctr" fontAlgn="base"/>
            <a:br>
              <a:rPr lang="en-US" sz="4000" b="1" i="0" dirty="0">
                <a:solidFill>
                  <a:srgbClr val="000000"/>
                </a:solidFill>
                <a:effectLst/>
                <a:latin typeface="Times New Roman" panose="02020603050405020304" pitchFamily="18" charset="0"/>
                <a:cs typeface="Times New Roman" panose="02020603050405020304" pitchFamily="18" charset="0"/>
              </a:rPr>
            </a:br>
            <a:r>
              <a:rPr lang="en-US" sz="4000" b="1" i="0" dirty="0">
                <a:solidFill>
                  <a:srgbClr val="000000"/>
                </a:solidFill>
                <a:effectLst/>
                <a:latin typeface="Times New Roman" panose="02020603050405020304" pitchFamily="18" charset="0"/>
                <a:cs typeface="Times New Roman" panose="02020603050405020304" pitchFamily="18" charset="0"/>
              </a:rPr>
              <a:t>Why C#?</a:t>
            </a:r>
            <a:br>
              <a:rPr lang="en-US" sz="4000" b="1" i="0" dirty="0">
                <a:solidFill>
                  <a:srgbClr val="00B0F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A6E1E1-97B5-4791-97BC-7D7FD18A6093}"/>
              </a:ext>
            </a:extLst>
          </p:cNvPr>
          <p:cNvSpPr>
            <a:spLocks noGrp="1"/>
          </p:cNvSpPr>
          <p:nvPr>
            <p:ph idx="1"/>
          </p:nvPr>
        </p:nvSpPr>
        <p:spPr>
          <a:xfrm>
            <a:off x="1066800" y="1171074"/>
            <a:ext cx="10058400" cy="4781670"/>
          </a:xfrm>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According to a developer's survey in Stack Overflow for 2020</a:t>
            </a:r>
            <a:endParaRPr lang="en-US" sz="2000" b="1" i="0" dirty="0">
              <a:solidFill>
                <a:srgbClr val="00B0F0"/>
              </a:solidFill>
              <a:effectLst/>
              <a:latin typeface="Times New Roman" panose="02020603050405020304" pitchFamily="18" charset="0"/>
              <a:cs typeface="Times New Roman" panose="02020603050405020304" pitchFamily="18" charset="0"/>
            </a:endParaRPr>
          </a:p>
          <a:p>
            <a:pPr marL="0" indent="0" algn="ctr">
              <a:buNone/>
            </a:pPr>
            <a:r>
              <a:rPr lang="en-US" sz="2000" b="1" i="0" dirty="0">
                <a:solidFill>
                  <a:srgbClr val="00B0F0"/>
                </a:solidFill>
                <a:effectLst/>
                <a:latin typeface="Times New Roman" panose="02020603050405020304" pitchFamily="18" charset="0"/>
                <a:cs typeface="Times New Roman" panose="02020603050405020304" pitchFamily="18" charset="0"/>
              </a:rPr>
              <a:t>Most beloved programming languages</a:t>
            </a:r>
            <a:endParaRPr lang="en-US" sz="2000" dirty="0"/>
          </a:p>
        </p:txBody>
      </p:sp>
      <p:pic>
        <p:nvPicPr>
          <p:cNvPr id="4" name="Picture 2">
            <a:extLst>
              <a:ext uri="{FF2B5EF4-FFF2-40B4-BE49-F238E27FC236}">
                <a16:creationId xmlns:a16="http://schemas.microsoft.com/office/drawing/2014/main" id="{07984721-28C5-4B38-93D1-26B92F2EB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5" y="2053389"/>
            <a:ext cx="10988842" cy="4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4B30-2E2C-4960-9448-794743F06683}"/>
              </a:ext>
            </a:extLst>
          </p:cNvPr>
          <p:cNvSpPr>
            <a:spLocks noGrp="1"/>
          </p:cNvSpPr>
          <p:nvPr>
            <p:ph type="title"/>
          </p:nvPr>
        </p:nvSpPr>
        <p:spPr>
          <a:xfrm>
            <a:off x="1066800" y="703820"/>
            <a:ext cx="10058400" cy="1108938"/>
          </a:xfrm>
        </p:spPr>
        <p:txBody>
          <a:bodyPr/>
          <a:lstStyle/>
          <a:p>
            <a:pPr algn="ctr"/>
            <a:r>
              <a:rPr lang="en-US" b="1" dirty="0">
                <a:latin typeface="Times New Roman" panose="02020603050405020304" pitchFamily="18" charset="0"/>
                <a:cs typeface="Times New Roman" panose="02020603050405020304" pitchFamily="18" charset="0"/>
              </a:rPr>
              <a:t>	What is .NET ?</a:t>
            </a:r>
          </a:p>
        </p:txBody>
      </p:sp>
      <p:pic>
        <p:nvPicPr>
          <p:cNvPr id="4102" name="Picture 6" descr=".NET">
            <a:hlinkClick r:id="rId2"/>
            <a:extLst>
              <a:ext uri="{FF2B5EF4-FFF2-40B4-BE49-F238E27FC236}">
                <a16:creationId xmlns:a16="http://schemas.microsoft.com/office/drawing/2014/main" id="{8E4E7A02-6837-4453-B3D5-AE291C91C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89" y="92129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E31B989B-997A-4861-9FF5-D66656F2F86F}"/>
              </a:ext>
            </a:extLst>
          </p:cNvPr>
          <p:cNvSpPr>
            <a:spLocks noGrp="1"/>
          </p:cNvSpPr>
          <p:nvPr>
            <p:ph idx="1"/>
          </p:nvPr>
        </p:nvSpPr>
        <p:spPr>
          <a:xfrm>
            <a:off x="1066800" y="1812757"/>
            <a:ext cx="10058400" cy="4555959"/>
          </a:xfrm>
        </p:spPr>
        <p:txBody>
          <a:bodyPr>
            <a:normAutofit/>
          </a:bodyPr>
          <a:lstStyle/>
          <a:p>
            <a:pPr algn="l"/>
            <a:r>
              <a:rPr lang="en-US" sz="2400" b="0" i="0" dirty="0">
                <a:solidFill>
                  <a:srgbClr val="212121"/>
                </a:solidFill>
                <a:effectLst/>
                <a:latin typeface="Times New Roman" panose="02020603050405020304" pitchFamily="18" charset="0"/>
                <a:cs typeface="Times New Roman" panose="02020603050405020304" pitchFamily="18" charset="0"/>
              </a:rPr>
              <a:t>.NET is a free, open-source, and cross-platform for building modern, scalable, and high-performance desktop, web, cloud, and mobile applications. The current version of .NET is .NET 5.0, which is the successor of .NET Core 3.1 and .NET Framework 4.6. Prior to .NET 5.0, .NET had two versions, .NET Framework, and .NET Core, but in this version, both have merged and now there is only version.</a:t>
            </a:r>
          </a:p>
          <a:p>
            <a:pPr algn="l"/>
            <a:r>
              <a:rPr lang="en-US" sz="2400" b="0" i="0" dirty="0">
                <a:solidFill>
                  <a:srgbClr val="212121"/>
                </a:solidFill>
                <a:effectLst/>
                <a:latin typeface="Times New Roman" panose="02020603050405020304" pitchFamily="18" charset="0"/>
                <a:cs typeface="Times New Roman" panose="02020603050405020304" pitchFamily="18" charset="0"/>
              </a:rPr>
              <a:t>.NET is a single unified platform to build desktop, web, cloud, mobile, gaming, IoT, and AI apps. The .NET ecosystem has a single common library, runtime, language compilers, and tools.</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451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C939B-2458-4621-95D4-334FB537875D}"/>
              </a:ext>
            </a:extLst>
          </p:cNvPr>
          <p:cNvPicPr>
            <a:picLocks noChangeAspect="1"/>
          </p:cNvPicPr>
          <p:nvPr/>
        </p:nvPicPr>
        <p:blipFill>
          <a:blip r:embed="rId2"/>
          <a:stretch>
            <a:fillRect/>
          </a:stretch>
        </p:blipFill>
        <p:spPr>
          <a:xfrm>
            <a:off x="352925" y="385011"/>
            <a:ext cx="11454063" cy="6015789"/>
          </a:xfrm>
          <a:prstGeom prst="rect">
            <a:avLst/>
          </a:prstGeom>
        </p:spPr>
      </p:pic>
    </p:spTree>
    <p:extLst>
      <p:ext uri="{BB962C8B-B14F-4D97-AF65-F5344CB8AC3E}">
        <p14:creationId xmlns:p14="http://schemas.microsoft.com/office/powerpoint/2010/main" val="144481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7F5C4-80B2-4E6E-880E-6D19C44F8B21}"/>
              </a:ext>
            </a:extLst>
          </p:cNvPr>
          <p:cNvSpPr>
            <a:spLocks noGrp="1"/>
          </p:cNvSpPr>
          <p:nvPr>
            <p:ph idx="1"/>
          </p:nvPr>
        </p:nvSpPr>
        <p:spPr>
          <a:xfrm>
            <a:off x="1066800" y="994610"/>
            <a:ext cx="10058400" cy="4958133"/>
          </a:xfrm>
        </p:spPr>
        <p:txBody>
          <a:bodyPr>
            <a:normAutofit/>
          </a:bodyPr>
          <a:lstStyle/>
          <a:p>
            <a:pPr algn="l"/>
            <a:r>
              <a:rPr lang="en-US" sz="2500" b="0" i="0" dirty="0">
                <a:solidFill>
                  <a:srgbClr val="212121"/>
                </a:solidFill>
                <a:effectLst/>
                <a:latin typeface="Times New Roman" panose="02020603050405020304" pitchFamily="18" charset="0"/>
                <a:cs typeface="Times New Roman" panose="02020603050405020304" pitchFamily="18" charset="0"/>
              </a:rPr>
              <a:t>The following is a list of .NET components: </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Application frameworks and libraries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.NET Standard</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Runtime Components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Language Compilers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Languages – C#, F#, and Visual Basic</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Tools - Visual Studio, Visual Studio for Mac, Visual Studio Code, and Command Line Interface (CLI) are tools used to build, test, and deploy .NET applications. </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5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A9AE-19C3-4642-8F01-C25BE119E3FD}"/>
              </a:ext>
            </a:extLst>
          </p:cNvPr>
          <p:cNvSpPr>
            <a:spLocks noGrp="1"/>
          </p:cNvSpPr>
          <p:nvPr>
            <p:ph type="title"/>
          </p:nvPr>
        </p:nvSpPr>
        <p:spPr>
          <a:xfrm>
            <a:off x="1066800" y="642594"/>
            <a:ext cx="10058400" cy="737027"/>
          </a:xfrm>
        </p:spPr>
        <p:txBody>
          <a:bodyPr/>
          <a:lstStyle/>
          <a:p>
            <a:pPr algn="ctr"/>
            <a:r>
              <a:rPr lang="en-US" b="1" i="0" dirty="0">
                <a:solidFill>
                  <a:srgbClr val="212121"/>
                </a:solidFill>
                <a:effectLst/>
                <a:latin typeface="Times New Roman" panose="02020603050405020304" pitchFamily="18" charset="0"/>
                <a:cs typeface="Times New Roman" panose="02020603050405020304" pitchFamily="18" charset="0"/>
              </a:rPr>
              <a:t>Why .NET?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F0AE01-7BD6-40B1-ABA2-018F420C811E}"/>
              </a:ext>
            </a:extLst>
          </p:cNvPr>
          <p:cNvSpPr>
            <a:spLocks noGrp="1"/>
          </p:cNvSpPr>
          <p:nvPr>
            <p:ph idx="1"/>
          </p:nvPr>
        </p:nvSpPr>
        <p:spPr>
          <a:xfrm>
            <a:off x="1243264" y="1700463"/>
            <a:ext cx="10058400" cy="3946357"/>
          </a:xfrm>
        </p:spPr>
        <p:txBody>
          <a:bodyPr>
            <a:normAutofit/>
          </a:bodyPr>
          <a:lstStyle/>
          <a:p>
            <a:r>
              <a:rPr lang="en-US" sz="2500" b="0" i="0" dirty="0">
                <a:solidFill>
                  <a:srgbClr val="212121"/>
                </a:solidFill>
                <a:effectLst/>
                <a:latin typeface="Times New Roman" panose="02020603050405020304" pitchFamily="18" charset="0"/>
                <a:cs typeface="Times New Roman" panose="02020603050405020304" pitchFamily="18" charset="0"/>
              </a:rPr>
              <a:t>Today, we build software to target various devices and platforms. Devices include desktops, laptops, tablets, and smartphones. Platforms are Windows, Linux, and Mac. Besides these common devices and platforms, there are more devices and platforms out there. Internet of Things (IoT), cloud platforms, gaming devices, TVs, refrigerators, and cars are other popular devices that run on software.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64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{E603488C-0AEB-49C5-BA11-69C44F72F223}tf78438558_win32</Template>
  <TotalTime>61</TotalTime>
  <Words>609</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Garamond</vt:lpstr>
      <vt:lpstr>Times New Roman</vt:lpstr>
      <vt:lpstr>SavonVTI</vt:lpstr>
      <vt:lpstr>Intro to Programming with C#</vt:lpstr>
      <vt:lpstr>Table of contents</vt:lpstr>
      <vt:lpstr>PowerPoint Presentation</vt:lpstr>
      <vt:lpstr>PowerPoint Presentation</vt:lpstr>
      <vt:lpstr> Why C#? </vt:lpstr>
      <vt:lpstr> What is .NET ?</vt:lpstr>
      <vt:lpstr>PowerPoint Presentation</vt:lpstr>
      <vt:lpstr>PowerPoint Presentation</vt:lpstr>
      <vt:lpstr>Why .NET?</vt:lpstr>
      <vt:lpstr>PowerPoint Presentation</vt:lpstr>
      <vt:lpstr>How it works?</vt:lpstr>
      <vt:lpstr>PowerPoint Presentation</vt:lpstr>
      <vt:lpstr>PowerPoint Presentation</vt:lpstr>
      <vt:lpstr>PowerPoint Presentation</vt:lpstr>
      <vt:lpstr> Libraries </vt:lpstr>
      <vt:lpstr>PowerPoint Presentation</vt:lpstr>
      <vt:lpstr>NuGet</vt:lpstr>
      <vt:lpstr>NuGet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 In C#</dc:title>
  <dc:creator>Phi Le Kim</dc:creator>
  <cp:lastModifiedBy>Phi Le Kim</cp:lastModifiedBy>
  <cp:revision>27</cp:revision>
  <dcterms:created xsi:type="dcterms:W3CDTF">2021-01-06T06:28:58Z</dcterms:created>
  <dcterms:modified xsi:type="dcterms:W3CDTF">2021-01-06T07:30:20Z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