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4" r:id="rId6"/>
    <p:sldId id="262"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41" d="100"/>
          <a:sy n="41" d="100"/>
        </p:scale>
        <p:origin x="66"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1/7/2021</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1/7/2021</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1/7/2021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1/7/2021</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1/7/2021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2072163"/>
          </a:xfrm>
        </p:spPr>
        <p:txBody>
          <a:bodyPr>
            <a:normAutofit/>
          </a:bodyPr>
          <a:lstStyle/>
          <a:p>
            <a:r>
              <a:rPr lang="en-US" sz="4400">
                <a:solidFill>
                  <a:schemeClr val="tx1"/>
                </a:solidFill>
              </a:rPr>
              <a:t>Learn C# Programming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562708"/>
            <a:ext cx="11207262" cy="5908429"/>
          </a:xfrm>
        </p:spPr>
        <p:txBody>
          <a:bodyPr>
            <a:noAutofit/>
          </a:bodyPr>
          <a:lstStyle/>
          <a:p>
            <a:pPr marL="0" indent="0" algn="l">
              <a:buNone/>
            </a:pPr>
            <a:r>
              <a:rPr lang="en-US" sz="3000" b="1">
                <a:latin typeface="Times New Roman" panose="02020603050405020304" pitchFamily="18" charset="0"/>
                <a:cs typeface="Times New Roman" panose="02020603050405020304" pitchFamily="18" charset="0"/>
              </a:rPr>
              <a:t>a.Fields</a:t>
            </a:r>
          </a:p>
          <a:p>
            <a:pPr algn="l"/>
            <a:r>
              <a:rPr lang="en-US" b="0" i="0">
                <a:solidFill>
                  <a:srgbClr val="222222"/>
                </a:solidFill>
                <a:effectLst/>
                <a:latin typeface="Times New Roman" panose="02020603050405020304" pitchFamily="18" charset="0"/>
                <a:cs typeface="Times New Roman" panose="02020603050405020304" pitchFamily="18" charset="0"/>
              </a:rPr>
              <a:t>Fields can also be declared with the </a:t>
            </a:r>
            <a:r>
              <a:rPr lang="en-US" b="1" i="0">
                <a:solidFill>
                  <a:srgbClr val="222222"/>
                </a:solidFill>
                <a:effectLst/>
                <a:latin typeface="Times New Roman" panose="02020603050405020304" pitchFamily="18" charset="0"/>
                <a:cs typeface="Times New Roman" panose="02020603050405020304" pitchFamily="18" charset="0"/>
              </a:rPr>
              <a:t>readonly</a:t>
            </a:r>
            <a:r>
              <a:rPr lang="en-US" b="0" i="0">
                <a:solidFill>
                  <a:srgbClr val="222222"/>
                </a:solidFill>
                <a:effectLst/>
                <a:latin typeface="Times New Roman" panose="02020603050405020304" pitchFamily="18" charset="0"/>
                <a:cs typeface="Times New Roman" panose="02020603050405020304" pitchFamily="18" charset="0"/>
              </a:rPr>
              <a:t> specifier. These fields can only be initialized in a constructor and their value cannot be changed later on. They can be thought of as </a:t>
            </a:r>
            <a:r>
              <a:rPr lang="en-US" b="1" i="0">
                <a:solidFill>
                  <a:srgbClr val="222222"/>
                </a:solidFill>
                <a:effectLst/>
                <a:latin typeface="Times New Roman" panose="02020603050405020304" pitchFamily="18" charset="0"/>
                <a:cs typeface="Times New Roman" panose="02020603050405020304" pitchFamily="18" charset="0"/>
              </a:rPr>
              <a:t>runtime constants</a:t>
            </a:r>
            <a:r>
              <a:rPr lang="en-US" b="0" i="0">
                <a:solidFill>
                  <a:srgbClr val="222222"/>
                </a:solidFill>
                <a:effectLst/>
                <a:latin typeface="Times New Roman" panose="02020603050405020304" pitchFamily="18" charset="0"/>
                <a:cs typeface="Times New Roman" panose="02020603050405020304" pitchFamily="18" charset="0"/>
              </a:rPr>
              <a:t>.</a:t>
            </a:r>
          </a:p>
          <a:p>
            <a:pPr algn="l"/>
            <a:r>
              <a:rPr lang="en-US" b="0" i="0">
                <a:solidFill>
                  <a:srgbClr val="222222"/>
                </a:solidFill>
                <a:effectLst/>
                <a:latin typeface="Times New Roman" panose="02020603050405020304" pitchFamily="18" charset="0"/>
                <a:cs typeface="Times New Roman" panose="02020603050405020304" pitchFamily="18" charset="0"/>
              </a:rPr>
              <a:t>In the following example, the </a:t>
            </a:r>
            <a:r>
              <a:rPr lang="en-US" b="1" i="0">
                <a:solidFill>
                  <a:srgbClr val="222222"/>
                </a:solidFill>
                <a:effectLst/>
                <a:latin typeface="Times New Roman" panose="02020603050405020304" pitchFamily="18" charset="0"/>
                <a:cs typeface="Times New Roman" panose="02020603050405020304" pitchFamily="18" charset="0"/>
              </a:rPr>
              <a:t>EmployeeId</a:t>
            </a:r>
            <a:r>
              <a:rPr lang="en-US" b="0" i="0">
                <a:solidFill>
                  <a:srgbClr val="222222"/>
                </a:solidFill>
                <a:effectLst/>
                <a:latin typeface="Times New Roman" panose="02020603050405020304" pitchFamily="18" charset="0"/>
                <a:cs typeface="Times New Roman" panose="02020603050405020304" pitchFamily="18" charset="0"/>
              </a:rPr>
              <a:t> field is a </a:t>
            </a:r>
            <a:r>
              <a:rPr lang="en-US" b="1" i="0">
                <a:solidFill>
                  <a:srgbClr val="222222"/>
                </a:solidFill>
                <a:effectLst/>
                <a:latin typeface="Times New Roman" panose="02020603050405020304" pitchFamily="18" charset="0"/>
                <a:cs typeface="Times New Roman" panose="02020603050405020304" pitchFamily="18" charset="0"/>
              </a:rPr>
              <a:t>readonly</a:t>
            </a:r>
            <a:r>
              <a:rPr lang="en-US" b="0" i="0">
                <a:solidFill>
                  <a:srgbClr val="222222"/>
                </a:solidFill>
                <a:effectLst/>
                <a:latin typeface="Times New Roman" panose="02020603050405020304" pitchFamily="18" charset="0"/>
                <a:cs typeface="Times New Roman" panose="02020603050405020304" pitchFamily="18" charset="0"/>
              </a:rPr>
              <a:t> field that is initialized in the constructor. Only the first and last name fields can be changed for an instance of the class:</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class Employee</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public readonly int EmployeeId;</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public string       FirstName;</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public string       LastName;</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public Employee(int id)</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EmployeeId = id;</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Employee obj = new Employee(1);</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obj.FirstName = "John";</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obj.LastName = "Doe";</a:t>
            </a:r>
          </a:p>
        </p:txBody>
      </p:sp>
    </p:spTree>
    <p:extLst>
      <p:ext uri="{BB962C8B-B14F-4D97-AF65-F5344CB8AC3E}">
        <p14:creationId xmlns:p14="http://schemas.microsoft.com/office/powerpoint/2010/main" val="1529899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562708"/>
            <a:ext cx="11207262" cy="5908429"/>
          </a:xfrm>
        </p:spPr>
        <p:txBody>
          <a:bodyPr>
            <a:noAutofit/>
          </a:bodyPr>
          <a:lstStyle/>
          <a:p>
            <a:pPr marL="0" indent="0" algn="l">
              <a:buNone/>
            </a:pPr>
            <a:r>
              <a:rPr lang="en-US" sz="3000" b="1">
                <a:latin typeface="Times New Roman" panose="02020603050405020304" pitchFamily="18" charset="0"/>
                <a:cs typeface="Times New Roman" panose="02020603050405020304" pitchFamily="18" charset="0"/>
              </a:rPr>
              <a:t>b.Methods</a:t>
            </a:r>
          </a:p>
          <a:p>
            <a:pPr algn="l"/>
            <a:r>
              <a:rPr lang="en-US" sz="2000" b="0" i="0">
                <a:solidFill>
                  <a:srgbClr val="222222"/>
                </a:solidFill>
                <a:effectLst/>
                <a:latin typeface="Times New Roman" panose="02020603050405020304" pitchFamily="18" charset="0"/>
                <a:cs typeface="Times New Roman" panose="02020603050405020304" pitchFamily="18" charset="0"/>
              </a:rPr>
              <a:t>Methods are a series of one or more statements that are executed when the method is invoked. Instance methods require an object in order to be called. Static methods belong to the class and are not called using an object.</a:t>
            </a:r>
          </a:p>
          <a:p>
            <a:pPr algn="l"/>
            <a:r>
              <a:rPr lang="en-US" sz="2000" b="0" i="0">
                <a:solidFill>
                  <a:srgbClr val="222222"/>
                </a:solidFill>
                <a:effectLst/>
                <a:latin typeface="Times New Roman" panose="02020603050405020304" pitchFamily="18" charset="0"/>
                <a:cs typeface="Times New Roman" panose="02020603050405020304" pitchFamily="18" charset="0"/>
              </a:rPr>
              <a:t>A method has a so-called </a:t>
            </a:r>
            <a:r>
              <a:rPr lang="en-US" sz="2000" b="0" i="1">
                <a:solidFill>
                  <a:srgbClr val="222222"/>
                </a:solidFill>
                <a:effectLst/>
                <a:latin typeface="Times New Roman" panose="02020603050405020304" pitchFamily="18" charset="0"/>
                <a:cs typeface="Times New Roman" panose="02020603050405020304" pitchFamily="18" charset="0"/>
              </a:rPr>
              <a:t>signature</a:t>
            </a:r>
            <a:r>
              <a:rPr lang="en-US" sz="2000" b="0" i="0">
                <a:solidFill>
                  <a:srgbClr val="222222"/>
                </a:solidFill>
                <a:effectLst/>
                <a:latin typeface="Times New Roman" panose="02020603050405020304" pitchFamily="18" charset="0"/>
                <a:cs typeface="Times New Roman" panose="02020603050405020304" pitchFamily="18" charset="0"/>
              </a:rPr>
              <a:t> that consists of several parts:</a:t>
            </a:r>
          </a:p>
          <a:p>
            <a:pPr lvl="2">
              <a:buFont typeface="Arial" panose="020B0604020202020204" pitchFamily="34" charset="0"/>
              <a:buChar char="•"/>
            </a:pPr>
            <a:r>
              <a:rPr lang="en-US" sz="1800" b="1" i="0">
                <a:solidFill>
                  <a:srgbClr val="222222"/>
                </a:solidFill>
                <a:effectLst/>
                <a:latin typeface="Times New Roman" panose="02020603050405020304" pitchFamily="18" charset="0"/>
                <a:cs typeface="Times New Roman" panose="02020603050405020304" pitchFamily="18" charset="0"/>
              </a:rPr>
              <a:t>An access modifier</a:t>
            </a:r>
            <a:r>
              <a:rPr lang="en-US" sz="1800" b="0" i="0">
                <a:solidFill>
                  <a:srgbClr val="222222"/>
                </a:solidFill>
                <a:effectLst/>
                <a:latin typeface="Times New Roman" panose="02020603050405020304" pitchFamily="18" charset="0"/>
                <a:cs typeface="Times New Roman" panose="02020603050405020304" pitchFamily="18" charset="0"/>
              </a:rPr>
              <a:t>: This specifies the visibility of the method(Điều này chỉ định khả năng truy cập của phương thức). This is optional and </a:t>
            </a:r>
            <a:r>
              <a:rPr lang="en-US" sz="1800" b="1" i="0">
                <a:solidFill>
                  <a:srgbClr val="222222"/>
                </a:solidFill>
                <a:effectLst/>
                <a:latin typeface="Times New Roman" panose="02020603050405020304" pitchFamily="18" charset="0"/>
                <a:cs typeface="Times New Roman" panose="02020603050405020304" pitchFamily="18" charset="0"/>
              </a:rPr>
              <a:t>private</a:t>
            </a:r>
            <a:r>
              <a:rPr lang="en-US" sz="1800" b="0" i="0">
                <a:solidFill>
                  <a:srgbClr val="222222"/>
                </a:solidFill>
                <a:effectLst/>
                <a:latin typeface="Times New Roman" panose="02020603050405020304" pitchFamily="18" charset="0"/>
                <a:cs typeface="Times New Roman" panose="02020603050405020304" pitchFamily="18" charset="0"/>
              </a:rPr>
              <a:t> by default.</a:t>
            </a:r>
          </a:p>
          <a:p>
            <a:pPr lvl="2">
              <a:buFont typeface="Arial" panose="020B0604020202020204" pitchFamily="34" charset="0"/>
              <a:buChar char="•"/>
            </a:pPr>
            <a:r>
              <a:rPr lang="en-US" sz="1800" b="1" i="0">
                <a:solidFill>
                  <a:srgbClr val="222222"/>
                </a:solidFill>
                <a:effectLst/>
                <a:latin typeface="Times New Roman" panose="02020603050405020304" pitchFamily="18" charset="0"/>
                <a:cs typeface="Times New Roman" panose="02020603050405020304" pitchFamily="18" charset="0"/>
              </a:rPr>
              <a:t>Modifiers</a:t>
            </a:r>
            <a:r>
              <a:rPr lang="en-US" sz="1800" b="0" i="0">
                <a:solidFill>
                  <a:srgbClr val="222222"/>
                </a:solidFill>
                <a:effectLst/>
                <a:latin typeface="Times New Roman" panose="02020603050405020304" pitchFamily="18" charset="0"/>
                <a:cs typeface="Times New Roman" panose="02020603050405020304" pitchFamily="18" charset="0"/>
              </a:rPr>
              <a:t> such as </a:t>
            </a:r>
            <a:r>
              <a:rPr lang="en-US" sz="1800" b="1" i="0">
                <a:solidFill>
                  <a:srgbClr val="222222"/>
                </a:solidFill>
                <a:effectLst/>
                <a:latin typeface="Times New Roman" panose="02020603050405020304" pitchFamily="18" charset="0"/>
                <a:cs typeface="Times New Roman" panose="02020603050405020304" pitchFamily="18" charset="0"/>
              </a:rPr>
              <a:t>virtual</a:t>
            </a:r>
            <a:r>
              <a:rPr lang="en-US" sz="1800" b="0" i="0">
                <a:solidFill>
                  <a:srgbClr val="222222"/>
                </a:solidFill>
                <a:effectLst/>
                <a:latin typeface="Times New Roman" panose="02020603050405020304" pitchFamily="18" charset="0"/>
                <a:cs typeface="Times New Roman" panose="02020603050405020304" pitchFamily="18" charset="0"/>
              </a:rPr>
              <a:t>, </a:t>
            </a:r>
            <a:r>
              <a:rPr lang="en-US" sz="1800" b="1" i="0">
                <a:solidFill>
                  <a:srgbClr val="222222"/>
                </a:solidFill>
                <a:effectLst/>
                <a:latin typeface="Times New Roman" panose="02020603050405020304" pitchFamily="18" charset="0"/>
                <a:cs typeface="Times New Roman" panose="02020603050405020304" pitchFamily="18" charset="0"/>
              </a:rPr>
              <a:t>abstract</a:t>
            </a:r>
            <a:r>
              <a:rPr lang="en-US" sz="1800" b="0" i="0">
                <a:solidFill>
                  <a:srgbClr val="222222"/>
                </a:solidFill>
                <a:effectLst/>
                <a:latin typeface="Times New Roman" panose="02020603050405020304" pitchFamily="18" charset="0"/>
                <a:cs typeface="Times New Roman" panose="02020603050405020304" pitchFamily="18" charset="0"/>
              </a:rPr>
              <a:t>, </a:t>
            </a:r>
            <a:r>
              <a:rPr lang="en-US" sz="1800" b="1" i="0">
                <a:solidFill>
                  <a:srgbClr val="222222"/>
                </a:solidFill>
                <a:effectLst/>
                <a:latin typeface="Times New Roman" panose="02020603050405020304" pitchFamily="18" charset="0"/>
                <a:cs typeface="Times New Roman" panose="02020603050405020304" pitchFamily="18" charset="0"/>
              </a:rPr>
              <a:t>sealed</a:t>
            </a:r>
            <a:r>
              <a:rPr lang="en-US" sz="1800" b="0" i="0">
                <a:solidFill>
                  <a:srgbClr val="222222"/>
                </a:solidFill>
                <a:effectLst/>
                <a:latin typeface="Times New Roman" panose="02020603050405020304" pitchFamily="18" charset="0"/>
                <a:cs typeface="Times New Roman" panose="02020603050405020304" pitchFamily="18" charset="0"/>
              </a:rPr>
              <a:t>, or </a:t>
            </a:r>
            <a:r>
              <a:rPr lang="en-US" sz="1800" b="1" i="0">
                <a:solidFill>
                  <a:srgbClr val="222222"/>
                </a:solidFill>
                <a:effectLst/>
                <a:latin typeface="Times New Roman" panose="02020603050405020304" pitchFamily="18" charset="0"/>
                <a:cs typeface="Times New Roman" panose="02020603050405020304" pitchFamily="18" charset="0"/>
              </a:rPr>
              <a:t>static</a:t>
            </a:r>
            <a:r>
              <a:rPr lang="en-US" sz="1800" b="0" i="0">
                <a:solidFill>
                  <a:srgbClr val="222222"/>
                </a:solidFill>
                <a:effectLst/>
                <a:latin typeface="Times New Roman" panose="02020603050405020304" pitchFamily="18" charset="0"/>
                <a:cs typeface="Times New Roman" panose="02020603050405020304" pitchFamily="18" charset="0"/>
              </a:rPr>
              <a:t>: These are all optional and will be discussed in later sections.</a:t>
            </a:r>
          </a:p>
          <a:p>
            <a:pPr lvl="2">
              <a:buFont typeface="Arial" panose="020B0604020202020204" pitchFamily="34" charset="0"/>
              <a:buChar char="•"/>
            </a:pPr>
            <a:r>
              <a:rPr lang="en-US" sz="1800" b="1" i="0">
                <a:solidFill>
                  <a:srgbClr val="222222"/>
                </a:solidFill>
                <a:effectLst/>
                <a:latin typeface="Times New Roman" panose="02020603050405020304" pitchFamily="18" charset="0"/>
                <a:cs typeface="Times New Roman" panose="02020603050405020304" pitchFamily="18" charset="0"/>
              </a:rPr>
              <a:t>A return type</a:t>
            </a:r>
            <a:r>
              <a:rPr lang="en-US" sz="1800" b="0" i="0">
                <a:solidFill>
                  <a:srgbClr val="222222"/>
                </a:solidFill>
                <a:effectLst/>
                <a:latin typeface="Times New Roman" panose="02020603050405020304" pitchFamily="18" charset="0"/>
                <a:cs typeface="Times New Roman" panose="02020603050405020304" pitchFamily="18" charset="0"/>
              </a:rPr>
              <a:t>: This could be </a:t>
            </a:r>
            <a:r>
              <a:rPr lang="en-US" sz="1800" b="1" i="0">
                <a:solidFill>
                  <a:srgbClr val="222222"/>
                </a:solidFill>
                <a:effectLst/>
                <a:latin typeface="Times New Roman" panose="02020603050405020304" pitchFamily="18" charset="0"/>
                <a:cs typeface="Times New Roman" panose="02020603050405020304" pitchFamily="18" charset="0"/>
              </a:rPr>
              <a:t>void</a:t>
            </a:r>
            <a:r>
              <a:rPr lang="en-US" sz="1800" b="0" i="0">
                <a:solidFill>
                  <a:srgbClr val="222222"/>
                </a:solidFill>
                <a:effectLst/>
                <a:latin typeface="Times New Roman" panose="02020603050405020304" pitchFamily="18" charset="0"/>
                <a:cs typeface="Times New Roman" panose="02020603050405020304" pitchFamily="18" charset="0"/>
              </a:rPr>
              <a:t> if the method does not return any value.</a:t>
            </a:r>
          </a:p>
          <a:p>
            <a:pPr lvl="2">
              <a:buFont typeface="Arial" panose="020B0604020202020204" pitchFamily="34" charset="0"/>
              <a:buChar char="•"/>
            </a:pPr>
            <a:r>
              <a:rPr lang="en-US" sz="1800" b="1" i="0">
                <a:solidFill>
                  <a:srgbClr val="222222"/>
                </a:solidFill>
                <a:effectLst/>
                <a:latin typeface="Times New Roman" panose="02020603050405020304" pitchFamily="18" charset="0"/>
                <a:cs typeface="Times New Roman" panose="02020603050405020304" pitchFamily="18" charset="0"/>
              </a:rPr>
              <a:t>A name</a:t>
            </a:r>
            <a:r>
              <a:rPr lang="en-US" sz="1800" b="0" i="0">
                <a:solidFill>
                  <a:srgbClr val="222222"/>
                </a:solidFill>
                <a:effectLst/>
                <a:latin typeface="Times New Roman" panose="02020603050405020304" pitchFamily="18" charset="0"/>
                <a:cs typeface="Times New Roman" panose="02020603050405020304" pitchFamily="18" charset="0"/>
              </a:rPr>
              <a:t>: This must be a valid identifier.</a:t>
            </a:r>
          </a:p>
          <a:p>
            <a:pPr lvl="2">
              <a:buFont typeface="Arial" panose="020B0604020202020204" pitchFamily="34" charset="0"/>
              <a:buChar char="•"/>
            </a:pPr>
            <a:r>
              <a:rPr lang="en-US" sz="1800" b="1" i="0">
                <a:solidFill>
                  <a:srgbClr val="222222"/>
                </a:solidFill>
                <a:effectLst/>
                <a:latin typeface="Times New Roman" panose="02020603050405020304" pitchFamily="18" charset="0"/>
                <a:cs typeface="Times New Roman" panose="02020603050405020304" pitchFamily="18" charset="0"/>
              </a:rPr>
              <a:t>Zero, one, or more parameters</a:t>
            </a:r>
            <a:r>
              <a:rPr lang="en-US" sz="1800" b="0" i="0">
                <a:solidFill>
                  <a:srgbClr val="222222"/>
                </a:solidFill>
                <a:effectLst/>
                <a:latin typeface="Times New Roman" panose="02020603050405020304" pitchFamily="18" charset="0"/>
                <a:cs typeface="Times New Roman" panose="02020603050405020304" pitchFamily="18" charset="0"/>
              </a:rPr>
              <a:t>: These are specified with a type, name, and optionally, the </a:t>
            </a:r>
            <a:r>
              <a:rPr lang="en-US" sz="1800" b="1" i="0">
                <a:solidFill>
                  <a:srgbClr val="222222"/>
                </a:solidFill>
                <a:effectLst/>
                <a:latin typeface="Times New Roman" panose="02020603050405020304" pitchFamily="18" charset="0"/>
                <a:cs typeface="Times New Roman" panose="02020603050405020304" pitchFamily="18" charset="0"/>
              </a:rPr>
              <a:t>ref</a:t>
            </a:r>
            <a:r>
              <a:rPr lang="en-US" sz="1800" b="0" i="0">
                <a:solidFill>
                  <a:srgbClr val="222222"/>
                </a:solidFill>
                <a:effectLst/>
                <a:latin typeface="Times New Roman" panose="02020603050405020304" pitchFamily="18" charset="0"/>
                <a:cs typeface="Times New Roman" panose="02020603050405020304" pitchFamily="18" charset="0"/>
              </a:rPr>
              <a:t>, </a:t>
            </a:r>
            <a:r>
              <a:rPr lang="en-US" sz="1800" b="1" i="0">
                <a:solidFill>
                  <a:srgbClr val="222222"/>
                </a:solidFill>
                <a:effectLst/>
                <a:latin typeface="Times New Roman" panose="02020603050405020304" pitchFamily="18" charset="0"/>
                <a:cs typeface="Times New Roman" panose="02020603050405020304" pitchFamily="18" charset="0"/>
              </a:rPr>
              <a:t>in</a:t>
            </a:r>
            <a:r>
              <a:rPr lang="en-US" sz="1800" b="0" i="0">
                <a:solidFill>
                  <a:srgbClr val="222222"/>
                </a:solidFill>
                <a:effectLst/>
                <a:latin typeface="Times New Roman" panose="02020603050405020304" pitchFamily="18" charset="0"/>
                <a:cs typeface="Times New Roman" panose="02020603050405020304" pitchFamily="18" charset="0"/>
              </a:rPr>
              <a:t>, or </a:t>
            </a:r>
            <a:r>
              <a:rPr lang="en-US" sz="1800" b="1" i="0">
                <a:solidFill>
                  <a:srgbClr val="222222"/>
                </a:solidFill>
                <a:effectLst/>
                <a:latin typeface="Times New Roman" panose="02020603050405020304" pitchFamily="18" charset="0"/>
                <a:cs typeface="Times New Roman" panose="02020603050405020304" pitchFamily="18" charset="0"/>
              </a:rPr>
              <a:t>out</a:t>
            </a:r>
            <a:r>
              <a:rPr lang="en-US" sz="1800" b="0" i="0">
                <a:solidFill>
                  <a:srgbClr val="222222"/>
                </a:solidFill>
                <a:effectLst/>
                <a:latin typeface="Times New Roman" panose="02020603050405020304" pitchFamily="18" charset="0"/>
                <a:cs typeface="Times New Roman" panose="02020603050405020304" pitchFamily="18" charset="0"/>
              </a:rPr>
              <a:t> specifier.</a:t>
            </a:r>
          </a:p>
          <a:p>
            <a:pPr algn="l"/>
            <a:endParaRPr lang="en-US" sz="2000" b="0" i="0">
              <a:solidFill>
                <a:srgbClr val="222222"/>
              </a:solidFill>
              <a:effectLst/>
              <a:latin typeface="Times New Roman" panose="02020603050405020304" pitchFamily="18" charset="0"/>
              <a:cs typeface="Times New Roman" panose="02020603050405020304" pitchFamily="18" charset="0"/>
            </a:endParaRPr>
          </a:p>
          <a:p>
            <a:pPr marL="0" indent="0" algn="l">
              <a:buNone/>
            </a:pPr>
            <a:endParaRPr lang="en-US" sz="3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924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562708"/>
            <a:ext cx="11207262" cy="5908429"/>
          </a:xfrm>
        </p:spPr>
        <p:txBody>
          <a:bodyPr>
            <a:noAutofit/>
          </a:bodyPr>
          <a:lstStyle/>
          <a:p>
            <a:pPr marL="0" indent="0" algn="l">
              <a:buNone/>
            </a:pPr>
            <a:r>
              <a:rPr lang="en-US" sz="2000" b="1">
                <a:latin typeface="Times New Roman" panose="02020603050405020304" pitchFamily="18" charset="0"/>
                <a:cs typeface="Times New Roman" panose="02020603050405020304" pitchFamily="18" charset="0"/>
              </a:rPr>
              <a:t>Ex1:</a:t>
            </a:r>
            <a:r>
              <a:rPr lang="en-US" sz="2000" b="0" i="0">
                <a:solidFill>
                  <a:srgbClr val="222222"/>
                </a:solidFill>
                <a:effectLst/>
                <a:latin typeface="Times New Roman" panose="02020603050405020304" pitchFamily="18" charset="0"/>
                <a:cs typeface="Times New Roman" panose="02020603050405020304" pitchFamily="18" charset="0"/>
              </a:rPr>
              <a:t>In the following example, we will add a method to our </a:t>
            </a:r>
            <a:r>
              <a:rPr lang="en-US" sz="2000" b="1" i="0">
                <a:solidFill>
                  <a:srgbClr val="222222"/>
                </a:solidFill>
                <a:effectLst/>
                <a:latin typeface="Times New Roman" panose="02020603050405020304" pitchFamily="18" charset="0"/>
                <a:cs typeface="Times New Roman" panose="02020603050405020304" pitchFamily="18" charset="0"/>
              </a:rPr>
              <a:t>Employee</a:t>
            </a:r>
            <a:r>
              <a:rPr lang="en-US" sz="2000" b="0" i="0">
                <a:solidFill>
                  <a:srgbClr val="222222"/>
                </a:solidFill>
                <a:effectLst/>
                <a:latin typeface="Times New Roman" panose="02020603050405020304" pitchFamily="18" charset="0"/>
                <a:cs typeface="Times New Roman" panose="02020603050405020304" pitchFamily="18" charset="0"/>
              </a:rPr>
              <a:t> class:</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class Employee</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public int    EmployeeId;</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public string FirstName;</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public string LastName;</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public string GetEmployeeName()</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return $"{FirstName} {LastName}";</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0" indent="0" algn="l">
              <a:buNone/>
            </a:pPr>
            <a:endParaRPr lang="en-US" sz="3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07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562708"/>
            <a:ext cx="11207262" cy="5908429"/>
          </a:xfrm>
        </p:spPr>
        <p:txBody>
          <a:bodyPr>
            <a:noAutofit/>
          </a:bodyPr>
          <a:lstStyle/>
          <a:p>
            <a:pPr marL="0" indent="0">
              <a:buNone/>
            </a:pPr>
            <a:r>
              <a:rPr lang="en-US" sz="3000" b="1">
                <a:latin typeface="Times New Roman" panose="02020603050405020304" pitchFamily="18" charset="0"/>
                <a:cs typeface="Times New Roman" panose="02020603050405020304" pitchFamily="18" charset="0"/>
              </a:rPr>
              <a:t>c.</a:t>
            </a:r>
            <a:r>
              <a:rPr lang="en-US" sz="3000" b="1" i="0">
                <a:solidFill>
                  <a:srgbClr val="404040"/>
                </a:solidFill>
                <a:effectLst/>
                <a:latin typeface="Times New Roman" panose="02020603050405020304" pitchFamily="18" charset="0"/>
                <a:cs typeface="Times New Roman" panose="02020603050405020304" pitchFamily="18" charset="0"/>
              </a:rPr>
              <a:t> Constructors</a:t>
            </a:r>
            <a:endParaRPr lang="en-US" sz="3000" b="1">
              <a:latin typeface="Times New Roman" panose="02020603050405020304" pitchFamily="18" charset="0"/>
              <a:cs typeface="Times New Roman" panose="02020603050405020304" pitchFamily="18" charset="0"/>
            </a:endParaRPr>
          </a:p>
          <a:p>
            <a:r>
              <a:rPr lang="en-US" sz="2500" b="0" i="0">
                <a:solidFill>
                  <a:srgbClr val="222222"/>
                </a:solidFill>
                <a:effectLst/>
                <a:latin typeface="Times New Roman" panose="02020603050405020304" pitchFamily="18" charset="0"/>
                <a:cs typeface="Times New Roman" panose="02020603050405020304" pitchFamily="18" charset="0"/>
              </a:rPr>
              <a:t>A constructor is a special method defined in a class that is called when we instantiate an object for the class. Constructors are used to initialize the members of the class upon the object's creation. A constructor cannot have a return type and has the same name as the class. Multiple constructors with different parameters may exist.</a:t>
            </a:r>
            <a:endParaRPr lang="en-US" sz="25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96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562708"/>
            <a:ext cx="11207262" cy="5908429"/>
          </a:xfrm>
        </p:spPr>
        <p:txBody>
          <a:bodyPr>
            <a:noAutofit/>
          </a:bodyPr>
          <a:lstStyle/>
          <a:p>
            <a:pPr marL="0" indent="0" algn="l">
              <a:buNone/>
            </a:pPr>
            <a:r>
              <a:rPr lang="en-US" b="1">
                <a:solidFill>
                  <a:srgbClr val="404040"/>
                </a:solidFill>
                <a:latin typeface="Times New Roman" panose="02020603050405020304" pitchFamily="18" charset="0"/>
                <a:cs typeface="Times New Roman" panose="02020603050405020304" pitchFamily="18" charset="0"/>
              </a:rPr>
              <a:t>	</a:t>
            </a:r>
            <a:r>
              <a:rPr lang="en-US" sz="1800" b="1">
                <a:solidFill>
                  <a:srgbClr val="404040"/>
                </a:solidFill>
                <a:latin typeface="Times New Roman" panose="02020603050405020304" pitchFamily="18" charset="0"/>
                <a:cs typeface="Times New Roman" panose="02020603050405020304" pitchFamily="18" charset="0"/>
              </a:rPr>
              <a:t>Ex1:</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class Employee</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    public int EmployeeId;</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    public string FirstName;</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    public string LastName;</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    public Employee(int employeeId,</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                    string firstName, string lastName)</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        EmployeeId = employeeId;</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        FirstName = firstName;</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        LastName = lastName;</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    public string GetEmployeeName() =&gt;</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           $"{FirstName} {LastName}";   </a:t>
            </a:r>
          </a:p>
          <a:p>
            <a:pPr marL="1371400" lvl="5" indent="0">
              <a:buNone/>
            </a:pPr>
            <a:r>
              <a:rPr lang="en-US" sz="1700" b="0" i="0">
                <a:solidFill>
                  <a:srgbClr val="222222"/>
                </a:solidFill>
                <a:effectLst/>
                <a:latin typeface="Times New Roman" panose="02020603050405020304" pitchFamily="18" charset="0"/>
                <a:cs typeface="Times New Roman" panose="02020603050405020304" pitchFamily="18" charset="0"/>
              </a:rPr>
              <a:t>}</a:t>
            </a:r>
          </a:p>
          <a:p>
            <a:pPr marL="0" indent="0">
              <a:buNone/>
            </a:pP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24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562708"/>
            <a:ext cx="11207262" cy="5908429"/>
          </a:xfrm>
        </p:spPr>
        <p:txBody>
          <a:bodyPr>
            <a:noAutofit/>
          </a:bodyPr>
          <a:lstStyle/>
          <a:p>
            <a:r>
              <a:rPr lang="en-US" sz="2000" b="0" i="0">
                <a:solidFill>
                  <a:srgbClr val="222222"/>
                </a:solidFill>
                <a:effectLst/>
                <a:latin typeface="Times New Roman" panose="02020603050405020304" pitchFamily="18" charset="0"/>
                <a:cs typeface="Times New Roman" panose="02020603050405020304" pitchFamily="18" charset="0"/>
              </a:rPr>
              <a:t>When creating an instance of the class, you must specify proper arguments for the class constructor:</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Employee obj = new Employee(1, "John", "Doe");</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Console.WriteLine("Employee ID is: {0}", obj.EmployeeID);</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Console.WriteLine("The full name of employee is: {0}",</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                   obj.GetEmployeeName());</a:t>
            </a:r>
          </a:p>
          <a:p>
            <a:pPr lvl="3"/>
            <a:endParaRPr lang="en-US" sz="2000" b="0" i="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78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562708"/>
            <a:ext cx="11207262" cy="5908429"/>
          </a:xfrm>
        </p:spPr>
        <p:txBody>
          <a:bodyPr>
            <a:noAutofit/>
          </a:bodyPr>
          <a:lstStyle/>
          <a:p>
            <a:pPr marL="0" indent="0">
              <a:buNone/>
            </a:pPr>
            <a:r>
              <a:rPr lang="en-US" sz="3000" b="1">
                <a:latin typeface="Times New Roman" panose="02020603050405020304" pitchFamily="18" charset="0"/>
                <a:cs typeface="Times New Roman" panose="02020603050405020304" pitchFamily="18" charset="0"/>
              </a:rPr>
              <a:t>d.</a:t>
            </a:r>
            <a:r>
              <a:rPr lang="en-US" sz="3000" b="1" i="0">
                <a:solidFill>
                  <a:srgbClr val="404040"/>
                </a:solidFill>
                <a:effectLst/>
                <a:latin typeface="Times New Roman" panose="02020603050405020304" pitchFamily="18" charset="0"/>
                <a:cs typeface="Times New Roman" panose="02020603050405020304" pitchFamily="18" charset="0"/>
              </a:rPr>
              <a:t> </a:t>
            </a:r>
            <a:r>
              <a:rPr lang="en-US" sz="3000" b="1">
                <a:solidFill>
                  <a:srgbClr val="404040"/>
                </a:solidFill>
                <a:latin typeface="Times New Roman" panose="02020603050405020304" pitchFamily="18" charset="0"/>
                <a:cs typeface="Times New Roman" panose="02020603050405020304" pitchFamily="18" charset="0"/>
              </a:rPr>
              <a:t>Properties</a:t>
            </a:r>
            <a:endParaRPr lang="en-US" sz="3000" b="1" i="0">
              <a:solidFill>
                <a:srgbClr val="404040"/>
              </a:solidFill>
              <a:effectLst/>
              <a:latin typeface="Times New Roman" panose="02020603050405020304" pitchFamily="18" charset="0"/>
              <a:cs typeface="Times New Roman" panose="02020603050405020304" pitchFamily="18" charset="0"/>
            </a:endParaRPr>
          </a:p>
          <a:p>
            <a:r>
              <a:rPr lang="en-US" sz="2000" b="0" i="0">
                <a:solidFill>
                  <a:srgbClr val="222222"/>
                </a:solidFill>
                <a:effectLst/>
                <a:latin typeface="Times New Roman" panose="02020603050405020304" pitchFamily="18" charset="0"/>
                <a:cs typeface="Times New Roman" panose="02020603050405020304" pitchFamily="18" charset="0"/>
              </a:rPr>
              <a:t>A property is a combination of a field and a method to access that field. They look like fields but are actually methods called accessors. Properties make it possible to read or write the class state in a simple manner and hide the implementation details, including verification code.</a:t>
            </a:r>
          </a:p>
          <a:p>
            <a:r>
              <a:rPr lang="en-US" sz="2000" b="0" i="0">
                <a:solidFill>
                  <a:srgbClr val="222222"/>
                </a:solidFill>
                <a:effectLst/>
                <a:latin typeface="Times New Roman" panose="02020603050405020304" pitchFamily="18" charset="0"/>
                <a:cs typeface="Times New Roman" panose="02020603050405020304" pitchFamily="18" charset="0"/>
              </a:rPr>
              <a:t>The two accessors that properties define are called </a:t>
            </a:r>
            <a:r>
              <a:rPr lang="en-US" sz="2000" b="1" i="0">
                <a:solidFill>
                  <a:srgbClr val="222222"/>
                </a:solidFill>
                <a:effectLst/>
                <a:latin typeface="Times New Roman" panose="02020603050405020304" pitchFamily="18" charset="0"/>
                <a:cs typeface="Times New Roman" panose="02020603050405020304" pitchFamily="18" charset="0"/>
              </a:rPr>
              <a:t>get</a:t>
            </a:r>
            <a:r>
              <a:rPr lang="en-US" sz="2000" b="0" i="0">
                <a:solidFill>
                  <a:srgbClr val="222222"/>
                </a:solidFill>
                <a:effectLst/>
                <a:latin typeface="Times New Roman" panose="02020603050405020304" pitchFamily="18" charset="0"/>
                <a:cs typeface="Times New Roman" panose="02020603050405020304" pitchFamily="18" charset="0"/>
              </a:rPr>
              <a:t> (which is used to return a value from the property) and </a:t>
            </a:r>
            <a:r>
              <a:rPr lang="en-US" sz="2000" b="1" i="0">
                <a:solidFill>
                  <a:srgbClr val="222222"/>
                </a:solidFill>
                <a:effectLst/>
                <a:latin typeface="Times New Roman" panose="02020603050405020304" pitchFamily="18" charset="0"/>
                <a:cs typeface="Times New Roman" panose="02020603050405020304" pitchFamily="18" charset="0"/>
              </a:rPr>
              <a:t>set</a:t>
            </a:r>
            <a:r>
              <a:rPr lang="en-US" sz="2000" b="0" i="0">
                <a:solidFill>
                  <a:srgbClr val="222222"/>
                </a:solidFill>
                <a:effectLst/>
                <a:latin typeface="Times New Roman" panose="02020603050405020304" pitchFamily="18" charset="0"/>
                <a:cs typeface="Times New Roman" panose="02020603050405020304" pitchFamily="18" charset="0"/>
              </a:rPr>
              <a:t> (which is used to assign a new value). Within the context of the </a:t>
            </a:r>
            <a:r>
              <a:rPr lang="en-US" sz="2000" b="1" i="0">
                <a:solidFill>
                  <a:srgbClr val="222222"/>
                </a:solidFill>
                <a:effectLst/>
                <a:latin typeface="Times New Roman" panose="02020603050405020304" pitchFamily="18" charset="0"/>
                <a:cs typeface="Times New Roman" panose="02020603050405020304" pitchFamily="18" charset="0"/>
              </a:rPr>
              <a:t>set</a:t>
            </a:r>
            <a:r>
              <a:rPr lang="en-US" sz="2000" b="0" i="0">
                <a:solidFill>
                  <a:srgbClr val="222222"/>
                </a:solidFill>
                <a:effectLst/>
                <a:latin typeface="Times New Roman" panose="02020603050405020304" pitchFamily="18" charset="0"/>
                <a:cs typeface="Times New Roman" panose="02020603050405020304" pitchFamily="18" charset="0"/>
              </a:rPr>
              <a:t> accessor, the </a:t>
            </a:r>
            <a:r>
              <a:rPr lang="en-US" sz="2000" b="1" i="0">
                <a:solidFill>
                  <a:srgbClr val="222222"/>
                </a:solidFill>
                <a:effectLst/>
                <a:latin typeface="Times New Roman" panose="02020603050405020304" pitchFamily="18" charset="0"/>
                <a:cs typeface="Times New Roman" panose="02020603050405020304" pitchFamily="18" charset="0"/>
              </a:rPr>
              <a:t>value</a:t>
            </a:r>
            <a:r>
              <a:rPr lang="en-US" sz="2000" b="0" i="0">
                <a:solidFill>
                  <a:srgbClr val="222222"/>
                </a:solidFill>
                <a:effectLst/>
                <a:latin typeface="Times New Roman" panose="02020603050405020304" pitchFamily="18" charset="0"/>
                <a:cs typeface="Times New Roman" panose="02020603050405020304" pitchFamily="18" charset="0"/>
              </a:rPr>
              <a:t> keyword defines the value being accessed (which is the value assigned from the user code).</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86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404447"/>
            <a:ext cx="11207262" cy="6049106"/>
          </a:xfrm>
        </p:spPr>
        <p:txBody>
          <a:bodyPr>
            <a:noAutofit/>
          </a:bodyPr>
          <a:lstStyle/>
          <a:p>
            <a:r>
              <a:rPr lang="en-US">
                <a:solidFill>
                  <a:srgbClr val="222222"/>
                </a:solidFill>
                <a:latin typeface="Times New Roman" panose="02020603050405020304" pitchFamily="18" charset="0"/>
                <a:cs typeface="Times New Roman" panose="02020603050405020304" pitchFamily="18" charset="0"/>
              </a:rPr>
              <a:t>          </a:t>
            </a:r>
            <a:r>
              <a:rPr lang="en-US" b="1">
                <a:solidFill>
                  <a:srgbClr val="222222"/>
                </a:solidFill>
                <a:latin typeface="Times New Roman" panose="02020603050405020304" pitchFamily="18" charset="0"/>
                <a:cs typeface="Times New Roman" panose="02020603050405020304" pitchFamily="18" charset="0"/>
              </a:rPr>
              <a:t>Ex1</a:t>
            </a:r>
            <a:r>
              <a:rPr lang="en-US">
                <a:solidFill>
                  <a:srgbClr val="222222"/>
                </a:solidFill>
                <a:latin typeface="Times New Roman" panose="02020603050405020304" pitchFamily="18" charset="0"/>
                <a:cs typeface="Times New Roman" panose="02020603050405020304" pitchFamily="18" charset="0"/>
              </a:rPr>
              <a:t>: </a:t>
            </a:r>
            <a:r>
              <a:rPr lang="en-US" sz="1500" i="0">
                <a:solidFill>
                  <a:srgbClr val="222222"/>
                </a:solidFill>
                <a:effectLst/>
                <a:latin typeface="Times New Roman" panose="02020603050405020304" pitchFamily="18" charset="0"/>
                <a:cs typeface="Times New Roman" panose="02020603050405020304" pitchFamily="18" charset="0"/>
              </a:rPr>
              <a:t>class Employee</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private int employeeId;</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private string firstName;</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private string lastName;</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public int EmployeeId</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get { return employeeId; }</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set { employeeId = value; }</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public string FirstName</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get { return firstName; }</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set { firstName = value; }</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public string LastName</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get { return lastName; }</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set { lastName = value; }</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i="0">
                <a:solidFill>
                  <a:srgbClr val="222222"/>
                </a:solidFill>
                <a:effectLst/>
                <a:latin typeface="Times New Roman" panose="02020603050405020304" pitchFamily="18" charset="0"/>
                <a:cs typeface="Times New Roman" panose="02020603050405020304" pitchFamily="18" charset="0"/>
              </a:rPr>
              <a:t>}</a:t>
            </a:r>
          </a:p>
          <a:p>
            <a:pPr marL="822960" lvl="3" indent="0">
              <a:buNone/>
            </a:pPr>
            <a:endParaRPr lang="en-US" sz="1500" b="1" i="0">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76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404447"/>
            <a:ext cx="11207262" cy="6049106"/>
          </a:xfrm>
        </p:spPr>
        <p:txBody>
          <a:bodyPr>
            <a:noAutofit/>
          </a:bodyPr>
          <a:lstStyle/>
          <a:p>
            <a:pPr lvl="3"/>
            <a:r>
              <a:rPr lang="en-US" sz="2000" b="1" i="0">
                <a:solidFill>
                  <a:srgbClr val="404040"/>
                </a:solidFill>
                <a:effectLst/>
                <a:latin typeface="Times New Roman" panose="02020603050405020304" pitchFamily="18" charset="0"/>
                <a:cs typeface="Times New Roman" panose="02020603050405020304" pitchFamily="18" charset="0"/>
              </a:rPr>
              <a:t>Ex 2:</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public int EmployeeId</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get { return employeeId; }</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set {</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if (value &lt; 0)</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throw new ArgumentException(</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"ID must be greater than zero.");</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employeeId = value;</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lvl="4"/>
            <a:r>
              <a:rPr lang="en-US" sz="2000" b="1">
                <a:solidFill>
                  <a:srgbClr val="222222"/>
                </a:solidFill>
                <a:latin typeface="Times New Roman" panose="02020603050405020304" pitchFamily="18" charset="0"/>
                <a:cs typeface="Times New Roman" panose="02020603050405020304" pitchFamily="18" charset="0"/>
              </a:rPr>
              <a:t>Ex3:</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public string Name</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get{return$"{FirstName}{LastName}";}</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endParaRPr lang="en-US" sz="2000" b="0" i="0">
              <a:solidFill>
                <a:srgbClr val="222222"/>
              </a:solidFill>
              <a:effectLst/>
              <a:latin typeface="Times New Roman" panose="02020603050405020304" pitchFamily="18" charset="0"/>
              <a:cs typeface="Times New Roman" panose="02020603050405020304" pitchFamily="18" charset="0"/>
            </a:endParaRPr>
          </a:p>
          <a:p>
            <a:pPr marL="822960" lvl="3" indent="0">
              <a:buNone/>
            </a:pPr>
            <a:endParaRPr lang="en-US" sz="2000" b="1" i="0">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471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404447"/>
            <a:ext cx="11207262" cy="6049106"/>
          </a:xfrm>
        </p:spPr>
        <p:txBody>
          <a:bodyPr>
            <a:noAutofit/>
          </a:bodyPr>
          <a:lstStyle/>
          <a:p>
            <a:pPr lvl="3"/>
            <a:r>
              <a:rPr lang="en-US" sz="2000" b="1" i="0">
                <a:solidFill>
                  <a:srgbClr val="404040"/>
                </a:solidFill>
                <a:latin typeface="Times New Roman" panose="02020603050405020304" pitchFamily="18" charset="0"/>
                <a:cs typeface="Times New Roman" panose="02020603050405020304" pitchFamily="18" charset="0"/>
              </a:rPr>
              <a:t>Ex 3:</a:t>
            </a:r>
          </a:p>
          <a:p>
            <a:pPr marL="1097280" lvl="4" indent="0">
              <a:buNone/>
            </a:pPr>
            <a:r>
              <a:rPr lang="en-US" sz="2000" b="0" i="0">
                <a:solidFill>
                  <a:srgbClr val="222222"/>
                </a:solidFill>
                <a:latin typeface="Times New Roman" panose="02020603050405020304" pitchFamily="18" charset="0"/>
                <a:cs typeface="Times New Roman" panose="02020603050405020304" pitchFamily="18" charset="0"/>
              </a:rPr>
              <a:t>class Employee</a:t>
            </a:r>
          </a:p>
          <a:p>
            <a:pPr marL="1097280" lvl="4" indent="0">
              <a:buNone/>
            </a:pPr>
            <a:r>
              <a:rPr lang="en-US" sz="2000" b="0" i="0">
                <a:solidFill>
                  <a:srgbClr val="222222"/>
                </a:solidFill>
                <a:latin typeface="Times New Roman" panose="02020603050405020304" pitchFamily="18" charset="0"/>
                <a:cs typeface="Times New Roman" panose="02020603050405020304" pitchFamily="18" charset="0"/>
              </a:rPr>
              <a:t>{</a:t>
            </a:r>
          </a:p>
          <a:p>
            <a:pPr marL="1097280" lvl="4" indent="0">
              <a:buNone/>
            </a:pPr>
            <a:r>
              <a:rPr lang="en-US" sz="2000" b="0" i="0">
                <a:solidFill>
                  <a:srgbClr val="222222"/>
                </a:solidFill>
                <a:latin typeface="Times New Roman" panose="02020603050405020304" pitchFamily="18" charset="0"/>
                <a:cs typeface="Times New Roman" panose="02020603050405020304" pitchFamily="18" charset="0"/>
              </a:rPr>
              <a:t>    public int EmployeeId { get; private set; }</a:t>
            </a:r>
          </a:p>
          <a:p>
            <a:pPr marL="1097280" lvl="4" indent="0">
              <a:buNone/>
            </a:pPr>
            <a:r>
              <a:rPr lang="en-US" sz="2000" b="0" i="0">
                <a:solidFill>
                  <a:srgbClr val="222222"/>
                </a:solidFill>
                <a:latin typeface="Times New Roman" panose="02020603050405020304" pitchFamily="18" charset="0"/>
                <a:cs typeface="Times New Roman" panose="02020603050405020304" pitchFamily="18" charset="0"/>
              </a:rPr>
              <a:t>    public string FirstName { get; private set; }</a:t>
            </a:r>
          </a:p>
          <a:p>
            <a:pPr marL="1097280" lvl="4" indent="0">
              <a:buNone/>
            </a:pPr>
            <a:r>
              <a:rPr lang="en-US" sz="2000" b="0" i="0">
                <a:solidFill>
                  <a:srgbClr val="222222"/>
                </a:solidFill>
                <a:latin typeface="Times New Roman" panose="02020603050405020304" pitchFamily="18" charset="0"/>
                <a:cs typeface="Times New Roman" panose="02020603050405020304" pitchFamily="18" charset="0"/>
              </a:rPr>
              <a:t>    public string LastName { get; private set; }</a:t>
            </a:r>
          </a:p>
          <a:p>
            <a:pPr marL="1097280" lvl="4" indent="0">
              <a:buNone/>
            </a:pPr>
            <a:r>
              <a:rPr lang="en-US" sz="2000" b="0" i="0">
                <a:solidFill>
                  <a:srgbClr val="222222"/>
                </a:solidFill>
                <a:latin typeface="Times New Roman" panose="02020603050405020304" pitchFamily="18" charset="0"/>
                <a:cs typeface="Times New Roman" panose="02020603050405020304" pitchFamily="18" charset="0"/>
              </a:rPr>
              <a:t>    public Employee(int id, string firstName, string lastName)</a:t>
            </a:r>
          </a:p>
          <a:p>
            <a:pPr marL="1097280" lvl="4" indent="0">
              <a:buNone/>
            </a:pPr>
            <a:r>
              <a:rPr lang="en-US" sz="2000" b="0" i="0">
                <a:solidFill>
                  <a:srgbClr val="222222"/>
                </a:solidFill>
                <a:latin typeface="Times New Roman" panose="02020603050405020304" pitchFamily="18" charset="0"/>
                <a:cs typeface="Times New Roman" panose="02020603050405020304" pitchFamily="18" charset="0"/>
              </a:rPr>
              <a:t>    {</a:t>
            </a:r>
          </a:p>
          <a:p>
            <a:pPr marL="1097280" lvl="4" indent="0">
              <a:buNone/>
            </a:pPr>
            <a:r>
              <a:rPr lang="en-US" sz="2000" b="0" i="0">
                <a:solidFill>
                  <a:srgbClr val="222222"/>
                </a:solidFill>
                <a:latin typeface="Times New Roman" panose="02020603050405020304" pitchFamily="18" charset="0"/>
                <a:cs typeface="Times New Roman" panose="02020603050405020304" pitchFamily="18" charset="0"/>
              </a:rPr>
              <a:t>        EmployeeId = id;</a:t>
            </a:r>
          </a:p>
          <a:p>
            <a:pPr marL="1097280" lvl="4" indent="0">
              <a:buNone/>
            </a:pPr>
            <a:r>
              <a:rPr lang="en-US" sz="2000" b="0" i="0">
                <a:solidFill>
                  <a:srgbClr val="222222"/>
                </a:solidFill>
                <a:latin typeface="Times New Roman" panose="02020603050405020304" pitchFamily="18" charset="0"/>
                <a:cs typeface="Times New Roman" panose="02020603050405020304" pitchFamily="18" charset="0"/>
              </a:rPr>
              <a:t>        FirstName = firstName;</a:t>
            </a:r>
          </a:p>
          <a:p>
            <a:pPr marL="1097280" lvl="4" indent="0">
              <a:buNone/>
            </a:pPr>
            <a:r>
              <a:rPr lang="en-US" sz="2000" b="0" i="0">
                <a:solidFill>
                  <a:srgbClr val="222222"/>
                </a:solidFill>
                <a:latin typeface="Times New Roman" panose="02020603050405020304" pitchFamily="18" charset="0"/>
                <a:cs typeface="Times New Roman" panose="02020603050405020304" pitchFamily="18" charset="0"/>
              </a:rPr>
              <a:t>        LastName = lastName;</a:t>
            </a:r>
          </a:p>
          <a:p>
            <a:pPr marL="1097280" lvl="4" indent="0">
              <a:buNone/>
            </a:pPr>
            <a:r>
              <a:rPr lang="en-US" sz="2000" b="0" i="0">
                <a:solidFill>
                  <a:srgbClr val="222222"/>
                </a:solidFill>
                <a:latin typeface="Times New Roman" panose="02020603050405020304" pitchFamily="18" charset="0"/>
                <a:cs typeface="Times New Roman" panose="02020603050405020304" pitchFamily="18" charset="0"/>
              </a:rPr>
              <a:t>    }</a:t>
            </a:r>
          </a:p>
          <a:p>
            <a:pPr marL="1097280" lvl="4" indent="0">
              <a:buNone/>
            </a:pPr>
            <a:r>
              <a:rPr lang="en-US" sz="2000" b="0" i="0">
                <a:solidFill>
                  <a:srgbClr val="222222"/>
                </a:solidFill>
                <a:latin typeface="Times New Roman" panose="02020603050405020304" pitchFamily="18" charset="0"/>
                <a:cs typeface="Times New Roman" panose="02020603050405020304" pitchFamily="18" charset="0"/>
              </a:rPr>
              <a:t>}</a:t>
            </a:r>
          </a:p>
          <a:p>
            <a:pPr marL="2317120" lvl="8" indent="0">
              <a:buNone/>
            </a:pPr>
            <a:endParaRPr lang="en-US" sz="2000" b="0" i="0">
              <a:solidFill>
                <a:srgbClr val="222222"/>
              </a:solidFill>
              <a:latin typeface="Times New Roman" panose="02020603050405020304" pitchFamily="18" charset="0"/>
              <a:cs typeface="Times New Roman" panose="02020603050405020304" pitchFamily="18" charset="0"/>
            </a:endParaRPr>
          </a:p>
          <a:p>
            <a:pPr marL="822960" lvl="3" indent="0">
              <a:buNone/>
            </a:pPr>
            <a:endParaRPr lang="en-US" sz="2000" b="1" i="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18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EFB0-E938-4D47-B12D-E59C8DEBBE4B}"/>
              </a:ext>
            </a:extLst>
          </p:cNvPr>
          <p:cNvSpPr>
            <a:spLocks noGrp="1"/>
          </p:cNvSpPr>
          <p:nvPr>
            <p:ph type="title"/>
          </p:nvPr>
        </p:nvSpPr>
        <p:spPr>
          <a:xfrm>
            <a:off x="1066800" y="642594"/>
            <a:ext cx="10058400" cy="801195"/>
          </a:xfrm>
        </p:spPr>
        <p:txBody>
          <a:bodyPr/>
          <a:lstStyle/>
          <a:p>
            <a:pPr algn="ctr"/>
            <a:r>
              <a:rPr lang="en-US" b="1">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0C1216EC-DEFB-4FBF-B6C1-AD4EA0654C6A}"/>
              </a:ext>
            </a:extLst>
          </p:cNvPr>
          <p:cNvSpPr>
            <a:spLocks noGrp="1"/>
          </p:cNvSpPr>
          <p:nvPr>
            <p:ph idx="1"/>
          </p:nvPr>
        </p:nvSpPr>
        <p:spPr>
          <a:xfrm>
            <a:off x="770021" y="1443789"/>
            <a:ext cx="10555705" cy="4771617"/>
          </a:xfrm>
        </p:spPr>
        <p:txBody>
          <a:bodyPr>
            <a:normAutofit/>
          </a:bodyPr>
          <a:lstStyle/>
          <a:p>
            <a:pPr algn="l"/>
            <a:r>
              <a:rPr lang="en-US" sz="2400" b="1" i="0">
                <a:solidFill>
                  <a:srgbClr val="FF0000"/>
                </a:solidFill>
                <a:effectLst/>
                <a:latin typeface="source sans pro" panose="020B0503030403020204" pitchFamily="34" charset="0"/>
              </a:rPr>
              <a:t>Understanding the Various User-Defined Types</a:t>
            </a:r>
          </a:p>
        </p:txBody>
      </p:sp>
    </p:spTree>
    <p:extLst>
      <p:ext uri="{BB962C8B-B14F-4D97-AF65-F5344CB8AC3E}">
        <p14:creationId xmlns:p14="http://schemas.microsoft.com/office/powerpoint/2010/main" val="1083325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404447"/>
            <a:ext cx="11207262" cy="6049106"/>
          </a:xfrm>
        </p:spPr>
        <p:txBody>
          <a:bodyPr>
            <a:noAutofit/>
          </a:bodyPr>
          <a:lstStyle/>
          <a:p>
            <a:pPr lvl="3"/>
            <a:r>
              <a:rPr lang="en-US" sz="2000" b="1" i="0">
                <a:solidFill>
                  <a:srgbClr val="404040"/>
                </a:solidFill>
                <a:latin typeface="Times New Roman" panose="02020603050405020304" pitchFamily="18" charset="0"/>
                <a:cs typeface="Times New Roman" panose="02020603050405020304" pitchFamily="18" charset="0"/>
              </a:rPr>
              <a:t>Ex 4:</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class Employee</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private int employeeId;</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public int EmployeeId</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get =&gt; employeeId;</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set =&gt; employeeId = value &gt; 0 ? value :</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throw new ArgumentException(</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"ID must be greater than zero.");</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822960" lvl="3" indent="0">
              <a:buNone/>
            </a:pPr>
            <a:endParaRPr lang="en-US" sz="2000" b="1" i="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59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404447"/>
            <a:ext cx="11207262" cy="6049106"/>
          </a:xfrm>
        </p:spPr>
        <p:txBody>
          <a:bodyPr>
            <a:noAutofit/>
          </a:bodyPr>
          <a:lstStyle/>
          <a:p>
            <a:pPr algn="l"/>
            <a:r>
              <a:rPr lang="en-US" sz="2000" b="1" i="0">
                <a:solidFill>
                  <a:srgbClr val="404040"/>
                </a:solidFill>
                <a:latin typeface="Times New Roman" panose="02020603050405020304" pitchFamily="18" charset="0"/>
                <a:cs typeface="Times New Roman" panose="02020603050405020304" pitchFamily="18" charset="0"/>
              </a:rPr>
              <a:t>Ex 5:</a:t>
            </a:r>
            <a:r>
              <a:rPr lang="en-US" sz="2000" b="0" i="0">
                <a:solidFill>
                  <a:srgbClr val="222222"/>
                </a:solidFill>
                <a:effectLst/>
                <a:latin typeface="Times New Roman" panose="02020603050405020304" pitchFamily="18" charset="0"/>
                <a:cs typeface="Times New Roman" panose="02020603050405020304" pitchFamily="18" charset="0"/>
              </a:rPr>
              <a:t> Auto-implemented properties can also be initialized using the syntax shown in the following example:</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class Employee</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public int EmployeeId { get; set; } = 1;</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public string FirstName { get; set; }</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   public string LastName { get; set; }</a:t>
            </a:r>
          </a:p>
          <a:p>
            <a:pPr marL="1097280" lvl="4"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822960" lvl="3" indent="0">
              <a:buNone/>
            </a:pPr>
            <a:endParaRPr lang="en-US" sz="2000" b="1" i="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993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404447"/>
            <a:ext cx="11207262" cy="6049106"/>
          </a:xfrm>
        </p:spPr>
        <p:txBody>
          <a:bodyPr>
            <a:noAutofit/>
          </a:bodyPr>
          <a:lstStyle/>
          <a:p>
            <a:pPr marL="0" indent="0">
              <a:buNone/>
            </a:pPr>
            <a:r>
              <a:rPr lang="en-US" sz="3300" b="1">
                <a:solidFill>
                  <a:srgbClr val="404040"/>
                </a:solidFill>
                <a:effectLst/>
                <a:latin typeface="Times New Roman" panose="02020603050405020304" pitchFamily="18" charset="0"/>
                <a:cs typeface="Times New Roman" panose="02020603050405020304" pitchFamily="18" charset="0"/>
              </a:rPr>
              <a:t>e.</a:t>
            </a:r>
            <a:r>
              <a:rPr lang="en-US" sz="3300" b="1" i="0">
                <a:solidFill>
                  <a:srgbClr val="404040"/>
                </a:solidFill>
                <a:effectLst/>
                <a:latin typeface="Times New Roman" panose="02020603050405020304" pitchFamily="18" charset="0"/>
                <a:cs typeface="Times New Roman" panose="02020603050405020304" pitchFamily="18" charset="0"/>
              </a:rPr>
              <a:t> Indexers</a:t>
            </a:r>
          </a:p>
          <a:p>
            <a:r>
              <a:rPr lang="en-US" sz="3300" b="1">
                <a:solidFill>
                  <a:srgbClr val="404040"/>
                </a:solidFill>
                <a:effectLst/>
                <a:latin typeface="Times New Roman" panose="02020603050405020304" pitchFamily="18" charset="0"/>
                <a:cs typeface="Times New Roman" panose="02020603050405020304" pitchFamily="18" charset="0"/>
              </a:rPr>
              <a:t> </a:t>
            </a:r>
            <a:r>
              <a:rPr lang="en-US" sz="3300" b="0" i="0">
                <a:solidFill>
                  <a:srgbClr val="222222"/>
                </a:solidFill>
                <a:effectLst/>
                <a:latin typeface="Times New Roman" panose="02020603050405020304" pitchFamily="18" charset="0"/>
                <a:cs typeface="Times New Roman" panose="02020603050405020304" pitchFamily="18" charset="0"/>
              </a:rPr>
              <a:t> </a:t>
            </a:r>
            <a:r>
              <a:rPr lang="en-US" sz="2500" b="0" i="0">
                <a:solidFill>
                  <a:srgbClr val="222222"/>
                </a:solidFill>
                <a:effectLst/>
                <a:latin typeface="Times New Roman" panose="02020603050405020304" pitchFamily="18" charset="0"/>
                <a:cs typeface="Times New Roman" panose="02020603050405020304" pitchFamily="18" charset="0"/>
              </a:rPr>
              <a:t>An indexer allows an object to be indexed like an array.</a:t>
            </a:r>
          </a:p>
          <a:p>
            <a:pPr lvl="1"/>
            <a:r>
              <a:rPr lang="en-US" sz="2000" b="1" i="0">
                <a:solidFill>
                  <a:srgbClr val="404040"/>
                </a:solidFill>
                <a:latin typeface="Times New Roman" panose="02020603050405020304" pitchFamily="18" charset="0"/>
                <a:cs typeface="Times New Roman" panose="02020603050405020304" pitchFamily="18" charset="0"/>
              </a:rPr>
              <a:t>Ex1:</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class Employee</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public int          EmployeeId { get; set; }</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public string       FirstName { get; set; }</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public string       LastName { get; set; }</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public ProjectRoles Roles { get; private set; }</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    public Employee() =&gt; Roles = new ProjectRoles();</a:t>
            </a:r>
          </a:p>
          <a:p>
            <a:pPr marL="1371400" lvl="5"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lvl="1"/>
            <a:endParaRPr lang="en-US" sz="2300" b="1" i="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949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404447"/>
            <a:ext cx="11207262" cy="6049106"/>
          </a:xfrm>
        </p:spPr>
        <p:txBody>
          <a:bodyPr>
            <a:noAutofit/>
          </a:bodyPr>
          <a:lstStyle/>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class ProjectRoles</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readonly Dictionary&lt;int, string&gt; roles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new Dictionary&lt;int, string&gt;();</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public string this[int projectId]</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get</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if (!roles.TryGetValue(projectId, out string role))</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throw new Exception("Project ID not found!");</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return role;</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set</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roles[projectId] = value;</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274320" lvl="1" indent="0">
              <a:buNone/>
            </a:pPr>
            <a:endParaRPr lang="en-US" sz="1500" b="1" i="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643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404447"/>
            <a:ext cx="11207262" cy="6049106"/>
          </a:xfrm>
        </p:spPr>
        <p:txBody>
          <a:bodyPr>
            <a:noAutofit/>
          </a:bodyPr>
          <a:lstStyle/>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Employee obj = new Employee()</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EmployeeId = 1,</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FirstName = "John",</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LastName = "Doe"</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obj.Roles[1] = "Dev";</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obj.Roles[3] = "SA";</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for(int i = 1; i &lt;= 3; ++i)</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try</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Console.WriteLine($"Project {i}: role is {obj.Roles[i]}");</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catch(Exception ex)</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Console.WriteLine(ex.Message);</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274320" lvl="1" indent="0">
              <a:buNone/>
            </a:pPr>
            <a:endParaRPr lang="en-US" sz="1500" b="1" i="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844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404447"/>
            <a:ext cx="11207262" cy="6049106"/>
          </a:xfrm>
        </p:spPr>
        <p:txBody>
          <a:bodyPr>
            <a:noAutofit/>
          </a:bodyPr>
          <a:lstStyle/>
          <a:p>
            <a:pPr marL="228600" lvl="1" indent="0">
              <a:buNone/>
            </a:pPr>
            <a:r>
              <a:rPr lang="en-US" sz="2900" b="0" i="0">
                <a:solidFill>
                  <a:srgbClr val="222222"/>
                </a:solidFill>
                <a:effectLst/>
                <a:latin typeface="Times New Roman" panose="02020603050405020304" pitchFamily="18" charset="0"/>
                <a:cs typeface="Times New Roman" panose="02020603050405020304" pitchFamily="18" charset="0"/>
              </a:rPr>
              <a:t>f.</a:t>
            </a:r>
            <a:r>
              <a:rPr lang="en-US" sz="2900" b="1" i="0">
                <a:solidFill>
                  <a:srgbClr val="404040"/>
                </a:solidFill>
                <a:effectLst/>
                <a:latin typeface="Times New Roman" panose="02020603050405020304" pitchFamily="18" charset="0"/>
                <a:cs typeface="Times New Roman" panose="02020603050405020304" pitchFamily="18" charset="0"/>
              </a:rPr>
              <a:t> The this keyword</a:t>
            </a:r>
          </a:p>
          <a:p>
            <a:pPr marL="800100" lvl="1" indent="-571500"/>
            <a:r>
              <a:rPr lang="en-US" sz="2500" b="0" i="0">
                <a:solidFill>
                  <a:srgbClr val="222222"/>
                </a:solidFill>
                <a:effectLst/>
                <a:latin typeface="Times New Roman" panose="02020603050405020304" pitchFamily="18" charset="0"/>
                <a:cs typeface="Times New Roman" panose="02020603050405020304" pitchFamily="18" charset="0"/>
              </a:rPr>
              <a:t>The </a:t>
            </a:r>
            <a:r>
              <a:rPr lang="en-US" sz="2500" b="1" i="0">
                <a:solidFill>
                  <a:srgbClr val="222222"/>
                </a:solidFill>
                <a:effectLst/>
                <a:latin typeface="Times New Roman" panose="02020603050405020304" pitchFamily="18" charset="0"/>
                <a:cs typeface="Times New Roman" panose="02020603050405020304" pitchFamily="18" charset="0"/>
              </a:rPr>
              <a:t>this</a:t>
            </a:r>
            <a:r>
              <a:rPr lang="en-US" sz="2500" b="0" i="0">
                <a:solidFill>
                  <a:srgbClr val="222222"/>
                </a:solidFill>
                <a:effectLst/>
                <a:latin typeface="Times New Roman" panose="02020603050405020304" pitchFamily="18" charset="0"/>
                <a:cs typeface="Times New Roman" panose="02020603050405020304" pitchFamily="18" charset="0"/>
              </a:rPr>
              <a:t> keyword is used to represent the current instance of a class. When a method is called, the reference of the calling object is passed to it using </a:t>
            </a:r>
            <a:r>
              <a:rPr lang="en-US" sz="2500" b="1" i="0">
                <a:solidFill>
                  <a:srgbClr val="222222"/>
                </a:solidFill>
                <a:effectLst/>
                <a:latin typeface="Times New Roman" panose="02020603050405020304" pitchFamily="18" charset="0"/>
                <a:cs typeface="Times New Roman" panose="02020603050405020304" pitchFamily="18" charset="0"/>
              </a:rPr>
              <a:t>this</a:t>
            </a:r>
            <a:r>
              <a:rPr lang="en-US" sz="2500" b="0" i="0">
                <a:solidFill>
                  <a:srgbClr val="222222"/>
                </a:solidFill>
                <a:effectLst/>
                <a:latin typeface="Times New Roman" panose="02020603050405020304" pitchFamily="18" charset="0"/>
                <a:cs typeface="Times New Roman" panose="02020603050405020304" pitchFamily="18" charset="0"/>
              </a:rPr>
              <a:t>. This is not done explicitly, but behind the scenes by the compiler.</a:t>
            </a:r>
          </a:p>
        </p:txBody>
      </p:sp>
    </p:spTree>
    <p:extLst>
      <p:ext uri="{BB962C8B-B14F-4D97-AF65-F5344CB8AC3E}">
        <p14:creationId xmlns:p14="http://schemas.microsoft.com/office/powerpoint/2010/main" val="2889557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404447"/>
            <a:ext cx="11207262" cy="6049106"/>
          </a:xfrm>
        </p:spPr>
        <p:txBody>
          <a:bodyPr>
            <a:noAutofit/>
          </a:bodyPr>
          <a:lstStyle/>
          <a:p>
            <a:pPr marL="228600" lvl="1" indent="0">
              <a:buNone/>
            </a:pPr>
            <a:r>
              <a:rPr lang="en-US" sz="2000">
                <a:solidFill>
                  <a:srgbClr val="222222"/>
                </a:solidFill>
                <a:latin typeface="Times New Roman" panose="02020603050405020304" pitchFamily="18" charset="0"/>
                <a:cs typeface="Times New Roman" panose="02020603050405020304" pitchFamily="18" charset="0"/>
              </a:rPr>
              <a:t>Ex: </a:t>
            </a:r>
            <a:r>
              <a:rPr lang="en-US" sz="2000" b="0" i="0">
                <a:solidFill>
                  <a:srgbClr val="222222"/>
                </a:solidFill>
                <a:effectLst/>
                <a:latin typeface="Times New Roman" panose="02020603050405020304" pitchFamily="18" charset="0"/>
                <a:cs typeface="Times New Roman" panose="02020603050405020304" pitchFamily="18" charset="0"/>
              </a:rPr>
              <a:t>Let's look at the following implementation of the </a:t>
            </a:r>
            <a:r>
              <a:rPr lang="en-US" sz="2000" b="1" i="0">
                <a:solidFill>
                  <a:srgbClr val="222222"/>
                </a:solidFill>
                <a:effectLst/>
                <a:latin typeface="Times New Roman" panose="02020603050405020304" pitchFamily="18" charset="0"/>
                <a:cs typeface="Times New Roman" panose="02020603050405020304" pitchFamily="18" charset="0"/>
              </a:rPr>
              <a:t>Employee</a:t>
            </a:r>
            <a:r>
              <a:rPr lang="en-US" sz="2000" b="0" i="0">
                <a:solidFill>
                  <a:srgbClr val="222222"/>
                </a:solidFill>
                <a:effectLst/>
                <a:latin typeface="Times New Roman" panose="02020603050405020304" pitchFamily="18" charset="0"/>
                <a:cs typeface="Times New Roman" panose="02020603050405020304" pitchFamily="18" charset="0"/>
              </a:rPr>
              <a:t> class:</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class Employee</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    public int EmployeeID;</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    public string FirstName;</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    public string LastName;</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    public Employee(int EmployeeID,</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                    string FirstName, string LastName)</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       this.EmployeeID = EmployeeID;</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       this.FirstName = FirstName;</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       this.LastName = LastName;</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228600" lvl="1" indent="0">
              <a:buNone/>
            </a:pPr>
            <a:endParaRPr lang="en-US" sz="2000" b="0" i="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098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404447"/>
            <a:ext cx="11207262" cy="6049106"/>
          </a:xfrm>
        </p:spPr>
        <p:txBody>
          <a:bodyPr>
            <a:noAutofit/>
          </a:bodyPr>
          <a:lstStyle/>
          <a:p>
            <a:pPr marL="228600" lvl="1" indent="0">
              <a:buNone/>
            </a:pPr>
            <a:r>
              <a:rPr lang="en-US" sz="3000" b="1" i="0">
                <a:solidFill>
                  <a:srgbClr val="222222"/>
                </a:solidFill>
                <a:effectLst/>
                <a:latin typeface="Times New Roman" panose="02020603050405020304" pitchFamily="18" charset="0"/>
                <a:cs typeface="Times New Roman" panose="02020603050405020304" pitchFamily="18" charset="0"/>
              </a:rPr>
              <a:t>g.</a:t>
            </a:r>
            <a:r>
              <a:rPr lang="en-US" sz="3000" b="1" i="0">
                <a:solidFill>
                  <a:srgbClr val="404040"/>
                </a:solidFill>
                <a:effectLst/>
                <a:latin typeface="Times New Roman" panose="02020603050405020304" pitchFamily="18" charset="0"/>
                <a:cs typeface="Times New Roman" panose="02020603050405020304" pitchFamily="18" charset="0"/>
              </a:rPr>
              <a:t> The static keyword</a:t>
            </a:r>
          </a:p>
          <a:p>
            <a:pPr marL="571500" lvl="1" indent="-342900"/>
            <a:r>
              <a:rPr lang="en-US" sz="2000" b="0" i="0">
                <a:solidFill>
                  <a:srgbClr val="222222"/>
                </a:solidFill>
                <a:effectLst/>
                <a:latin typeface="Times New Roman" panose="02020603050405020304" pitchFamily="18" charset="0"/>
                <a:cs typeface="Times New Roman" panose="02020603050405020304" pitchFamily="18" charset="0"/>
              </a:rPr>
              <a:t>The </a:t>
            </a:r>
            <a:r>
              <a:rPr lang="en-US" sz="2000" b="1" i="0">
                <a:solidFill>
                  <a:srgbClr val="222222"/>
                </a:solidFill>
                <a:effectLst/>
                <a:latin typeface="Times New Roman" panose="02020603050405020304" pitchFamily="18" charset="0"/>
                <a:cs typeface="Times New Roman" panose="02020603050405020304" pitchFamily="18" charset="0"/>
              </a:rPr>
              <a:t>static</a:t>
            </a:r>
            <a:r>
              <a:rPr lang="en-US" sz="2000" b="0" i="0">
                <a:solidFill>
                  <a:srgbClr val="222222"/>
                </a:solidFill>
                <a:effectLst/>
                <a:latin typeface="Times New Roman" panose="02020603050405020304" pitchFamily="18" charset="0"/>
                <a:cs typeface="Times New Roman" panose="02020603050405020304" pitchFamily="18" charset="0"/>
              </a:rPr>
              <a:t> keyword can be used to declare classes or class members. These differ from what we have seen so far because you do not create instances of static classes or do not need objects to access static members. We will explore these in detail in the following subsections.</a:t>
            </a:r>
            <a:endParaRPr lang="en-US" sz="2000" b="1" i="0">
              <a:solidFill>
                <a:srgbClr val="222222"/>
              </a:solidFill>
              <a:effectLst/>
              <a:latin typeface="Times New Roman" panose="02020603050405020304" pitchFamily="18" charset="0"/>
              <a:cs typeface="Times New Roman" panose="02020603050405020304" pitchFamily="18" charset="0"/>
            </a:endParaRPr>
          </a:p>
          <a:p>
            <a:pPr marL="822960" lvl="3" indent="0">
              <a:buNone/>
            </a:pPr>
            <a:endParaRPr lang="en-US" sz="2000" b="1" i="0">
              <a:solidFill>
                <a:srgbClr val="222222"/>
              </a:solidFill>
              <a:effectLst/>
              <a:latin typeface="Times New Roman" panose="02020603050405020304" pitchFamily="18" charset="0"/>
              <a:cs typeface="Times New Roman" panose="02020603050405020304" pitchFamily="18" charset="0"/>
            </a:endParaRPr>
          </a:p>
          <a:p>
            <a:pPr marL="228600" lvl="1" indent="0">
              <a:buNone/>
            </a:pPr>
            <a:r>
              <a:rPr lang="en-US" sz="2000" b="1" i="0">
                <a:solidFill>
                  <a:srgbClr val="222222"/>
                </a:solidFill>
                <a:effectLst/>
                <a:latin typeface="Times New Roman" panose="02020603050405020304" pitchFamily="18" charset="0"/>
                <a:cs typeface="Times New Roman" panose="02020603050405020304" pitchFamily="18" charset="0"/>
              </a:rPr>
              <a:t>	</a:t>
            </a:r>
            <a:r>
              <a:rPr lang="en-US" sz="2800" b="1" i="0" cap="all">
                <a:solidFill>
                  <a:srgbClr val="404040"/>
                </a:solidFill>
                <a:effectLst/>
                <a:latin typeface="Times New Roman" panose="02020603050405020304" pitchFamily="18" charset="0"/>
                <a:cs typeface="Times New Roman" panose="02020603050405020304" pitchFamily="18" charset="0"/>
              </a:rPr>
              <a:t> </a:t>
            </a:r>
            <a:r>
              <a:rPr lang="en-US" sz="2000" b="1" i="0" cap="all">
                <a:solidFill>
                  <a:srgbClr val="404040"/>
                </a:solidFill>
                <a:effectLst/>
                <a:latin typeface="Times New Roman" panose="02020603050405020304" pitchFamily="18" charset="0"/>
                <a:cs typeface="Times New Roman" panose="02020603050405020304" pitchFamily="18" charset="0"/>
              </a:rPr>
              <a:t>STATIC MEMBERS</a:t>
            </a:r>
          </a:p>
          <a:p>
            <a:pPr marL="228600" lvl="1" indent="0">
              <a:buNone/>
            </a:pPr>
            <a:r>
              <a:rPr lang="en-US" sz="2000" b="1" i="0" cap="all">
                <a:solidFill>
                  <a:srgbClr val="404040"/>
                </a:solidFill>
                <a:effectLst/>
                <a:latin typeface="Times New Roman" panose="02020603050405020304" pitchFamily="18" charset="0"/>
                <a:cs typeface="Times New Roman" panose="02020603050405020304" pitchFamily="18" charset="0"/>
              </a:rPr>
              <a:t>	 STATIC CLASSES</a:t>
            </a:r>
          </a:p>
          <a:p>
            <a:pPr marL="228600" lvl="1" indent="0">
              <a:buNone/>
            </a:pPr>
            <a:endParaRPr lang="en-US" sz="3600" b="1" i="0" cap="all">
              <a:solidFill>
                <a:srgbClr val="404040"/>
              </a:solidFill>
              <a:effectLst/>
              <a:latin typeface="source sans pro" panose="020B0503030403020204" pitchFamily="34" charset="0"/>
            </a:endParaRPr>
          </a:p>
          <a:p>
            <a:pPr marL="228600" lvl="1" indent="0">
              <a:buNone/>
            </a:pPr>
            <a:endParaRPr lang="en-US" sz="2800" b="1" i="0" cap="all">
              <a:solidFill>
                <a:srgbClr val="404040"/>
              </a:solidFill>
              <a:effectLst/>
              <a:latin typeface="source sans pro" panose="020B0503030403020204" pitchFamily="34" charset="0"/>
            </a:endParaRPr>
          </a:p>
          <a:p>
            <a:pPr marL="228600" lvl="1" indent="0">
              <a:buNone/>
            </a:pPr>
            <a:endParaRPr lang="en-US" sz="2000" b="0" i="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30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686F-2AC7-449D-AFD2-5BC008713A80}"/>
              </a:ext>
            </a:extLst>
          </p:cNvPr>
          <p:cNvSpPr>
            <a:spLocks noGrp="1"/>
          </p:cNvSpPr>
          <p:nvPr>
            <p:ph type="title"/>
          </p:nvPr>
        </p:nvSpPr>
        <p:spPr>
          <a:xfrm>
            <a:off x="1066800" y="562708"/>
            <a:ext cx="10058400" cy="1101969"/>
          </a:xfrm>
        </p:spPr>
        <p:txBody>
          <a:bodyPr>
            <a:normAutofit fontScale="90000"/>
          </a:bodyPr>
          <a:lstStyle/>
          <a:p>
            <a:pPr algn="ctr"/>
            <a:r>
              <a:rPr lang="en-US" sz="4000" b="1">
                <a:solidFill>
                  <a:srgbClr val="FF0000"/>
                </a:solidFill>
                <a:latin typeface="Times New Roman" panose="02020603050405020304" pitchFamily="18" charset="0"/>
                <a:cs typeface="Times New Roman" panose="02020603050405020304" pitchFamily="18" charset="0"/>
              </a:rPr>
              <a:t>Topic: </a:t>
            </a:r>
            <a:r>
              <a:rPr lang="en-US" b="1" i="0">
                <a:solidFill>
                  <a:srgbClr val="FF0000"/>
                </a:solidFill>
                <a:effectLst/>
                <a:latin typeface="Times New Roman" panose="02020603050405020304" pitchFamily="18" charset="0"/>
                <a:cs typeface="Times New Roman" panose="02020603050405020304" pitchFamily="18" charset="0"/>
              </a:rPr>
              <a:t>Understanding the Various User-Defined Types</a:t>
            </a:r>
            <a:endParaRPr lang="en-US"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D0EE25-F9D1-42B7-B1E0-2DF31E5B0699}"/>
              </a:ext>
            </a:extLst>
          </p:cNvPr>
          <p:cNvSpPr>
            <a:spLocks noGrp="1"/>
          </p:cNvSpPr>
          <p:nvPr>
            <p:ph idx="1"/>
          </p:nvPr>
        </p:nvSpPr>
        <p:spPr>
          <a:xfrm>
            <a:off x="1066800" y="1664677"/>
            <a:ext cx="10058400" cy="4288067"/>
          </a:xfrm>
        </p:spPr>
        <p:txBody>
          <a:bodyPr>
            <a:normAutofit/>
          </a:bodyPr>
          <a:lstStyle/>
          <a:p>
            <a:r>
              <a:rPr lang="en-US" sz="2500" b="0" i="0">
                <a:solidFill>
                  <a:srgbClr val="222222"/>
                </a:solidFill>
                <a:effectLst/>
                <a:latin typeface="Times New Roman" panose="02020603050405020304" pitchFamily="18" charset="0"/>
                <a:cs typeface="Times New Roman" panose="02020603050405020304" pitchFamily="18" charset="0"/>
              </a:rPr>
              <a:t>In this topic, we will explore the user-defined types in C#. We will learn how to create custom user types using classes, structures, and enumerations. We will explore what fields, properties, methods, indexers, and constructors are in a class. We will study the access modifiers in C# and learn how to use them to define the visibility of types and members. We will also learn about two important keywords in C#—</a:t>
            </a:r>
            <a:r>
              <a:rPr lang="en-US" sz="2500" b="1" i="0">
                <a:solidFill>
                  <a:srgbClr val="222222"/>
                </a:solidFill>
                <a:effectLst/>
                <a:latin typeface="Times New Roman" panose="02020603050405020304" pitchFamily="18" charset="0"/>
                <a:cs typeface="Times New Roman" panose="02020603050405020304" pitchFamily="18" charset="0"/>
              </a:rPr>
              <a:t>this</a:t>
            </a:r>
            <a:r>
              <a:rPr lang="en-US" sz="2500" b="0" i="0">
                <a:solidFill>
                  <a:srgbClr val="222222"/>
                </a:solidFill>
                <a:effectLst/>
                <a:latin typeface="Times New Roman" panose="02020603050405020304" pitchFamily="18" charset="0"/>
                <a:cs typeface="Times New Roman" panose="02020603050405020304" pitchFamily="18" charset="0"/>
              </a:rPr>
              <a:t> and </a:t>
            </a:r>
            <a:r>
              <a:rPr lang="en-US" sz="2500" b="1" i="0">
                <a:solidFill>
                  <a:srgbClr val="222222"/>
                </a:solidFill>
                <a:effectLst/>
                <a:latin typeface="Times New Roman" panose="02020603050405020304" pitchFamily="18" charset="0"/>
                <a:cs typeface="Times New Roman" panose="02020603050405020304" pitchFamily="18" charset="0"/>
              </a:rPr>
              <a:t>static</a:t>
            </a:r>
            <a:r>
              <a:rPr lang="en-US" sz="2500" b="0" i="0">
                <a:solidFill>
                  <a:srgbClr val="222222"/>
                </a:solidFill>
                <a:effectLst/>
                <a:latin typeface="Times New Roman" panose="02020603050405020304" pitchFamily="18" charset="0"/>
                <a:cs typeface="Times New Roman" panose="02020603050405020304" pitchFamily="18" charset="0"/>
              </a:rPr>
              <a:t>—and understand the </a:t>
            </a:r>
            <a:r>
              <a:rPr lang="en-US" sz="2500" b="1" i="0">
                <a:solidFill>
                  <a:srgbClr val="222222"/>
                </a:solidFill>
                <a:effectLst/>
                <a:latin typeface="Times New Roman" panose="02020603050405020304" pitchFamily="18" charset="0"/>
                <a:cs typeface="Times New Roman" panose="02020603050405020304" pitchFamily="18" charset="0"/>
              </a:rPr>
              <a:t>ref</a:t>
            </a:r>
            <a:r>
              <a:rPr lang="en-US" sz="2500" b="0" i="0">
                <a:solidFill>
                  <a:srgbClr val="222222"/>
                </a:solidFill>
                <a:effectLst/>
                <a:latin typeface="Times New Roman" panose="02020603050405020304" pitchFamily="18" charset="0"/>
                <a:cs typeface="Times New Roman" panose="02020603050405020304" pitchFamily="18" charset="0"/>
              </a:rPr>
              <a:t>, </a:t>
            </a:r>
            <a:r>
              <a:rPr lang="en-US" sz="2500" b="1" i="0">
                <a:solidFill>
                  <a:srgbClr val="222222"/>
                </a:solidFill>
                <a:effectLst/>
                <a:latin typeface="Times New Roman" panose="02020603050405020304" pitchFamily="18" charset="0"/>
                <a:cs typeface="Times New Roman" panose="02020603050405020304" pitchFamily="18" charset="0"/>
              </a:rPr>
              <a:t>in</a:t>
            </a:r>
            <a:r>
              <a:rPr lang="en-US" sz="2500" b="0" i="0">
                <a:solidFill>
                  <a:srgbClr val="222222"/>
                </a:solidFill>
                <a:effectLst/>
                <a:latin typeface="Times New Roman" panose="02020603050405020304" pitchFamily="18" charset="0"/>
                <a:cs typeface="Times New Roman" panose="02020603050405020304" pitchFamily="18" charset="0"/>
              </a:rPr>
              <a:t>, and </a:t>
            </a:r>
            <a:r>
              <a:rPr lang="en-US" sz="2500" b="1" i="0">
                <a:solidFill>
                  <a:srgbClr val="222222"/>
                </a:solidFill>
                <a:effectLst/>
                <a:latin typeface="Times New Roman" panose="02020603050405020304" pitchFamily="18" charset="0"/>
                <a:cs typeface="Times New Roman" panose="02020603050405020304" pitchFamily="18" charset="0"/>
              </a:rPr>
              <a:t>out</a:t>
            </a:r>
            <a:r>
              <a:rPr lang="en-US" sz="2500" b="0" i="0">
                <a:solidFill>
                  <a:srgbClr val="222222"/>
                </a:solidFill>
                <a:effectLst/>
                <a:latin typeface="Times New Roman" panose="02020603050405020304" pitchFamily="18" charset="0"/>
                <a:cs typeface="Times New Roman" panose="02020603050405020304" pitchFamily="18" charset="0"/>
              </a:rPr>
              <a:t> parameter modifiers for methods.</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12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0EE25-F9D1-42B7-B1E0-2DF31E5B0699}"/>
              </a:ext>
            </a:extLst>
          </p:cNvPr>
          <p:cNvSpPr>
            <a:spLocks noGrp="1"/>
          </p:cNvSpPr>
          <p:nvPr>
            <p:ph idx="1"/>
          </p:nvPr>
        </p:nvSpPr>
        <p:spPr>
          <a:xfrm>
            <a:off x="1066800" y="773723"/>
            <a:ext cx="10058400" cy="5179021"/>
          </a:xfrm>
        </p:spPr>
        <p:txBody>
          <a:bodyPr>
            <a:normAutofit/>
          </a:bodyPr>
          <a:lstStyle/>
          <a:p>
            <a:pPr algn="l"/>
            <a:r>
              <a:rPr lang="en-US" sz="2500" b="1" i="0">
                <a:solidFill>
                  <a:srgbClr val="222222"/>
                </a:solidFill>
                <a:effectLst/>
                <a:latin typeface="Times New Roman" panose="02020603050405020304" pitchFamily="18" charset="0"/>
                <a:cs typeface="Times New Roman" panose="02020603050405020304" pitchFamily="18" charset="0"/>
              </a:rPr>
              <a:t>We will explore the following topics in detail:</a:t>
            </a:r>
          </a:p>
          <a:p>
            <a:pPr lvl="2">
              <a:buFont typeface="Arial" panose="020B0604020202020204" pitchFamily="34" charset="0"/>
              <a:buChar char="•"/>
            </a:pPr>
            <a:r>
              <a:rPr lang="en-US" sz="2500" b="0" i="0">
                <a:solidFill>
                  <a:srgbClr val="222222"/>
                </a:solidFill>
                <a:effectLst/>
                <a:latin typeface="Times New Roman" panose="02020603050405020304" pitchFamily="18" charset="0"/>
                <a:cs typeface="Times New Roman" panose="02020603050405020304" pitchFamily="18" charset="0"/>
              </a:rPr>
              <a:t>Classes and objects</a:t>
            </a:r>
          </a:p>
          <a:p>
            <a:pPr lvl="2">
              <a:buFont typeface="Arial" panose="020B0604020202020204" pitchFamily="34" charset="0"/>
              <a:buChar char="•"/>
            </a:pPr>
            <a:r>
              <a:rPr lang="en-US" sz="2500" b="0" i="0">
                <a:solidFill>
                  <a:srgbClr val="222222"/>
                </a:solidFill>
                <a:effectLst/>
                <a:latin typeface="Times New Roman" panose="02020603050405020304" pitchFamily="18" charset="0"/>
                <a:cs typeface="Times New Roman" panose="02020603050405020304" pitchFamily="18" charset="0"/>
              </a:rPr>
              <a:t>Structures</a:t>
            </a:r>
          </a:p>
          <a:p>
            <a:pPr lvl="2">
              <a:buFont typeface="Arial" panose="020B0604020202020204" pitchFamily="34" charset="0"/>
              <a:buChar char="•"/>
            </a:pPr>
            <a:r>
              <a:rPr lang="en-US" sz="2500" b="0" i="0">
                <a:solidFill>
                  <a:srgbClr val="222222"/>
                </a:solidFill>
                <a:effectLst/>
                <a:latin typeface="Times New Roman" panose="02020603050405020304" pitchFamily="18" charset="0"/>
                <a:cs typeface="Times New Roman" panose="02020603050405020304" pitchFamily="18" charset="0"/>
              </a:rPr>
              <a:t>Enumerations</a:t>
            </a:r>
          </a:p>
          <a:p>
            <a:pPr lvl="2">
              <a:buFont typeface="Arial" panose="020B0604020202020204" pitchFamily="34" charset="0"/>
              <a:buChar char="•"/>
            </a:pPr>
            <a:r>
              <a:rPr lang="en-US" sz="2500" b="0" i="0">
                <a:solidFill>
                  <a:srgbClr val="222222"/>
                </a:solidFill>
                <a:effectLst/>
                <a:latin typeface="Times New Roman" panose="02020603050405020304" pitchFamily="18" charset="0"/>
                <a:cs typeface="Times New Roman" panose="02020603050405020304" pitchFamily="18" charset="0"/>
              </a:rPr>
              <a:t>Namespaces</a:t>
            </a:r>
          </a:p>
          <a:p>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18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0EE25-F9D1-42B7-B1E0-2DF31E5B0699}"/>
              </a:ext>
            </a:extLst>
          </p:cNvPr>
          <p:cNvSpPr>
            <a:spLocks noGrp="1"/>
          </p:cNvSpPr>
          <p:nvPr>
            <p:ph idx="1"/>
          </p:nvPr>
        </p:nvSpPr>
        <p:spPr>
          <a:xfrm>
            <a:off x="1066800" y="773723"/>
            <a:ext cx="10058400" cy="5179021"/>
          </a:xfrm>
        </p:spPr>
        <p:txBody>
          <a:bodyPr>
            <a:normAutofit/>
          </a:bodyPr>
          <a:lstStyle/>
          <a:p>
            <a:pPr marL="0" indent="0">
              <a:buNone/>
            </a:pPr>
            <a:r>
              <a:rPr lang="en-US" sz="3000" b="1" i="0">
                <a:solidFill>
                  <a:srgbClr val="222222"/>
                </a:solidFill>
                <a:effectLst/>
                <a:latin typeface="Times New Roman" panose="02020603050405020304" pitchFamily="18" charset="0"/>
                <a:cs typeface="Times New Roman" panose="02020603050405020304" pitchFamily="18" charset="0"/>
              </a:rPr>
              <a:t>1.</a:t>
            </a:r>
            <a:r>
              <a:rPr lang="en-US" sz="3000" b="1" i="0">
                <a:solidFill>
                  <a:srgbClr val="404040"/>
                </a:solidFill>
                <a:effectLst/>
                <a:latin typeface="Times New Roman" panose="02020603050405020304" pitchFamily="18" charset="0"/>
                <a:cs typeface="Times New Roman" panose="02020603050405020304" pitchFamily="18" charset="0"/>
              </a:rPr>
              <a:t> Classes and objects</a:t>
            </a:r>
          </a:p>
          <a:p>
            <a:pPr marL="0" indent="0" algn="l">
              <a:buNone/>
            </a:pPr>
            <a:r>
              <a:rPr lang="en-US" sz="2500">
                <a:latin typeface="Times New Roman" panose="02020603050405020304" pitchFamily="18" charset="0"/>
                <a:cs typeface="Times New Roman" panose="02020603050405020304" pitchFamily="18" charset="0"/>
              </a:rPr>
              <a:t>Before we go further, it is important that you understand these two key concepts.A class is a template or a blueprint that specifiecs the form of an object. It contains both data and code that operates on that data.Classes are defined using the class keword and a type that is a class is a reference type. The default value for a variable of a reference type is null. You can assign it as a reference to an instance of the type. Instances- that is, objects –are created using the new operator.</a:t>
            </a:r>
          </a:p>
        </p:txBody>
      </p:sp>
    </p:spTree>
    <p:extLst>
      <p:ext uri="{BB962C8B-B14F-4D97-AF65-F5344CB8AC3E}">
        <p14:creationId xmlns:p14="http://schemas.microsoft.com/office/powerpoint/2010/main" val="347503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1066800" y="1055077"/>
            <a:ext cx="10058400" cy="4994031"/>
          </a:xfrm>
        </p:spPr>
        <p:txBody>
          <a:bodyPr>
            <a:normAutofit/>
          </a:bodyPr>
          <a:lstStyle/>
          <a:p>
            <a:r>
              <a:rPr lang="en-US" sz="2000" b="0" i="0">
                <a:solidFill>
                  <a:srgbClr val="222222"/>
                </a:solidFill>
                <a:effectLst/>
                <a:latin typeface="Times New Roman" panose="02020603050405020304" pitchFamily="18" charset="0"/>
                <a:cs typeface="Times New Roman" panose="02020603050405020304" pitchFamily="18" charset="0"/>
              </a:rPr>
              <a:t>Take a look at the following code snippet to understand how a class is defined. In this example, we are creating an </a:t>
            </a:r>
            <a:r>
              <a:rPr lang="en-US" sz="2000" b="1" i="0">
                <a:solidFill>
                  <a:srgbClr val="222222"/>
                </a:solidFill>
                <a:effectLst/>
                <a:latin typeface="Times New Roman" panose="02020603050405020304" pitchFamily="18" charset="0"/>
                <a:cs typeface="Times New Roman" panose="02020603050405020304" pitchFamily="18" charset="0"/>
              </a:rPr>
              <a:t>Employee</a:t>
            </a:r>
            <a:r>
              <a:rPr lang="en-US" sz="2000" b="0" i="0">
                <a:solidFill>
                  <a:srgbClr val="222222"/>
                </a:solidFill>
                <a:effectLst/>
                <a:latin typeface="Times New Roman" panose="02020603050405020304" pitchFamily="18" charset="0"/>
                <a:cs typeface="Times New Roman" panose="02020603050405020304" pitchFamily="18" charset="0"/>
              </a:rPr>
              <a:t> class with three fields to represent the ID, first name, and last name of an employee:</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class Employee</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    public int    EmployeeId;</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    public string FirstName;</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    public string LastName;</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a:t>
            </a:r>
          </a:p>
          <a:p>
            <a:pPr algn="l"/>
            <a:r>
              <a:rPr lang="en-US" sz="2000" b="0" i="0">
                <a:solidFill>
                  <a:srgbClr val="222222"/>
                </a:solidFill>
                <a:effectLst/>
                <a:latin typeface="Times New Roman" panose="02020603050405020304" pitchFamily="18" charset="0"/>
                <a:cs typeface="Times New Roman" panose="02020603050405020304" pitchFamily="18" charset="0"/>
              </a:rPr>
              <a:t>To create an object of the </a:t>
            </a:r>
            <a:r>
              <a:rPr lang="en-US" sz="2000" b="1" i="0">
                <a:solidFill>
                  <a:srgbClr val="222222"/>
                </a:solidFill>
                <a:effectLst/>
                <a:latin typeface="Times New Roman" panose="02020603050405020304" pitchFamily="18" charset="0"/>
                <a:cs typeface="Times New Roman" panose="02020603050405020304" pitchFamily="18" charset="0"/>
              </a:rPr>
              <a:t>Employee</a:t>
            </a:r>
            <a:r>
              <a:rPr lang="en-US" sz="2000" b="0" i="0">
                <a:solidFill>
                  <a:srgbClr val="222222"/>
                </a:solidFill>
                <a:effectLst/>
                <a:latin typeface="Times New Roman" panose="02020603050405020304" pitchFamily="18" charset="0"/>
                <a:cs typeface="Times New Roman" panose="02020603050405020304" pitchFamily="18" charset="0"/>
              </a:rPr>
              <a:t> class, we will use the following statement:</a:t>
            </a:r>
          </a:p>
          <a:p>
            <a:pPr marL="274320" lvl="1" indent="0">
              <a:buNone/>
            </a:pPr>
            <a:r>
              <a:rPr lang="en-US" sz="2000" b="0" i="0">
                <a:solidFill>
                  <a:srgbClr val="222222"/>
                </a:solidFill>
                <a:effectLst/>
                <a:latin typeface="Times New Roman" panose="02020603050405020304" pitchFamily="18" charset="0"/>
                <a:cs typeface="Times New Roman" panose="02020603050405020304" pitchFamily="18" charset="0"/>
              </a:rPr>
              <a:t>	Employee obj = new Employee();</a:t>
            </a:r>
          </a:p>
          <a:p>
            <a:pPr marL="0" indent="0">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27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562708"/>
            <a:ext cx="11207262" cy="5908429"/>
          </a:xfrm>
        </p:spPr>
        <p:txBody>
          <a:bodyPr>
            <a:normAutofit/>
          </a:bodyPr>
          <a:lstStyle/>
          <a:p>
            <a:pPr algn="l"/>
            <a:r>
              <a:rPr lang="en-US" sz="2000" b="0" i="0">
                <a:solidFill>
                  <a:srgbClr val="222222"/>
                </a:solidFill>
                <a:effectLst/>
                <a:latin typeface="Times New Roman" panose="02020603050405020304" pitchFamily="18" charset="0"/>
                <a:cs typeface="Times New Roman" panose="02020603050405020304" pitchFamily="18" charset="0"/>
              </a:rPr>
              <a:t>To access the members of a class (fields, properties, methods) using an object, we use the dot (</a:t>
            </a:r>
            <a:r>
              <a:rPr lang="en-US" sz="2000" b="1" i="0">
                <a:solidFill>
                  <a:srgbClr val="222222"/>
                </a:solidFill>
                <a:effectLst/>
                <a:latin typeface="Times New Roman" panose="02020603050405020304" pitchFamily="18" charset="0"/>
                <a:cs typeface="Times New Roman" panose="02020603050405020304" pitchFamily="18" charset="0"/>
              </a:rPr>
              <a:t>.</a:t>
            </a:r>
            <a:r>
              <a:rPr lang="en-US" sz="2000" b="0" i="0">
                <a:solidFill>
                  <a:srgbClr val="222222"/>
                </a:solidFill>
                <a:effectLst/>
                <a:latin typeface="Times New Roman" panose="02020603050405020304" pitchFamily="18" charset="0"/>
                <a:cs typeface="Times New Roman" panose="02020603050405020304" pitchFamily="18" charset="0"/>
              </a:rPr>
              <a:t>) operator. Hence, to assign values to the fields of the object (</a:t>
            </a:r>
            <a:r>
              <a:rPr lang="en-US" sz="2000" b="1" i="0">
                <a:solidFill>
                  <a:srgbClr val="222222"/>
                </a:solidFill>
                <a:effectLst/>
                <a:latin typeface="Times New Roman" panose="02020603050405020304" pitchFamily="18" charset="0"/>
                <a:cs typeface="Times New Roman" panose="02020603050405020304" pitchFamily="18" charset="0"/>
              </a:rPr>
              <a:t>obj</a:t>
            </a:r>
            <a:r>
              <a:rPr lang="en-US" sz="2000" b="0" i="0">
                <a:solidFill>
                  <a:srgbClr val="222222"/>
                </a:solidFill>
                <a:effectLst/>
                <a:latin typeface="Times New Roman" panose="02020603050405020304" pitchFamily="18" charset="0"/>
                <a:cs typeface="Times New Roman" panose="02020603050405020304" pitchFamily="18" charset="0"/>
              </a:rPr>
              <a:t>), we will use the following statements:</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obj.EmployeeId = 1;</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obj.FirstName = "John";</a:t>
            </a:r>
          </a:p>
          <a:p>
            <a:pPr marL="548640" lvl="2" indent="0">
              <a:buNone/>
            </a:pPr>
            <a:r>
              <a:rPr lang="en-US" sz="2000" b="0" i="0">
                <a:solidFill>
                  <a:srgbClr val="222222"/>
                </a:solidFill>
                <a:effectLst/>
                <a:latin typeface="Times New Roman" panose="02020603050405020304" pitchFamily="18" charset="0"/>
                <a:cs typeface="Times New Roman" panose="02020603050405020304" pitchFamily="18" charset="0"/>
              </a:rPr>
              <a:t>obj.LastName = "Doe"</a:t>
            </a:r>
          </a:p>
          <a:p>
            <a:pPr marL="0" indent="0">
              <a:buNone/>
            </a:pPr>
            <a:r>
              <a:rPr lang="en-US" sz="2000" b="0" i="0">
                <a:solidFill>
                  <a:srgbClr val="222222"/>
                </a:solidFill>
                <a:effectLst/>
                <a:latin typeface="Times New Roman" panose="02020603050405020304" pitchFamily="18" charset="0"/>
                <a:cs typeface="Times New Roman" panose="02020603050405020304" pitchFamily="18" charset="0"/>
              </a:rPr>
              <a:t>The following diagram shows, conceptually, what is happening here:</a:t>
            </a:r>
            <a:endParaRPr lang="en-US" sz="200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5B9D8983-F843-4A09-9B77-443E4627F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125" y="3072644"/>
            <a:ext cx="5313750" cy="297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89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562708"/>
            <a:ext cx="11207262" cy="5908429"/>
          </a:xfrm>
        </p:spPr>
        <p:txBody>
          <a:bodyPr>
            <a:normAutofit/>
          </a:bodyPr>
          <a:lstStyle/>
          <a:p>
            <a:pPr marL="0" indent="0" algn="l">
              <a:buNone/>
            </a:pPr>
            <a:r>
              <a:rPr lang="en-US" sz="2000" b="1">
                <a:latin typeface="Times New Roman" panose="02020603050405020304" pitchFamily="18" charset="0"/>
                <a:cs typeface="Times New Roman" panose="02020603050405020304" pitchFamily="18" charset="0"/>
              </a:rPr>
              <a:t>a.Fields</a:t>
            </a:r>
          </a:p>
          <a:p>
            <a:r>
              <a:rPr lang="en-US" sz="2000" b="0" i="0">
                <a:solidFill>
                  <a:srgbClr val="222222"/>
                </a:solidFill>
                <a:effectLst/>
                <a:latin typeface="Times New Roman" panose="02020603050405020304" pitchFamily="18" charset="0"/>
                <a:cs typeface="Times New Roman" panose="02020603050405020304" pitchFamily="18" charset="0"/>
              </a:rPr>
              <a:t>These are variables declared directly inside a class and are, therefore, members of the class. Fields are used for storing the state of the object, which is data that must live for more than the period of the execution of a class method and that should be accessible from multiple methods. Variables that are not used outside the scope of a single method should be defined as local variables and not class fields.</a:t>
            </a:r>
          </a:p>
          <a:p>
            <a:endParaRPr lang="en-US" sz="2000">
              <a:solidFill>
                <a:srgbClr val="222222"/>
              </a:solidFill>
              <a:latin typeface="Times New Roman" panose="02020603050405020304" pitchFamily="18" charset="0"/>
              <a:cs typeface="Times New Roman" panose="02020603050405020304" pitchFamily="18" charset="0"/>
            </a:endParaRPr>
          </a:p>
          <a:p>
            <a:r>
              <a:rPr lang="en-US" sz="2000" b="0" i="0">
                <a:solidFill>
                  <a:srgbClr val="222222"/>
                </a:solidFill>
                <a:effectLst/>
                <a:latin typeface="Times New Roman" panose="02020603050405020304" pitchFamily="18" charset="0"/>
                <a:cs typeface="Times New Roman" panose="02020603050405020304" pitchFamily="18" charset="0"/>
              </a:rPr>
              <a:t>These fields have been declared </a:t>
            </a:r>
            <a:r>
              <a:rPr lang="en-US" sz="2000" b="1" i="0">
                <a:solidFill>
                  <a:srgbClr val="222222"/>
                </a:solidFill>
                <a:effectLst/>
                <a:latin typeface="Times New Roman" panose="02020603050405020304" pitchFamily="18" charset="0"/>
                <a:cs typeface="Times New Roman" panose="02020603050405020304" pitchFamily="18" charset="0"/>
              </a:rPr>
              <a:t>public</a:t>
            </a:r>
            <a:r>
              <a:rPr lang="en-US" sz="2000" b="0" i="0">
                <a:solidFill>
                  <a:srgbClr val="222222"/>
                </a:solidFill>
                <a:effectLst/>
                <a:latin typeface="Times New Roman" panose="02020603050405020304" pitchFamily="18" charset="0"/>
                <a:cs typeface="Times New Roman" panose="02020603050405020304" pitchFamily="18" charset="0"/>
              </a:rPr>
              <a:t>, which means they can be accessed by anyone. This is, however, a bad practice. Fields should usually be declared as either </a:t>
            </a:r>
            <a:r>
              <a:rPr lang="en-US" sz="2000" b="1" i="0">
                <a:solidFill>
                  <a:srgbClr val="222222"/>
                </a:solidFill>
                <a:effectLst/>
                <a:latin typeface="Times New Roman" panose="02020603050405020304" pitchFamily="18" charset="0"/>
                <a:cs typeface="Times New Roman" panose="02020603050405020304" pitchFamily="18" charset="0"/>
              </a:rPr>
              <a:t>private</a:t>
            </a:r>
            <a:r>
              <a:rPr lang="en-US" sz="2000" b="0" i="0">
                <a:solidFill>
                  <a:srgbClr val="222222"/>
                </a:solidFill>
                <a:effectLst/>
                <a:latin typeface="Times New Roman" panose="02020603050405020304" pitchFamily="18" charset="0"/>
                <a:cs typeface="Times New Roman" panose="02020603050405020304" pitchFamily="18" charset="0"/>
              </a:rPr>
              <a:t> (to be accessible only to the class members) or </a:t>
            </a:r>
            <a:r>
              <a:rPr lang="en-US" sz="2000" b="1" i="0">
                <a:solidFill>
                  <a:srgbClr val="222222"/>
                </a:solidFill>
                <a:effectLst/>
                <a:latin typeface="Times New Roman" panose="02020603050405020304" pitchFamily="18" charset="0"/>
                <a:cs typeface="Times New Roman" panose="02020603050405020304" pitchFamily="18" charset="0"/>
              </a:rPr>
              <a:t>protected</a:t>
            </a:r>
            <a:r>
              <a:rPr lang="en-US" sz="2000" b="0" i="0">
                <a:solidFill>
                  <a:srgbClr val="222222"/>
                </a:solidFill>
                <a:effectLst/>
                <a:latin typeface="Times New Roman" panose="02020603050405020304" pitchFamily="18" charset="0"/>
                <a:cs typeface="Times New Roman" panose="02020603050405020304" pitchFamily="18" charset="0"/>
              </a:rPr>
              <a:t> (to also be accessible to the derived classes). This ensures better encapsulation, which will be discussed further in the next chapter. Fields can be accessed both for reading and writing using methods, properties, and indexers. We will discuss these in the following sections.</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27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462E-A465-415D-8761-76223CF58349}"/>
              </a:ext>
            </a:extLst>
          </p:cNvPr>
          <p:cNvSpPr>
            <a:spLocks noGrp="1"/>
          </p:cNvSpPr>
          <p:nvPr>
            <p:ph idx="1"/>
          </p:nvPr>
        </p:nvSpPr>
        <p:spPr>
          <a:xfrm>
            <a:off x="492369" y="562708"/>
            <a:ext cx="11207262" cy="5908429"/>
          </a:xfrm>
        </p:spPr>
        <p:txBody>
          <a:bodyPr>
            <a:normAutofit/>
          </a:bodyPr>
          <a:lstStyle/>
          <a:p>
            <a:pPr marL="0" indent="0" algn="l">
              <a:buNone/>
            </a:pPr>
            <a:r>
              <a:rPr lang="en-US" sz="2000" b="1">
                <a:latin typeface="Times New Roman" panose="02020603050405020304" pitchFamily="18" charset="0"/>
                <a:cs typeface="Times New Roman" panose="02020603050405020304" pitchFamily="18" charset="0"/>
              </a:rPr>
              <a:t>a.Fields</a:t>
            </a:r>
          </a:p>
          <a:p>
            <a:pPr algn="l"/>
            <a:r>
              <a:rPr lang="en-US" sz="2400" b="0" i="0">
                <a:solidFill>
                  <a:srgbClr val="222222"/>
                </a:solidFill>
                <a:effectLst/>
                <a:latin typeface="Georgia" panose="02040502050405020303" pitchFamily="18" charset="0"/>
              </a:rPr>
              <a:t>Fields that are declared with the </a:t>
            </a:r>
            <a:r>
              <a:rPr lang="en-US" sz="2400" b="1" i="0">
                <a:solidFill>
                  <a:srgbClr val="222222"/>
                </a:solidFill>
                <a:effectLst/>
                <a:latin typeface="Courier New" panose="02070309020205020404" pitchFamily="49" charset="0"/>
              </a:rPr>
              <a:t>const</a:t>
            </a:r>
            <a:r>
              <a:rPr lang="en-US" sz="2400" b="0" i="0">
                <a:solidFill>
                  <a:srgbClr val="222222"/>
                </a:solidFill>
                <a:effectLst/>
                <a:latin typeface="Georgia" panose="02040502050405020303" pitchFamily="18" charset="0"/>
              </a:rPr>
              <a:t> specifiers are called </a:t>
            </a:r>
            <a:r>
              <a:rPr lang="en-US" sz="2400" b="1" i="0">
                <a:solidFill>
                  <a:srgbClr val="222222"/>
                </a:solidFill>
                <a:effectLst/>
                <a:latin typeface="Georgia" panose="02040502050405020303" pitchFamily="18" charset="0"/>
              </a:rPr>
              <a:t>constants</a:t>
            </a:r>
            <a:r>
              <a:rPr lang="en-US" sz="2400" b="0" i="0">
                <a:solidFill>
                  <a:srgbClr val="222222"/>
                </a:solidFill>
                <a:effectLst/>
                <a:latin typeface="Georgia" panose="02040502050405020303" pitchFamily="18" charset="0"/>
              </a:rPr>
              <a:t>. Only built-in types can be constants. Constants are always initialized with a literal and are values known at compile time that cannot be changed at runtime:</a:t>
            </a:r>
          </a:p>
          <a:p>
            <a:pPr marL="548640" lvl="2" indent="0">
              <a:buNone/>
            </a:pPr>
            <a:r>
              <a:rPr lang="en-US" sz="2100" b="0" i="0">
                <a:solidFill>
                  <a:srgbClr val="222222"/>
                </a:solidFill>
                <a:effectLst/>
                <a:latin typeface="Courier New" panose="02070309020205020404" pitchFamily="49" charset="0"/>
              </a:rPr>
              <a:t>class Employee</a:t>
            </a:r>
          </a:p>
          <a:p>
            <a:pPr marL="548640" lvl="2" indent="0">
              <a:buNone/>
            </a:pPr>
            <a:r>
              <a:rPr lang="en-US" sz="2100" b="0" i="0">
                <a:solidFill>
                  <a:srgbClr val="222222"/>
                </a:solidFill>
                <a:effectLst/>
                <a:latin typeface="Courier New" panose="02070309020205020404" pitchFamily="49" charset="0"/>
              </a:rPr>
              <a:t>{</a:t>
            </a:r>
          </a:p>
          <a:p>
            <a:pPr marL="548640" lvl="2" indent="0">
              <a:buNone/>
            </a:pPr>
            <a:r>
              <a:rPr lang="en-US" sz="2100" b="0" i="0">
                <a:solidFill>
                  <a:srgbClr val="222222"/>
                </a:solidFill>
                <a:effectLst/>
                <a:latin typeface="Courier New" panose="02070309020205020404" pitchFamily="49" charset="0"/>
              </a:rPr>
              <a:t>    public const int StartId = 100;</a:t>
            </a:r>
          </a:p>
          <a:p>
            <a:pPr marL="548640" lvl="2" indent="0">
              <a:buNone/>
            </a:pPr>
            <a:r>
              <a:rPr lang="en-US" sz="2100" b="0" i="0">
                <a:solidFill>
                  <a:srgbClr val="222222"/>
                </a:solidFill>
                <a:effectLst/>
                <a:latin typeface="Courier New" panose="02070309020205020404" pitchFamily="49" charset="0"/>
              </a:rPr>
              <a:t>}</a:t>
            </a:r>
          </a:p>
        </p:txBody>
      </p:sp>
    </p:spTree>
    <p:extLst>
      <p:ext uri="{BB962C8B-B14F-4D97-AF65-F5344CB8AC3E}">
        <p14:creationId xmlns:p14="http://schemas.microsoft.com/office/powerpoint/2010/main" val="2336578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{E603488C-0AEB-49C5-BA11-69C44F72F223}tf78438558_win32</Template>
  <TotalTime>1473</TotalTime>
  <Words>2674</Words>
  <Application>Microsoft Office PowerPoint</Application>
  <PresentationFormat>Widescreen</PresentationFormat>
  <Paragraphs>237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Century Gothic</vt:lpstr>
      <vt:lpstr>Courier New</vt:lpstr>
      <vt:lpstr>Garamond</vt:lpstr>
      <vt:lpstr>Georgia</vt:lpstr>
      <vt:lpstr>source sans pro</vt:lpstr>
      <vt:lpstr>Times New Roman</vt:lpstr>
      <vt:lpstr>SavonVTI</vt:lpstr>
      <vt:lpstr>Learn C# Programming</vt:lpstr>
      <vt:lpstr>Table Of Contents</vt:lpstr>
      <vt:lpstr>Topic: Understanding the Various User-Defined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C# Programming</dc:title>
  <dc:creator>Phi Le Kim</dc:creator>
  <cp:lastModifiedBy>Phi Le Kim</cp:lastModifiedBy>
  <cp:revision>197</cp:revision>
  <dcterms:created xsi:type="dcterms:W3CDTF">2021-01-06T09:08:55Z</dcterms:created>
  <dcterms:modified xsi:type="dcterms:W3CDTF">2021-01-07T10:36:29Z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