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4"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60" d="100"/>
          <a:sy n="60" d="100"/>
        </p:scale>
        <p:origin x="72" y="1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1/6/2021</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1/6/2021</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1/6/2021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1/6/2021</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1/6/2021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2072163"/>
          </a:xfrm>
        </p:spPr>
        <p:txBody>
          <a:bodyPr>
            <a:normAutofit/>
          </a:bodyPr>
          <a:lstStyle/>
          <a:p>
            <a:r>
              <a:rPr lang="en-US" sz="4400">
                <a:solidFill>
                  <a:schemeClr val="tx1"/>
                </a:solidFill>
              </a:rPr>
              <a:t>Learn C# Programming</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40107B-0D92-4998-BD8A-23607AAAE23E}"/>
              </a:ext>
            </a:extLst>
          </p:cNvPr>
          <p:cNvSpPr>
            <a:spLocks noGrp="1"/>
          </p:cNvSpPr>
          <p:nvPr>
            <p:ph idx="1"/>
          </p:nvPr>
        </p:nvSpPr>
        <p:spPr>
          <a:xfrm>
            <a:off x="529389" y="513347"/>
            <a:ext cx="11133221" cy="5871411"/>
          </a:xfrm>
        </p:spPr>
        <p:txBody>
          <a:bodyPr>
            <a:normAutofit/>
          </a:bodyPr>
          <a:lstStyle/>
          <a:p>
            <a:r>
              <a:rPr lang="en-US" b="1" i="0">
                <a:solidFill>
                  <a:srgbClr val="404040"/>
                </a:solidFill>
                <a:effectLst/>
                <a:latin typeface="Times New Roman" panose="02020603050405020304" pitchFamily="18" charset="0"/>
                <a:cs typeface="Times New Roman" panose="02020603050405020304" pitchFamily="18" charset="0"/>
              </a:rPr>
              <a:t>Variables:</a:t>
            </a:r>
          </a:p>
          <a:p>
            <a:pPr lvl="1"/>
            <a:r>
              <a:rPr lang="en-US" sz="1500" b="0" i="0">
                <a:solidFill>
                  <a:srgbClr val="222222"/>
                </a:solidFill>
                <a:effectLst/>
                <a:latin typeface="Times New Roman" panose="02020603050405020304" pitchFamily="18" charset="0"/>
                <a:cs typeface="Times New Roman" panose="02020603050405020304" pitchFamily="18" charset="0"/>
              </a:rPr>
              <a:t>Variables are defined as a named memory location that can be assigned to a value. There are several types of variables, including the following:</a:t>
            </a:r>
            <a:endParaRPr lang="en-US" sz="1500" b="1" i="0">
              <a:solidFill>
                <a:srgbClr val="404040"/>
              </a:solidFill>
              <a:effectLst/>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500" b="1" i="0">
                <a:solidFill>
                  <a:srgbClr val="222222"/>
                </a:solidFill>
                <a:effectLst/>
                <a:latin typeface="Times New Roman" panose="02020603050405020304" pitchFamily="18" charset="0"/>
                <a:cs typeface="Times New Roman" panose="02020603050405020304" pitchFamily="18" charset="0"/>
              </a:rPr>
              <a:t>Local variables</a:t>
            </a:r>
            <a:r>
              <a:rPr lang="en-US" sz="1500" b="0" i="0">
                <a:solidFill>
                  <a:srgbClr val="222222"/>
                </a:solidFill>
                <a:effectLst/>
                <a:latin typeface="Times New Roman" panose="02020603050405020304" pitchFamily="18" charset="0"/>
                <a:cs typeface="Times New Roman" panose="02020603050405020304" pitchFamily="18" charset="0"/>
              </a:rPr>
              <a:t>: These are variables that are defined within a method and their scope is local to that method.</a:t>
            </a:r>
          </a:p>
          <a:p>
            <a:pPr lvl="1">
              <a:buFont typeface="Arial" panose="020B0604020202020204" pitchFamily="34" charset="0"/>
              <a:buChar char="•"/>
            </a:pPr>
            <a:r>
              <a:rPr lang="en-US" sz="1500" b="1" i="0">
                <a:solidFill>
                  <a:srgbClr val="222222"/>
                </a:solidFill>
                <a:effectLst/>
                <a:latin typeface="Times New Roman" panose="02020603050405020304" pitchFamily="18" charset="0"/>
                <a:cs typeface="Times New Roman" panose="02020603050405020304" pitchFamily="18" charset="0"/>
              </a:rPr>
              <a:t>Method parameters</a:t>
            </a:r>
            <a:r>
              <a:rPr lang="en-US" sz="1500" b="0" i="0">
                <a:solidFill>
                  <a:srgbClr val="222222"/>
                </a:solidFill>
                <a:effectLst/>
                <a:latin typeface="Times New Roman" panose="02020603050405020304" pitchFamily="18" charset="0"/>
                <a:cs typeface="Times New Roman" panose="02020603050405020304" pitchFamily="18" charset="0"/>
              </a:rPr>
              <a:t>: These are variables that hold the arguments passed to a method during a function call.</a:t>
            </a:r>
          </a:p>
          <a:p>
            <a:pPr lvl="1">
              <a:buFont typeface="Arial" panose="020B0604020202020204" pitchFamily="34" charset="0"/>
              <a:buChar char="•"/>
            </a:pPr>
            <a:r>
              <a:rPr lang="en-US" sz="1500" b="1" i="0">
                <a:solidFill>
                  <a:srgbClr val="222222"/>
                </a:solidFill>
                <a:effectLst/>
                <a:latin typeface="Times New Roman" panose="02020603050405020304" pitchFamily="18" charset="0"/>
                <a:cs typeface="Times New Roman" panose="02020603050405020304" pitchFamily="18" charset="0"/>
              </a:rPr>
              <a:t>Class fields</a:t>
            </a:r>
            <a:r>
              <a:rPr lang="en-US" sz="1500" b="0" i="0">
                <a:solidFill>
                  <a:srgbClr val="222222"/>
                </a:solidFill>
                <a:effectLst/>
                <a:latin typeface="Times New Roman" panose="02020603050405020304" pitchFamily="18" charset="0"/>
                <a:cs typeface="Times New Roman" panose="02020603050405020304" pitchFamily="18" charset="0"/>
              </a:rPr>
              <a:t>: These are variables that are defined in the scope of the class and are accessible to all of the class methods and depending on the accessibility of the field to other classes too.</a:t>
            </a:r>
          </a:p>
          <a:p>
            <a:pPr lvl="1">
              <a:buFont typeface="Arial" panose="020B0604020202020204" pitchFamily="34" charset="0"/>
              <a:buChar char="•"/>
            </a:pPr>
            <a:r>
              <a:rPr lang="en-US" sz="1500" b="1" i="0">
                <a:solidFill>
                  <a:srgbClr val="222222"/>
                </a:solidFill>
                <a:effectLst/>
                <a:latin typeface="Times New Roman" panose="02020603050405020304" pitchFamily="18" charset="0"/>
                <a:cs typeface="Times New Roman" panose="02020603050405020304" pitchFamily="18" charset="0"/>
              </a:rPr>
              <a:t>Array elements</a:t>
            </a:r>
            <a:r>
              <a:rPr lang="en-US" sz="1500" b="0" i="0">
                <a:solidFill>
                  <a:srgbClr val="222222"/>
                </a:solidFill>
                <a:effectLst/>
                <a:latin typeface="Times New Roman" panose="02020603050405020304" pitchFamily="18" charset="0"/>
                <a:cs typeface="Times New Roman" panose="02020603050405020304" pitchFamily="18" charset="0"/>
              </a:rPr>
              <a:t>: These are variables that refer to elements in an array.</a:t>
            </a:r>
          </a:p>
          <a:p>
            <a:endParaRPr lang="en-US" b="1" i="0">
              <a:solidFill>
                <a:srgbClr val="404040"/>
              </a:solidFill>
              <a:effectLst/>
              <a:latin typeface="Times New Roman" panose="02020603050405020304" pitchFamily="18" charset="0"/>
              <a:cs typeface="Times New Roman" panose="02020603050405020304" pitchFamily="18" charset="0"/>
            </a:endParaRPr>
          </a:p>
          <a:p>
            <a:pPr algn="l"/>
            <a:r>
              <a:rPr lang="en-US" b="0" i="0">
                <a:solidFill>
                  <a:srgbClr val="222222"/>
                </a:solidFill>
                <a:effectLst/>
                <a:latin typeface="Times New Roman" panose="02020603050405020304" pitchFamily="18" charset="0"/>
                <a:cs typeface="Times New Roman" panose="02020603050405020304" pitchFamily="18" charset="0"/>
              </a:rPr>
              <a:t>In this statement, </a:t>
            </a:r>
            <a:r>
              <a:rPr lang="en-US" b="1" i="0">
                <a:solidFill>
                  <a:srgbClr val="222222"/>
                </a:solidFill>
                <a:effectLst/>
                <a:latin typeface="Times New Roman" panose="02020603050405020304" pitchFamily="18" charset="0"/>
                <a:cs typeface="Times New Roman" panose="02020603050405020304" pitchFamily="18" charset="0"/>
              </a:rPr>
              <a:t>datatype</a:t>
            </a:r>
            <a:r>
              <a:rPr lang="en-US" b="0" i="0">
                <a:solidFill>
                  <a:srgbClr val="222222"/>
                </a:solidFill>
                <a:effectLst/>
                <a:latin typeface="Times New Roman" panose="02020603050405020304" pitchFamily="18" charset="0"/>
                <a:cs typeface="Times New Roman" panose="02020603050405020304" pitchFamily="18" charset="0"/>
              </a:rPr>
              <a:t> is the data type of the variable and </a:t>
            </a:r>
            <a:r>
              <a:rPr lang="en-US" b="1" i="0">
                <a:solidFill>
                  <a:srgbClr val="222222"/>
                </a:solidFill>
                <a:effectLst/>
                <a:latin typeface="Times New Roman" panose="02020603050405020304" pitchFamily="18" charset="0"/>
                <a:cs typeface="Times New Roman" panose="02020603050405020304" pitchFamily="18" charset="0"/>
              </a:rPr>
              <a:t>variable_name</a:t>
            </a:r>
            <a:r>
              <a:rPr lang="en-US" b="0" i="0">
                <a:solidFill>
                  <a:srgbClr val="222222"/>
                </a:solidFill>
                <a:effectLst/>
                <a:latin typeface="Times New Roman" panose="02020603050405020304" pitchFamily="18" charset="0"/>
                <a:cs typeface="Times New Roman" panose="02020603050405020304" pitchFamily="18" charset="0"/>
              </a:rPr>
              <a:t> is the name of the variable. Here are several examples:</a:t>
            </a:r>
          </a:p>
          <a:p>
            <a:pPr lvl="1"/>
            <a:r>
              <a:rPr lang="en-US" sz="1500" b="0" i="0">
                <a:solidFill>
                  <a:srgbClr val="222222"/>
                </a:solidFill>
                <a:effectLst/>
                <a:latin typeface="Times New Roman" panose="02020603050405020304" pitchFamily="18" charset="0"/>
                <a:cs typeface="Times New Roman" panose="02020603050405020304" pitchFamily="18" charset="0"/>
              </a:rPr>
              <a:t>bool f;</a:t>
            </a:r>
          </a:p>
          <a:p>
            <a:pPr lvl="1"/>
            <a:r>
              <a:rPr lang="en-US" sz="1500" b="0" i="0">
                <a:solidFill>
                  <a:srgbClr val="222222"/>
                </a:solidFill>
                <a:effectLst/>
                <a:latin typeface="Times New Roman" panose="02020603050405020304" pitchFamily="18" charset="0"/>
                <a:cs typeface="Times New Roman" panose="02020603050405020304" pitchFamily="18" charset="0"/>
              </a:rPr>
              <a:t>char ch = 'x';</a:t>
            </a:r>
          </a:p>
          <a:p>
            <a:pPr lvl="1"/>
            <a:r>
              <a:rPr lang="en-US" sz="1500" b="0" i="0">
                <a:solidFill>
                  <a:srgbClr val="222222"/>
                </a:solidFill>
                <a:effectLst/>
                <a:latin typeface="Times New Roman" panose="02020603050405020304" pitchFamily="18" charset="0"/>
                <a:cs typeface="Times New Roman" panose="02020603050405020304" pitchFamily="18" charset="0"/>
              </a:rPr>
              <a:t>int a, b = 20, c = 42;</a:t>
            </a:r>
          </a:p>
          <a:p>
            <a:pPr lvl="1"/>
            <a:r>
              <a:rPr lang="en-US" sz="1500" b="0" i="0">
                <a:solidFill>
                  <a:srgbClr val="FF0000"/>
                </a:solidFill>
                <a:effectLst/>
                <a:latin typeface="Times New Roman" panose="02020603050405020304" pitchFamily="18" charset="0"/>
                <a:cs typeface="Times New Roman" panose="02020603050405020304" pitchFamily="18" charset="0"/>
              </a:rPr>
              <a:t>a = -1;</a:t>
            </a:r>
          </a:p>
          <a:p>
            <a:pPr lvl="1"/>
            <a:r>
              <a:rPr lang="en-US" sz="1500" b="0" i="0">
                <a:solidFill>
                  <a:srgbClr val="FF0000"/>
                </a:solidFill>
                <a:effectLst/>
                <a:latin typeface="Times New Roman" panose="02020603050405020304" pitchFamily="18" charset="0"/>
                <a:cs typeface="Times New Roman" panose="02020603050405020304" pitchFamily="18" charset="0"/>
              </a:rPr>
              <a:t>f = true;</a:t>
            </a:r>
          </a:p>
          <a:p>
            <a:pPr marL="0" indent="0">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9942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492C58-2B4B-4080-9E79-9327EDDB9507}"/>
              </a:ext>
            </a:extLst>
          </p:cNvPr>
          <p:cNvSpPr>
            <a:spLocks noGrp="1"/>
          </p:cNvSpPr>
          <p:nvPr>
            <p:ph idx="1"/>
          </p:nvPr>
        </p:nvSpPr>
        <p:spPr>
          <a:xfrm>
            <a:off x="449179" y="449179"/>
            <a:ext cx="11309684" cy="5919537"/>
          </a:xfrm>
        </p:spPr>
        <p:txBody>
          <a:bodyPr>
            <a:normAutofit/>
          </a:bodyPr>
          <a:lstStyle/>
          <a:p>
            <a:r>
              <a:rPr lang="en-US" b="1" i="0">
                <a:solidFill>
                  <a:srgbClr val="404040"/>
                </a:solidFill>
                <a:effectLst/>
                <a:latin typeface="Times New Roman" panose="02020603050405020304" pitchFamily="18" charset="0"/>
                <a:cs typeface="Times New Roman" panose="02020603050405020304" pitchFamily="18" charset="0"/>
              </a:rPr>
              <a:t>Naming convention</a:t>
            </a:r>
          </a:p>
          <a:p>
            <a:r>
              <a:rPr lang="en-US" b="1" i="0">
                <a:solidFill>
                  <a:srgbClr val="404040"/>
                </a:solidFill>
                <a:effectLst/>
                <a:latin typeface="Times New Roman" panose="02020603050405020304" pitchFamily="18" charset="0"/>
                <a:cs typeface="Times New Roman" panose="02020603050405020304" pitchFamily="18" charset="0"/>
              </a:rPr>
              <a:t>Understanding the scope and lifetime of variables</a:t>
            </a:r>
          </a:p>
          <a:p>
            <a:pPr lvl="2"/>
            <a:r>
              <a:rPr lang="en-US" sz="1500" b="0" i="0">
                <a:solidFill>
                  <a:srgbClr val="222222"/>
                </a:solidFill>
                <a:effectLst/>
                <a:latin typeface="Times New Roman" panose="02020603050405020304" pitchFamily="18" charset="0"/>
                <a:cs typeface="Times New Roman" panose="02020603050405020304" pitchFamily="18" charset="0"/>
              </a:rPr>
              <a:t>Let's understand this with the help of an example:</a:t>
            </a:r>
          </a:p>
          <a:p>
            <a:pPr marL="822960" lvl="3" indent="0">
              <a:buNone/>
            </a:pPr>
            <a:r>
              <a:rPr lang="en-US" sz="1500" b="1" i="0">
                <a:solidFill>
                  <a:srgbClr val="222222"/>
                </a:solidFill>
                <a:effectLst/>
                <a:latin typeface="Times New Roman" panose="02020603050405020304" pitchFamily="18" charset="0"/>
                <a:cs typeface="Times New Roman" panose="02020603050405020304" pitchFamily="18" charset="0"/>
              </a:rPr>
              <a:t>class Program</a:t>
            </a:r>
          </a:p>
          <a:p>
            <a:pPr marL="822960" lvl="3" indent="0">
              <a:buNone/>
            </a:pPr>
            <a:r>
              <a:rPr lang="en-US" sz="1500" b="1" i="0">
                <a:solidFill>
                  <a:srgbClr val="222222"/>
                </a:solidFill>
                <a:effectLst/>
                <a:latin typeface="Times New Roman" panose="02020603050405020304" pitchFamily="18" charset="0"/>
                <a:cs typeface="Times New Roman" panose="02020603050405020304" pitchFamily="18" charset="0"/>
              </a:rPr>
              <a:t>{</a:t>
            </a:r>
          </a:p>
          <a:p>
            <a:pPr marL="822960" lvl="3" indent="0">
              <a:buNone/>
            </a:pPr>
            <a:r>
              <a:rPr lang="en-US" sz="1500" b="1" i="0">
                <a:solidFill>
                  <a:srgbClr val="222222"/>
                </a:solidFill>
                <a:effectLst/>
                <a:latin typeface="Times New Roman" panose="02020603050405020304" pitchFamily="18" charset="0"/>
                <a:cs typeface="Times New Roman" panose="02020603050405020304" pitchFamily="18" charset="0"/>
              </a:rPr>
              <a:t>    static void Main(string[] args)</a:t>
            </a:r>
          </a:p>
          <a:p>
            <a:pPr marL="822960" lvl="3" indent="0">
              <a:buNone/>
            </a:pPr>
            <a:r>
              <a:rPr lang="en-US" sz="1500" b="1" i="0">
                <a:solidFill>
                  <a:srgbClr val="222222"/>
                </a:solidFill>
                <a:effectLst/>
                <a:latin typeface="Times New Roman" panose="02020603050405020304" pitchFamily="18" charset="0"/>
                <a:cs typeface="Times New Roman" panose="02020603050405020304" pitchFamily="18" charset="0"/>
              </a:rPr>
              <a:t>    {</a:t>
            </a:r>
          </a:p>
          <a:p>
            <a:pPr marL="822960" lvl="3" indent="0">
              <a:buNone/>
            </a:pPr>
            <a:r>
              <a:rPr lang="en-US" sz="1500" b="1" i="0">
                <a:solidFill>
                  <a:srgbClr val="222222"/>
                </a:solidFill>
                <a:effectLst/>
                <a:latin typeface="Times New Roman" panose="02020603050405020304" pitchFamily="18" charset="0"/>
                <a:cs typeface="Times New Roman" panose="02020603050405020304" pitchFamily="18" charset="0"/>
              </a:rPr>
              <a:t>        for (int i = 1; i &lt; 10; i++)</a:t>
            </a:r>
          </a:p>
          <a:p>
            <a:pPr marL="822960" lvl="3" indent="0">
              <a:buNone/>
            </a:pPr>
            <a:r>
              <a:rPr lang="en-US" sz="1500" b="1" i="0">
                <a:solidFill>
                  <a:srgbClr val="222222"/>
                </a:solidFill>
                <a:effectLst/>
                <a:latin typeface="Times New Roman" panose="02020603050405020304" pitchFamily="18" charset="0"/>
                <a:cs typeface="Times New Roman" panose="02020603050405020304" pitchFamily="18" charset="0"/>
              </a:rPr>
              <a:t>        {</a:t>
            </a:r>
          </a:p>
          <a:p>
            <a:pPr marL="822960" lvl="3" indent="0">
              <a:buNone/>
            </a:pPr>
            <a:r>
              <a:rPr lang="en-US" sz="1500" b="1" i="0">
                <a:solidFill>
                  <a:srgbClr val="222222"/>
                </a:solidFill>
                <a:effectLst/>
                <a:latin typeface="Times New Roman" panose="02020603050405020304" pitchFamily="18" charset="0"/>
                <a:cs typeface="Times New Roman" panose="02020603050405020304" pitchFamily="18" charset="0"/>
              </a:rPr>
              <a:t>            Console.WriteLine(i);</a:t>
            </a:r>
          </a:p>
          <a:p>
            <a:pPr marL="822960" lvl="3" indent="0">
              <a:buNone/>
            </a:pPr>
            <a:r>
              <a:rPr lang="en-US" sz="1500" b="1" i="0">
                <a:solidFill>
                  <a:srgbClr val="222222"/>
                </a:solidFill>
                <a:effectLst/>
                <a:latin typeface="Times New Roman" panose="02020603050405020304" pitchFamily="18" charset="0"/>
                <a:cs typeface="Times New Roman" panose="02020603050405020304" pitchFamily="18" charset="0"/>
              </a:rPr>
              <a:t>        }</a:t>
            </a:r>
          </a:p>
          <a:p>
            <a:pPr marL="822960" lvl="3" indent="0">
              <a:buNone/>
            </a:pPr>
            <a:r>
              <a:rPr lang="en-US" sz="1500" b="1" i="0">
                <a:solidFill>
                  <a:srgbClr val="222222"/>
                </a:solidFill>
                <a:effectLst/>
                <a:latin typeface="Times New Roman" panose="02020603050405020304" pitchFamily="18" charset="0"/>
                <a:cs typeface="Times New Roman" panose="02020603050405020304" pitchFamily="18" charset="0"/>
              </a:rPr>
              <a:t>        i = 20; // i is out of scope</a:t>
            </a:r>
          </a:p>
          <a:p>
            <a:pPr marL="822960" lvl="3" indent="0">
              <a:buNone/>
            </a:pPr>
            <a:r>
              <a:rPr lang="en-US" sz="1500" b="1" i="0">
                <a:solidFill>
                  <a:srgbClr val="222222"/>
                </a:solidFill>
                <a:effectLst/>
                <a:latin typeface="Times New Roman" panose="02020603050405020304" pitchFamily="18" charset="0"/>
                <a:cs typeface="Times New Roman" panose="02020603050405020304" pitchFamily="18" charset="0"/>
              </a:rPr>
              <a:t>    }</a:t>
            </a:r>
          </a:p>
          <a:p>
            <a:pPr marL="822960" lvl="3" indent="0">
              <a:buNone/>
            </a:pPr>
            <a:r>
              <a:rPr lang="en-US" sz="1500" b="1" i="0">
                <a:solidFill>
                  <a:srgbClr val="222222"/>
                </a:solidFill>
                <a:effectLst/>
                <a:latin typeface="Times New Roman" panose="02020603050405020304" pitchFamily="18" charset="0"/>
                <a:cs typeface="Times New Roman" panose="02020603050405020304" pitchFamily="18" charset="0"/>
              </a:rPr>
              <a:t>}</a:t>
            </a:r>
          </a:p>
          <a:p>
            <a:pPr marL="0" indent="0">
              <a:buNone/>
            </a:pPr>
            <a:r>
              <a:rPr lang="en-US" b="1" i="0">
                <a:solidFill>
                  <a:srgbClr val="404040"/>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01507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492C58-2B4B-4080-9E79-9327EDDB9507}"/>
              </a:ext>
            </a:extLst>
          </p:cNvPr>
          <p:cNvSpPr>
            <a:spLocks noGrp="1"/>
          </p:cNvSpPr>
          <p:nvPr>
            <p:ph idx="1"/>
          </p:nvPr>
        </p:nvSpPr>
        <p:spPr>
          <a:xfrm>
            <a:off x="449179" y="449179"/>
            <a:ext cx="11309684" cy="5919537"/>
          </a:xfrm>
        </p:spPr>
        <p:txBody>
          <a:bodyPr>
            <a:normAutofit/>
          </a:bodyPr>
          <a:lstStyle/>
          <a:p>
            <a:pPr lvl="1"/>
            <a:r>
              <a:rPr lang="en-US" sz="1500" b="0" i="0">
                <a:solidFill>
                  <a:srgbClr val="222222"/>
                </a:solidFill>
                <a:effectLst/>
                <a:latin typeface="Times New Roman" panose="02020603050405020304" pitchFamily="18" charset="0"/>
                <a:cs typeface="Times New Roman" panose="02020603050405020304" pitchFamily="18" charset="0"/>
              </a:rPr>
              <a:t>Let's extend the code in the previous example to understand this:</a:t>
            </a:r>
          </a:p>
          <a:p>
            <a:pPr marL="822960" lvl="3" indent="0">
              <a:buNone/>
            </a:pPr>
            <a:r>
              <a:rPr lang="en-US" sz="1500" b="1" i="0">
                <a:solidFill>
                  <a:srgbClr val="222222"/>
                </a:solidFill>
                <a:effectLst/>
                <a:latin typeface="Times New Roman" panose="02020603050405020304" pitchFamily="18" charset="0"/>
                <a:cs typeface="Times New Roman" panose="02020603050405020304" pitchFamily="18" charset="0"/>
              </a:rPr>
              <a:t>class Program</a:t>
            </a:r>
          </a:p>
          <a:p>
            <a:pPr marL="822960" lvl="3" indent="0">
              <a:buNone/>
            </a:pPr>
            <a:r>
              <a:rPr lang="en-US" sz="1500" b="1" i="0">
                <a:solidFill>
                  <a:srgbClr val="222222"/>
                </a:solidFill>
                <a:effectLst/>
                <a:latin typeface="Times New Roman" panose="02020603050405020304" pitchFamily="18" charset="0"/>
                <a:cs typeface="Times New Roman" panose="02020603050405020304" pitchFamily="18" charset="0"/>
              </a:rPr>
              <a:t>{</a:t>
            </a:r>
          </a:p>
          <a:p>
            <a:pPr marL="822960" lvl="3" indent="0">
              <a:buNone/>
            </a:pPr>
            <a:r>
              <a:rPr lang="en-US" sz="1500" b="1" i="0">
                <a:solidFill>
                  <a:srgbClr val="222222"/>
                </a:solidFill>
                <a:effectLst/>
                <a:latin typeface="Times New Roman" panose="02020603050405020304" pitchFamily="18" charset="0"/>
                <a:cs typeface="Times New Roman" panose="02020603050405020304" pitchFamily="18" charset="0"/>
              </a:rPr>
              <a:t>    static void Main(string[] args)</a:t>
            </a:r>
          </a:p>
          <a:p>
            <a:pPr marL="822960" lvl="3" indent="0">
              <a:buNone/>
            </a:pPr>
            <a:r>
              <a:rPr lang="en-US" sz="1500" b="1" i="0">
                <a:solidFill>
                  <a:srgbClr val="222222"/>
                </a:solidFill>
                <a:effectLst/>
                <a:latin typeface="Times New Roman" panose="02020603050405020304" pitchFamily="18" charset="0"/>
                <a:cs typeface="Times New Roman" panose="02020603050405020304" pitchFamily="18" charset="0"/>
              </a:rPr>
              <a:t>    {</a:t>
            </a:r>
          </a:p>
          <a:p>
            <a:pPr marL="822960" lvl="3" indent="0">
              <a:buNone/>
            </a:pPr>
            <a:r>
              <a:rPr lang="en-US" sz="1500" b="1" i="0">
                <a:solidFill>
                  <a:srgbClr val="222222"/>
                </a:solidFill>
                <a:effectLst/>
                <a:latin typeface="Times New Roman" panose="02020603050405020304" pitchFamily="18" charset="0"/>
                <a:cs typeface="Times New Roman" panose="02020603050405020304" pitchFamily="18" charset="0"/>
              </a:rPr>
              <a:t>        int a = 5;</a:t>
            </a:r>
          </a:p>
          <a:p>
            <a:pPr marL="822960" lvl="3" indent="0">
              <a:buNone/>
            </a:pPr>
            <a:r>
              <a:rPr lang="en-US" sz="1500" b="1" i="0">
                <a:solidFill>
                  <a:srgbClr val="222222"/>
                </a:solidFill>
                <a:effectLst/>
                <a:latin typeface="Times New Roman" panose="02020603050405020304" pitchFamily="18" charset="0"/>
                <a:cs typeface="Times New Roman" panose="02020603050405020304" pitchFamily="18" charset="0"/>
              </a:rPr>
              <a:t>        for (int i = 1; i &lt; 10; i++)</a:t>
            </a:r>
          </a:p>
          <a:p>
            <a:pPr marL="822960" lvl="3" indent="0">
              <a:buNone/>
            </a:pPr>
            <a:r>
              <a:rPr lang="en-US" sz="1500" b="1" i="0">
                <a:solidFill>
                  <a:srgbClr val="222222"/>
                </a:solidFill>
                <a:effectLst/>
                <a:latin typeface="Times New Roman" panose="02020603050405020304" pitchFamily="18" charset="0"/>
                <a:cs typeface="Times New Roman" panose="02020603050405020304" pitchFamily="18" charset="0"/>
              </a:rPr>
              <a:t>        {</a:t>
            </a:r>
          </a:p>
          <a:p>
            <a:pPr marL="822960" lvl="3" indent="0">
              <a:buNone/>
            </a:pPr>
            <a:r>
              <a:rPr lang="en-US" sz="1500" b="1" i="0">
                <a:solidFill>
                  <a:srgbClr val="222222"/>
                </a:solidFill>
                <a:effectLst/>
                <a:latin typeface="Times New Roman" panose="02020603050405020304" pitchFamily="18" charset="0"/>
                <a:cs typeface="Times New Roman" panose="02020603050405020304" pitchFamily="18" charset="0"/>
              </a:rPr>
              <a:t>            char a = 'w';                 // compiler error</a:t>
            </a:r>
          </a:p>
          <a:p>
            <a:pPr marL="822960" lvl="3" indent="0">
              <a:buNone/>
            </a:pPr>
            <a:r>
              <a:rPr lang="en-US" sz="1500" b="1" i="0">
                <a:solidFill>
                  <a:srgbClr val="222222"/>
                </a:solidFill>
                <a:effectLst/>
                <a:latin typeface="Times New Roman" panose="02020603050405020304" pitchFamily="18" charset="0"/>
                <a:cs typeface="Times New Roman" panose="02020603050405020304" pitchFamily="18" charset="0"/>
              </a:rPr>
              <a:t>            if (i % 2 == 0)</a:t>
            </a:r>
          </a:p>
          <a:p>
            <a:pPr marL="822960" lvl="3" indent="0">
              <a:buNone/>
            </a:pPr>
            <a:r>
              <a:rPr lang="en-US" sz="1500" b="1" i="0">
                <a:solidFill>
                  <a:srgbClr val="222222"/>
                </a:solidFill>
                <a:effectLst/>
                <a:latin typeface="Times New Roman" panose="02020603050405020304" pitchFamily="18" charset="0"/>
                <a:cs typeface="Times New Roman" panose="02020603050405020304" pitchFamily="18" charset="0"/>
              </a:rPr>
              <a:t>            {</a:t>
            </a:r>
          </a:p>
          <a:p>
            <a:pPr marL="822960" lvl="3" indent="0">
              <a:buNone/>
            </a:pPr>
            <a:r>
              <a:rPr lang="en-US" sz="1500" b="1" i="0">
                <a:solidFill>
                  <a:srgbClr val="222222"/>
                </a:solidFill>
                <a:effectLst/>
                <a:latin typeface="Times New Roman" panose="02020603050405020304" pitchFamily="18" charset="0"/>
                <a:cs typeface="Times New Roman" panose="02020603050405020304" pitchFamily="18" charset="0"/>
              </a:rPr>
              <a:t>                Console.WriteLine(i + a); // a is within the</a:t>
            </a:r>
          </a:p>
          <a:p>
            <a:pPr marL="822960" lvl="3" indent="0">
              <a:buNone/>
            </a:pPr>
            <a:r>
              <a:rPr lang="en-US" sz="1500" b="1" i="0">
                <a:solidFill>
                  <a:srgbClr val="222222"/>
                </a:solidFill>
                <a:effectLst/>
                <a:latin typeface="Times New Roman" panose="02020603050405020304" pitchFamily="18" charset="0"/>
                <a:cs typeface="Times New Roman" panose="02020603050405020304" pitchFamily="18" charset="0"/>
              </a:rPr>
              <a:t>                                          // scope of Main</a:t>
            </a:r>
          </a:p>
          <a:p>
            <a:pPr marL="822960" lvl="3" indent="0">
              <a:buNone/>
            </a:pPr>
            <a:r>
              <a:rPr lang="en-US" sz="1500" b="1" i="0">
                <a:solidFill>
                  <a:srgbClr val="222222"/>
                </a:solidFill>
                <a:effectLst/>
                <a:latin typeface="Times New Roman" panose="02020603050405020304" pitchFamily="18" charset="0"/>
                <a:cs typeface="Times New Roman" panose="02020603050405020304" pitchFamily="18" charset="0"/>
              </a:rPr>
              <a:t>            }</a:t>
            </a:r>
          </a:p>
          <a:p>
            <a:pPr marL="822960" lvl="3" indent="0">
              <a:buNone/>
            </a:pPr>
            <a:r>
              <a:rPr lang="en-US" sz="1500" b="1" i="0">
                <a:solidFill>
                  <a:srgbClr val="222222"/>
                </a:solidFill>
                <a:effectLst/>
                <a:latin typeface="Times New Roman" panose="02020603050405020304" pitchFamily="18" charset="0"/>
                <a:cs typeface="Times New Roman" panose="02020603050405020304" pitchFamily="18" charset="0"/>
              </a:rPr>
              <a:t>        }</a:t>
            </a:r>
          </a:p>
          <a:p>
            <a:pPr marL="822960" lvl="3" indent="0">
              <a:buNone/>
            </a:pPr>
            <a:r>
              <a:rPr lang="en-US" sz="1500" b="1" i="0">
                <a:solidFill>
                  <a:srgbClr val="222222"/>
                </a:solidFill>
                <a:effectLst/>
                <a:latin typeface="Times New Roman" panose="02020603050405020304" pitchFamily="18" charset="0"/>
                <a:cs typeface="Times New Roman" panose="02020603050405020304" pitchFamily="18" charset="0"/>
              </a:rPr>
              <a:t>        i = 20;                           // i is out of scope</a:t>
            </a:r>
          </a:p>
          <a:p>
            <a:pPr marL="822960" lvl="3" indent="0">
              <a:buNone/>
            </a:pPr>
            <a:r>
              <a:rPr lang="en-US" sz="1500" b="1" i="0">
                <a:solidFill>
                  <a:srgbClr val="222222"/>
                </a:solidFill>
                <a:effectLst/>
                <a:latin typeface="Times New Roman" panose="02020603050405020304" pitchFamily="18" charset="0"/>
                <a:cs typeface="Times New Roman" panose="02020603050405020304" pitchFamily="18" charset="0"/>
              </a:rPr>
              <a:t>    }</a:t>
            </a:r>
          </a:p>
          <a:p>
            <a:pPr marL="822960" lvl="3" indent="0">
              <a:buNone/>
            </a:pPr>
            <a:r>
              <a:rPr lang="en-US" sz="1500" b="1" i="0">
                <a:solidFill>
                  <a:srgbClr val="222222"/>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66305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7CA919-FEFC-4FF5-87D0-324D47D45FBA}"/>
              </a:ext>
            </a:extLst>
          </p:cNvPr>
          <p:cNvSpPr>
            <a:spLocks noGrp="1"/>
          </p:cNvSpPr>
          <p:nvPr>
            <p:ph idx="1"/>
          </p:nvPr>
        </p:nvSpPr>
        <p:spPr>
          <a:xfrm>
            <a:off x="545433" y="497305"/>
            <a:ext cx="11181346" cy="5903495"/>
          </a:xfrm>
        </p:spPr>
        <p:txBody>
          <a:bodyPr>
            <a:normAutofit/>
          </a:bodyPr>
          <a:lstStyle/>
          <a:p>
            <a:r>
              <a:rPr lang="en-US" b="1" i="0">
                <a:solidFill>
                  <a:srgbClr val="404040"/>
                </a:solidFill>
                <a:effectLst/>
                <a:latin typeface="Times New Roman" panose="02020603050405020304" pitchFamily="18" charset="0"/>
                <a:cs typeface="Times New Roman" panose="02020603050405020304" pitchFamily="18" charset="0"/>
              </a:rPr>
              <a:t>Understanding constants</a:t>
            </a:r>
          </a:p>
          <a:p>
            <a:pPr marL="0" indent="0">
              <a:buNone/>
            </a:pPr>
            <a:r>
              <a:rPr lang="en-US" b="1" i="0">
                <a:solidFill>
                  <a:srgbClr val="222222"/>
                </a:solidFill>
                <a:effectLst/>
                <a:latin typeface="Times New Roman" panose="02020603050405020304" pitchFamily="18" charset="0"/>
                <a:cs typeface="Times New Roman" panose="02020603050405020304" pitchFamily="18" charset="0"/>
              </a:rPr>
              <a:t>	const int a = 42;</a:t>
            </a:r>
            <a:endParaRPr lang="en-US" b="1">
              <a:solidFill>
                <a:srgbClr val="222222"/>
              </a:solidFill>
              <a:latin typeface="Times New Roman" panose="02020603050405020304" pitchFamily="18" charset="0"/>
              <a:cs typeface="Times New Roman" panose="02020603050405020304" pitchFamily="18" charset="0"/>
            </a:endParaRPr>
          </a:p>
          <a:p>
            <a:r>
              <a:rPr lang="en-US" b="1" i="0">
                <a:solidFill>
                  <a:srgbClr val="404040"/>
                </a:solidFill>
                <a:effectLst/>
                <a:latin typeface="Times New Roman" panose="02020603050405020304" pitchFamily="18" charset="0"/>
                <a:cs typeface="Times New Roman" panose="02020603050405020304" pitchFamily="18" charset="0"/>
              </a:rPr>
              <a:t>Reference types and value types</a:t>
            </a:r>
          </a:p>
          <a:p>
            <a:pPr marL="0" indent="0">
              <a:buNone/>
            </a:pPr>
            <a:r>
              <a:rPr lang="en-US" b="1">
                <a:latin typeface="Times New Roman" panose="02020603050405020304" pitchFamily="18" charset="0"/>
                <a:cs typeface="Times New Roman" panose="02020603050405020304" pitchFamily="18" charset="0"/>
              </a:rPr>
              <a:t>	Ex: value types</a:t>
            </a:r>
          </a:p>
          <a:p>
            <a:pPr lvl="4"/>
            <a:r>
              <a:rPr lang="en-US" sz="1500" b="0" i="0">
                <a:solidFill>
                  <a:srgbClr val="222222"/>
                </a:solidFill>
                <a:effectLst/>
                <a:latin typeface="Times New Roman" panose="02020603050405020304" pitchFamily="18" charset="0"/>
                <a:cs typeface="Times New Roman" panose="02020603050405020304" pitchFamily="18" charset="0"/>
              </a:rPr>
              <a:t>int a = 20;</a:t>
            </a:r>
          </a:p>
          <a:p>
            <a:pPr lvl="4"/>
            <a:r>
              <a:rPr lang="en-US" sz="1500" b="0" i="0">
                <a:solidFill>
                  <a:srgbClr val="222222"/>
                </a:solidFill>
                <a:effectLst/>
                <a:latin typeface="Times New Roman" panose="02020603050405020304" pitchFamily="18" charset="0"/>
                <a:cs typeface="Times New Roman" panose="02020603050405020304" pitchFamily="18" charset="0"/>
              </a:rPr>
              <a:t>int b = a;  // b is 20</a:t>
            </a:r>
          </a:p>
          <a:p>
            <a:pPr lvl="4"/>
            <a:r>
              <a:rPr lang="en-US" sz="1500" b="0" i="0">
                <a:solidFill>
                  <a:srgbClr val="222222"/>
                </a:solidFill>
                <a:effectLst/>
                <a:latin typeface="Times New Roman" panose="02020603050405020304" pitchFamily="18" charset="0"/>
                <a:cs typeface="Times New Roman" panose="02020603050405020304" pitchFamily="18" charset="0"/>
              </a:rPr>
              <a:t>a = 42;     // a is 42, b is 20</a:t>
            </a:r>
          </a:p>
          <a:p>
            <a:pPr marL="0" indent="0">
              <a:buNone/>
            </a:pPr>
            <a:endParaRPr lang="en-US" b="1">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27C1C8D-A9E4-4A32-A808-89E91EAE42E8}"/>
              </a:ext>
            </a:extLst>
          </p:cNvPr>
          <p:cNvPicPr>
            <a:picLocks noChangeAspect="1"/>
          </p:cNvPicPr>
          <p:nvPr/>
        </p:nvPicPr>
        <p:blipFill>
          <a:blip r:embed="rId2"/>
          <a:stretch>
            <a:fillRect/>
          </a:stretch>
        </p:blipFill>
        <p:spPr>
          <a:xfrm>
            <a:off x="1629778" y="2962024"/>
            <a:ext cx="8412580" cy="2409825"/>
          </a:xfrm>
          <a:prstGeom prst="rect">
            <a:avLst/>
          </a:prstGeom>
        </p:spPr>
      </p:pic>
    </p:spTree>
    <p:extLst>
      <p:ext uri="{BB962C8B-B14F-4D97-AF65-F5344CB8AC3E}">
        <p14:creationId xmlns:p14="http://schemas.microsoft.com/office/powerpoint/2010/main" val="3635486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7CA919-FEFC-4FF5-87D0-324D47D45FBA}"/>
              </a:ext>
            </a:extLst>
          </p:cNvPr>
          <p:cNvSpPr>
            <a:spLocks noGrp="1"/>
          </p:cNvSpPr>
          <p:nvPr>
            <p:ph idx="1"/>
          </p:nvPr>
        </p:nvSpPr>
        <p:spPr>
          <a:xfrm>
            <a:off x="545433" y="497305"/>
            <a:ext cx="11181346" cy="5903495"/>
          </a:xfrm>
        </p:spPr>
        <p:txBody>
          <a:bodyPr>
            <a:normAutofit/>
          </a:bodyPr>
          <a:lstStyle/>
          <a:p>
            <a:r>
              <a:rPr lang="en-US" b="1" i="0">
                <a:solidFill>
                  <a:srgbClr val="404040"/>
                </a:solidFill>
                <a:effectLst/>
                <a:latin typeface="Times New Roman" panose="02020603050405020304" pitchFamily="18" charset="0"/>
                <a:cs typeface="Times New Roman" panose="02020603050405020304" pitchFamily="18" charset="0"/>
              </a:rPr>
              <a:t>Reference types and value types</a:t>
            </a:r>
          </a:p>
          <a:p>
            <a:pPr marL="0" indent="0">
              <a:buNone/>
            </a:pPr>
            <a:r>
              <a:rPr lang="en-US" b="1">
                <a:latin typeface="Times New Roman" panose="02020603050405020304" pitchFamily="18" charset="0"/>
                <a:cs typeface="Times New Roman" panose="02020603050405020304" pitchFamily="18" charset="0"/>
              </a:rPr>
              <a:t>	Ex: </a:t>
            </a:r>
            <a:r>
              <a:rPr lang="en-US" b="1" i="0">
                <a:solidFill>
                  <a:srgbClr val="404040"/>
                </a:solidFill>
                <a:effectLst/>
                <a:latin typeface="Times New Roman" panose="02020603050405020304" pitchFamily="18" charset="0"/>
                <a:cs typeface="Times New Roman" panose="02020603050405020304" pitchFamily="18" charset="0"/>
              </a:rPr>
              <a:t>Reference types</a:t>
            </a:r>
            <a:endParaRPr lang="en-US" b="1">
              <a:latin typeface="Times New Roman" panose="02020603050405020304" pitchFamily="18" charset="0"/>
              <a:cs typeface="Times New Roman" panose="02020603050405020304" pitchFamily="18" charset="0"/>
            </a:endParaRPr>
          </a:p>
          <a:p>
            <a:pPr lvl="4"/>
            <a:r>
              <a:rPr lang="en-US" sz="1500" b="0" i="0">
                <a:solidFill>
                  <a:srgbClr val="222222"/>
                </a:solidFill>
                <a:effectLst/>
                <a:latin typeface="Times New Roman" panose="02020603050405020304" pitchFamily="18" charset="0"/>
                <a:cs typeface="Times New Roman" panose="02020603050405020304" pitchFamily="18" charset="0"/>
              </a:rPr>
              <a:t>int[] a1 = new int[] { 42, 43 };</a:t>
            </a:r>
          </a:p>
          <a:p>
            <a:pPr lvl="4"/>
            <a:r>
              <a:rPr lang="en-US" sz="1500" b="0" i="0">
                <a:solidFill>
                  <a:srgbClr val="222222"/>
                </a:solidFill>
                <a:effectLst/>
                <a:latin typeface="Times New Roman" panose="02020603050405020304" pitchFamily="18" charset="0"/>
                <a:cs typeface="Times New Roman" panose="02020603050405020304" pitchFamily="18" charset="0"/>
              </a:rPr>
              <a:t>int[] a2 = a1;   // a2 is { 42, 43 }</a:t>
            </a:r>
          </a:p>
          <a:p>
            <a:pPr lvl="4"/>
            <a:r>
              <a:rPr lang="en-US" sz="1500" b="0" i="0">
                <a:solidFill>
                  <a:srgbClr val="222222"/>
                </a:solidFill>
                <a:effectLst/>
                <a:latin typeface="Times New Roman" panose="02020603050405020304" pitchFamily="18" charset="0"/>
                <a:cs typeface="Times New Roman" panose="02020603050405020304" pitchFamily="18" charset="0"/>
              </a:rPr>
              <a:t>a1[0] = 0;       // a1 is { 0, 43 }, a2 is { 0, 43 }</a:t>
            </a:r>
          </a:p>
          <a:p>
            <a:pPr lvl="4"/>
            <a:endParaRPr lang="en-US" sz="1500">
              <a:solidFill>
                <a:srgbClr val="222222"/>
              </a:solidFill>
              <a:latin typeface="Times New Roman" panose="02020603050405020304" pitchFamily="18" charset="0"/>
              <a:cs typeface="Times New Roman" panose="02020603050405020304" pitchFamily="18" charset="0"/>
            </a:endParaRPr>
          </a:p>
          <a:p>
            <a:pPr lvl="4"/>
            <a:endParaRPr lang="en-US" sz="1500" b="0" i="0">
              <a:solidFill>
                <a:srgbClr val="222222"/>
              </a:solidFill>
              <a:effectLst/>
              <a:latin typeface="Times New Roman" panose="02020603050405020304" pitchFamily="18" charset="0"/>
              <a:cs typeface="Times New Roman" panose="02020603050405020304" pitchFamily="18" charset="0"/>
            </a:endParaRPr>
          </a:p>
          <a:p>
            <a:pPr lvl="4"/>
            <a:endParaRPr lang="en-US" sz="1500">
              <a:solidFill>
                <a:srgbClr val="222222"/>
              </a:solidFill>
              <a:latin typeface="Times New Roman" panose="02020603050405020304" pitchFamily="18" charset="0"/>
              <a:cs typeface="Times New Roman" panose="02020603050405020304" pitchFamily="18" charset="0"/>
            </a:endParaRPr>
          </a:p>
          <a:p>
            <a:pPr lvl="4"/>
            <a:endParaRPr lang="en-US" sz="1500" b="0" i="0">
              <a:solidFill>
                <a:srgbClr val="222222"/>
              </a:solidFill>
              <a:effectLst/>
              <a:latin typeface="Times New Roman" panose="02020603050405020304" pitchFamily="18" charset="0"/>
              <a:cs typeface="Times New Roman" panose="02020603050405020304" pitchFamily="18" charset="0"/>
            </a:endParaRPr>
          </a:p>
          <a:p>
            <a:pPr lvl="4"/>
            <a:endParaRPr lang="en-US" sz="1500">
              <a:solidFill>
                <a:srgbClr val="222222"/>
              </a:solidFill>
              <a:latin typeface="Times New Roman" panose="02020603050405020304" pitchFamily="18" charset="0"/>
              <a:cs typeface="Times New Roman" panose="02020603050405020304" pitchFamily="18" charset="0"/>
            </a:endParaRPr>
          </a:p>
          <a:p>
            <a:pPr lvl="4"/>
            <a:endParaRPr lang="en-US" sz="1500" b="0" i="0">
              <a:solidFill>
                <a:srgbClr val="222222"/>
              </a:solidFill>
              <a:effectLst/>
              <a:latin typeface="Times New Roman" panose="02020603050405020304" pitchFamily="18" charset="0"/>
              <a:cs typeface="Times New Roman" panose="02020603050405020304" pitchFamily="18" charset="0"/>
            </a:endParaRPr>
          </a:p>
          <a:p>
            <a:pPr lvl="4"/>
            <a:endParaRPr lang="en-US" sz="1500">
              <a:solidFill>
                <a:srgbClr val="222222"/>
              </a:solidFill>
              <a:latin typeface="Times New Roman" panose="02020603050405020304" pitchFamily="18" charset="0"/>
              <a:cs typeface="Times New Roman" panose="02020603050405020304" pitchFamily="18" charset="0"/>
            </a:endParaRPr>
          </a:p>
          <a:p>
            <a:pPr lvl="4"/>
            <a:endParaRPr lang="en-US" sz="1500" b="0" i="0">
              <a:solidFill>
                <a:srgbClr val="222222"/>
              </a:solidFill>
              <a:effectLst/>
              <a:latin typeface="Times New Roman" panose="02020603050405020304" pitchFamily="18" charset="0"/>
              <a:cs typeface="Times New Roman" panose="02020603050405020304" pitchFamily="18" charset="0"/>
            </a:endParaRPr>
          </a:p>
          <a:p>
            <a:pPr lvl="4"/>
            <a:endParaRPr lang="en-US" sz="1500">
              <a:solidFill>
                <a:srgbClr val="222222"/>
              </a:solidFill>
              <a:latin typeface="Times New Roman" panose="02020603050405020304" pitchFamily="18" charset="0"/>
              <a:cs typeface="Times New Roman" panose="02020603050405020304" pitchFamily="18" charset="0"/>
            </a:endParaRPr>
          </a:p>
          <a:p>
            <a:pPr lvl="4"/>
            <a:endParaRPr lang="en-US" sz="1500" b="0" i="0">
              <a:solidFill>
                <a:srgbClr val="222222"/>
              </a:solidFill>
              <a:effectLst/>
              <a:latin typeface="Times New Roman" panose="02020603050405020304" pitchFamily="18" charset="0"/>
              <a:cs typeface="Times New Roman" panose="02020603050405020304" pitchFamily="18" charset="0"/>
            </a:endParaRPr>
          </a:p>
          <a:p>
            <a:pPr lvl="4"/>
            <a:r>
              <a:rPr lang="en-US" sz="1500" b="0" i="0">
                <a:solidFill>
                  <a:srgbClr val="222222"/>
                </a:solidFill>
                <a:effectLst/>
                <a:latin typeface="Times New Roman" panose="02020603050405020304" pitchFamily="18" charset="0"/>
                <a:cs typeface="Times New Roman" panose="02020603050405020304" pitchFamily="18" charset="0"/>
              </a:rPr>
              <a:t>string s1 = "help";</a:t>
            </a:r>
          </a:p>
          <a:p>
            <a:pPr lvl="4"/>
            <a:r>
              <a:rPr lang="en-US" sz="1500" b="0" i="0">
                <a:solidFill>
                  <a:srgbClr val="222222"/>
                </a:solidFill>
                <a:effectLst/>
                <a:latin typeface="Times New Roman" panose="02020603050405020304" pitchFamily="18" charset="0"/>
                <a:cs typeface="Times New Roman" panose="02020603050405020304" pitchFamily="18" charset="0"/>
              </a:rPr>
              <a:t>string s2 = s1;     // s2 is "help"</a:t>
            </a:r>
          </a:p>
          <a:p>
            <a:pPr lvl="4"/>
            <a:r>
              <a:rPr lang="en-US" sz="1500" b="0" i="0">
                <a:solidFill>
                  <a:srgbClr val="222222"/>
                </a:solidFill>
                <a:effectLst/>
                <a:latin typeface="Times New Roman" panose="02020603050405020304" pitchFamily="18" charset="0"/>
                <a:cs typeface="Times New Roman" panose="02020603050405020304" pitchFamily="18" charset="0"/>
              </a:rPr>
              <a:t>s1 = "demo";        // s1 is "demo", s2 is "help"</a:t>
            </a:r>
          </a:p>
          <a:p>
            <a:pPr lvl="4"/>
            <a:endParaRPr lang="en-US" sz="1500" b="0" i="0">
              <a:solidFill>
                <a:srgbClr val="222222"/>
              </a:solidFill>
              <a:effectLst/>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D499AA97-EC56-493E-85A2-DF5A7CECB1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576" y="2254670"/>
            <a:ext cx="7437771" cy="2461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961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7CA919-FEFC-4FF5-87D0-324D47D45FBA}"/>
              </a:ext>
            </a:extLst>
          </p:cNvPr>
          <p:cNvSpPr>
            <a:spLocks noGrp="1"/>
          </p:cNvSpPr>
          <p:nvPr>
            <p:ph idx="1"/>
          </p:nvPr>
        </p:nvSpPr>
        <p:spPr>
          <a:xfrm>
            <a:off x="545433" y="497305"/>
            <a:ext cx="11181346" cy="5903495"/>
          </a:xfrm>
        </p:spPr>
        <p:txBody>
          <a:bodyPr>
            <a:normAutofit/>
          </a:bodyPr>
          <a:lstStyle/>
          <a:p>
            <a:pPr algn="l"/>
            <a:r>
              <a:rPr lang="en-US" b="1" i="0">
                <a:solidFill>
                  <a:srgbClr val="404040"/>
                </a:solidFill>
                <a:effectLst/>
                <a:latin typeface="Times New Roman" panose="02020603050405020304" pitchFamily="18" charset="0"/>
                <a:cs typeface="Times New Roman" panose="02020603050405020304" pitchFamily="18" charset="0"/>
              </a:rPr>
              <a:t>Nullable types</a:t>
            </a:r>
          </a:p>
          <a:p>
            <a:pPr lvl="1"/>
            <a:r>
              <a:rPr lang="en-US" sz="1500" b="1">
                <a:solidFill>
                  <a:srgbClr val="404040"/>
                </a:solidFill>
                <a:latin typeface="Times New Roman" panose="02020603050405020304" pitchFamily="18" charset="0"/>
                <a:cs typeface="Times New Roman" panose="02020603050405020304" pitchFamily="18" charset="0"/>
              </a:rPr>
              <a:t>Ex: </a:t>
            </a:r>
          </a:p>
          <a:p>
            <a:pPr lvl="2"/>
            <a:r>
              <a:rPr lang="en-US" sz="1500" b="0" i="0">
                <a:solidFill>
                  <a:srgbClr val="222222"/>
                </a:solidFill>
                <a:effectLst/>
                <a:latin typeface="Times New Roman" panose="02020603050405020304" pitchFamily="18" charset="0"/>
                <a:cs typeface="Times New Roman" panose="02020603050405020304" pitchFamily="18" charset="0"/>
              </a:rPr>
              <a:t>Nullable&lt;int&gt; a;</a:t>
            </a:r>
          </a:p>
          <a:p>
            <a:pPr lvl="2"/>
            <a:r>
              <a:rPr lang="en-US" sz="1500" b="0" i="0">
                <a:solidFill>
                  <a:srgbClr val="222222"/>
                </a:solidFill>
                <a:effectLst/>
                <a:latin typeface="Times New Roman" panose="02020603050405020304" pitchFamily="18" charset="0"/>
                <a:cs typeface="Times New Roman" panose="02020603050405020304" pitchFamily="18" charset="0"/>
              </a:rPr>
              <a:t>Nullable&lt;int&gt; b = null;</a:t>
            </a:r>
          </a:p>
          <a:p>
            <a:pPr lvl="2"/>
            <a:r>
              <a:rPr lang="en-US" sz="1500" b="0" i="0">
                <a:solidFill>
                  <a:srgbClr val="222222"/>
                </a:solidFill>
                <a:effectLst/>
                <a:latin typeface="Times New Roman" panose="02020603050405020304" pitchFamily="18" charset="0"/>
                <a:cs typeface="Times New Roman" panose="02020603050405020304" pitchFamily="18" charset="0"/>
              </a:rPr>
              <a:t>Nullable&lt;int&gt; c = 42;</a:t>
            </a:r>
          </a:p>
          <a:p>
            <a:pPr lvl="2"/>
            <a:r>
              <a:rPr lang="en-US" sz="1500" b="0" i="0">
                <a:solidFill>
                  <a:srgbClr val="222222"/>
                </a:solidFill>
                <a:effectLst/>
                <a:latin typeface="Times New Roman" panose="02020603050405020304" pitchFamily="18" charset="0"/>
                <a:cs typeface="Times New Roman" panose="02020603050405020304" pitchFamily="18" charset="0"/>
              </a:rPr>
              <a:t>int? a;</a:t>
            </a:r>
          </a:p>
          <a:p>
            <a:pPr lvl="2"/>
            <a:r>
              <a:rPr lang="en-US" sz="1500" b="0" i="0">
                <a:solidFill>
                  <a:srgbClr val="222222"/>
                </a:solidFill>
                <a:effectLst/>
                <a:latin typeface="Times New Roman" panose="02020603050405020304" pitchFamily="18" charset="0"/>
                <a:cs typeface="Times New Roman" panose="02020603050405020304" pitchFamily="18" charset="0"/>
              </a:rPr>
              <a:t>int? b = null;</a:t>
            </a:r>
          </a:p>
          <a:p>
            <a:pPr lvl="2"/>
            <a:r>
              <a:rPr lang="en-US" sz="1500" b="0" i="0">
                <a:solidFill>
                  <a:srgbClr val="222222"/>
                </a:solidFill>
                <a:effectLst/>
                <a:latin typeface="Times New Roman" panose="02020603050405020304" pitchFamily="18" charset="0"/>
                <a:cs typeface="Times New Roman" panose="02020603050405020304" pitchFamily="18" charset="0"/>
              </a:rPr>
              <a:t>int? c = 42;</a:t>
            </a:r>
          </a:p>
          <a:p>
            <a:pPr lvl="1"/>
            <a:r>
              <a:rPr lang="en-US" sz="1500" b="1" i="0">
                <a:solidFill>
                  <a:srgbClr val="404040"/>
                </a:solidFill>
                <a:effectLst/>
                <a:latin typeface="Times New Roman" panose="02020603050405020304" pitchFamily="18" charset="0"/>
                <a:cs typeface="Times New Roman" panose="02020603050405020304" pitchFamily="18" charset="0"/>
              </a:rPr>
              <a:t>(</a:t>
            </a:r>
            <a:r>
              <a:rPr lang="en-US" sz="1500" b="0" i="0">
                <a:solidFill>
                  <a:srgbClr val="222222"/>
                </a:solidFill>
                <a:effectLst/>
                <a:latin typeface="Times New Roman" panose="02020603050405020304" pitchFamily="18" charset="0"/>
                <a:cs typeface="Times New Roman" panose="02020603050405020304" pitchFamily="18" charset="0"/>
              </a:rPr>
              <a:t>You can use the </a:t>
            </a:r>
            <a:r>
              <a:rPr lang="en-US" sz="1500" b="1" i="0">
                <a:solidFill>
                  <a:srgbClr val="222222"/>
                </a:solidFill>
                <a:effectLst/>
                <a:latin typeface="Times New Roman" panose="02020603050405020304" pitchFamily="18" charset="0"/>
                <a:cs typeface="Times New Roman" panose="02020603050405020304" pitchFamily="18" charset="0"/>
              </a:rPr>
              <a:t>HasValue</a:t>
            </a:r>
            <a:r>
              <a:rPr lang="en-US" sz="1500" b="0" i="0">
                <a:solidFill>
                  <a:srgbClr val="222222"/>
                </a:solidFill>
                <a:effectLst/>
                <a:latin typeface="Times New Roman" panose="02020603050405020304" pitchFamily="18" charset="0"/>
                <a:cs typeface="Times New Roman" panose="02020603050405020304" pitchFamily="18" charset="0"/>
              </a:rPr>
              <a:t> property to check whether a nullable type object has a value, and </a:t>
            </a:r>
            <a:r>
              <a:rPr lang="en-US" sz="1500" b="1" i="0">
                <a:solidFill>
                  <a:srgbClr val="222222"/>
                </a:solidFill>
                <a:effectLst/>
                <a:latin typeface="Times New Roman" panose="02020603050405020304" pitchFamily="18" charset="0"/>
                <a:cs typeface="Times New Roman" panose="02020603050405020304" pitchFamily="18" charset="0"/>
              </a:rPr>
              <a:t>Value</a:t>
            </a:r>
            <a:r>
              <a:rPr lang="en-US" sz="1500" b="0" i="0">
                <a:solidFill>
                  <a:srgbClr val="222222"/>
                </a:solidFill>
                <a:effectLst/>
                <a:latin typeface="Times New Roman" panose="02020603050405020304" pitchFamily="18" charset="0"/>
                <a:cs typeface="Times New Roman" panose="02020603050405020304" pitchFamily="18" charset="0"/>
              </a:rPr>
              <a:t> to access the underlying value:</a:t>
            </a:r>
            <a:r>
              <a:rPr lang="en-US" sz="1500" b="1" i="0">
                <a:solidFill>
                  <a:srgbClr val="404040"/>
                </a:solidFill>
                <a:effectLst/>
                <a:latin typeface="Times New Roman" panose="02020603050405020304" pitchFamily="18" charset="0"/>
                <a:cs typeface="Times New Roman" panose="02020603050405020304" pitchFamily="18" charset="0"/>
              </a:rPr>
              <a:t>)</a:t>
            </a:r>
          </a:p>
          <a:p>
            <a:pPr lvl="2"/>
            <a:r>
              <a:rPr lang="en-US" sz="1500" b="0" i="0">
                <a:solidFill>
                  <a:srgbClr val="222222"/>
                </a:solidFill>
                <a:effectLst/>
                <a:latin typeface="Times New Roman" panose="02020603050405020304" pitchFamily="18" charset="0"/>
                <a:cs typeface="Times New Roman" panose="02020603050405020304" pitchFamily="18" charset="0"/>
              </a:rPr>
              <a:t>if (c.HasValue)</a:t>
            </a:r>
          </a:p>
          <a:p>
            <a:pPr lvl="2"/>
            <a:r>
              <a:rPr lang="en-US" sz="1500" b="0" i="0">
                <a:solidFill>
                  <a:srgbClr val="222222"/>
                </a:solidFill>
                <a:effectLst/>
                <a:latin typeface="Times New Roman" panose="02020603050405020304" pitchFamily="18" charset="0"/>
                <a:cs typeface="Times New Roman" panose="02020603050405020304" pitchFamily="18" charset="0"/>
              </a:rPr>
              <a:t>    Console.WriteLine(c.Value);</a:t>
            </a:r>
          </a:p>
          <a:p>
            <a:pPr lvl="4"/>
            <a:endParaRPr lang="en-US" sz="1500">
              <a:solidFill>
                <a:srgbClr val="222222"/>
              </a:solidFill>
              <a:latin typeface="Times New Roman" panose="02020603050405020304" pitchFamily="18" charset="0"/>
              <a:cs typeface="Times New Roman" panose="02020603050405020304" pitchFamily="18" charset="0"/>
            </a:endParaRPr>
          </a:p>
          <a:p>
            <a:pPr lvl="2"/>
            <a:r>
              <a:rPr lang="en-US" sz="1500" b="0" i="0">
                <a:solidFill>
                  <a:srgbClr val="222222"/>
                </a:solidFill>
                <a:effectLst/>
                <a:latin typeface="Times New Roman" panose="02020603050405020304" pitchFamily="18" charset="0"/>
                <a:cs typeface="Times New Roman" panose="02020603050405020304" pitchFamily="18" charset="0"/>
              </a:rPr>
              <a:t>string? s1 = null; // OK, nullable type</a:t>
            </a:r>
          </a:p>
          <a:p>
            <a:pPr lvl="2"/>
            <a:r>
              <a:rPr lang="en-US" sz="1500" b="0" i="0">
                <a:solidFill>
                  <a:srgbClr val="222222"/>
                </a:solidFill>
                <a:effectLst/>
                <a:latin typeface="Times New Roman" panose="02020603050405020304" pitchFamily="18" charset="0"/>
                <a:cs typeface="Times New Roman" panose="02020603050405020304" pitchFamily="18" charset="0"/>
              </a:rPr>
              <a:t>string s2 = null;  // error, non-nullable type</a:t>
            </a:r>
          </a:p>
          <a:p>
            <a:pPr lvl="2"/>
            <a:endParaRPr lang="en-US" sz="1500" b="0" i="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4791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7CA919-FEFC-4FF5-87D0-324D47D45FBA}"/>
              </a:ext>
            </a:extLst>
          </p:cNvPr>
          <p:cNvSpPr>
            <a:spLocks noGrp="1"/>
          </p:cNvSpPr>
          <p:nvPr>
            <p:ph idx="1"/>
          </p:nvPr>
        </p:nvSpPr>
        <p:spPr>
          <a:xfrm>
            <a:off x="545433" y="497305"/>
            <a:ext cx="11181346" cy="5903495"/>
          </a:xfrm>
        </p:spPr>
        <p:txBody>
          <a:bodyPr>
            <a:noAutofit/>
          </a:bodyPr>
          <a:lstStyle/>
          <a:p>
            <a:pPr algn="l"/>
            <a:r>
              <a:rPr lang="en-US" b="1" i="0">
                <a:solidFill>
                  <a:srgbClr val="404040"/>
                </a:solidFill>
                <a:effectLst/>
                <a:latin typeface="Times New Roman" panose="02020603050405020304" pitchFamily="18" charset="0"/>
                <a:cs typeface="Times New Roman" panose="02020603050405020304" pitchFamily="18" charset="0"/>
              </a:rPr>
              <a:t>Arrays</a:t>
            </a:r>
          </a:p>
          <a:p>
            <a:pPr lvl="1"/>
            <a:r>
              <a:rPr lang="en-US" sz="1500" b="1">
                <a:solidFill>
                  <a:srgbClr val="404040"/>
                </a:solidFill>
                <a:latin typeface="Times New Roman" panose="02020603050405020304" pitchFamily="18" charset="0"/>
                <a:cs typeface="Times New Roman" panose="02020603050405020304" pitchFamily="18" charset="0"/>
              </a:rPr>
              <a:t>Ex: </a:t>
            </a:r>
          </a:p>
          <a:p>
            <a:pPr lvl="2"/>
            <a:r>
              <a:rPr lang="en-US" sz="1500" b="0" i="0">
                <a:solidFill>
                  <a:srgbClr val="222222"/>
                </a:solidFill>
                <a:effectLst/>
                <a:latin typeface="Times New Roman" panose="02020603050405020304" pitchFamily="18" charset="0"/>
                <a:cs typeface="Times New Roman" panose="02020603050405020304" pitchFamily="18" charset="0"/>
              </a:rPr>
              <a:t>int[] arr1;</a:t>
            </a:r>
          </a:p>
          <a:p>
            <a:pPr lvl="2"/>
            <a:r>
              <a:rPr lang="en-US" sz="1500" b="0" i="0">
                <a:solidFill>
                  <a:srgbClr val="222222"/>
                </a:solidFill>
                <a:effectLst/>
                <a:latin typeface="Times New Roman" panose="02020603050405020304" pitchFamily="18" charset="0"/>
                <a:cs typeface="Times New Roman" panose="02020603050405020304" pitchFamily="18" charset="0"/>
              </a:rPr>
              <a:t>int[] arr2 = null;</a:t>
            </a:r>
          </a:p>
          <a:p>
            <a:pPr lvl="2"/>
            <a:r>
              <a:rPr lang="en-US" sz="1500" b="0" i="0">
                <a:solidFill>
                  <a:srgbClr val="222222"/>
                </a:solidFill>
                <a:effectLst/>
                <a:latin typeface="Times New Roman" panose="02020603050405020304" pitchFamily="18" charset="0"/>
                <a:cs typeface="Times New Roman" panose="02020603050405020304" pitchFamily="18" charset="0"/>
              </a:rPr>
              <a:t>int[] arr3 = new int[6];</a:t>
            </a:r>
          </a:p>
          <a:p>
            <a:pPr lvl="2"/>
            <a:r>
              <a:rPr lang="en-US" sz="1500" b="0" i="0">
                <a:solidFill>
                  <a:srgbClr val="222222"/>
                </a:solidFill>
                <a:effectLst/>
                <a:latin typeface="Times New Roman" panose="02020603050405020304" pitchFamily="18" charset="0"/>
                <a:cs typeface="Times New Roman" panose="02020603050405020304" pitchFamily="18" charset="0"/>
              </a:rPr>
              <a:t>int[] arr4 = new int[] { 1, 1, 2, 3, 5, 8 };</a:t>
            </a:r>
          </a:p>
          <a:p>
            <a:pPr lvl="2"/>
            <a:r>
              <a:rPr lang="en-US" sz="1500" b="0" i="0">
                <a:solidFill>
                  <a:srgbClr val="222222"/>
                </a:solidFill>
                <a:effectLst/>
                <a:latin typeface="Times New Roman" panose="02020603050405020304" pitchFamily="18" charset="0"/>
                <a:cs typeface="Times New Roman" panose="02020603050405020304" pitchFamily="18" charset="0"/>
              </a:rPr>
              <a:t>int[] arr5 = new int[6] { 1, 1, 2, 3, 5, 8 };</a:t>
            </a:r>
          </a:p>
          <a:p>
            <a:pPr lvl="2"/>
            <a:r>
              <a:rPr lang="en-US" sz="1500" b="0" i="0">
                <a:solidFill>
                  <a:srgbClr val="222222"/>
                </a:solidFill>
                <a:effectLst/>
                <a:latin typeface="Times New Roman" panose="02020603050405020304" pitchFamily="18" charset="0"/>
                <a:cs typeface="Times New Roman" panose="02020603050405020304" pitchFamily="18" charset="0"/>
              </a:rPr>
              <a:t>int[] arr6 = { 1, 1, 2, 3, 5, 8 };</a:t>
            </a:r>
          </a:p>
          <a:p>
            <a:pPr lvl="1"/>
            <a:r>
              <a:rPr lang="en-US" sz="1500" b="0" i="0">
                <a:solidFill>
                  <a:srgbClr val="222222"/>
                </a:solidFill>
                <a:effectLst/>
                <a:latin typeface="Times New Roman" panose="02020603050405020304" pitchFamily="18" charset="0"/>
                <a:cs typeface="Times New Roman" panose="02020603050405020304" pitchFamily="18" charset="0"/>
              </a:rPr>
              <a:t>Ex: you can access the elements of the array using the indexer:</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for(int i = 0; i &lt; arr6.Length; ++i)</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Console.WriteLine(arr6[i]);</a:t>
            </a:r>
            <a:endParaRPr lang="en-US" sz="1500">
              <a:solidFill>
                <a:srgbClr val="222222"/>
              </a:solidFill>
              <a:latin typeface="Times New Roman" panose="02020603050405020304" pitchFamily="18" charset="0"/>
              <a:cs typeface="Times New Roman" panose="02020603050405020304" pitchFamily="18" charset="0"/>
            </a:endParaRP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foreach(int element in arr6)</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Console.WriteLine(element);</a:t>
            </a:r>
          </a:p>
          <a:p>
            <a:pPr lvl="1"/>
            <a:r>
              <a:rPr lang="en-US" sz="1500">
                <a:solidFill>
                  <a:srgbClr val="222222"/>
                </a:solidFill>
                <a:latin typeface="Times New Roman" panose="02020603050405020304" pitchFamily="18" charset="0"/>
                <a:cs typeface="Times New Roman" panose="02020603050405020304" pitchFamily="18" charset="0"/>
              </a:rPr>
              <a:t>Ex: </a:t>
            </a:r>
            <a:r>
              <a:rPr lang="en-US" sz="1500" b="0" i="0">
                <a:solidFill>
                  <a:srgbClr val="222222"/>
                </a:solidFill>
                <a:effectLst/>
                <a:latin typeface="Times New Roman" panose="02020603050405020304" pitchFamily="18" charset="0"/>
                <a:cs typeface="Times New Roman" panose="02020603050405020304" pitchFamily="18" charset="0"/>
              </a:rPr>
              <a:t>This is shown in the following example:</a:t>
            </a:r>
          </a:p>
          <a:p>
            <a:pPr marL="548640" lvl="2" indent="0">
              <a:buNone/>
            </a:pPr>
            <a:r>
              <a:rPr lang="en-US" sz="1500" b="0" i="0">
                <a:solidFill>
                  <a:srgbClr val="222222"/>
                </a:solidFill>
                <a:effectLst/>
                <a:latin typeface="Times New Roman" panose="02020603050405020304" pitchFamily="18" charset="0"/>
                <a:cs typeface="Times New Roman" panose="02020603050405020304" pitchFamily="18" charset="0"/>
              </a:rPr>
              <a:t>for (int i = 0; i &lt; arr6.Length; ++i)</a:t>
            </a:r>
          </a:p>
          <a:p>
            <a:pPr marL="548640" lvl="2" indent="0">
              <a:buNone/>
            </a:pPr>
            <a:r>
              <a:rPr lang="en-US" sz="1500" b="0" i="0">
                <a:solidFill>
                  <a:srgbClr val="222222"/>
                </a:solidFill>
                <a:effectLst/>
                <a:latin typeface="Times New Roman" panose="02020603050405020304" pitchFamily="18" charset="0"/>
                <a:cs typeface="Times New Roman" panose="02020603050405020304" pitchFamily="18" charset="0"/>
              </a:rPr>
              <a:t>  arr6[i] *= 2;  // OK</a:t>
            </a:r>
          </a:p>
          <a:p>
            <a:pPr marL="548640" lvl="2" indent="0">
              <a:buNone/>
            </a:pPr>
            <a:r>
              <a:rPr lang="en-US" sz="1500" b="0" i="0">
                <a:solidFill>
                  <a:srgbClr val="222222"/>
                </a:solidFill>
                <a:effectLst/>
                <a:latin typeface="Times New Roman" panose="02020603050405020304" pitchFamily="18" charset="0"/>
                <a:cs typeface="Times New Roman" panose="02020603050405020304" pitchFamily="18" charset="0"/>
              </a:rPr>
              <a:t>foreach (int element in arr6)</a:t>
            </a:r>
          </a:p>
          <a:p>
            <a:pPr marL="548640" lvl="2" indent="0">
              <a:buNone/>
            </a:pPr>
            <a:r>
              <a:rPr lang="en-US" sz="1500" b="0" i="0">
                <a:solidFill>
                  <a:srgbClr val="222222"/>
                </a:solidFill>
                <a:effectLst/>
                <a:latin typeface="Times New Roman" panose="02020603050405020304" pitchFamily="18" charset="0"/>
                <a:cs typeface="Times New Roman" panose="02020603050405020304" pitchFamily="18" charset="0"/>
              </a:rPr>
              <a:t>   element *= 2;  // error</a:t>
            </a:r>
          </a:p>
          <a:p>
            <a:pPr marL="822960" lvl="3" indent="0">
              <a:buNone/>
            </a:pPr>
            <a:endParaRPr lang="en-US" sz="1500" b="0" i="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1208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7CA919-FEFC-4FF5-87D0-324D47D45FBA}"/>
              </a:ext>
            </a:extLst>
          </p:cNvPr>
          <p:cNvSpPr>
            <a:spLocks noGrp="1"/>
          </p:cNvSpPr>
          <p:nvPr>
            <p:ph idx="1"/>
          </p:nvPr>
        </p:nvSpPr>
        <p:spPr>
          <a:xfrm>
            <a:off x="545433" y="497305"/>
            <a:ext cx="11181346" cy="5903495"/>
          </a:xfrm>
        </p:spPr>
        <p:txBody>
          <a:bodyPr>
            <a:noAutofit/>
          </a:bodyPr>
          <a:lstStyle/>
          <a:p>
            <a:pPr algn="l"/>
            <a:r>
              <a:rPr lang="en-US" b="1" i="0">
                <a:solidFill>
                  <a:srgbClr val="404040"/>
                </a:solidFill>
                <a:effectLst/>
                <a:latin typeface="Times New Roman" panose="02020603050405020304" pitchFamily="18" charset="0"/>
                <a:cs typeface="Times New Roman" panose="02020603050405020304" pitchFamily="18" charset="0"/>
              </a:rPr>
              <a:t>Multi-dimensional arrays</a:t>
            </a:r>
          </a:p>
          <a:p>
            <a:pPr lvl="1"/>
            <a:r>
              <a:rPr lang="en-US" sz="1500" b="1">
                <a:solidFill>
                  <a:srgbClr val="404040"/>
                </a:solidFill>
                <a:latin typeface="Times New Roman" panose="02020603050405020304" pitchFamily="18" charset="0"/>
                <a:cs typeface="Times New Roman" panose="02020603050405020304" pitchFamily="18" charset="0"/>
              </a:rPr>
              <a:t>Ex: </a:t>
            </a:r>
          </a:p>
          <a:p>
            <a:pPr lvl="2"/>
            <a:r>
              <a:rPr lang="en-US" sz="1500" b="0" i="0">
                <a:solidFill>
                  <a:srgbClr val="222222"/>
                </a:solidFill>
                <a:effectLst/>
                <a:latin typeface="Times New Roman" panose="02020603050405020304" pitchFamily="18" charset="0"/>
                <a:cs typeface="Times New Roman" panose="02020603050405020304" pitchFamily="18" charset="0"/>
              </a:rPr>
              <a:t>int[,] arr1;</a:t>
            </a:r>
          </a:p>
          <a:p>
            <a:pPr lvl="2"/>
            <a:r>
              <a:rPr lang="en-US" sz="1500" b="0" i="0">
                <a:solidFill>
                  <a:srgbClr val="222222"/>
                </a:solidFill>
                <a:effectLst/>
                <a:latin typeface="Times New Roman" panose="02020603050405020304" pitchFamily="18" charset="0"/>
                <a:cs typeface="Times New Roman" panose="02020603050405020304" pitchFamily="18" charset="0"/>
              </a:rPr>
              <a:t>arr1 = new int[2, 3] { { 1, 2, 3 }, { 4, 5, 6 } };</a:t>
            </a:r>
          </a:p>
          <a:p>
            <a:pPr lvl="2"/>
            <a:r>
              <a:rPr lang="en-US" sz="1500" b="0" i="0">
                <a:solidFill>
                  <a:srgbClr val="222222"/>
                </a:solidFill>
                <a:effectLst/>
                <a:latin typeface="Times New Roman" panose="02020603050405020304" pitchFamily="18" charset="0"/>
                <a:cs typeface="Times New Roman" panose="02020603050405020304" pitchFamily="18" charset="0"/>
              </a:rPr>
              <a:t>int[,] arr2 = null;</a:t>
            </a:r>
          </a:p>
          <a:p>
            <a:pPr lvl="2"/>
            <a:r>
              <a:rPr lang="en-US" sz="1500" b="0" i="0">
                <a:solidFill>
                  <a:srgbClr val="222222"/>
                </a:solidFill>
                <a:effectLst/>
                <a:latin typeface="Times New Roman" panose="02020603050405020304" pitchFamily="18" charset="0"/>
                <a:cs typeface="Times New Roman" panose="02020603050405020304" pitchFamily="18" charset="0"/>
              </a:rPr>
              <a:t>int[,] arr3 = new int[2,3];</a:t>
            </a:r>
          </a:p>
          <a:p>
            <a:pPr lvl="2"/>
            <a:r>
              <a:rPr lang="en-US" sz="1500" b="0" i="0">
                <a:solidFill>
                  <a:srgbClr val="222222"/>
                </a:solidFill>
                <a:effectLst/>
                <a:latin typeface="Times New Roman" panose="02020603050405020304" pitchFamily="18" charset="0"/>
                <a:cs typeface="Times New Roman" panose="02020603050405020304" pitchFamily="18" charset="0"/>
              </a:rPr>
              <a:t>int[,] arr4 = new int[,] { { 1, 2, 3 }, { 4, 5, 6 } };</a:t>
            </a:r>
          </a:p>
          <a:p>
            <a:pPr lvl="2"/>
            <a:r>
              <a:rPr lang="en-US" sz="1500" b="0" i="0">
                <a:solidFill>
                  <a:srgbClr val="222222"/>
                </a:solidFill>
                <a:effectLst/>
                <a:latin typeface="Times New Roman" panose="02020603050405020304" pitchFamily="18" charset="0"/>
                <a:cs typeface="Times New Roman" panose="02020603050405020304" pitchFamily="18" charset="0"/>
              </a:rPr>
              <a:t>int[,] arr5 = new int[2,3] { { 1, 2, 3 }, { 4, 5, 6 } };</a:t>
            </a:r>
          </a:p>
          <a:p>
            <a:pPr lvl="2"/>
            <a:r>
              <a:rPr lang="en-US" sz="1500" b="0" i="0">
                <a:solidFill>
                  <a:srgbClr val="222222"/>
                </a:solidFill>
                <a:effectLst/>
                <a:latin typeface="Times New Roman" panose="02020603050405020304" pitchFamily="18" charset="0"/>
                <a:cs typeface="Times New Roman" panose="02020603050405020304" pitchFamily="18" charset="0"/>
              </a:rPr>
              <a:t>int[,] arr6 = { { 1, 2, 3 }, { 4, 5, 6 } };</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The following example prints the content of the </a:t>
            </a:r>
            <a:r>
              <a:rPr lang="en-US" sz="1500" b="1" i="0">
                <a:solidFill>
                  <a:srgbClr val="222222"/>
                </a:solidFill>
                <a:effectLst/>
                <a:latin typeface="Times New Roman" panose="02020603050405020304" pitchFamily="18" charset="0"/>
                <a:cs typeface="Times New Roman" panose="02020603050405020304" pitchFamily="18" charset="0"/>
              </a:rPr>
              <a:t>arr6</a:t>
            </a:r>
            <a:r>
              <a:rPr lang="en-US" sz="1500" b="0" i="0">
                <a:solidFill>
                  <a:srgbClr val="222222"/>
                </a:solidFill>
                <a:effectLst/>
                <a:latin typeface="Times New Roman" panose="02020603050405020304" pitchFamily="18" charset="0"/>
                <a:cs typeface="Times New Roman" panose="02020603050405020304" pitchFamily="18" charset="0"/>
              </a:rPr>
              <a:t> array to the console:</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for (int i = 0; i &lt; arr6.GetLength(0); ++i)</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   for (int j = 0; j &lt; arr6.GetLength(1); ++j)</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      Console.Write($"{arr6[i, j]} ");</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   Console.WriteLine();</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822960" lvl="3" indent="0">
              <a:buNone/>
            </a:pPr>
            <a:endParaRPr lang="en-US" sz="1500" b="0" i="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7124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7CA919-FEFC-4FF5-87D0-324D47D45FBA}"/>
              </a:ext>
            </a:extLst>
          </p:cNvPr>
          <p:cNvSpPr>
            <a:spLocks noGrp="1"/>
          </p:cNvSpPr>
          <p:nvPr>
            <p:ph idx="1"/>
          </p:nvPr>
        </p:nvSpPr>
        <p:spPr>
          <a:xfrm>
            <a:off x="545433" y="497305"/>
            <a:ext cx="11181346" cy="5903495"/>
          </a:xfrm>
        </p:spPr>
        <p:txBody>
          <a:bodyPr>
            <a:noAutofit/>
          </a:bodyPr>
          <a:lstStyle/>
          <a:p>
            <a:pPr algn="l"/>
            <a:r>
              <a:rPr lang="en-US" sz="1400" b="1" i="0">
                <a:solidFill>
                  <a:srgbClr val="404040"/>
                </a:solidFill>
                <a:effectLst/>
                <a:latin typeface="Times New Roman" panose="02020603050405020304" pitchFamily="18" charset="0"/>
                <a:cs typeface="Times New Roman" panose="02020603050405020304" pitchFamily="18" charset="0"/>
              </a:rPr>
              <a:t>Jagged arrays</a:t>
            </a:r>
          </a:p>
          <a:p>
            <a:pPr lvl="1"/>
            <a:r>
              <a:rPr lang="en-US" sz="1400" b="1">
                <a:solidFill>
                  <a:srgbClr val="404040"/>
                </a:solidFill>
                <a:latin typeface="Times New Roman" panose="02020603050405020304" pitchFamily="18" charset="0"/>
                <a:cs typeface="Times New Roman" panose="02020603050405020304" pitchFamily="18" charset="0"/>
              </a:rPr>
              <a:t>Ex: </a:t>
            </a:r>
          </a:p>
          <a:p>
            <a:pPr lvl="3"/>
            <a:r>
              <a:rPr lang="en-US" sz="1300" b="0" i="0">
                <a:solidFill>
                  <a:srgbClr val="222222"/>
                </a:solidFill>
                <a:effectLst/>
                <a:latin typeface="Times New Roman" panose="02020603050405020304" pitchFamily="18" charset="0"/>
                <a:cs typeface="Times New Roman" panose="02020603050405020304" pitchFamily="18" charset="0"/>
              </a:rPr>
              <a:t>int[][] arr1;</a:t>
            </a:r>
          </a:p>
          <a:p>
            <a:pPr lvl="3"/>
            <a:r>
              <a:rPr lang="en-US" sz="1300" b="0" i="0">
                <a:solidFill>
                  <a:srgbClr val="222222"/>
                </a:solidFill>
                <a:effectLst/>
                <a:latin typeface="Times New Roman" panose="02020603050405020304" pitchFamily="18" charset="0"/>
                <a:cs typeface="Times New Roman" panose="02020603050405020304" pitchFamily="18" charset="0"/>
              </a:rPr>
              <a:t>int[][] arr2 = null;</a:t>
            </a:r>
          </a:p>
          <a:p>
            <a:pPr lvl="3"/>
            <a:r>
              <a:rPr lang="en-US" sz="1300" b="0" i="0">
                <a:solidFill>
                  <a:srgbClr val="222222"/>
                </a:solidFill>
                <a:effectLst/>
                <a:latin typeface="Times New Roman" panose="02020603050405020304" pitchFamily="18" charset="0"/>
                <a:cs typeface="Times New Roman" panose="02020603050405020304" pitchFamily="18" charset="0"/>
              </a:rPr>
              <a:t>int[][] arr3 = new int[2][];</a:t>
            </a:r>
          </a:p>
          <a:p>
            <a:pPr lvl="3"/>
            <a:r>
              <a:rPr lang="en-US" sz="1300" b="0" i="0">
                <a:solidFill>
                  <a:srgbClr val="222222"/>
                </a:solidFill>
                <a:effectLst/>
                <a:latin typeface="Times New Roman" panose="02020603050405020304" pitchFamily="18" charset="0"/>
                <a:cs typeface="Times New Roman" panose="02020603050405020304" pitchFamily="18" charset="0"/>
              </a:rPr>
              <a:t>arr3[0] = new int[3];</a:t>
            </a:r>
          </a:p>
          <a:p>
            <a:pPr lvl="3"/>
            <a:r>
              <a:rPr lang="en-US" sz="1300" b="0" i="0">
                <a:solidFill>
                  <a:srgbClr val="222222"/>
                </a:solidFill>
                <a:effectLst/>
                <a:latin typeface="Times New Roman" panose="02020603050405020304" pitchFamily="18" charset="0"/>
                <a:cs typeface="Times New Roman" panose="02020603050405020304" pitchFamily="18" charset="0"/>
              </a:rPr>
              <a:t>arr3[1] = new int[] { 1, 1, 2, 3, 5, 8 };</a:t>
            </a:r>
          </a:p>
          <a:p>
            <a:pPr lvl="3"/>
            <a:r>
              <a:rPr lang="en-US" sz="1300" b="0" i="0">
                <a:solidFill>
                  <a:srgbClr val="222222"/>
                </a:solidFill>
                <a:effectLst/>
                <a:latin typeface="Times New Roman" panose="02020603050405020304" pitchFamily="18" charset="0"/>
                <a:cs typeface="Times New Roman" panose="02020603050405020304" pitchFamily="18" charset="0"/>
              </a:rPr>
              <a:t>int[][] arr4 = new int[][]</a:t>
            </a:r>
          </a:p>
          <a:p>
            <a:pPr lvl="3"/>
            <a:r>
              <a:rPr lang="en-US" sz="1300" b="0" i="0">
                <a:solidFill>
                  <a:srgbClr val="222222"/>
                </a:solidFill>
                <a:effectLst/>
                <a:latin typeface="Times New Roman" panose="02020603050405020304" pitchFamily="18" charset="0"/>
                <a:cs typeface="Times New Roman" panose="02020603050405020304" pitchFamily="18" charset="0"/>
              </a:rPr>
              <a:t>{</a:t>
            </a:r>
          </a:p>
          <a:p>
            <a:pPr lvl="3"/>
            <a:r>
              <a:rPr lang="en-US" sz="1300" b="0" i="0">
                <a:solidFill>
                  <a:srgbClr val="222222"/>
                </a:solidFill>
                <a:effectLst/>
                <a:latin typeface="Times New Roman" panose="02020603050405020304" pitchFamily="18" charset="0"/>
                <a:cs typeface="Times New Roman" panose="02020603050405020304" pitchFamily="18" charset="0"/>
              </a:rPr>
              <a:t>   new int[] { 1, 2, 3 },</a:t>
            </a:r>
          </a:p>
          <a:p>
            <a:pPr lvl="3"/>
            <a:r>
              <a:rPr lang="en-US" sz="1300" b="0" i="0">
                <a:solidFill>
                  <a:srgbClr val="222222"/>
                </a:solidFill>
                <a:effectLst/>
                <a:latin typeface="Times New Roman" panose="02020603050405020304" pitchFamily="18" charset="0"/>
                <a:cs typeface="Times New Roman" panose="02020603050405020304" pitchFamily="18" charset="0"/>
              </a:rPr>
              <a:t>   new int[] { 1, 1, 2, 3, 5, 8 }</a:t>
            </a:r>
          </a:p>
          <a:p>
            <a:pPr lvl="3"/>
            <a:r>
              <a:rPr lang="en-US" sz="1300" b="0" i="0">
                <a:solidFill>
                  <a:srgbClr val="222222"/>
                </a:solidFill>
                <a:effectLst/>
                <a:latin typeface="Times New Roman" panose="02020603050405020304" pitchFamily="18" charset="0"/>
                <a:cs typeface="Times New Roman" panose="02020603050405020304" pitchFamily="18" charset="0"/>
              </a:rPr>
              <a:t>};</a:t>
            </a:r>
          </a:p>
          <a:p>
            <a:pPr lvl="3"/>
            <a:r>
              <a:rPr lang="en-US" sz="1300" b="0" i="0">
                <a:solidFill>
                  <a:srgbClr val="222222"/>
                </a:solidFill>
                <a:effectLst/>
                <a:latin typeface="Times New Roman" panose="02020603050405020304" pitchFamily="18" charset="0"/>
                <a:cs typeface="Times New Roman" panose="02020603050405020304" pitchFamily="18" charset="0"/>
              </a:rPr>
              <a:t>int[][] arr5 =</a:t>
            </a:r>
          </a:p>
          <a:p>
            <a:pPr lvl="3"/>
            <a:r>
              <a:rPr lang="en-US" sz="1300" b="0" i="0">
                <a:solidFill>
                  <a:srgbClr val="222222"/>
                </a:solidFill>
                <a:effectLst/>
                <a:latin typeface="Times New Roman" panose="02020603050405020304" pitchFamily="18" charset="0"/>
                <a:cs typeface="Times New Roman" panose="02020603050405020304" pitchFamily="18" charset="0"/>
              </a:rPr>
              <a:t>{</a:t>
            </a:r>
          </a:p>
          <a:p>
            <a:pPr lvl="3"/>
            <a:r>
              <a:rPr lang="en-US" sz="1300" b="0" i="0">
                <a:solidFill>
                  <a:srgbClr val="222222"/>
                </a:solidFill>
                <a:effectLst/>
                <a:latin typeface="Times New Roman" panose="02020603050405020304" pitchFamily="18" charset="0"/>
                <a:cs typeface="Times New Roman" panose="02020603050405020304" pitchFamily="18" charset="0"/>
              </a:rPr>
              <a:t>   new int[] { 1, 2, 3 },</a:t>
            </a:r>
          </a:p>
          <a:p>
            <a:pPr lvl="3"/>
            <a:r>
              <a:rPr lang="en-US" sz="1300" b="0" i="0">
                <a:solidFill>
                  <a:srgbClr val="222222"/>
                </a:solidFill>
                <a:effectLst/>
                <a:latin typeface="Times New Roman" panose="02020603050405020304" pitchFamily="18" charset="0"/>
                <a:cs typeface="Times New Roman" panose="02020603050405020304" pitchFamily="18" charset="0"/>
              </a:rPr>
              <a:t>   new int[] { 1, 1, 2, 3, 5, 8 }</a:t>
            </a:r>
          </a:p>
          <a:p>
            <a:pPr lvl="3"/>
            <a:r>
              <a:rPr lang="en-US" sz="1300" b="0" i="0">
                <a:solidFill>
                  <a:srgbClr val="222222"/>
                </a:solidFill>
                <a:effectLst/>
                <a:latin typeface="Times New Roman" panose="02020603050405020304" pitchFamily="18" charset="0"/>
                <a:cs typeface="Times New Roman" panose="02020603050405020304" pitchFamily="18" charset="0"/>
              </a:rPr>
              <a:t>};</a:t>
            </a:r>
          </a:p>
          <a:p>
            <a:pPr lvl="3"/>
            <a:r>
              <a:rPr lang="en-US" sz="1300" b="0" i="0">
                <a:solidFill>
                  <a:srgbClr val="222222"/>
                </a:solidFill>
                <a:effectLst/>
                <a:latin typeface="Times New Roman" panose="02020603050405020304" pitchFamily="18" charset="0"/>
                <a:cs typeface="Times New Roman" panose="02020603050405020304" pitchFamily="18" charset="0"/>
              </a:rPr>
              <a:t>int[][,] arr6 = new int[][,]</a:t>
            </a:r>
          </a:p>
          <a:p>
            <a:pPr lvl="3"/>
            <a:r>
              <a:rPr lang="en-US" sz="1300" b="0" i="0">
                <a:solidFill>
                  <a:srgbClr val="222222"/>
                </a:solidFill>
                <a:effectLst/>
                <a:latin typeface="Times New Roman" panose="02020603050405020304" pitchFamily="18" charset="0"/>
                <a:cs typeface="Times New Roman" panose="02020603050405020304" pitchFamily="18" charset="0"/>
              </a:rPr>
              <a:t>{</a:t>
            </a:r>
          </a:p>
          <a:p>
            <a:pPr lvl="3"/>
            <a:r>
              <a:rPr lang="en-US" sz="1300" b="0" i="0">
                <a:solidFill>
                  <a:srgbClr val="222222"/>
                </a:solidFill>
                <a:effectLst/>
                <a:latin typeface="Times New Roman" panose="02020603050405020304" pitchFamily="18" charset="0"/>
                <a:cs typeface="Times New Roman" panose="02020603050405020304" pitchFamily="18" charset="0"/>
              </a:rPr>
              <a:t>    new int[,] { { 1, 2}, { 3, 4 } },</a:t>
            </a:r>
          </a:p>
          <a:p>
            <a:pPr lvl="3"/>
            <a:r>
              <a:rPr lang="en-US" sz="1300" b="0" i="0">
                <a:solidFill>
                  <a:srgbClr val="222222"/>
                </a:solidFill>
                <a:effectLst/>
                <a:latin typeface="Times New Roman" panose="02020603050405020304" pitchFamily="18" charset="0"/>
                <a:cs typeface="Times New Roman" panose="02020603050405020304" pitchFamily="18" charset="0"/>
              </a:rPr>
              <a:t>    new int[,] { {11, 12, 13}, { 14, 15, 16} }</a:t>
            </a:r>
          </a:p>
          <a:p>
            <a:pPr lvl="3"/>
            <a:r>
              <a:rPr lang="en-US" sz="1300" b="0" i="0">
                <a:solidFill>
                  <a:srgbClr val="222222"/>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34028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7CA919-FEFC-4FF5-87D0-324D47D45FBA}"/>
              </a:ext>
            </a:extLst>
          </p:cNvPr>
          <p:cNvSpPr>
            <a:spLocks noGrp="1"/>
          </p:cNvSpPr>
          <p:nvPr>
            <p:ph idx="1"/>
          </p:nvPr>
        </p:nvSpPr>
        <p:spPr>
          <a:xfrm>
            <a:off x="545433" y="497305"/>
            <a:ext cx="11181346" cy="5903495"/>
          </a:xfrm>
        </p:spPr>
        <p:txBody>
          <a:bodyPr>
            <a:noAutofit/>
          </a:bodyPr>
          <a:lstStyle/>
          <a:p>
            <a:pPr algn="l"/>
            <a:r>
              <a:rPr lang="en-US" b="1" i="0">
                <a:solidFill>
                  <a:srgbClr val="404040"/>
                </a:solidFill>
                <a:effectLst/>
                <a:latin typeface="Times New Roman" panose="02020603050405020304" pitchFamily="18" charset="0"/>
                <a:cs typeface="Times New Roman" panose="02020603050405020304" pitchFamily="18" charset="0"/>
              </a:rPr>
              <a:t>Jagged arrays</a:t>
            </a:r>
          </a:p>
          <a:p>
            <a:pPr lvl="1"/>
            <a:r>
              <a:rPr lang="en-US" sz="1500" b="1">
                <a:solidFill>
                  <a:srgbClr val="404040"/>
                </a:solidFill>
                <a:latin typeface="Times New Roman" panose="02020603050405020304" pitchFamily="18" charset="0"/>
                <a:cs typeface="Times New Roman" panose="02020603050405020304" pitchFamily="18" charset="0"/>
              </a:rPr>
              <a:t>Ex: </a:t>
            </a:r>
            <a:r>
              <a:rPr lang="en-US" sz="1500" b="0" i="0">
                <a:solidFill>
                  <a:srgbClr val="222222"/>
                </a:solidFill>
                <a:effectLst/>
                <a:latin typeface="Times New Roman" panose="02020603050405020304" pitchFamily="18" charset="0"/>
                <a:cs typeface="Times New Roman" panose="02020603050405020304" pitchFamily="18" charset="0"/>
              </a:rPr>
              <a:t>The following snippet shows how to print the content of the </a:t>
            </a:r>
            <a:r>
              <a:rPr lang="en-US" sz="1500" b="1" i="0">
                <a:solidFill>
                  <a:srgbClr val="222222"/>
                </a:solidFill>
                <a:effectLst/>
                <a:latin typeface="Times New Roman" panose="02020603050405020304" pitchFamily="18" charset="0"/>
                <a:cs typeface="Times New Roman" panose="02020603050405020304" pitchFamily="18" charset="0"/>
              </a:rPr>
              <a:t>arr5</a:t>
            </a:r>
            <a:r>
              <a:rPr lang="en-US" sz="1500" b="0" i="0">
                <a:solidFill>
                  <a:srgbClr val="222222"/>
                </a:solidFill>
                <a:effectLst/>
                <a:latin typeface="Times New Roman" panose="02020603050405020304" pitchFamily="18" charset="0"/>
                <a:cs typeface="Times New Roman" panose="02020603050405020304" pitchFamily="18" charset="0"/>
              </a:rPr>
              <a:t> array shown earlier:</a:t>
            </a:r>
            <a:endParaRPr lang="en-US" sz="1500">
              <a:solidFill>
                <a:srgbClr val="222222"/>
              </a:solidFill>
              <a:latin typeface="Times New Roman" panose="02020603050405020304" pitchFamily="18" charset="0"/>
              <a:cs typeface="Times New Roman" panose="02020603050405020304" pitchFamily="18" charset="0"/>
            </a:endParaRP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for(int i = 0; i &lt; arr5.Length; ++i)</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for(int j = 0; j &lt; arr5[i].Length; ++j)</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Console.Write($"{arr5[i][j]} ");</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Console.WriteLine();</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lvl="2"/>
            <a:endParaRPr lang="en-US" sz="1500" b="1">
              <a:solidFill>
                <a:srgbClr val="40404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5492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FEFB0-E938-4D47-B12D-E59C8DEBBE4B}"/>
              </a:ext>
            </a:extLst>
          </p:cNvPr>
          <p:cNvSpPr>
            <a:spLocks noGrp="1"/>
          </p:cNvSpPr>
          <p:nvPr>
            <p:ph type="title"/>
          </p:nvPr>
        </p:nvSpPr>
        <p:spPr>
          <a:xfrm>
            <a:off x="1066800" y="642594"/>
            <a:ext cx="10058400" cy="801195"/>
          </a:xfrm>
        </p:spPr>
        <p:txBody>
          <a:bodyPr/>
          <a:lstStyle/>
          <a:p>
            <a:pPr algn="ctr"/>
            <a:r>
              <a:rPr lang="en-US" b="1">
                <a:latin typeface="Times New Roman" panose="02020603050405020304" pitchFamily="18" charset="0"/>
                <a:cs typeface="Times New Roman" panose="02020603050405020304" pitchFamily="18" charset="0"/>
              </a:rPr>
              <a:t>Table Of Contents</a:t>
            </a:r>
          </a:p>
        </p:txBody>
      </p:sp>
      <p:sp>
        <p:nvSpPr>
          <p:cNvPr id="3" name="Content Placeholder 2">
            <a:extLst>
              <a:ext uri="{FF2B5EF4-FFF2-40B4-BE49-F238E27FC236}">
                <a16:creationId xmlns:a16="http://schemas.microsoft.com/office/drawing/2014/main" id="{0C1216EC-DEFB-4FBF-B6C1-AD4EA0654C6A}"/>
              </a:ext>
            </a:extLst>
          </p:cNvPr>
          <p:cNvSpPr>
            <a:spLocks noGrp="1"/>
          </p:cNvSpPr>
          <p:nvPr>
            <p:ph idx="1"/>
          </p:nvPr>
        </p:nvSpPr>
        <p:spPr>
          <a:xfrm>
            <a:off x="770021" y="1443789"/>
            <a:ext cx="10555705" cy="4771617"/>
          </a:xfrm>
        </p:spPr>
        <p:txBody>
          <a:bodyPr>
            <a:normAutofit/>
          </a:bodyPr>
          <a:lstStyle/>
          <a:p>
            <a:r>
              <a:rPr lang="en-US" sz="2000" b="1">
                <a:solidFill>
                  <a:srgbClr val="FF0000"/>
                </a:solidFill>
                <a:latin typeface="Times New Roman" panose="02020603050405020304" pitchFamily="18" charset="0"/>
                <a:cs typeface="Times New Roman" panose="02020603050405020304" pitchFamily="18" charset="0"/>
              </a:rPr>
              <a:t>Chapter 1: </a:t>
            </a:r>
            <a:r>
              <a:rPr lang="en-US" sz="2000" b="1" i="0">
                <a:solidFill>
                  <a:srgbClr val="FF0000"/>
                </a:solidFill>
                <a:effectLst/>
                <a:latin typeface="Times New Roman" panose="02020603050405020304" pitchFamily="18" charset="0"/>
                <a:cs typeface="Times New Roman" panose="02020603050405020304" pitchFamily="18" charset="0"/>
              </a:rPr>
              <a:t>Data Types and Operators</a:t>
            </a:r>
          </a:p>
          <a:p>
            <a:r>
              <a:rPr lang="en-US" sz="2000" b="1">
                <a:solidFill>
                  <a:srgbClr val="FF0000"/>
                </a:solidFill>
                <a:latin typeface="Times New Roman" panose="02020603050405020304" pitchFamily="18" charset="0"/>
                <a:cs typeface="Times New Roman" panose="02020603050405020304" pitchFamily="18" charset="0"/>
              </a:rPr>
              <a:t>Chapter 2: </a:t>
            </a:r>
            <a:r>
              <a:rPr lang="en-US" sz="2000" b="1" i="0">
                <a:solidFill>
                  <a:srgbClr val="FF0000"/>
                </a:solidFill>
                <a:effectLst/>
                <a:latin typeface="Times New Roman" panose="02020603050405020304" pitchFamily="18" charset="0"/>
                <a:cs typeface="Times New Roman" panose="02020603050405020304" pitchFamily="18" charset="0"/>
              </a:rPr>
              <a:t>Control Statements and Exceptions</a:t>
            </a:r>
            <a:endParaRPr lang="en-US" sz="2000"/>
          </a:p>
        </p:txBody>
      </p:sp>
    </p:spTree>
    <p:extLst>
      <p:ext uri="{BB962C8B-B14F-4D97-AF65-F5344CB8AC3E}">
        <p14:creationId xmlns:p14="http://schemas.microsoft.com/office/powerpoint/2010/main" val="1083325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7CA919-FEFC-4FF5-87D0-324D47D45FBA}"/>
              </a:ext>
            </a:extLst>
          </p:cNvPr>
          <p:cNvSpPr>
            <a:spLocks noGrp="1"/>
          </p:cNvSpPr>
          <p:nvPr>
            <p:ph idx="1"/>
          </p:nvPr>
        </p:nvSpPr>
        <p:spPr>
          <a:xfrm>
            <a:off x="545433" y="497305"/>
            <a:ext cx="11181346" cy="5903495"/>
          </a:xfrm>
        </p:spPr>
        <p:txBody>
          <a:bodyPr>
            <a:noAutofit/>
          </a:bodyPr>
          <a:lstStyle/>
          <a:p>
            <a:pPr algn="l"/>
            <a:r>
              <a:rPr lang="en-US" b="1" i="0">
                <a:solidFill>
                  <a:srgbClr val="404040"/>
                </a:solidFill>
                <a:effectLst/>
                <a:latin typeface="Times New Roman" panose="02020603050405020304" pitchFamily="18" charset="0"/>
                <a:cs typeface="Times New Roman" panose="02020603050405020304" pitchFamily="18" charset="0"/>
              </a:rPr>
              <a:t>Conversions with helper classes</a:t>
            </a:r>
          </a:p>
          <a:p>
            <a:pPr lvl="1"/>
            <a:r>
              <a:rPr lang="en-US" sz="1500" b="1">
                <a:solidFill>
                  <a:srgbClr val="404040"/>
                </a:solidFill>
                <a:latin typeface="Times New Roman" panose="02020603050405020304" pitchFamily="18" charset="0"/>
                <a:cs typeface="Times New Roman" panose="02020603050405020304" pitchFamily="18" charset="0"/>
              </a:rPr>
              <a:t>Ex: </a:t>
            </a:r>
            <a:r>
              <a:rPr lang="en-US" sz="1500" b="0" i="0">
                <a:solidFill>
                  <a:srgbClr val="222222"/>
                </a:solidFill>
                <a:effectLst/>
                <a:latin typeface="Times New Roman" panose="02020603050405020304" pitchFamily="18" charset="0"/>
                <a:cs typeface="Times New Roman" panose="02020603050405020304" pitchFamily="18" charset="0"/>
              </a:rPr>
              <a:t>The following listing shows several examples of conversion using helper classes:</a:t>
            </a:r>
          </a:p>
          <a:p>
            <a:pPr lvl="2"/>
            <a:r>
              <a:rPr lang="en-US" sz="1500" b="0" i="0">
                <a:solidFill>
                  <a:srgbClr val="222222"/>
                </a:solidFill>
                <a:effectLst/>
                <a:latin typeface="Times New Roman" panose="02020603050405020304" pitchFamily="18" charset="0"/>
                <a:cs typeface="Times New Roman" panose="02020603050405020304" pitchFamily="18" charset="0"/>
              </a:rPr>
              <a:t>DateTime dt1 = DateTime.Parse("2019.08.31");</a:t>
            </a:r>
          </a:p>
          <a:p>
            <a:pPr lvl="2"/>
            <a:r>
              <a:rPr lang="en-US" sz="1500" b="0" i="0">
                <a:solidFill>
                  <a:srgbClr val="222222"/>
                </a:solidFill>
                <a:effectLst/>
                <a:latin typeface="Times New Roman" panose="02020603050405020304" pitchFamily="18" charset="0"/>
                <a:cs typeface="Times New Roman" panose="02020603050405020304" pitchFamily="18" charset="0"/>
              </a:rPr>
              <a:t>DateTime.TryParse("2019.08.31", out DateTime dt2);</a:t>
            </a:r>
          </a:p>
          <a:p>
            <a:pPr lvl="2"/>
            <a:r>
              <a:rPr lang="en-US" sz="1500" b="0" i="0">
                <a:solidFill>
                  <a:srgbClr val="222222"/>
                </a:solidFill>
                <a:effectLst/>
                <a:latin typeface="Times New Roman" panose="02020603050405020304" pitchFamily="18" charset="0"/>
                <a:cs typeface="Times New Roman" panose="02020603050405020304" pitchFamily="18" charset="0"/>
              </a:rPr>
              <a:t>int i1 = int.Parse("42");          // successful, i1 = 42</a:t>
            </a:r>
          </a:p>
          <a:p>
            <a:pPr lvl="2"/>
            <a:r>
              <a:rPr lang="en-US" sz="1500" b="0" i="0">
                <a:solidFill>
                  <a:srgbClr val="222222"/>
                </a:solidFill>
                <a:effectLst/>
                <a:latin typeface="Times New Roman" panose="02020603050405020304" pitchFamily="18" charset="0"/>
                <a:cs typeface="Times New Roman" panose="02020603050405020304" pitchFamily="18" charset="0"/>
              </a:rPr>
              <a:t>int i2 = int.Parse("42.15");       // error, throws exception</a:t>
            </a:r>
          </a:p>
          <a:p>
            <a:pPr lvl="2"/>
            <a:r>
              <a:rPr lang="en-US" sz="1500" b="0" i="0">
                <a:solidFill>
                  <a:srgbClr val="222222"/>
                </a:solidFill>
                <a:effectLst/>
                <a:latin typeface="Times New Roman" panose="02020603050405020304" pitchFamily="18" charset="0"/>
                <a:cs typeface="Times New Roman" panose="02020603050405020304" pitchFamily="18" charset="0"/>
              </a:rPr>
              <a:t>int.TryParse("42.15", out int i3); // error, returns false,</a:t>
            </a:r>
          </a:p>
          <a:p>
            <a:pPr marL="548640" lvl="2" indent="0">
              <a:buNone/>
            </a:pPr>
            <a:r>
              <a:rPr lang="en-US" sz="1500" b="0" i="0">
                <a:solidFill>
                  <a:srgbClr val="222222"/>
                </a:solidFill>
                <a:effectLst/>
                <a:latin typeface="Times New Roman" panose="02020603050405020304" pitchFamily="18" charset="0"/>
                <a:cs typeface="Times New Roman" panose="02020603050405020304" pitchFamily="18" charset="0"/>
              </a:rPr>
              <a:t>                                   // i3 = 0</a:t>
            </a:r>
          </a:p>
          <a:p>
            <a:pPr lvl="2"/>
            <a:r>
              <a:rPr lang="en-US" sz="1500" b="0" i="0">
                <a:solidFill>
                  <a:srgbClr val="222222"/>
                </a:solidFill>
                <a:effectLst/>
                <a:latin typeface="Times New Roman" panose="02020603050405020304" pitchFamily="18" charset="0"/>
                <a:cs typeface="Times New Roman" panose="02020603050405020304" pitchFamily="18" charset="0"/>
              </a:rPr>
              <a:t>It is important to note the key difference between </a:t>
            </a:r>
            <a:r>
              <a:rPr lang="en-US" sz="1500" b="1" i="0">
                <a:solidFill>
                  <a:srgbClr val="222222"/>
                </a:solidFill>
                <a:effectLst/>
                <a:latin typeface="Times New Roman" panose="02020603050405020304" pitchFamily="18" charset="0"/>
                <a:cs typeface="Times New Roman" panose="02020603050405020304" pitchFamily="18" charset="0"/>
              </a:rPr>
              <a:t>Parse()</a:t>
            </a:r>
            <a:r>
              <a:rPr lang="en-US" sz="1500" b="0" i="0">
                <a:solidFill>
                  <a:srgbClr val="222222"/>
                </a:solidFill>
                <a:effectLst/>
                <a:latin typeface="Times New Roman" panose="02020603050405020304" pitchFamily="18" charset="0"/>
                <a:cs typeface="Times New Roman" panose="02020603050405020304" pitchFamily="18" charset="0"/>
              </a:rPr>
              <a:t> and </a:t>
            </a:r>
            <a:r>
              <a:rPr lang="en-US" sz="1500" b="1" i="0">
                <a:solidFill>
                  <a:srgbClr val="222222"/>
                </a:solidFill>
                <a:effectLst/>
                <a:latin typeface="Times New Roman" panose="02020603050405020304" pitchFamily="18" charset="0"/>
                <a:cs typeface="Times New Roman" panose="02020603050405020304" pitchFamily="18" charset="0"/>
              </a:rPr>
              <a:t>TryParse()</a:t>
            </a:r>
            <a:endParaRPr lang="en-US" sz="1500" b="0" i="0">
              <a:solidFill>
                <a:srgbClr val="222222"/>
              </a:solidFill>
              <a:effectLst/>
              <a:latin typeface="Times New Roman" panose="02020603050405020304" pitchFamily="18" charset="0"/>
              <a:cs typeface="Times New Roman" panose="02020603050405020304" pitchFamily="18" charset="0"/>
            </a:endParaRPr>
          </a:p>
          <a:p>
            <a:pPr lvl="1"/>
            <a:endParaRPr lang="en-US" sz="1500" b="1">
              <a:solidFill>
                <a:srgbClr val="40404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032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7CA919-FEFC-4FF5-87D0-324D47D45FBA}"/>
              </a:ext>
            </a:extLst>
          </p:cNvPr>
          <p:cNvSpPr>
            <a:spLocks noGrp="1"/>
          </p:cNvSpPr>
          <p:nvPr>
            <p:ph idx="1"/>
          </p:nvPr>
        </p:nvSpPr>
        <p:spPr>
          <a:xfrm>
            <a:off x="545433" y="497305"/>
            <a:ext cx="11181346" cy="5903495"/>
          </a:xfrm>
        </p:spPr>
        <p:txBody>
          <a:bodyPr>
            <a:noAutofit/>
          </a:bodyPr>
          <a:lstStyle/>
          <a:p>
            <a:pPr algn="l"/>
            <a:r>
              <a:rPr lang="en-US" b="1" i="0">
                <a:solidFill>
                  <a:srgbClr val="404040"/>
                </a:solidFill>
                <a:effectLst/>
                <a:latin typeface="source sans pro" panose="020B0503030403020204" pitchFamily="34" charset="0"/>
              </a:rPr>
              <a:t>Operators</a:t>
            </a:r>
            <a:endParaRPr lang="en-US" b="1" i="0">
              <a:solidFill>
                <a:srgbClr val="404040"/>
              </a:solidFill>
              <a:effectLst/>
              <a:latin typeface="Times New Roman" panose="02020603050405020304" pitchFamily="18" charset="0"/>
              <a:cs typeface="Times New Roman" panose="02020603050405020304" pitchFamily="18" charset="0"/>
            </a:endParaRPr>
          </a:p>
          <a:p>
            <a:pPr algn="l"/>
            <a:endParaRPr lang="en-US" b="1" i="0">
              <a:solidFill>
                <a:srgbClr val="404040"/>
              </a:solidFill>
              <a:effectLst/>
              <a:latin typeface="source sans pro" panose="020B0503030403020204" pitchFamily="34" charset="0"/>
            </a:endParaRPr>
          </a:p>
        </p:txBody>
      </p:sp>
      <p:pic>
        <p:nvPicPr>
          <p:cNvPr id="7170" name="Picture 2">
            <a:extLst>
              <a:ext uri="{FF2B5EF4-FFF2-40B4-BE49-F238E27FC236}">
                <a16:creationId xmlns:a16="http://schemas.microsoft.com/office/drawing/2014/main" id="{B7C27F81-A1CC-4E59-A928-68C3F5A50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063" y="954504"/>
            <a:ext cx="10860503" cy="5406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212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7CA919-FEFC-4FF5-87D0-324D47D45FBA}"/>
              </a:ext>
            </a:extLst>
          </p:cNvPr>
          <p:cNvSpPr>
            <a:spLocks noGrp="1"/>
          </p:cNvSpPr>
          <p:nvPr>
            <p:ph idx="1"/>
          </p:nvPr>
        </p:nvSpPr>
        <p:spPr>
          <a:xfrm>
            <a:off x="545433" y="497305"/>
            <a:ext cx="11181346" cy="5903495"/>
          </a:xfrm>
        </p:spPr>
        <p:txBody>
          <a:bodyPr>
            <a:noAutofit/>
          </a:bodyPr>
          <a:lstStyle/>
          <a:p>
            <a:r>
              <a:rPr lang="en-US" b="1" i="0">
                <a:solidFill>
                  <a:srgbClr val="404040"/>
                </a:solidFill>
                <a:effectLst/>
                <a:latin typeface="Times New Roman" panose="02020603050405020304" pitchFamily="18" charset="0"/>
                <a:cs typeface="Times New Roman" panose="02020603050405020304" pitchFamily="18" charset="0"/>
              </a:rPr>
              <a:t>Arithmetic operators: </a:t>
            </a:r>
            <a:r>
              <a:rPr lang="en-US" b="1" i="0">
                <a:solidFill>
                  <a:srgbClr val="222222"/>
                </a:solidFill>
                <a:effectLst/>
                <a:latin typeface="Times New Roman" panose="02020603050405020304" pitchFamily="18" charset="0"/>
                <a:cs typeface="Times New Roman" panose="02020603050405020304" pitchFamily="18" charset="0"/>
              </a:rPr>
              <a:t>Arithmetic operators</a:t>
            </a:r>
            <a:r>
              <a:rPr lang="en-US" b="0" i="0">
                <a:solidFill>
                  <a:srgbClr val="222222"/>
                </a:solidFill>
                <a:effectLst/>
                <a:latin typeface="Times New Roman" panose="02020603050405020304" pitchFamily="18" charset="0"/>
                <a:cs typeface="Times New Roman" panose="02020603050405020304" pitchFamily="18" charset="0"/>
              </a:rPr>
              <a:t> perform arithmetic operations on the numerical type and can be unary or binary operators.</a:t>
            </a:r>
          </a:p>
          <a:p>
            <a:endParaRPr lang="en-US">
              <a:solidFill>
                <a:srgbClr val="222222"/>
              </a:solidFill>
              <a:latin typeface="Times New Roman" panose="02020603050405020304" pitchFamily="18" charset="0"/>
              <a:cs typeface="Times New Roman" panose="02020603050405020304" pitchFamily="18" charset="0"/>
            </a:endParaRPr>
          </a:p>
          <a:p>
            <a:endParaRPr lang="en-US" b="1" i="0">
              <a:solidFill>
                <a:srgbClr val="222222"/>
              </a:solidFill>
              <a:effectLst/>
              <a:latin typeface="Times New Roman" panose="02020603050405020304" pitchFamily="18" charset="0"/>
              <a:cs typeface="Times New Roman" panose="02020603050405020304" pitchFamily="18" charset="0"/>
            </a:endParaRPr>
          </a:p>
          <a:p>
            <a:pPr marL="0" indent="0">
              <a:buNone/>
            </a:pPr>
            <a:endParaRPr lang="en-US" b="1">
              <a:solidFill>
                <a:srgbClr val="222222"/>
              </a:solidFill>
              <a:latin typeface="Times New Roman" panose="02020603050405020304" pitchFamily="18" charset="0"/>
              <a:cs typeface="Times New Roman" panose="02020603050405020304" pitchFamily="18" charset="0"/>
            </a:endParaRPr>
          </a:p>
          <a:p>
            <a:pPr marL="0" indent="0">
              <a:buNone/>
            </a:pPr>
            <a:endParaRPr lang="en-US" b="1">
              <a:solidFill>
                <a:srgbClr val="222222"/>
              </a:solidFill>
              <a:latin typeface="Times New Roman" panose="02020603050405020304" pitchFamily="18" charset="0"/>
              <a:cs typeface="Times New Roman" panose="02020603050405020304" pitchFamily="18" charset="0"/>
            </a:endParaRPr>
          </a:p>
          <a:p>
            <a:pPr lvl="2"/>
            <a:r>
              <a:rPr lang="en-US" b="1" i="0">
                <a:solidFill>
                  <a:srgbClr val="404040"/>
                </a:solidFill>
                <a:effectLst/>
                <a:latin typeface="Times New Roman" panose="02020603050405020304" pitchFamily="18" charset="0"/>
                <a:cs typeface="Times New Roman" panose="02020603050405020304" pitchFamily="18" charset="0"/>
              </a:rPr>
              <a:t>Ex:</a:t>
            </a:r>
          </a:p>
          <a:p>
            <a:pPr lvl="3"/>
            <a:r>
              <a:rPr lang="en-US" b="0" i="0">
                <a:solidFill>
                  <a:srgbClr val="222222"/>
                </a:solidFill>
                <a:effectLst/>
                <a:latin typeface="Times New Roman" panose="02020603050405020304" pitchFamily="18" charset="0"/>
                <a:cs typeface="Times New Roman" panose="02020603050405020304" pitchFamily="18" charset="0"/>
              </a:rPr>
              <a:t>int a = 10;</a:t>
            </a:r>
          </a:p>
          <a:p>
            <a:pPr lvl="3"/>
            <a:r>
              <a:rPr lang="en-US" b="0" i="0">
                <a:solidFill>
                  <a:srgbClr val="222222"/>
                </a:solidFill>
                <a:effectLst/>
                <a:latin typeface="Times New Roman" panose="02020603050405020304" pitchFamily="18" charset="0"/>
                <a:cs typeface="Times New Roman" panose="02020603050405020304" pitchFamily="18" charset="0"/>
              </a:rPr>
              <a:t>int b = a++;</a:t>
            </a:r>
          </a:p>
          <a:p>
            <a:r>
              <a:rPr lang="en-US" b="1" i="0">
                <a:solidFill>
                  <a:srgbClr val="404040"/>
                </a:solidFill>
                <a:effectLst/>
                <a:latin typeface="Times New Roman" panose="02020603050405020304" pitchFamily="18" charset="0"/>
                <a:cs typeface="Times New Roman" panose="02020603050405020304" pitchFamily="18" charset="0"/>
              </a:rPr>
              <a:t>Relational operators: </a:t>
            </a:r>
            <a:r>
              <a:rPr lang="en-US" b="0" i="0">
                <a:solidFill>
                  <a:srgbClr val="222222"/>
                </a:solidFill>
                <a:effectLst/>
                <a:latin typeface="Times New Roman" panose="02020603050405020304" pitchFamily="18" charset="0"/>
                <a:cs typeface="Times New Roman" panose="02020603050405020304" pitchFamily="18" charset="0"/>
              </a:rPr>
              <a:t>Relational operators, also called </a:t>
            </a:r>
            <a:r>
              <a:rPr lang="en-US" b="1" i="0">
                <a:solidFill>
                  <a:srgbClr val="222222"/>
                </a:solidFill>
                <a:effectLst/>
                <a:latin typeface="Times New Roman" panose="02020603050405020304" pitchFamily="18" charset="0"/>
                <a:cs typeface="Times New Roman" panose="02020603050405020304" pitchFamily="18" charset="0"/>
              </a:rPr>
              <a:t>comparison operators</a:t>
            </a:r>
            <a:r>
              <a:rPr lang="en-US" b="0" i="0">
                <a:solidFill>
                  <a:srgbClr val="222222"/>
                </a:solidFill>
                <a:effectLst/>
                <a:latin typeface="Times New Roman" panose="02020603050405020304" pitchFamily="18" charset="0"/>
                <a:cs typeface="Times New Roman" panose="02020603050405020304" pitchFamily="18" charset="0"/>
              </a:rPr>
              <a:t>, perform a comparison on their operands.</a:t>
            </a:r>
            <a:endParaRPr lang="en-US" b="1" i="0">
              <a:solidFill>
                <a:srgbClr val="404040"/>
              </a:solidFill>
              <a:effectLst/>
              <a:latin typeface="Times New Roman" panose="02020603050405020304" pitchFamily="18" charset="0"/>
              <a:cs typeface="Times New Roman" panose="02020603050405020304" pitchFamily="18" charset="0"/>
            </a:endParaRPr>
          </a:p>
          <a:p>
            <a:pPr lvl="3"/>
            <a:endParaRPr lang="en-US" b="1" i="0">
              <a:solidFill>
                <a:srgbClr val="404040"/>
              </a:solidFill>
              <a:effectLst/>
              <a:latin typeface="Times New Roman" panose="02020603050405020304" pitchFamily="18" charset="0"/>
              <a:cs typeface="Times New Roman" panose="02020603050405020304" pitchFamily="18" charset="0"/>
            </a:endParaRPr>
          </a:p>
          <a:p>
            <a:pPr algn="l"/>
            <a:endParaRPr lang="en-US" b="1" i="0">
              <a:solidFill>
                <a:srgbClr val="404040"/>
              </a:solidFill>
              <a:effectLst/>
              <a:latin typeface="Times New Roman" panose="02020603050405020304" pitchFamily="18" charset="0"/>
              <a:cs typeface="Times New Roman" panose="02020603050405020304" pitchFamily="18" charset="0"/>
            </a:endParaRPr>
          </a:p>
          <a:p>
            <a:pPr algn="l"/>
            <a:endParaRPr lang="en-US" b="1" i="0">
              <a:solidFill>
                <a:srgbClr val="404040"/>
              </a:solidFill>
              <a:effectLst/>
              <a:latin typeface="Times New Roman" panose="02020603050405020304" pitchFamily="18" charset="0"/>
              <a:cs typeface="Times New Roman" panose="02020603050405020304" pitchFamily="18" charset="0"/>
            </a:endParaRPr>
          </a:p>
        </p:txBody>
      </p:sp>
      <p:pic>
        <p:nvPicPr>
          <p:cNvPr id="8194" name="Picture 2">
            <a:extLst>
              <a:ext uri="{FF2B5EF4-FFF2-40B4-BE49-F238E27FC236}">
                <a16:creationId xmlns:a16="http://schemas.microsoft.com/office/drawing/2014/main" id="{932894D1-AFD3-4004-9BA1-734E35E1A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832" y="966036"/>
            <a:ext cx="2791326" cy="161674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A7650C18-FF78-4892-8592-502F0064F9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4520" y="3713747"/>
            <a:ext cx="4457950" cy="2646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322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7CA919-FEFC-4FF5-87D0-324D47D45FBA}"/>
              </a:ext>
            </a:extLst>
          </p:cNvPr>
          <p:cNvSpPr>
            <a:spLocks noGrp="1"/>
          </p:cNvSpPr>
          <p:nvPr>
            <p:ph idx="1"/>
          </p:nvPr>
        </p:nvSpPr>
        <p:spPr>
          <a:xfrm>
            <a:off x="545433" y="497305"/>
            <a:ext cx="11181346" cy="5903495"/>
          </a:xfrm>
        </p:spPr>
        <p:txBody>
          <a:bodyPr>
            <a:noAutofit/>
          </a:bodyPr>
          <a:lstStyle/>
          <a:p>
            <a:pPr lvl="1"/>
            <a:r>
              <a:rPr lang="en-US" sz="1500" b="0" i="0">
                <a:solidFill>
                  <a:srgbClr val="222222"/>
                </a:solidFill>
                <a:effectLst/>
                <a:latin typeface="Times New Roman" panose="02020603050405020304" pitchFamily="18" charset="0"/>
                <a:cs typeface="Times New Roman" panose="02020603050405020304" pitchFamily="18" charset="0"/>
              </a:rPr>
              <a:t>The next code listing shows several relational operators being used:</a:t>
            </a:r>
          </a:p>
          <a:p>
            <a:pPr lvl="3"/>
            <a:r>
              <a:rPr lang="en-US" sz="1500" b="0" i="0">
                <a:solidFill>
                  <a:srgbClr val="222222"/>
                </a:solidFill>
                <a:effectLst/>
                <a:latin typeface="Times New Roman" panose="02020603050405020304" pitchFamily="18" charset="0"/>
                <a:cs typeface="Times New Roman" panose="02020603050405020304" pitchFamily="18" charset="0"/>
              </a:rPr>
              <a:t>int a = 42;</a:t>
            </a:r>
          </a:p>
          <a:p>
            <a:pPr lvl="3"/>
            <a:r>
              <a:rPr lang="en-US" sz="1500" b="0" i="0">
                <a:solidFill>
                  <a:srgbClr val="222222"/>
                </a:solidFill>
                <a:effectLst/>
                <a:latin typeface="Times New Roman" panose="02020603050405020304" pitchFamily="18" charset="0"/>
                <a:cs typeface="Times New Roman" panose="02020603050405020304" pitchFamily="18" charset="0"/>
              </a:rPr>
              <a:t>int b = 10;</a:t>
            </a:r>
          </a:p>
          <a:p>
            <a:pPr lvl="3"/>
            <a:r>
              <a:rPr lang="en-US" sz="1500" b="0" i="0">
                <a:solidFill>
                  <a:srgbClr val="222222"/>
                </a:solidFill>
                <a:effectLst/>
                <a:latin typeface="Times New Roman" panose="02020603050405020304" pitchFamily="18" charset="0"/>
                <a:cs typeface="Times New Roman" panose="02020603050405020304" pitchFamily="18" charset="0"/>
              </a:rPr>
              <a:t>bool v1 = a != b;</a:t>
            </a:r>
          </a:p>
          <a:p>
            <a:pPr lvl="3"/>
            <a:r>
              <a:rPr lang="en-US" sz="1500" b="0" i="0">
                <a:solidFill>
                  <a:srgbClr val="222222"/>
                </a:solidFill>
                <a:effectLst/>
                <a:latin typeface="Times New Roman" panose="02020603050405020304" pitchFamily="18" charset="0"/>
                <a:cs typeface="Times New Roman" panose="02020603050405020304" pitchFamily="18" charset="0"/>
              </a:rPr>
              <a:t>bool v2 = 0 &lt;= a &amp;&amp; a &lt;= 100;</a:t>
            </a:r>
          </a:p>
          <a:p>
            <a:pPr lvl="3"/>
            <a:r>
              <a:rPr lang="en-US" sz="1500" b="0" i="0">
                <a:solidFill>
                  <a:srgbClr val="222222"/>
                </a:solidFill>
                <a:effectLst/>
                <a:latin typeface="Times New Roman" panose="02020603050405020304" pitchFamily="18" charset="0"/>
                <a:cs typeface="Times New Roman" panose="02020603050405020304" pitchFamily="18" charset="0"/>
              </a:rPr>
              <a:t>if(a == 42) { /* ... */ }</a:t>
            </a:r>
          </a:p>
          <a:p>
            <a:r>
              <a:rPr lang="en-US" b="1" i="0">
                <a:solidFill>
                  <a:srgbClr val="404040"/>
                </a:solidFill>
                <a:effectLst/>
                <a:latin typeface="Times New Roman" panose="02020603050405020304" pitchFamily="18" charset="0"/>
                <a:cs typeface="Times New Roman" panose="02020603050405020304" pitchFamily="18" charset="0"/>
              </a:rPr>
              <a:t>Logical operators: </a:t>
            </a:r>
            <a:r>
              <a:rPr lang="en-US" b="0" i="0">
                <a:solidFill>
                  <a:srgbClr val="222222"/>
                </a:solidFill>
                <a:effectLst/>
                <a:latin typeface="Times New Roman" panose="02020603050405020304" pitchFamily="18" charset="0"/>
                <a:cs typeface="Times New Roman" panose="02020603050405020304" pitchFamily="18" charset="0"/>
              </a:rPr>
              <a:t>Logical operators perform a logical operation on </a:t>
            </a:r>
            <a:r>
              <a:rPr lang="en-US" b="1" i="0">
                <a:solidFill>
                  <a:srgbClr val="222222"/>
                </a:solidFill>
                <a:effectLst/>
                <a:latin typeface="Times New Roman" panose="02020603050405020304" pitchFamily="18" charset="0"/>
                <a:cs typeface="Times New Roman" panose="02020603050405020304" pitchFamily="18" charset="0"/>
              </a:rPr>
              <a:t>bool</a:t>
            </a:r>
            <a:r>
              <a:rPr lang="en-US" b="0" i="0">
                <a:solidFill>
                  <a:srgbClr val="222222"/>
                </a:solidFill>
                <a:effectLst/>
                <a:latin typeface="Times New Roman" panose="02020603050405020304" pitchFamily="18" charset="0"/>
                <a:cs typeface="Times New Roman" panose="02020603050405020304" pitchFamily="18" charset="0"/>
              </a:rPr>
              <a:t> operands.</a:t>
            </a:r>
          </a:p>
          <a:p>
            <a:endParaRPr lang="en-US">
              <a:solidFill>
                <a:srgbClr val="222222"/>
              </a:solidFill>
              <a:latin typeface="Times New Roman" panose="02020603050405020304" pitchFamily="18" charset="0"/>
              <a:cs typeface="Times New Roman" panose="02020603050405020304" pitchFamily="18" charset="0"/>
            </a:endParaRPr>
          </a:p>
          <a:p>
            <a:endParaRPr lang="en-US" b="0" i="0">
              <a:solidFill>
                <a:srgbClr val="222222"/>
              </a:solidFill>
              <a:effectLst/>
              <a:latin typeface="Times New Roman" panose="02020603050405020304" pitchFamily="18" charset="0"/>
              <a:cs typeface="Times New Roman" panose="02020603050405020304" pitchFamily="18" charset="0"/>
            </a:endParaRPr>
          </a:p>
          <a:p>
            <a:endParaRPr lang="en-US">
              <a:solidFill>
                <a:srgbClr val="222222"/>
              </a:solidFill>
              <a:latin typeface="Times New Roman" panose="02020603050405020304" pitchFamily="18" charset="0"/>
              <a:cs typeface="Times New Roman" panose="02020603050405020304" pitchFamily="18" charset="0"/>
            </a:endParaRPr>
          </a:p>
          <a:p>
            <a:endParaRPr lang="en-US" b="0" i="0">
              <a:solidFill>
                <a:srgbClr val="222222"/>
              </a:solidFill>
              <a:effectLst/>
              <a:latin typeface="Times New Roman" panose="02020603050405020304" pitchFamily="18" charset="0"/>
              <a:cs typeface="Times New Roman" panose="02020603050405020304" pitchFamily="18" charset="0"/>
            </a:endParaRPr>
          </a:p>
          <a:p>
            <a:pPr lvl="1"/>
            <a:r>
              <a:rPr lang="en-US" sz="1500">
                <a:solidFill>
                  <a:srgbClr val="222222"/>
                </a:solidFill>
                <a:latin typeface="Times New Roman" panose="02020603050405020304" pitchFamily="18" charset="0"/>
                <a:cs typeface="Times New Roman" panose="02020603050405020304" pitchFamily="18" charset="0"/>
              </a:rPr>
              <a:t>Ex: </a:t>
            </a:r>
          </a:p>
          <a:p>
            <a:pPr lvl="2"/>
            <a:r>
              <a:rPr lang="en-US" sz="1500" b="0" i="0">
                <a:solidFill>
                  <a:srgbClr val="222222"/>
                </a:solidFill>
                <a:effectLst/>
                <a:latin typeface="Times New Roman" panose="02020603050405020304" pitchFamily="18" charset="0"/>
                <a:cs typeface="Times New Roman" panose="02020603050405020304" pitchFamily="18" charset="0"/>
              </a:rPr>
              <a:t>The following example shows these operands in use:</a:t>
            </a:r>
          </a:p>
          <a:p>
            <a:pPr lvl="2"/>
            <a:r>
              <a:rPr lang="en-US" sz="1500" b="0" i="0">
                <a:solidFill>
                  <a:srgbClr val="222222"/>
                </a:solidFill>
                <a:effectLst/>
                <a:latin typeface="Times New Roman" panose="02020603050405020304" pitchFamily="18" charset="0"/>
                <a:cs typeface="Times New Roman" panose="02020603050405020304" pitchFamily="18" charset="0"/>
              </a:rPr>
              <a:t>bool a = true, b = false;</a:t>
            </a:r>
          </a:p>
          <a:p>
            <a:pPr lvl="2"/>
            <a:r>
              <a:rPr lang="en-US" sz="1500" b="0" i="0">
                <a:solidFill>
                  <a:srgbClr val="222222"/>
                </a:solidFill>
                <a:effectLst/>
                <a:latin typeface="Times New Roman" panose="02020603050405020304" pitchFamily="18" charset="0"/>
                <a:cs typeface="Times New Roman" panose="02020603050405020304" pitchFamily="18" charset="0"/>
              </a:rPr>
              <a:t>bool c = a &amp;&amp; b;</a:t>
            </a:r>
          </a:p>
          <a:p>
            <a:pPr lvl="2"/>
            <a:r>
              <a:rPr lang="en-US" sz="1500" b="0" i="0">
                <a:solidFill>
                  <a:srgbClr val="222222"/>
                </a:solidFill>
                <a:effectLst/>
                <a:latin typeface="Times New Roman" panose="02020603050405020304" pitchFamily="18" charset="0"/>
                <a:cs typeface="Times New Roman" panose="02020603050405020304" pitchFamily="18" charset="0"/>
              </a:rPr>
              <a:t>bool d = a || !b;</a:t>
            </a:r>
          </a:p>
          <a:p>
            <a:pPr lvl="2"/>
            <a:r>
              <a:rPr lang="en-US" sz="1500" b="0" i="0">
                <a:solidFill>
                  <a:srgbClr val="222222"/>
                </a:solidFill>
                <a:effectLst/>
                <a:latin typeface="Times New Roman" panose="02020603050405020304" pitchFamily="18" charset="0"/>
                <a:cs typeface="Times New Roman" panose="02020603050405020304" pitchFamily="18" charset="0"/>
              </a:rPr>
              <a:t>In this example, since </a:t>
            </a:r>
            <a:r>
              <a:rPr lang="en-US" sz="1500" b="1" i="0">
                <a:solidFill>
                  <a:srgbClr val="222222"/>
                </a:solidFill>
                <a:effectLst/>
                <a:latin typeface="Times New Roman" panose="02020603050405020304" pitchFamily="18" charset="0"/>
                <a:cs typeface="Times New Roman" panose="02020603050405020304" pitchFamily="18" charset="0"/>
              </a:rPr>
              <a:t>a</a:t>
            </a:r>
            <a:r>
              <a:rPr lang="en-US" sz="1500" b="0" i="0">
                <a:solidFill>
                  <a:srgbClr val="222222"/>
                </a:solidFill>
                <a:effectLst/>
                <a:latin typeface="Times New Roman" panose="02020603050405020304" pitchFamily="18" charset="0"/>
                <a:cs typeface="Times New Roman" panose="02020603050405020304" pitchFamily="18" charset="0"/>
              </a:rPr>
              <a:t> is </a:t>
            </a:r>
            <a:r>
              <a:rPr lang="en-US" sz="1500" b="1" i="0">
                <a:solidFill>
                  <a:srgbClr val="222222"/>
                </a:solidFill>
                <a:effectLst/>
                <a:latin typeface="Times New Roman" panose="02020603050405020304" pitchFamily="18" charset="0"/>
                <a:cs typeface="Times New Roman" panose="02020603050405020304" pitchFamily="18" charset="0"/>
              </a:rPr>
              <a:t>true</a:t>
            </a:r>
            <a:r>
              <a:rPr lang="en-US" sz="1500" b="0" i="0">
                <a:solidFill>
                  <a:srgbClr val="222222"/>
                </a:solidFill>
                <a:effectLst/>
                <a:latin typeface="Times New Roman" panose="02020603050405020304" pitchFamily="18" charset="0"/>
                <a:cs typeface="Times New Roman" panose="02020603050405020304" pitchFamily="18" charset="0"/>
              </a:rPr>
              <a:t> and </a:t>
            </a:r>
            <a:r>
              <a:rPr lang="en-US" sz="1500" b="1" i="0">
                <a:solidFill>
                  <a:srgbClr val="222222"/>
                </a:solidFill>
                <a:effectLst/>
                <a:latin typeface="Times New Roman" panose="02020603050405020304" pitchFamily="18" charset="0"/>
                <a:cs typeface="Times New Roman" panose="02020603050405020304" pitchFamily="18" charset="0"/>
              </a:rPr>
              <a:t>b</a:t>
            </a:r>
            <a:r>
              <a:rPr lang="en-US" sz="1500" b="0" i="0">
                <a:solidFill>
                  <a:srgbClr val="222222"/>
                </a:solidFill>
                <a:effectLst/>
                <a:latin typeface="Times New Roman" panose="02020603050405020304" pitchFamily="18" charset="0"/>
                <a:cs typeface="Times New Roman" panose="02020603050405020304" pitchFamily="18" charset="0"/>
              </a:rPr>
              <a:t> is </a:t>
            </a:r>
            <a:r>
              <a:rPr lang="en-US" sz="1500" b="1" i="0">
                <a:solidFill>
                  <a:srgbClr val="222222"/>
                </a:solidFill>
                <a:effectLst/>
                <a:latin typeface="Times New Roman" panose="02020603050405020304" pitchFamily="18" charset="0"/>
                <a:cs typeface="Times New Roman" panose="02020603050405020304" pitchFamily="18" charset="0"/>
              </a:rPr>
              <a:t>false</a:t>
            </a:r>
            <a:r>
              <a:rPr lang="en-US" sz="1500" b="0" i="0">
                <a:solidFill>
                  <a:srgbClr val="222222"/>
                </a:solidFill>
                <a:effectLst/>
                <a:latin typeface="Times New Roman" panose="02020603050405020304" pitchFamily="18" charset="0"/>
                <a:cs typeface="Times New Roman" panose="02020603050405020304" pitchFamily="18" charset="0"/>
              </a:rPr>
              <a:t>, </a:t>
            </a:r>
            <a:r>
              <a:rPr lang="en-US" sz="1500" b="1" i="0">
                <a:solidFill>
                  <a:srgbClr val="222222"/>
                </a:solidFill>
                <a:effectLst/>
                <a:latin typeface="Times New Roman" panose="02020603050405020304" pitchFamily="18" charset="0"/>
                <a:cs typeface="Times New Roman" panose="02020603050405020304" pitchFamily="18" charset="0"/>
              </a:rPr>
              <a:t>c</a:t>
            </a:r>
            <a:r>
              <a:rPr lang="en-US" sz="1500" b="0" i="0">
                <a:solidFill>
                  <a:srgbClr val="222222"/>
                </a:solidFill>
                <a:effectLst/>
                <a:latin typeface="Times New Roman" panose="02020603050405020304" pitchFamily="18" charset="0"/>
                <a:cs typeface="Times New Roman" panose="02020603050405020304" pitchFamily="18" charset="0"/>
              </a:rPr>
              <a:t> will be </a:t>
            </a:r>
            <a:r>
              <a:rPr lang="en-US" sz="1500" b="1" i="0">
                <a:solidFill>
                  <a:srgbClr val="222222"/>
                </a:solidFill>
                <a:effectLst/>
                <a:latin typeface="Times New Roman" panose="02020603050405020304" pitchFamily="18" charset="0"/>
                <a:cs typeface="Times New Roman" panose="02020603050405020304" pitchFamily="18" charset="0"/>
              </a:rPr>
              <a:t>false</a:t>
            </a:r>
            <a:r>
              <a:rPr lang="en-US" sz="1500" b="0" i="0">
                <a:solidFill>
                  <a:srgbClr val="222222"/>
                </a:solidFill>
                <a:effectLst/>
                <a:latin typeface="Times New Roman" panose="02020603050405020304" pitchFamily="18" charset="0"/>
                <a:cs typeface="Times New Roman" panose="02020603050405020304" pitchFamily="18" charset="0"/>
              </a:rPr>
              <a:t> and </a:t>
            </a:r>
            <a:r>
              <a:rPr lang="en-US" sz="1500" b="1" i="0">
                <a:solidFill>
                  <a:srgbClr val="222222"/>
                </a:solidFill>
                <a:effectLst/>
                <a:latin typeface="Times New Roman" panose="02020603050405020304" pitchFamily="18" charset="0"/>
                <a:cs typeface="Times New Roman" panose="02020603050405020304" pitchFamily="18" charset="0"/>
              </a:rPr>
              <a:t>d</a:t>
            </a:r>
            <a:r>
              <a:rPr lang="en-US" sz="1500" b="0" i="0">
                <a:solidFill>
                  <a:srgbClr val="222222"/>
                </a:solidFill>
                <a:effectLst/>
                <a:latin typeface="Times New Roman" panose="02020603050405020304" pitchFamily="18" charset="0"/>
                <a:cs typeface="Times New Roman" panose="02020603050405020304" pitchFamily="18" charset="0"/>
              </a:rPr>
              <a:t> will be </a:t>
            </a:r>
            <a:r>
              <a:rPr lang="en-US" sz="1500" b="1" i="0">
                <a:solidFill>
                  <a:srgbClr val="222222"/>
                </a:solidFill>
                <a:effectLst/>
                <a:latin typeface="Times New Roman" panose="02020603050405020304" pitchFamily="18" charset="0"/>
                <a:cs typeface="Times New Roman" panose="02020603050405020304" pitchFamily="18" charset="0"/>
              </a:rPr>
              <a:t>true</a:t>
            </a:r>
            <a:r>
              <a:rPr lang="en-US" sz="1500" b="0" i="0">
                <a:solidFill>
                  <a:srgbClr val="222222"/>
                </a:solidFill>
                <a:effectLst/>
                <a:latin typeface="Times New Roman" panose="02020603050405020304" pitchFamily="18" charset="0"/>
                <a:cs typeface="Times New Roman" panose="02020603050405020304" pitchFamily="18" charset="0"/>
              </a:rPr>
              <a:t>.</a:t>
            </a:r>
          </a:p>
          <a:p>
            <a:pPr marL="0" indent="0" algn="l">
              <a:buNone/>
            </a:pPr>
            <a:endParaRPr lang="en-US" b="1" i="0">
              <a:solidFill>
                <a:srgbClr val="404040"/>
              </a:solidFill>
              <a:effectLst/>
              <a:latin typeface="Times New Roman" panose="02020603050405020304" pitchFamily="18" charset="0"/>
              <a:cs typeface="Times New Roman" panose="02020603050405020304" pitchFamily="18" charset="0"/>
            </a:endParaRPr>
          </a:p>
        </p:txBody>
      </p:sp>
      <p:pic>
        <p:nvPicPr>
          <p:cNvPr id="9218" name="Picture 2">
            <a:extLst>
              <a:ext uri="{FF2B5EF4-FFF2-40B4-BE49-F238E27FC236}">
                <a16:creationId xmlns:a16="http://schemas.microsoft.com/office/drawing/2014/main" id="{54CA5400-4C86-4946-A4B0-3CE28EC2F5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9879" y="2253164"/>
            <a:ext cx="3343275"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351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7CA919-FEFC-4FF5-87D0-324D47D45FBA}"/>
              </a:ext>
            </a:extLst>
          </p:cNvPr>
          <p:cNvSpPr>
            <a:spLocks noGrp="1"/>
          </p:cNvSpPr>
          <p:nvPr>
            <p:ph idx="1"/>
          </p:nvPr>
        </p:nvSpPr>
        <p:spPr>
          <a:xfrm>
            <a:off x="545433" y="497305"/>
            <a:ext cx="11181346" cy="5903495"/>
          </a:xfrm>
        </p:spPr>
        <p:txBody>
          <a:bodyPr>
            <a:noAutofit/>
          </a:bodyPr>
          <a:lstStyle/>
          <a:p>
            <a:r>
              <a:rPr lang="en-US" b="1" i="0">
                <a:solidFill>
                  <a:srgbClr val="404040"/>
                </a:solidFill>
                <a:effectLst/>
                <a:latin typeface="Times New Roman" panose="02020603050405020304" pitchFamily="18" charset="0"/>
                <a:cs typeface="Times New Roman" panose="02020603050405020304" pitchFamily="18" charset="0"/>
              </a:rPr>
              <a:t>Other operators:</a:t>
            </a:r>
            <a:endParaRPr lang="en-US" b="0" i="0">
              <a:solidFill>
                <a:srgbClr val="222222"/>
              </a:solidFill>
              <a:effectLst/>
              <a:latin typeface="Times New Roman" panose="02020603050405020304" pitchFamily="18" charset="0"/>
              <a:cs typeface="Times New Roman" panose="02020603050405020304" pitchFamily="18" charset="0"/>
            </a:endParaRPr>
          </a:p>
          <a:p>
            <a:pPr lvl="1"/>
            <a:r>
              <a:rPr lang="en-US" sz="1500">
                <a:solidFill>
                  <a:srgbClr val="222222"/>
                </a:solidFill>
                <a:latin typeface="Times New Roman" panose="02020603050405020304" pitchFamily="18" charset="0"/>
                <a:cs typeface="Times New Roman" panose="02020603050405020304" pitchFamily="18" charset="0"/>
              </a:rPr>
              <a:t>Ex: </a:t>
            </a:r>
          </a:p>
          <a:p>
            <a:pPr marL="548640" lvl="2" indent="0">
              <a:buNone/>
            </a:pPr>
            <a:r>
              <a:rPr lang="en-US" sz="1500" b="0" i="0">
                <a:solidFill>
                  <a:srgbClr val="222222"/>
                </a:solidFill>
                <a:effectLst/>
                <a:latin typeface="Times New Roman" panose="02020603050405020304" pitchFamily="18" charset="0"/>
                <a:cs typeface="Times New Roman" panose="02020603050405020304" pitchFamily="18" charset="0"/>
              </a:rPr>
              <a:t>static int max(int a, int b)</a:t>
            </a:r>
          </a:p>
          <a:p>
            <a:pPr marL="548640" lvl="2"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548640" lvl="2" indent="0">
              <a:buNone/>
            </a:pPr>
            <a:r>
              <a:rPr lang="en-US" sz="1500" b="0" i="0">
                <a:solidFill>
                  <a:srgbClr val="222222"/>
                </a:solidFill>
                <a:effectLst/>
                <a:latin typeface="Times New Roman" panose="02020603050405020304" pitchFamily="18" charset="0"/>
                <a:cs typeface="Times New Roman" panose="02020603050405020304" pitchFamily="18" charset="0"/>
              </a:rPr>
              <a:t>   return a &gt;= b ? a : b;</a:t>
            </a:r>
          </a:p>
          <a:p>
            <a:pPr marL="548640" lvl="2"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274320" lvl="1" indent="0">
              <a:buNone/>
            </a:pPr>
            <a:r>
              <a:rPr lang="en-US" sz="1500" b="1" i="0">
                <a:solidFill>
                  <a:srgbClr val="222222"/>
                </a:solidFill>
                <a:effectLst/>
                <a:latin typeface="Times New Roman" panose="02020603050405020304" pitchFamily="18" charset="0"/>
                <a:cs typeface="Times New Roman" panose="02020603050405020304" pitchFamily="18" charset="0"/>
              </a:rPr>
              <a:t>   condition ? ref consequent : ref alternative;</a:t>
            </a:r>
          </a:p>
          <a:p>
            <a:pPr marL="274320" lvl="1" indent="0">
              <a:buNone/>
            </a:pPr>
            <a:endParaRPr lang="en-US" sz="1500" b="1" i="0">
              <a:solidFill>
                <a:srgbClr val="222222"/>
              </a:solidFill>
              <a:effectLst/>
              <a:latin typeface="Times New Roman" panose="02020603050405020304" pitchFamily="18" charset="0"/>
              <a:cs typeface="Times New Roman" panose="02020603050405020304" pitchFamily="18" charset="0"/>
            </a:endParaRPr>
          </a:p>
          <a:p>
            <a:pPr lvl="2"/>
            <a:r>
              <a:rPr lang="en-US" sz="1500" b="0" i="0">
                <a:solidFill>
                  <a:srgbClr val="222222"/>
                </a:solidFill>
                <a:effectLst/>
                <a:latin typeface="Times New Roman" panose="02020603050405020304" pitchFamily="18" charset="0"/>
                <a:cs typeface="Times New Roman" panose="02020603050405020304" pitchFamily="18" charset="0"/>
              </a:rPr>
              <a:t>Take a look at the following code snippet:</a:t>
            </a:r>
          </a:p>
          <a:p>
            <a:pPr lvl="3"/>
            <a:r>
              <a:rPr lang="en-US" sz="1500" b="0" i="0">
                <a:solidFill>
                  <a:srgbClr val="222222"/>
                </a:solidFill>
                <a:effectLst/>
                <a:latin typeface="Times New Roman" panose="02020603050405020304" pitchFamily="18" charset="0"/>
                <a:cs typeface="Times New Roman" panose="02020603050405020304" pitchFamily="18" charset="0"/>
              </a:rPr>
              <a:t>int? n1 = null;</a:t>
            </a:r>
          </a:p>
          <a:p>
            <a:pPr lvl="3"/>
            <a:r>
              <a:rPr lang="en-US" sz="1500" b="0" i="0">
                <a:solidFill>
                  <a:srgbClr val="222222"/>
                </a:solidFill>
                <a:effectLst/>
                <a:latin typeface="Times New Roman" panose="02020603050405020304" pitchFamily="18" charset="0"/>
                <a:cs typeface="Times New Roman" panose="02020603050405020304" pitchFamily="18" charset="0"/>
              </a:rPr>
              <a:t>int n2 = n1 ?? 2;  // n2 is set to 2</a:t>
            </a:r>
          </a:p>
          <a:p>
            <a:pPr lvl="3"/>
            <a:r>
              <a:rPr lang="en-US" sz="1500" b="0" i="0">
                <a:solidFill>
                  <a:srgbClr val="222222"/>
                </a:solidFill>
                <a:effectLst/>
                <a:latin typeface="Times New Roman" panose="02020603050405020304" pitchFamily="18" charset="0"/>
                <a:cs typeface="Times New Roman" panose="02020603050405020304" pitchFamily="18" charset="0"/>
              </a:rPr>
              <a:t>n1 = 5;</a:t>
            </a:r>
          </a:p>
          <a:p>
            <a:pPr lvl="3"/>
            <a:r>
              <a:rPr lang="en-US" sz="1500" b="0" i="0">
                <a:solidFill>
                  <a:srgbClr val="222222"/>
                </a:solidFill>
                <a:effectLst/>
                <a:latin typeface="Times New Roman" panose="02020603050405020304" pitchFamily="18" charset="0"/>
                <a:cs typeface="Times New Roman" panose="02020603050405020304" pitchFamily="18" charset="0"/>
              </a:rPr>
              <a:t>int n3 = n1 ?? 2;  // n3 is set to 5</a:t>
            </a:r>
          </a:p>
          <a:p>
            <a:pPr marL="274320" lvl="1" indent="0">
              <a:buNone/>
            </a:pPr>
            <a:r>
              <a:rPr lang="en-US" sz="1500" b="1" i="0">
                <a:solidFill>
                  <a:srgbClr val="404040"/>
                </a:solidFill>
                <a:effectLst/>
                <a:latin typeface="Times New Roman" panose="02020603050405020304" pitchFamily="18" charset="0"/>
                <a:cs typeface="Times New Roman" panose="02020603050405020304" pitchFamily="18" charset="0"/>
              </a:rPr>
              <a:t>	</a:t>
            </a:r>
          </a:p>
          <a:p>
            <a:pPr lvl="3"/>
            <a:r>
              <a:rPr lang="en-US" sz="1500" b="0" i="0">
                <a:solidFill>
                  <a:srgbClr val="222222"/>
                </a:solidFill>
                <a:effectLst/>
                <a:latin typeface="Times New Roman" panose="02020603050405020304" pitchFamily="18" charset="0"/>
                <a:cs typeface="Times New Roman" panose="02020603050405020304" pitchFamily="18" charset="0"/>
              </a:rPr>
              <a:t>if(a is null)</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a = b;</a:t>
            </a:r>
          </a:p>
          <a:p>
            <a:pPr lvl="3"/>
            <a:r>
              <a:rPr lang="en-US" sz="1500" b="0" i="0">
                <a:solidFill>
                  <a:srgbClr val="222222"/>
                </a:solidFill>
                <a:effectLst/>
                <a:latin typeface="Times New Roman" panose="02020603050405020304" pitchFamily="18" charset="0"/>
                <a:cs typeface="Times New Roman" panose="02020603050405020304" pitchFamily="18" charset="0"/>
              </a:rPr>
              <a:t>string GetDisplayName(string name, string email)</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   return name ?? email ?? "unknown";</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822960" lvl="3" indent="0">
              <a:buNone/>
            </a:pPr>
            <a:endParaRPr lang="en-US" sz="1500" b="0" i="0">
              <a:solidFill>
                <a:srgbClr val="222222"/>
              </a:solidFill>
              <a:effectLst/>
              <a:latin typeface="Times New Roman" panose="02020603050405020304" pitchFamily="18" charset="0"/>
              <a:cs typeface="Times New Roman" panose="02020603050405020304" pitchFamily="18" charset="0"/>
            </a:endParaRPr>
          </a:p>
          <a:p>
            <a:pPr marL="274320" lvl="1" indent="0">
              <a:buNone/>
            </a:pPr>
            <a:endParaRPr lang="en-US" sz="1500" b="1" i="0">
              <a:solidFill>
                <a:srgbClr val="40404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7779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E26AA70-80BF-4356-A80F-63F03650BA43}"/>
              </a:ext>
            </a:extLst>
          </p:cNvPr>
          <p:cNvSpPr>
            <a:spLocks noGrp="1"/>
          </p:cNvSpPr>
          <p:nvPr>
            <p:ph type="title"/>
          </p:nvPr>
        </p:nvSpPr>
        <p:spPr>
          <a:xfrm>
            <a:off x="1066800" y="642594"/>
            <a:ext cx="10058400" cy="753069"/>
          </a:xfrm>
        </p:spPr>
        <p:txBody>
          <a:bodyPr>
            <a:normAutofit fontScale="90000"/>
          </a:bodyPr>
          <a:lstStyle/>
          <a:p>
            <a:pPr algn="l"/>
            <a:r>
              <a:rPr lang="en-US" b="1">
                <a:solidFill>
                  <a:srgbClr val="FF0000"/>
                </a:solidFill>
                <a:latin typeface="Times New Roman" panose="02020603050405020304" pitchFamily="18" charset="0"/>
                <a:cs typeface="Times New Roman" panose="02020603050405020304" pitchFamily="18" charset="0"/>
              </a:rPr>
              <a:t>Chapter 2: </a:t>
            </a:r>
            <a:r>
              <a:rPr lang="en-US" b="1" i="0">
                <a:solidFill>
                  <a:srgbClr val="FF0000"/>
                </a:solidFill>
                <a:effectLst/>
                <a:latin typeface="Times New Roman" panose="02020603050405020304" pitchFamily="18" charset="0"/>
                <a:cs typeface="Times New Roman" panose="02020603050405020304" pitchFamily="18" charset="0"/>
              </a:rPr>
              <a:t>Control Statements and Exceptions</a:t>
            </a:r>
          </a:p>
        </p:txBody>
      </p:sp>
      <p:sp>
        <p:nvSpPr>
          <p:cNvPr id="5" name="Content Placeholder 2">
            <a:extLst>
              <a:ext uri="{FF2B5EF4-FFF2-40B4-BE49-F238E27FC236}">
                <a16:creationId xmlns:a16="http://schemas.microsoft.com/office/drawing/2014/main" id="{24C404C2-E688-43E0-B6C1-581FE4874E85}"/>
              </a:ext>
            </a:extLst>
          </p:cNvPr>
          <p:cNvSpPr>
            <a:spLocks noGrp="1"/>
          </p:cNvSpPr>
          <p:nvPr>
            <p:ph idx="1"/>
          </p:nvPr>
        </p:nvSpPr>
        <p:spPr>
          <a:xfrm>
            <a:off x="1066800" y="1556084"/>
            <a:ext cx="10058400" cy="4396660"/>
          </a:xfrm>
        </p:spPr>
        <p:txBody>
          <a:bodyPr>
            <a:normAutofit/>
          </a:bodyPr>
          <a:lstStyle/>
          <a:p>
            <a:r>
              <a:rPr lang="en-US" sz="2400" b="0" i="0">
                <a:solidFill>
                  <a:srgbClr val="222222"/>
                </a:solidFill>
                <a:effectLst/>
                <a:latin typeface="Times New Roman" panose="02020603050405020304" pitchFamily="18" charset="0"/>
                <a:cs typeface="Times New Roman" panose="02020603050405020304" pitchFamily="18" charset="0"/>
              </a:rPr>
              <a:t> In this chapter, we will explore control statements in C#. Control statements allow us to implement conditional execution paths in our code. We will also learn how to implement exception handling, which will help us to handle errors that might occur while executing our application.</a:t>
            </a:r>
          </a:p>
          <a:p>
            <a:pPr algn="l"/>
            <a:r>
              <a:rPr lang="en-US" sz="2400" b="0" i="0">
                <a:solidFill>
                  <a:srgbClr val="222222"/>
                </a:solidFill>
                <a:effectLst/>
                <a:latin typeface="Times New Roman" panose="02020603050405020304" pitchFamily="18" charset="0"/>
                <a:cs typeface="Times New Roman" panose="02020603050405020304" pitchFamily="18" charset="0"/>
              </a:rPr>
              <a:t>In this chapter, we will cover the following concepts:</a:t>
            </a:r>
          </a:p>
          <a:p>
            <a:pPr lvl="1">
              <a:buFont typeface="Arial" panose="020B0604020202020204" pitchFamily="34" charset="0"/>
              <a:buChar char="•"/>
            </a:pPr>
            <a:r>
              <a:rPr lang="en-US" sz="2200" b="0" i="0">
                <a:solidFill>
                  <a:srgbClr val="222222"/>
                </a:solidFill>
                <a:effectLst/>
                <a:latin typeface="Times New Roman" panose="02020603050405020304" pitchFamily="18" charset="0"/>
                <a:cs typeface="Times New Roman" panose="02020603050405020304" pitchFamily="18" charset="0"/>
              </a:rPr>
              <a:t>Control statements</a:t>
            </a:r>
          </a:p>
          <a:p>
            <a:pPr lvl="1">
              <a:buFont typeface="Arial" panose="020B0604020202020204" pitchFamily="34" charset="0"/>
              <a:buChar char="•"/>
            </a:pPr>
            <a:r>
              <a:rPr lang="en-US" sz="2200" b="0" i="0">
                <a:solidFill>
                  <a:srgbClr val="222222"/>
                </a:solidFill>
                <a:effectLst/>
                <a:latin typeface="Times New Roman" panose="02020603050405020304" pitchFamily="18" charset="0"/>
                <a:cs typeface="Times New Roman" panose="02020603050405020304" pitchFamily="18" charset="0"/>
              </a:rPr>
              <a:t>Exception handling</a:t>
            </a:r>
          </a:p>
          <a:p>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6901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69DA13-D128-4D6B-929B-BEAC87CCFDC6}"/>
              </a:ext>
            </a:extLst>
          </p:cNvPr>
          <p:cNvSpPr>
            <a:spLocks noGrp="1"/>
          </p:cNvSpPr>
          <p:nvPr>
            <p:ph idx="1"/>
          </p:nvPr>
        </p:nvSpPr>
        <p:spPr>
          <a:xfrm>
            <a:off x="593558" y="609599"/>
            <a:ext cx="10972800" cy="5646821"/>
          </a:xfrm>
        </p:spPr>
        <p:txBody>
          <a:bodyPr>
            <a:normAutofit/>
          </a:bodyPr>
          <a:lstStyle/>
          <a:p>
            <a:pPr marL="0" indent="0" algn="l">
              <a:buNone/>
            </a:pPr>
            <a:r>
              <a:rPr lang="en-US" sz="2000" b="1" i="0">
                <a:solidFill>
                  <a:srgbClr val="FF0000"/>
                </a:solidFill>
                <a:effectLst/>
                <a:latin typeface="Times New Roman" panose="02020603050405020304" pitchFamily="18" charset="0"/>
                <a:cs typeface="Times New Roman" panose="02020603050405020304" pitchFamily="18" charset="0"/>
              </a:rPr>
              <a:t>* Understanding control statements</a:t>
            </a:r>
          </a:p>
          <a:p>
            <a:pPr lvl="1"/>
            <a:r>
              <a:rPr lang="en-US" sz="2000" b="0" i="0">
                <a:solidFill>
                  <a:srgbClr val="222222"/>
                </a:solidFill>
                <a:effectLst/>
                <a:latin typeface="Times New Roman" panose="02020603050405020304" pitchFamily="18" charset="0"/>
                <a:cs typeface="Times New Roman" panose="02020603050405020304" pitchFamily="18" charset="0"/>
              </a:rPr>
              <a:t>Control statements allow us to control the flow of execution of a program. They also allow us to execute a particular block of code based on a certain condition. C# defines three categories of control statements, as mentioned here:</a:t>
            </a:r>
          </a:p>
          <a:p>
            <a:pPr lvl="2">
              <a:buFont typeface="Arial" panose="020B0604020202020204" pitchFamily="34" charset="0"/>
              <a:buChar char="•"/>
            </a:pPr>
            <a:r>
              <a:rPr lang="en-US" sz="2000" b="1" i="0">
                <a:solidFill>
                  <a:srgbClr val="222222"/>
                </a:solidFill>
                <a:effectLst/>
                <a:latin typeface="Times New Roman" panose="02020603050405020304" pitchFamily="18" charset="0"/>
                <a:cs typeface="Times New Roman" panose="02020603050405020304" pitchFamily="18" charset="0"/>
              </a:rPr>
              <a:t>Selection statements</a:t>
            </a:r>
            <a:r>
              <a:rPr lang="en-US" sz="2000" b="0" i="0">
                <a:solidFill>
                  <a:srgbClr val="222222"/>
                </a:solidFill>
                <a:effectLst/>
                <a:latin typeface="Times New Roman" panose="02020603050405020304" pitchFamily="18" charset="0"/>
                <a:cs typeface="Times New Roman" panose="02020603050405020304" pitchFamily="18" charset="0"/>
              </a:rPr>
              <a:t>: </a:t>
            </a:r>
            <a:r>
              <a:rPr lang="en-US" sz="2000" b="1" i="0">
                <a:solidFill>
                  <a:srgbClr val="222222"/>
                </a:solidFill>
                <a:effectLst/>
                <a:latin typeface="Times New Roman" panose="02020603050405020304" pitchFamily="18" charset="0"/>
                <a:cs typeface="Times New Roman" panose="02020603050405020304" pitchFamily="18" charset="0"/>
              </a:rPr>
              <a:t>if</a:t>
            </a:r>
            <a:r>
              <a:rPr lang="en-US" sz="2000" b="0" i="0">
                <a:solidFill>
                  <a:srgbClr val="222222"/>
                </a:solidFill>
                <a:effectLst/>
                <a:latin typeface="Times New Roman" panose="02020603050405020304" pitchFamily="18" charset="0"/>
                <a:cs typeface="Times New Roman" panose="02020603050405020304" pitchFamily="18" charset="0"/>
              </a:rPr>
              <a:t> and </a:t>
            </a:r>
            <a:r>
              <a:rPr lang="en-US" sz="2000" b="1" i="0">
                <a:solidFill>
                  <a:srgbClr val="222222"/>
                </a:solidFill>
                <a:effectLst/>
                <a:latin typeface="Times New Roman" panose="02020603050405020304" pitchFamily="18" charset="0"/>
                <a:cs typeface="Times New Roman" panose="02020603050405020304" pitchFamily="18" charset="0"/>
              </a:rPr>
              <a:t>switch</a:t>
            </a:r>
            <a:endParaRPr lang="en-US" sz="2000" b="0" i="0">
              <a:solidFill>
                <a:srgbClr val="222222"/>
              </a:solidFill>
              <a:effectLst/>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sz="2000" b="1" i="0">
                <a:solidFill>
                  <a:srgbClr val="222222"/>
                </a:solidFill>
                <a:effectLst/>
                <a:latin typeface="Times New Roman" panose="02020603050405020304" pitchFamily="18" charset="0"/>
                <a:cs typeface="Times New Roman" panose="02020603050405020304" pitchFamily="18" charset="0"/>
              </a:rPr>
              <a:t>Iteration statements</a:t>
            </a:r>
            <a:r>
              <a:rPr lang="en-US" sz="2000" b="0" i="0">
                <a:solidFill>
                  <a:srgbClr val="222222"/>
                </a:solidFill>
                <a:effectLst/>
                <a:latin typeface="Times New Roman" panose="02020603050405020304" pitchFamily="18" charset="0"/>
                <a:cs typeface="Times New Roman" panose="02020603050405020304" pitchFamily="18" charset="0"/>
              </a:rPr>
              <a:t>: </a:t>
            </a:r>
            <a:r>
              <a:rPr lang="en-US" sz="2000" b="1" i="0">
                <a:solidFill>
                  <a:srgbClr val="222222"/>
                </a:solidFill>
                <a:effectLst/>
                <a:latin typeface="Times New Roman" panose="02020603050405020304" pitchFamily="18" charset="0"/>
                <a:cs typeface="Times New Roman" panose="02020603050405020304" pitchFamily="18" charset="0"/>
              </a:rPr>
              <a:t>for</a:t>
            </a:r>
            <a:r>
              <a:rPr lang="en-US" sz="2000" b="0" i="0">
                <a:solidFill>
                  <a:srgbClr val="222222"/>
                </a:solidFill>
                <a:effectLst/>
                <a:latin typeface="Times New Roman" panose="02020603050405020304" pitchFamily="18" charset="0"/>
                <a:cs typeface="Times New Roman" panose="02020603050405020304" pitchFamily="18" charset="0"/>
              </a:rPr>
              <a:t>, </a:t>
            </a:r>
            <a:r>
              <a:rPr lang="en-US" sz="2000" b="1" i="0">
                <a:solidFill>
                  <a:srgbClr val="222222"/>
                </a:solidFill>
                <a:effectLst/>
                <a:latin typeface="Times New Roman" panose="02020603050405020304" pitchFamily="18" charset="0"/>
                <a:cs typeface="Times New Roman" panose="02020603050405020304" pitchFamily="18" charset="0"/>
              </a:rPr>
              <a:t>while</a:t>
            </a:r>
            <a:r>
              <a:rPr lang="en-US" sz="2000" b="0" i="0">
                <a:solidFill>
                  <a:srgbClr val="222222"/>
                </a:solidFill>
                <a:effectLst/>
                <a:latin typeface="Times New Roman" panose="02020603050405020304" pitchFamily="18" charset="0"/>
                <a:cs typeface="Times New Roman" panose="02020603050405020304" pitchFamily="18" charset="0"/>
              </a:rPr>
              <a:t>, </a:t>
            </a:r>
            <a:r>
              <a:rPr lang="en-US" sz="2000" b="1" i="0">
                <a:solidFill>
                  <a:srgbClr val="222222"/>
                </a:solidFill>
                <a:effectLst/>
                <a:latin typeface="Times New Roman" panose="02020603050405020304" pitchFamily="18" charset="0"/>
                <a:cs typeface="Times New Roman" panose="02020603050405020304" pitchFamily="18" charset="0"/>
              </a:rPr>
              <a:t>do-while</a:t>
            </a:r>
            <a:r>
              <a:rPr lang="en-US" sz="2000" b="0" i="0">
                <a:solidFill>
                  <a:srgbClr val="222222"/>
                </a:solidFill>
                <a:effectLst/>
                <a:latin typeface="Times New Roman" panose="02020603050405020304" pitchFamily="18" charset="0"/>
                <a:cs typeface="Times New Roman" panose="02020603050405020304" pitchFamily="18" charset="0"/>
              </a:rPr>
              <a:t>, and </a:t>
            </a:r>
            <a:r>
              <a:rPr lang="en-US" sz="2000" b="1" i="0">
                <a:solidFill>
                  <a:srgbClr val="222222"/>
                </a:solidFill>
                <a:effectLst/>
                <a:latin typeface="Times New Roman" panose="02020603050405020304" pitchFamily="18" charset="0"/>
                <a:cs typeface="Times New Roman" panose="02020603050405020304" pitchFamily="18" charset="0"/>
              </a:rPr>
              <a:t>foreach</a:t>
            </a:r>
            <a:endParaRPr lang="en-US" sz="2000" b="0" i="0">
              <a:solidFill>
                <a:srgbClr val="222222"/>
              </a:solidFill>
              <a:effectLst/>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sz="2000" b="1" i="0">
                <a:solidFill>
                  <a:srgbClr val="222222"/>
                </a:solidFill>
                <a:effectLst/>
                <a:latin typeface="Times New Roman" panose="02020603050405020304" pitchFamily="18" charset="0"/>
                <a:cs typeface="Times New Roman" panose="02020603050405020304" pitchFamily="18" charset="0"/>
              </a:rPr>
              <a:t>Jump statements</a:t>
            </a:r>
            <a:r>
              <a:rPr lang="en-US" sz="2000" b="0" i="0">
                <a:solidFill>
                  <a:srgbClr val="222222"/>
                </a:solidFill>
                <a:effectLst/>
                <a:latin typeface="Times New Roman" panose="02020603050405020304" pitchFamily="18" charset="0"/>
                <a:cs typeface="Times New Roman" panose="02020603050405020304" pitchFamily="18" charset="0"/>
              </a:rPr>
              <a:t>: </a:t>
            </a:r>
            <a:r>
              <a:rPr lang="en-US" sz="2000" b="1" i="0">
                <a:solidFill>
                  <a:srgbClr val="222222"/>
                </a:solidFill>
                <a:effectLst/>
                <a:latin typeface="Times New Roman" panose="02020603050405020304" pitchFamily="18" charset="0"/>
                <a:cs typeface="Times New Roman" panose="02020603050405020304" pitchFamily="18" charset="0"/>
              </a:rPr>
              <a:t>break</a:t>
            </a:r>
            <a:r>
              <a:rPr lang="en-US" sz="2000" b="0" i="0">
                <a:solidFill>
                  <a:srgbClr val="222222"/>
                </a:solidFill>
                <a:effectLst/>
                <a:latin typeface="Times New Roman" panose="02020603050405020304" pitchFamily="18" charset="0"/>
                <a:cs typeface="Times New Roman" panose="02020603050405020304" pitchFamily="18" charset="0"/>
              </a:rPr>
              <a:t>, </a:t>
            </a:r>
            <a:r>
              <a:rPr lang="en-US" sz="2000" b="1" i="0">
                <a:solidFill>
                  <a:srgbClr val="222222"/>
                </a:solidFill>
                <a:effectLst/>
                <a:latin typeface="Times New Roman" panose="02020603050405020304" pitchFamily="18" charset="0"/>
                <a:cs typeface="Times New Roman" panose="02020603050405020304" pitchFamily="18" charset="0"/>
              </a:rPr>
              <a:t>continue</a:t>
            </a:r>
            <a:r>
              <a:rPr lang="en-US" sz="2000" b="0" i="0">
                <a:solidFill>
                  <a:srgbClr val="222222"/>
                </a:solidFill>
                <a:effectLst/>
                <a:latin typeface="Times New Roman" panose="02020603050405020304" pitchFamily="18" charset="0"/>
                <a:cs typeface="Times New Roman" panose="02020603050405020304" pitchFamily="18" charset="0"/>
              </a:rPr>
              <a:t>, </a:t>
            </a:r>
            <a:r>
              <a:rPr lang="en-US" sz="2000" b="1" i="0">
                <a:solidFill>
                  <a:srgbClr val="222222"/>
                </a:solidFill>
                <a:effectLst/>
                <a:latin typeface="Times New Roman" panose="02020603050405020304" pitchFamily="18" charset="0"/>
                <a:cs typeface="Times New Roman" panose="02020603050405020304" pitchFamily="18" charset="0"/>
              </a:rPr>
              <a:t>goto</a:t>
            </a:r>
            <a:r>
              <a:rPr lang="en-US" sz="2000" b="0" i="0">
                <a:solidFill>
                  <a:srgbClr val="222222"/>
                </a:solidFill>
                <a:effectLst/>
                <a:latin typeface="Times New Roman" panose="02020603050405020304" pitchFamily="18" charset="0"/>
                <a:cs typeface="Times New Roman" panose="02020603050405020304" pitchFamily="18" charset="0"/>
              </a:rPr>
              <a:t>, </a:t>
            </a:r>
            <a:r>
              <a:rPr lang="en-US" sz="2000" b="1" i="0">
                <a:solidFill>
                  <a:srgbClr val="222222"/>
                </a:solidFill>
                <a:effectLst/>
                <a:latin typeface="Times New Roman" panose="02020603050405020304" pitchFamily="18" charset="0"/>
                <a:cs typeface="Times New Roman" panose="02020603050405020304" pitchFamily="18" charset="0"/>
              </a:rPr>
              <a:t>return</a:t>
            </a:r>
            <a:r>
              <a:rPr lang="en-US" sz="2000" b="0" i="0">
                <a:solidFill>
                  <a:srgbClr val="222222"/>
                </a:solidFill>
                <a:effectLst/>
                <a:latin typeface="Times New Roman" panose="02020603050405020304" pitchFamily="18" charset="0"/>
                <a:cs typeface="Times New Roman" panose="02020603050405020304" pitchFamily="18" charset="0"/>
              </a:rPr>
              <a:t>, and </a:t>
            </a:r>
            <a:r>
              <a:rPr lang="en-US" sz="2000" b="1" i="0">
                <a:solidFill>
                  <a:srgbClr val="222222"/>
                </a:solidFill>
                <a:effectLst/>
                <a:latin typeface="Times New Roman" panose="02020603050405020304" pitchFamily="18" charset="0"/>
                <a:cs typeface="Times New Roman" panose="02020603050405020304" pitchFamily="18" charset="0"/>
              </a:rPr>
              <a:t>yield</a:t>
            </a:r>
            <a:endParaRPr lang="en-US" sz="2000" b="0" i="0">
              <a:solidFill>
                <a:srgbClr val="222222"/>
              </a:solidFill>
              <a:effectLst/>
              <a:latin typeface="Times New Roman" panose="02020603050405020304" pitchFamily="18" charset="0"/>
              <a:cs typeface="Times New Roman" panose="02020603050405020304" pitchFamily="18" charset="0"/>
            </a:endParaRPr>
          </a:p>
          <a:p>
            <a:pPr lvl="1"/>
            <a:r>
              <a:rPr lang="en-US" sz="2000" b="0" i="0">
                <a:solidFill>
                  <a:srgbClr val="222222"/>
                </a:solidFill>
                <a:effectLst/>
                <a:latin typeface="Times New Roman" panose="02020603050405020304" pitchFamily="18" charset="0"/>
                <a:cs typeface="Times New Roman" panose="02020603050405020304" pitchFamily="18" charset="0"/>
              </a:rPr>
              <a:t>We will explore each of these statements in detail in the following sections.</a:t>
            </a:r>
          </a:p>
          <a:p>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7861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69DA13-D128-4D6B-929B-BEAC87CCFDC6}"/>
              </a:ext>
            </a:extLst>
          </p:cNvPr>
          <p:cNvSpPr>
            <a:spLocks noGrp="1"/>
          </p:cNvSpPr>
          <p:nvPr>
            <p:ph idx="1"/>
          </p:nvPr>
        </p:nvSpPr>
        <p:spPr>
          <a:xfrm>
            <a:off x="593558" y="609599"/>
            <a:ext cx="10972800" cy="5646821"/>
          </a:xfrm>
        </p:spPr>
        <p:txBody>
          <a:bodyPr>
            <a:normAutofit/>
          </a:bodyPr>
          <a:lstStyle/>
          <a:p>
            <a:r>
              <a:rPr lang="en-US" sz="3000" b="1" i="0">
                <a:solidFill>
                  <a:srgbClr val="222222"/>
                </a:solidFill>
                <a:effectLst/>
                <a:latin typeface="Times New Roman" panose="02020603050405020304" pitchFamily="18" charset="0"/>
                <a:cs typeface="Times New Roman" panose="02020603050405020304" pitchFamily="18" charset="0"/>
              </a:rPr>
              <a:t>Selection statements</a:t>
            </a:r>
            <a:endParaRPr lang="en-US" sz="3000" b="1" i="0" cap="all">
              <a:solidFill>
                <a:srgbClr val="404040"/>
              </a:solidFill>
              <a:effectLst/>
              <a:latin typeface="Times New Roman" panose="02020603050405020304" pitchFamily="18" charset="0"/>
              <a:cs typeface="Times New Roman" panose="02020603050405020304" pitchFamily="18" charset="0"/>
            </a:endParaRPr>
          </a:p>
          <a:p>
            <a:pPr lvl="1"/>
            <a:r>
              <a:rPr lang="en-US" b="1" i="0" cap="all">
                <a:solidFill>
                  <a:srgbClr val="404040"/>
                </a:solidFill>
                <a:effectLst/>
                <a:latin typeface="Times New Roman" panose="02020603050405020304" pitchFamily="18" charset="0"/>
                <a:cs typeface="Times New Roman" panose="02020603050405020304" pitchFamily="18" charset="0"/>
              </a:rPr>
              <a:t>THE IF STATEMENT</a:t>
            </a:r>
          </a:p>
          <a:p>
            <a:pPr lvl="2"/>
            <a:r>
              <a:rPr lang="en-US" sz="1400" b="0" i="0">
                <a:solidFill>
                  <a:srgbClr val="222222"/>
                </a:solidFill>
                <a:effectLst/>
                <a:latin typeface="Times New Roman" panose="02020603050405020304" pitchFamily="18" charset="0"/>
                <a:cs typeface="Times New Roman" panose="02020603050405020304" pitchFamily="18" charset="0"/>
              </a:rPr>
              <a:t>The following snippet shows the syntax of an </a:t>
            </a:r>
            <a:r>
              <a:rPr lang="en-US" sz="1400" b="1" i="0">
                <a:solidFill>
                  <a:srgbClr val="222222"/>
                </a:solidFill>
                <a:effectLst/>
                <a:latin typeface="Times New Roman" panose="02020603050405020304" pitchFamily="18" charset="0"/>
                <a:cs typeface="Times New Roman" panose="02020603050405020304" pitchFamily="18" charset="0"/>
              </a:rPr>
              <a:t>if</a:t>
            </a:r>
            <a:r>
              <a:rPr lang="en-US" sz="1400" b="0" i="0">
                <a:solidFill>
                  <a:srgbClr val="222222"/>
                </a:solidFill>
                <a:effectLst/>
                <a:latin typeface="Times New Roman" panose="02020603050405020304" pitchFamily="18" charset="0"/>
                <a:cs typeface="Times New Roman" panose="02020603050405020304" pitchFamily="18" charset="0"/>
              </a:rPr>
              <a:t> statement:</a:t>
            </a:r>
          </a:p>
          <a:p>
            <a:pPr marL="1417120" lvl="5" indent="0">
              <a:buNone/>
            </a:pPr>
            <a:r>
              <a:rPr lang="en-US" sz="1700" b="0" i="0">
                <a:solidFill>
                  <a:srgbClr val="222222"/>
                </a:solidFill>
                <a:effectLst/>
                <a:latin typeface="Times New Roman" panose="02020603050405020304" pitchFamily="18" charset="0"/>
                <a:cs typeface="Times New Roman" panose="02020603050405020304" pitchFamily="18" charset="0"/>
              </a:rPr>
              <a:t>Ex1: </a:t>
            </a:r>
          </a:p>
          <a:p>
            <a:pPr marL="1717120" lvl="6" indent="0">
              <a:buNone/>
            </a:pPr>
            <a:r>
              <a:rPr lang="en-US" sz="1500" b="0" i="0">
                <a:solidFill>
                  <a:srgbClr val="222222"/>
                </a:solidFill>
                <a:effectLst/>
                <a:latin typeface="Times New Roman" panose="02020603050405020304" pitchFamily="18" charset="0"/>
                <a:cs typeface="Times New Roman" panose="02020603050405020304" pitchFamily="18" charset="0"/>
              </a:rPr>
              <a:t>if (condition1)</a:t>
            </a:r>
          </a:p>
          <a:p>
            <a:pPr marL="1717120" lvl="6" indent="0">
              <a:buNone/>
            </a:pPr>
            <a:r>
              <a:rPr lang="en-US" sz="1500" b="0" i="0">
                <a:solidFill>
                  <a:srgbClr val="222222"/>
                </a:solidFill>
                <a:effectLst/>
                <a:latin typeface="Times New Roman" panose="02020603050405020304" pitchFamily="18" charset="0"/>
                <a:cs typeface="Times New Roman" panose="02020603050405020304" pitchFamily="18" charset="0"/>
              </a:rPr>
              <a:t>    statement1;</a:t>
            </a:r>
          </a:p>
          <a:p>
            <a:pPr marL="1717120" lvl="6" indent="0">
              <a:buNone/>
            </a:pPr>
            <a:r>
              <a:rPr lang="en-US" sz="1500" b="0" i="0">
                <a:solidFill>
                  <a:srgbClr val="222222"/>
                </a:solidFill>
                <a:effectLst/>
                <a:latin typeface="Times New Roman" panose="02020603050405020304" pitchFamily="18" charset="0"/>
                <a:cs typeface="Times New Roman" panose="02020603050405020304" pitchFamily="18" charset="0"/>
              </a:rPr>
              <a:t>else if(condition2)</a:t>
            </a:r>
          </a:p>
          <a:p>
            <a:pPr marL="1717120" lvl="6" indent="0">
              <a:buNone/>
            </a:pPr>
            <a:r>
              <a:rPr lang="en-US" sz="1500" b="0" i="0">
                <a:solidFill>
                  <a:srgbClr val="222222"/>
                </a:solidFill>
                <a:effectLst/>
                <a:latin typeface="Times New Roman" panose="02020603050405020304" pitchFamily="18" charset="0"/>
                <a:cs typeface="Times New Roman" panose="02020603050405020304" pitchFamily="18" charset="0"/>
              </a:rPr>
              <a:t>    statement2;</a:t>
            </a:r>
          </a:p>
          <a:p>
            <a:pPr marL="1717120" lvl="6" indent="0">
              <a:buNone/>
            </a:pPr>
            <a:r>
              <a:rPr lang="en-US" sz="1500" b="0" i="0">
                <a:solidFill>
                  <a:srgbClr val="222222"/>
                </a:solidFill>
                <a:effectLst/>
                <a:latin typeface="Times New Roman" panose="02020603050405020304" pitchFamily="18" charset="0"/>
                <a:cs typeface="Times New Roman" panose="02020603050405020304" pitchFamily="18" charset="0"/>
              </a:rPr>
              <a:t>else</a:t>
            </a:r>
          </a:p>
          <a:p>
            <a:pPr marL="1417120" lvl="5" indent="0">
              <a:buNone/>
            </a:pPr>
            <a:r>
              <a:rPr lang="en-US" sz="1500" b="0" i="0">
                <a:solidFill>
                  <a:srgbClr val="222222"/>
                </a:solidFill>
                <a:effectLst/>
                <a:latin typeface="Times New Roman" panose="02020603050405020304" pitchFamily="18" charset="0"/>
                <a:cs typeface="Times New Roman" panose="02020603050405020304" pitchFamily="18" charset="0"/>
              </a:rPr>
              <a:t>    statement3;</a:t>
            </a:r>
          </a:p>
          <a:p>
            <a:endParaRPr lang="en-US" b="1" i="0" cap="all">
              <a:solidFill>
                <a:srgbClr val="40404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6205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69DA13-D128-4D6B-929B-BEAC87CCFDC6}"/>
              </a:ext>
            </a:extLst>
          </p:cNvPr>
          <p:cNvSpPr>
            <a:spLocks noGrp="1"/>
          </p:cNvSpPr>
          <p:nvPr>
            <p:ph idx="1"/>
          </p:nvPr>
        </p:nvSpPr>
        <p:spPr>
          <a:xfrm>
            <a:off x="593558" y="609599"/>
            <a:ext cx="10972800" cy="5646821"/>
          </a:xfrm>
        </p:spPr>
        <p:txBody>
          <a:bodyPr>
            <a:noAutofit/>
          </a:bodyPr>
          <a:lstStyle/>
          <a:p>
            <a:r>
              <a:rPr lang="en-US" b="1" i="0" cap="all">
                <a:solidFill>
                  <a:srgbClr val="404040"/>
                </a:solidFill>
                <a:effectLst/>
                <a:latin typeface="Times New Roman" panose="02020603050405020304" pitchFamily="18" charset="0"/>
                <a:cs typeface="Times New Roman" panose="02020603050405020304" pitchFamily="18" charset="0"/>
              </a:rPr>
              <a:t>THE IF STATEMENT</a:t>
            </a:r>
          </a:p>
          <a:p>
            <a:pPr lvl="1"/>
            <a:r>
              <a:rPr lang="en-US" sz="1500" b="0" i="0">
                <a:solidFill>
                  <a:srgbClr val="222222"/>
                </a:solidFill>
                <a:effectLst/>
                <a:latin typeface="Times New Roman" panose="02020603050405020304" pitchFamily="18" charset="0"/>
                <a:cs typeface="Times New Roman" panose="02020603050405020304" pitchFamily="18" charset="0"/>
              </a:rPr>
              <a:t>The following snippet shows the syntax of an </a:t>
            </a:r>
            <a:r>
              <a:rPr lang="en-US" sz="1500" b="1" i="0">
                <a:solidFill>
                  <a:srgbClr val="222222"/>
                </a:solidFill>
                <a:effectLst/>
                <a:latin typeface="Times New Roman" panose="02020603050405020304" pitchFamily="18" charset="0"/>
                <a:cs typeface="Times New Roman" panose="02020603050405020304" pitchFamily="18" charset="0"/>
              </a:rPr>
              <a:t>if</a:t>
            </a:r>
            <a:r>
              <a:rPr lang="en-US" sz="1500" b="0" i="0">
                <a:solidFill>
                  <a:srgbClr val="222222"/>
                </a:solidFill>
                <a:effectLst/>
                <a:latin typeface="Times New Roman" panose="02020603050405020304" pitchFamily="18" charset="0"/>
                <a:cs typeface="Times New Roman" panose="02020603050405020304" pitchFamily="18" charset="0"/>
              </a:rPr>
              <a:t> statement:</a:t>
            </a:r>
          </a:p>
          <a:p>
            <a:pPr marL="0" indent="0" algn="l">
              <a:buNone/>
            </a:pPr>
            <a:r>
              <a:rPr lang="en-US" b="0" i="0">
                <a:solidFill>
                  <a:srgbClr val="222222"/>
                </a:solidFill>
                <a:effectLst/>
                <a:latin typeface="Times New Roman" panose="02020603050405020304" pitchFamily="18" charset="0"/>
                <a:cs typeface="Times New Roman" panose="02020603050405020304" pitchFamily="18" charset="0"/>
              </a:rPr>
              <a:t>	Ex2:</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 if (condition1)</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  if(condition2)</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      statement 1;</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  if(condition3)</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      statement 2;</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  else</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      statement 3;</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else</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  if(condition4)</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      statement 4;</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  else</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      statement 5;</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endParaRPr lang="en-US" b="1" i="0" cap="all">
              <a:solidFill>
                <a:srgbClr val="40404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1230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69DA13-D128-4D6B-929B-BEAC87CCFDC6}"/>
              </a:ext>
            </a:extLst>
          </p:cNvPr>
          <p:cNvSpPr>
            <a:spLocks noGrp="1"/>
          </p:cNvSpPr>
          <p:nvPr>
            <p:ph idx="1"/>
          </p:nvPr>
        </p:nvSpPr>
        <p:spPr>
          <a:xfrm>
            <a:off x="593558" y="401053"/>
            <a:ext cx="10972800" cy="6079958"/>
          </a:xfrm>
        </p:spPr>
        <p:txBody>
          <a:bodyPr>
            <a:noAutofit/>
          </a:bodyPr>
          <a:lstStyle/>
          <a:p>
            <a:r>
              <a:rPr lang="en-US" b="1" i="0" cap="all">
                <a:solidFill>
                  <a:srgbClr val="404040"/>
                </a:solidFill>
                <a:effectLst/>
                <a:latin typeface="Times New Roman" panose="02020603050405020304" pitchFamily="18" charset="0"/>
                <a:cs typeface="Times New Roman" panose="02020603050405020304" pitchFamily="18" charset="0"/>
              </a:rPr>
              <a:t>THE IF STATEMENT</a:t>
            </a:r>
          </a:p>
          <a:p>
            <a:pPr lvl="1"/>
            <a:r>
              <a:rPr lang="en-US" sz="1500" b="0" i="0">
                <a:solidFill>
                  <a:srgbClr val="222222"/>
                </a:solidFill>
                <a:effectLst/>
                <a:latin typeface="Times New Roman" panose="02020603050405020304" pitchFamily="18" charset="0"/>
                <a:cs typeface="Times New Roman" panose="02020603050405020304" pitchFamily="18" charset="0"/>
              </a:rPr>
              <a:t>The following snippet shows the syntax of an </a:t>
            </a:r>
            <a:r>
              <a:rPr lang="en-US" sz="1500" b="1" i="0">
                <a:solidFill>
                  <a:srgbClr val="222222"/>
                </a:solidFill>
                <a:effectLst/>
                <a:latin typeface="Times New Roman" panose="02020603050405020304" pitchFamily="18" charset="0"/>
                <a:cs typeface="Times New Roman" panose="02020603050405020304" pitchFamily="18" charset="0"/>
              </a:rPr>
              <a:t>if</a:t>
            </a:r>
            <a:r>
              <a:rPr lang="en-US" sz="1500" b="0" i="0">
                <a:solidFill>
                  <a:srgbClr val="222222"/>
                </a:solidFill>
                <a:effectLst/>
                <a:latin typeface="Times New Roman" panose="02020603050405020304" pitchFamily="18" charset="0"/>
                <a:cs typeface="Times New Roman" panose="02020603050405020304" pitchFamily="18" charset="0"/>
              </a:rPr>
              <a:t> statement:</a:t>
            </a:r>
          </a:p>
          <a:p>
            <a:pPr marL="0" indent="0" algn="l">
              <a:buNone/>
            </a:pPr>
            <a:r>
              <a:rPr lang="en-US" b="0" i="0">
                <a:solidFill>
                  <a:srgbClr val="222222"/>
                </a:solidFill>
                <a:effectLst/>
                <a:latin typeface="Times New Roman" panose="02020603050405020304" pitchFamily="18" charset="0"/>
                <a:cs typeface="Times New Roman" panose="02020603050405020304" pitchFamily="18" charset="0"/>
              </a:rPr>
              <a:t>	Ex3:</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class Program</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static void Main(string[] args)</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Console.WriteLine("Enter a positive integer");</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var line = Console.ReadLine();</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int.TryParse(line, out int number);</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if (number % 2 == 0)</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Console.WriteLine("Even number");</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else</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Console.WriteLine("Odd number");</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endParaRPr lang="en-US" b="1" i="0" cap="all">
              <a:solidFill>
                <a:srgbClr val="40404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3136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D686F-2AC7-449D-AFD2-5BC008713A80}"/>
              </a:ext>
            </a:extLst>
          </p:cNvPr>
          <p:cNvSpPr>
            <a:spLocks noGrp="1"/>
          </p:cNvSpPr>
          <p:nvPr>
            <p:ph type="title"/>
          </p:nvPr>
        </p:nvSpPr>
        <p:spPr>
          <a:xfrm>
            <a:off x="1066800" y="642594"/>
            <a:ext cx="10058400" cy="753069"/>
          </a:xfrm>
        </p:spPr>
        <p:txBody>
          <a:bodyPr>
            <a:normAutofit/>
          </a:bodyPr>
          <a:lstStyle/>
          <a:p>
            <a:pPr algn="ctr"/>
            <a:r>
              <a:rPr lang="en-US" sz="4000" b="1">
                <a:solidFill>
                  <a:srgbClr val="FF0000"/>
                </a:solidFill>
                <a:latin typeface="Times New Roman" panose="02020603050405020304" pitchFamily="18" charset="0"/>
                <a:cs typeface="Times New Roman" panose="02020603050405020304" pitchFamily="18" charset="0"/>
              </a:rPr>
              <a:t>Chapter 1: </a:t>
            </a:r>
            <a:r>
              <a:rPr lang="en-US" sz="4000" b="1" i="0">
                <a:solidFill>
                  <a:srgbClr val="FF0000"/>
                </a:solidFill>
                <a:effectLst/>
                <a:latin typeface="Times New Roman" panose="02020603050405020304" pitchFamily="18" charset="0"/>
                <a:cs typeface="Times New Roman" panose="02020603050405020304" pitchFamily="18" charset="0"/>
              </a:rPr>
              <a:t>Data Types and Operators</a:t>
            </a:r>
            <a:endParaRPr lang="en-US" b="1">
              <a:solidFill>
                <a:srgbClr val="FF0000"/>
              </a:solidFill>
            </a:endParaRPr>
          </a:p>
        </p:txBody>
      </p:sp>
      <p:sp>
        <p:nvSpPr>
          <p:cNvPr id="3" name="Content Placeholder 2">
            <a:extLst>
              <a:ext uri="{FF2B5EF4-FFF2-40B4-BE49-F238E27FC236}">
                <a16:creationId xmlns:a16="http://schemas.microsoft.com/office/drawing/2014/main" id="{42D0EE25-F9D1-42B7-B1E0-2DF31E5B0699}"/>
              </a:ext>
            </a:extLst>
          </p:cNvPr>
          <p:cNvSpPr>
            <a:spLocks noGrp="1"/>
          </p:cNvSpPr>
          <p:nvPr>
            <p:ph idx="1"/>
          </p:nvPr>
        </p:nvSpPr>
        <p:spPr>
          <a:xfrm>
            <a:off x="1066800" y="1556084"/>
            <a:ext cx="10058400" cy="4396660"/>
          </a:xfrm>
        </p:spPr>
        <p:txBody>
          <a:bodyPr>
            <a:normAutofit/>
          </a:bodyPr>
          <a:lstStyle/>
          <a:p>
            <a:r>
              <a:rPr lang="en-US" sz="2000">
                <a:latin typeface="Times New Roman" panose="02020603050405020304" pitchFamily="18" charset="0"/>
                <a:cs typeface="Times New Roman" panose="02020603050405020304" pitchFamily="18" charset="0"/>
              </a:rPr>
              <a:t>In this chapter, we will learn about data types and objects in C#.</a:t>
            </a:r>
          </a:p>
          <a:p>
            <a:r>
              <a:rPr lang="en-US" sz="2000">
                <a:latin typeface="Times New Roman" panose="02020603050405020304" pitchFamily="18" charset="0"/>
                <a:cs typeface="Times New Roman" panose="02020603050405020304" pitchFamily="18" charset="0"/>
              </a:rPr>
              <a:t>We will discuss built-in data types, explain the difference between value types and reference types, and learn how to convert between types. We will also  discuss the operators defined by the language as we move on.</a:t>
            </a:r>
          </a:p>
          <a:p>
            <a:r>
              <a:rPr lang="en-US" sz="2000">
                <a:latin typeface="Times New Roman" panose="02020603050405020304" pitchFamily="18" charset="0"/>
                <a:cs typeface="Times New Roman" panose="02020603050405020304" pitchFamily="18" charset="0"/>
              </a:rPr>
              <a:t>The following topics will be covered in this chapter:</a:t>
            </a:r>
          </a:p>
          <a:p>
            <a:pPr lvl="1"/>
            <a:r>
              <a:rPr lang="en-US" sz="1800">
                <a:latin typeface="Times New Roman" panose="02020603050405020304" pitchFamily="18" charset="0"/>
                <a:cs typeface="Times New Roman" panose="02020603050405020304" pitchFamily="18" charset="0"/>
              </a:rPr>
              <a:t>Basic built-in data types </a:t>
            </a:r>
          </a:p>
          <a:p>
            <a:pPr lvl="1"/>
            <a:r>
              <a:rPr lang="en-US" sz="1800">
                <a:latin typeface="Times New Roman" panose="02020603050405020304" pitchFamily="18" charset="0"/>
                <a:cs typeface="Times New Roman" panose="02020603050405020304" pitchFamily="18" charset="0"/>
              </a:rPr>
              <a:t>Variables and constants</a:t>
            </a:r>
          </a:p>
          <a:p>
            <a:pPr lvl="1"/>
            <a:r>
              <a:rPr lang="en-US" sz="1800">
                <a:latin typeface="Times New Roman" panose="02020603050405020304" pitchFamily="18" charset="0"/>
                <a:cs typeface="Times New Roman" panose="02020603050405020304" pitchFamily="18" charset="0"/>
              </a:rPr>
              <a:t>Reference types and value types</a:t>
            </a:r>
          </a:p>
          <a:p>
            <a:pPr lvl="1"/>
            <a:r>
              <a:rPr lang="en-US" sz="1800">
                <a:latin typeface="Times New Roman" panose="02020603050405020304" pitchFamily="18" charset="0"/>
                <a:cs typeface="Times New Roman" panose="02020603050405020304" pitchFamily="18" charset="0"/>
              </a:rPr>
              <a:t>Nullable type</a:t>
            </a:r>
          </a:p>
          <a:p>
            <a:pPr lvl="1"/>
            <a:r>
              <a:rPr lang="en-US" sz="1800">
                <a:latin typeface="Times New Roman" panose="02020603050405020304" pitchFamily="18" charset="0"/>
                <a:cs typeface="Times New Roman" panose="02020603050405020304" pitchFamily="18" charset="0"/>
              </a:rPr>
              <a:t>Arrays</a:t>
            </a:r>
          </a:p>
          <a:p>
            <a:pPr lvl="1"/>
            <a:r>
              <a:rPr lang="en-US" sz="1800">
                <a:latin typeface="Times New Roman" panose="02020603050405020304" pitchFamily="18" charset="0"/>
                <a:cs typeface="Times New Roman" panose="02020603050405020304" pitchFamily="18" charset="0"/>
              </a:rPr>
              <a:t>Type conversion</a:t>
            </a:r>
          </a:p>
          <a:p>
            <a:pPr lvl="1"/>
            <a:r>
              <a:rPr lang="en-US" sz="1800">
                <a:latin typeface="Times New Roman" panose="02020603050405020304" pitchFamily="18" charset="0"/>
                <a:cs typeface="Times New Roman" panose="02020603050405020304" pitchFamily="18" charset="0"/>
              </a:rPr>
              <a:t>Operators</a:t>
            </a:r>
          </a:p>
        </p:txBody>
      </p:sp>
    </p:spTree>
    <p:extLst>
      <p:ext uri="{BB962C8B-B14F-4D97-AF65-F5344CB8AC3E}">
        <p14:creationId xmlns:p14="http://schemas.microsoft.com/office/powerpoint/2010/main" val="3644124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69DA13-D128-4D6B-929B-BEAC87CCFDC6}"/>
              </a:ext>
            </a:extLst>
          </p:cNvPr>
          <p:cNvSpPr>
            <a:spLocks noGrp="1"/>
          </p:cNvSpPr>
          <p:nvPr>
            <p:ph idx="1"/>
          </p:nvPr>
        </p:nvSpPr>
        <p:spPr>
          <a:xfrm>
            <a:off x="593558" y="609599"/>
            <a:ext cx="10972800" cy="5646821"/>
          </a:xfrm>
        </p:spPr>
        <p:txBody>
          <a:bodyPr>
            <a:normAutofit/>
          </a:bodyPr>
          <a:lstStyle/>
          <a:p>
            <a:pPr algn="l"/>
            <a:r>
              <a:rPr lang="en-US" b="1" i="0" cap="all">
                <a:solidFill>
                  <a:srgbClr val="404040"/>
                </a:solidFill>
                <a:effectLst/>
                <a:latin typeface="Times New Roman" panose="02020603050405020304" pitchFamily="18" charset="0"/>
                <a:cs typeface="Times New Roman" panose="02020603050405020304" pitchFamily="18" charset="0"/>
              </a:rPr>
              <a:t>THE SWITCH STATEMENT</a:t>
            </a:r>
          </a:p>
          <a:p>
            <a:pPr lvl="1"/>
            <a:r>
              <a:rPr lang="en-US" sz="1500" b="0" i="0">
                <a:solidFill>
                  <a:srgbClr val="222222"/>
                </a:solidFill>
                <a:effectLst/>
                <a:latin typeface="Times New Roman" panose="02020603050405020304" pitchFamily="18" charset="0"/>
                <a:cs typeface="Times New Roman" panose="02020603050405020304" pitchFamily="18" charset="0"/>
              </a:rPr>
              <a:t>The syntax of a </a:t>
            </a:r>
            <a:r>
              <a:rPr lang="en-US" sz="1500" b="1" i="0">
                <a:solidFill>
                  <a:srgbClr val="222222"/>
                </a:solidFill>
                <a:effectLst/>
                <a:latin typeface="Times New Roman" panose="02020603050405020304" pitchFamily="18" charset="0"/>
                <a:cs typeface="Times New Roman" panose="02020603050405020304" pitchFamily="18" charset="0"/>
              </a:rPr>
              <a:t>switch</a:t>
            </a:r>
            <a:r>
              <a:rPr lang="en-US" sz="1500" b="0" i="0">
                <a:solidFill>
                  <a:srgbClr val="222222"/>
                </a:solidFill>
                <a:effectLst/>
                <a:latin typeface="Times New Roman" panose="02020603050405020304" pitchFamily="18" charset="0"/>
                <a:cs typeface="Times New Roman" panose="02020603050405020304" pitchFamily="18" charset="0"/>
              </a:rPr>
              <a:t> statement is as follows:	</a:t>
            </a:r>
          </a:p>
          <a:p>
            <a:pPr marL="548640" lvl="2" indent="0">
              <a:buNone/>
            </a:pPr>
            <a:r>
              <a:rPr lang="en-US" sz="1500" b="0" i="0">
                <a:solidFill>
                  <a:srgbClr val="222222"/>
                </a:solidFill>
                <a:effectLst/>
                <a:latin typeface="Times New Roman" panose="02020603050405020304" pitchFamily="18" charset="0"/>
                <a:cs typeface="Times New Roman" panose="02020603050405020304" pitchFamily="18" charset="0"/>
              </a:rPr>
              <a:t>Ex1:</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switch (expression)</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case value1:</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statement 1;</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break;</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case value2:</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statement 2;</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statement 3;</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break;</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default:</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statement 4;</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break;</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endParaRPr lang="en-US" b="1" i="0" cap="all">
              <a:solidFill>
                <a:srgbClr val="40404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534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69DA13-D128-4D6B-929B-BEAC87CCFDC6}"/>
              </a:ext>
            </a:extLst>
          </p:cNvPr>
          <p:cNvSpPr>
            <a:spLocks noGrp="1"/>
          </p:cNvSpPr>
          <p:nvPr>
            <p:ph idx="1"/>
          </p:nvPr>
        </p:nvSpPr>
        <p:spPr>
          <a:xfrm>
            <a:off x="593558" y="417095"/>
            <a:ext cx="10972800" cy="5855368"/>
          </a:xfrm>
        </p:spPr>
        <p:txBody>
          <a:bodyPr>
            <a:noAutofit/>
          </a:bodyPr>
          <a:lstStyle/>
          <a:p>
            <a:pPr algn="l"/>
            <a:r>
              <a:rPr lang="en-US" b="1" i="0" cap="all">
                <a:solidFill>
                  <a:srgbClr val="404040"/>
                </a:solidFill>
                <a:effectLst/>
                <a:latin typeface="Times New Roman" panose="02020603050405020304" pitchFamily="18" charset="0"/>
                <a:cs typeface="Times New Roman" panose="02020603050405020304" pitchFamily="18" charset="0"/>
              </a:rPr>
              <a:t>THE SWITCH STATEMENT</a:t>
            </a:r>
          </a:p>
          <a:p>
            <a:pPr lvl="1"/>
            <a:r>
              <a:rPr lang="en-US" sz="1500" b="0" i="0">
                <a:solidFill>
                  <a:srgbClr val="222222"/>
                </a:solidFill>
                <a:effectLst/>
                <a:latin typeface="Times New Roman" panose="02020603050405020304" pitchFamily="18" charset="0"/>
                <a:cs typeface="Times New Roman" panose="02020603050405020304" pitchFamily="18" charset="0"/>
              </a:rPr>
              <a:t>The syntax of a </a:t>
            </a:r>
            <a:r>
              <a:rPr lang="en-US" sz="1500" b="1" i="0">
                <a:solidFill>
                  <a:srgbClr val="222222"/>
                </a:solidFill>
                <a:effectLst/>
                <a:latin typeface="Times New Roman" panose="02020603050405020304" pitchFamily="18" charset="0"/>
                <a:cs typeface="Times New Roman" panose="02020603050405020304" pitchFamily="18" charset="0"/>
              </a:rPr>
              <a:t>switch</a:t>
            </a:r>
            <a:r>
              <a:rPr lang="en-US" sz="1500" b="0" i="0">
                <a:solidFill>
                  <a:srgbClr val="222222"/>
                </a:solidFill>
                <a:effectLst/>
                <a:latin typeface="Times New Roman" panose="02020603050405020304" pitchFamily="18" charset="0"/>
                <a:cs typeface="Times New Roman" panose="02020603050405020304" pitchFamily="18" charset="0"/>
              </a:rPr>
              <a:t> statement is as follows:	</a:t>
            </a:r>
          </a:p>
          <a:p>
            <a:pPr marL="548640" lvl="2" indent="0">
              <a:buNone/>
            </a:pPr>
            <a:r>
              <a:rPr lang="en-US" sz="1500" b="0" i="0">
                <a:solidFill>
                  <a:srgbClr val="222222"/>
                </a:solidFill>
                <a:effectLst/>
                <a:latin typeface="Times New Roman" panose="02020603050405020304" pitchFamily="18" charset="0"/>
                <a:cs typeface="Times New Roman" panose="02020603050405020304" pitchFamily="18" charset="0"/>
              </a:rPr>
              <a:t>Ex2:</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a:t>
            </a:r>
            <a:r>
              <a:rPr lang="en-US" sz="1050" b="0" i="0">
                <a:solidFill>
                  <a:srgbClr val="222222"/>
                </a:solidFill>
                <a:effectLst/>
                <a:latin typeface="Times New Roman" panose="02020603050405020304" pitchFamily="18" charset="0"/>
                <a:cs typeface="Times New Roman" panose="02020603050405020304" pitchFamily="18" charset="0"/>
              </a:rPr>
              <a:t>Console.WriteLine("Enter number (1-10)");</a:t>
            </a:r>
          </a:p>
          <a:p>
            <a:pPr marL="822960" lvl="3" indent="0">
              <a:buNone/>
            </a:pPr>
            <a:r>
              <a:rPr lang="en-US" sz="1050" b="0" i="0">
                <a:solidFill>
                  <a:srgbClr val="222222"/>
                </a:solidFill>
                <a:effectLst/>
                <a:latin typeface="Times New Roman" panose="02020603050405020304" pitchFamily="18" charset="0"/>
                <a:cs typeface="Times New Roman" panose="02020603050405020304" pitchFamily="18" charset="0"/>
              </a:rPr>
              <a:t>var line = Console.ReadLine();</a:t>
            </a:r>
          </a:p>
          <a:p>
            <a:pPr marL="822960" lvl="3" indent="0">
              <a:buNone/>
            </a:pPr>
            <a:r>
              <a:rPr lang="en-US" sz="1050" b="0" i="0">
                <a:solidFill>
                  <a:srgbClr val="222222"/>
                </a:solidFill>
                <a:effectLst/>
                <a:latin typeface="Times New Roman" panose="02020603050405020304" pitchFamily="18" charset="0"/>
                <a:cs typeface="Times New Roman" panose="02020603050405020304" pitchFamily="18" charset="0"/>
              </a:rPr>
              <a:t>int.TryParse(line, out int number);</a:t>
            </a:r>
          </a:p>
          <a:p>
            <a:pPr marL="822960" lvl="3" indent="0">
              <a:buNone/>
            </a:pPr>
            <a:r>
              <a:rPr lang="en-US" sz="1050" b="0" i="0">
                <a:solidFill>
                  <a:srgbClr val="222222"/>
                </a:solidFill>
                <a:effectLst/>
                <a:latin typeface="Times New Roman" panose="02020603050405020304" pitchFamily="18" charset="0"/>
                <a:cs typeface="Times New Roman" panose="02020603050405020304" pitchFamily="18" charset="0"/>
              </a:rPr>
              <a:t>switch(number)</a:t>
            </a:r>
          </a:p>
          <a:p>
            <a:pPr marL="822960" lvl="3" indent="0">
              <a:buNone/>
            </a:pPr>
            <a:r>
              <a:rPr lang="en-US" sz="1050" b="0" i="0">
                <a:solidFill>
                  <a:srgbClr val="222222"/>
                </a:solidFill>
                <a:effectLst/>
                <a:latin typeface="Times New Roman" panose="02020603050405020304" pitchFamily="18" charset="0"/>
                <a:cs typeface="Times New Roman" panose="02020603050405020304" pitchFamily="18" charset="0"/>
              </a:rPr>
              <a:t>{</a:t>
            </a:r>
          </a:p>
          <a:p>
            <a:pPr marL="822960" lvl="3" indent="0">
              <a:buNone/>
            </a:pPr>
            <a:r>
              <a:rPr lang="en-US" sz="1050" b="0" i="0">
                <a:solidFill>
                  <a:srgbClr val="222222"/>
                </a:solidFill>
                <a:effectLst/>
                <a:latin typeface="Times New Roman" panose="02020603050405020304" pitchFamily="18" charset="0"/>
                <a:cs typeface="Times New Roman" panose="02020603050405020304" pitchFamily="18" charset="0"/>
              </a:rPr>
              <a:t>   case 1:</a:t>
            </a:r>
          </a:p>
          <a:p>
            <a:pPr marL="822960" lvl="3" indent="0">
              <a:buNone/>
            </a:pPr>
            <a:r>
              <a:rPr lang="en-US" sz="1050" b="0" i="0">
                <a:solidFill>
                  <a:srgbClr val="222222"/>
                </a:solidFill>
                <a:effectLst/>
                <a:latin typeface="Times New Roman" panose="02020603050405020304" pitchFamily="18" charset="0"/>
                <a:cs typeface="Times New Roman" panose="02020603050405020304" pitchFamily="18" charset="0"/>
              </a:rPr>
              <a:t>      Console.WriteLine("Smallest number");</a:t>
            </a:r>
          </a:p>
          <a:p>
            <a:pPr marL="822960" lvl="3" indent="0">
              <a:buNone/>
            </a:pPr>
            <a:r>
              <a:rPr lang="en-US" sz="1050" b="0" i="0">
                <a:solidFill>
                  <a:srgbClr val="222222"/>
                </a:solidFill>
                <a:effectLst/>
                <a:latin typeface="Times New Roman" panose="02020603050405020304" pitchFamily="18" charset="0"/>
                <a:cs typeface="Times New Roman" panose="02020603050405020304" pitchFamily="18" charset="0"/>
              </a:rPr>
              <a:t>      break;</a:t>
            </a:r>
          </a:p>
          <a:p>
            <a:pPr marL="822960" lvl="3" indent="0">
              <a:buNone/>
            </a:pPr>
            <a:r>
              <a:rPr lang="en-US" sz="1050" b="0" i="0">
                <a:solidFill>
                  <a:srgbClr val="222222"/>
                </a:solidFill>
                <a:effectLst/>
                <a:latin typeface="Times New Roman" panose="02020603050405020304" pitchFamily="18" charset="0"/>
                <a:cs typeface="Times New Roman" panose="02020603050405020304" pitchFamily="18" charset="0"/>
              </a:rPr>
              <a:t>   case 2: case 3: case 5: case 7:</a:t>
            </a:r>
          </a:p>
          <a:p>
            <a:pPr marL="822960" lvl="3" indent="0">
              <a:buNone/>
            </a:pPr>
            <a:r>
              <a:rPr lang="en-US" sz="1050" b="0" i="0">
                <a:solidFill>
                  <a:srgbClr val="222222"/>
                </a:solidFill>
                <a:effectLst/>
                <a:latin typeface="Times New Roman" panose="02020603050405020304" pitchFamily="18" charset="0"/>
                <a:cs typeface="Times New Roman" panose="02020603050405020304" pitchFamily="18" charset="0"/>
              </a:rPr>
              <a:t>      Console.WriteLine("Prime number");</a:t>
            </a:r>
          </a:p>
          <a:p>
            <a:pPr marL="822960" lvl="3" indent="0">
              <a:buNone/>
            </a:pPr>
            <a:r>
              <a:rPr lang="en-US" sz="1050" b="0" i="0">
                <a:solidFill>
                  <a:srgbClr val="222222"/>
                </a:solidFill>
                <a:effectLst/>
                <a:latin typeface="Times New Roman" panose="02020603050405020304" pitchFamily="18" charset="0"/>
                <a:cs typeface="Times New Roman" panose="02020603050405020304" pitchFamily="18" charset="0"/>
              </a:rPr>
              <a:t>      break;</a:t>
            </a:r>
          </a:p>
          <a:p>
            <a:pPr marL="822960" lvl="3" indent="0">
              <a:buNone/>
            </a:pPr>
            <a:r>
              <a:rPr lang="en-US" sz="1050" b="0" i="0">
                <a:solidFill>
                  <a:srgbClr val="222222"/>
                </a:solidFill>
                <a:effectLst/>
                <a:latin typeface="Times New Roman" panose="02020603050405020304" pitchFamily="18" charset="0"/>
                <a:cs typeface="Times New Roman" panose="02020603050405020304" pitchFamily="18" charset="0"/>
              </a:rPr>
              <a:t>   case 4: case 6: case 8:</a:t>
            </a:r>
          </a:p>
          <a:p>
            <a:pPr marL="822960" lvl="3" indent="0">
              <a:buNone/>
            </a:pPr>
            <a:r>
              <a:rPr lang="en-US" sz="1050" b="0" i="0">
                <a:solidFill>
                  <a:srgbClr val="222222"/>
                </a:solidFill>
                <a:effectLst/>
                <a:latin typeface="Times New Roman" panose="02020603050405020304" pitchFamily="18" charset="0"/>
                <a:cs typeface="Times New Roman" panose="02020603050405020304" pitchFamily="18" charset="0"/>
              </a:rPr>
              <a:t>      Console.WriteLine("Even number");</a:t>
            </a:r>
          </a:p>
          <a:p>
            <a:pPr marL="822960" lvl="3" indent="0">
              <a:buNone/>
            </a:pPr>
            <a:r>
              <a:rPr lang="en-US" sz="1050" b="0" i="0">
                <a:solidFill>
                  <a:srgbClr val="222222"/>
                </a:solidFill>
                <a:effectLst/>
                <a:latin typeface="Times New Roman" panose="02020603050405020304" pitchFamily="18" charset="0"/>
                <a:cs typeface="Times New Roman" panose="02020603050405020304" pitchFamily="18" charset="0"/>
              </a:rPr>
              <a:t>      break;</a:t>
            </a:r>
          </a:p>
          <a:p>
            <a:pPr marL="822960" lvl="3" indent="0">
              <a:buNone/>
            </a:pPr>
            <a:r>
              <a:rPr lang="en-US" sz="1050" b="0" i="0">
                <a:solidFill>
                  <a:srgbClr val="222222"/>
                </a:solidFill>
                <a:effectLst/>
                <a:latin typeface="Times New Roman" panose="02020603050405020304" pitchFamily="18" charset="0"/>
                <a:cs typeface="Times New Roman" panose="02020603050405020304" pitchFamily="18" charset="0"/>
              </a:rPr>
              <a:t>   case 9:</a:t>
            </a:r>
          </a:p>
          <a:p>
            <a:pPr marL="822960" lvl="3" indent="0">
              <a:buNone/>
            </a:pPr>
            <a:r>
              <a:rPr lang="en-US" sz="1050" b="0" i="0">
                <a:solidFill>
                  <a:srgbClr val="222222"/>
                </a:solidFill>
                <a:effectLst/>
                <a:latin typeface="Times New Roman" panose="02020603050405020304" pitchFamily="18" charset="0"/>
                <a:cs typeface="Times New Roman" panose="02020603050405020304" pitchFamily="18" charset="0"/>
              </a:rPr>
              <a:t>      Console.WriteLine("Odd number");</a:t>
            </a:r>
          </a:p>
          <a:p>
            <a:pPr marL="822960" lvl="3" indent="0">
              <a:buNone/>
            </a:pPr>
            <a:r>
              <a:rPr lang="en-US" sz="1050" b="0" i="0">
                <a:solidFill>
                  <a:srgbClr val="222222"/>
                </a:solidFill>
                <a:effectLst/>
                <a:latin typeface="Times New Roman" panose="02020603050405020304" pitchFamily="18" charset="0"/>
                <a:cs typeface="Times New Roman" panose="02020603050405020304" pitchFamily="18" charset="0"/>
              </a:rPr>
              <a:t>      break;</a:t>
            </a:r>
          </a:p>
          <a:p>
            <a:pPr marL="822960" lvl="3" indent="0">
              <a:buNone/>
            </a:pPr>
            <a:r>
              <a:rPr lang="en-US" sz="1050" b="0" i="0">
                <a:solidFill>
                  <a:srgbClr val="222222"/>
                </a:solidFill>
                <a:effectLst/>
                <a:latin typeface="Times New Roman" panose="02020603050405020304" pitchFamily="18" charset="0"/>
                <a:cs typeface="Times New Roman" panose="02020603050405020304" pitchFamily="18" charset="0"/>
              </a:rPr>
              <a:t>   default:</a:t>
            </a:r>
          </a:p>
          <a:p>
            <a:pPr marL="822960" lvl="3" indent="0">
              <a:buNone/>
            </a:pPr>
            <a:r>
              <a:rPr lang="en-US" sz="1050" b="0" i="0">
                <a:solidFill>
                  <a:srgbClr val="222222"/>
                </a:solidFill>
                <a:effectLst/>
                <a:latin typeface="Times New Roman" panose="02020603050405020304" pitchFamily="18" charset="0"/>
                <a:cs typeface="Times New Roman" panose="02020603050405020304" pitchFamily="18" charset="0"/>
              </a:rPr>
              <a:t>      Console.WriteLine("Not in the range");</a:t>
            </a:r>
          </a:p>
          <a:p>
            <a:pPr marL="822960" lvl="3" indent="0">
              <a:buNone/>
            </a:pPr>
            <a:r>
              <a:rPr lang="en-US" sz="1050" b="0" i="0">
                <a:solidFill>
                  <a:srgbClr val="222222"/>
                </a:solidFill>
                <a:effectLst/>
                <a:latin typeface="Times New Roman" panose="02020603050405020304" pitchFamily="18" charset="0"/>
                <a:cs typeface="Times New Roman" panose="02020603050405020304" pitchFamily="18" charset="0"/>
              </a:rPr>
              <a:t>      break;</a:t>
            </a:r>
          </a:p>
          <a:p>
            <a:pPr marL="822960" lvl="3" indent="0">
              <a:buNone/>
            </a:pPr>
            <a:r>
              <a:rPr lang="en-US" sz="1050" b="0" i="0">
                <a:solidFill>
                  <a:srgbClr val="222222"/>
                </a:solidFill>
                <a:effectLst/>
                <a:latin typeface="Times New Roman" panose="02020603050405020304" pitchFamily="18" charset="0"/>
                <a:cs typeface="Times New Roman" panose="02020603050405020304" pitchFamily="18" charset="0"/>
              </a:rPr>
              <a:t>}</a:t>
            </a:r>
          </a:p>
          <a:p>
            <a:endParaRPr lang="en-US" b="1" i="0" cap="all">
              <a:solidFill>
                <a:srgbClr val="40404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3013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69DA13-D128-4D6B-929B-BEAC87CCFDC6}"/>
              </a:ext>
            </a:extLst>
          </p:cNvPr>
          <p:cNvSpPr>
            <a:spLocks noGrp="1"/>
          </p:cNvSpPr>
          <p:nvPr>
            <p:ph idx="1"/>
          </p:nvPr>
        </p:nvSpPr>
        <p:spPr>
          <a:xfrm>
            <a:off x="593558" y="417095"/>
            <a:ext cx="10972800" cy="5855368"/>
          </a:xfrm>
        </p:spPr>
        <p:txBody>
          <a:bodyPr>
            <a:noAutofit/>
          </a:bodyPr>
          <a:lstStyle/>
          <a:p>
            <a:pPr algn="l"/>
            <a:r>
              <a:rPr lang="en-US" sz="3000" b="1" i="0">
                <a:solidFill>
                  <a:srgbClr val="404040"/>
                </a:solidFill>
                <a:effectLst/>
                <a:latin typeface="Times New Roman" panose="02020603050405020304" pitchFamily="18" charset="0"/>
                <a:cs typeface="Times New Roman" panose="02020603050405020304" pitchFamily="18" charset="0"/>
              </a:rPr>
              <a:t>Iteration statements</a:t>
            </a:r>
          </a:p>
          <a:p>
            <a:pPr lvl="2">
              <a:buFont typeface="Arial" panose="020B0604020202020204" pitchFamily="34" charset="0"/>
              <a:buChar char="•"/>
            </a:pPr>
            <a:r>
              <a:rPr lang="en-US" sz="1700" b="1" i="0">
                <a:solidFill>
                  <a:srgbClr val="222222"/>
                </a:solidFill>
                <a:effectLst/>
                <a:latin typeface="Times New Roman" panose="02020603050405020304" pitchFamily="18" charset="0"/>
                <a:cs typeface="Times New Roman" panose="02020603050405020304" pitchFamily="18" charset="0"/>
              </a:rPr>
              <a:t>for</a:t>
            </a:r>
            <a:endParaRPr lang="en-US" sz="1700" b="0" i="0">
              <a:solidFill>
                <a:srgbClr val="222222"/>
              </a:solidFill>
              <a:effectLst/>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sz="1700" b="1" i="0">
                <a:solidFill>
                  <a:srgbClr val="222222"/>
                </a:solidFill>
                <a:effectLst/>
                <a:latin typeface="Times New Roman" panose="02020603050405020304" pitchFamily="18" charset="0"/>
                <a:cs typeface="Times New Roman" panose="02020603050405020304" pitchFamily="18" charset="0"/>
              </a:rPr>
              <a:t>while</a:t>
            </a:r>
            <a:endParaRPr lang="en-US" sz="1700" b="0" i="0">
              <a:solidFill>
                <a:srgbClr val="222222"/>
              </a:solidFill>
              <a:effectLst/>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sz="1700" b="1" i="0">
                <a:solidFill>
                  <a:srgbClr val="222222"/>
                </a:solidFill>
                <a:effectLst/>
                <a:latin typeface="Times New Roman" panose="02020603050405020304" pitchFamily="18" charset="0"/>
                <a:cs typeface="Times New Roman" panose="02020603050405020304" pitchFamily="18" charset="0"/>
              </a:rPr>
              <a:t>do-while</a:t>
            </a:r>
            <a:endParaRPr lang="en-US" sz="1700" b="0" i="0">
              <a:solidFill>
                <a:srgbClr val="222222"/>
              </a:solidFill>
              <a:effectLst/>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sz="1700" b="1" i="0">
                <a:solidFill>
                  <a:srgbClr val="222222"/>
                </a:solidFill>
                <a:effectLst/>
                <a:latin typeface="Times New Roman" panose="02020603050405020304" pitchFamily="18" charset="0"/>
                <a:cs typeface="Times New Roman" panose="02020603050405020304" pitchFamily="18" charset="0"/>
              </a:rPr>
              <a:t>Foreach</a:t>
            </a:r>
          </a:p>
          <a:p>
            <a:pPr lvl="1">
              <a:buFont typeface="Arial" panose="020B0604020202020204" pitchFamily="34" charset="0"/>
              <a:buChar char="•"/>
            </a:pPr>
            <a:endParaRPr lang="en-US" sz="1800" b="1">
              <a:solidFill>
                <a:srgbClr val="222222"/>
              </a:solidFill>
              <a:latin typeface="Times New Roman" panose="02020603050405020304" pitchFamily="18" charset="0"/>
              <a:cs typeface="Times New Roman" panose="02020603050405020304" pitchFamily="18" charset="0"/>
            </a:endParaRPr>
          </a:p>
          <a:p>
            <a:pPr lvl="1"/>
            <a:r>
              <a:rPr lang="en-US" sz="1500" b="1" i="0" cap="all">
                <a:solidFill>
                  <a:srgbClr val="404040"/>
                </a:solidFill>
                <a:effectLst/>
                <a:latin typeface="Times New Roman" panose="02020603050405020304" pitchFamily="18" charset="0"/>
                <a:cs typeface="Times New Roman" panose="02020603050405020304" pitchFamily="18" charset="0"/>
              </a:rPr>
              <a:t>THE FOR LOOP</a:t>
            </a:r>
          </a:p>
          <a:p>
            <a:pPr marL="274320" lvl="1" indent="0">
              <a:buNone/>
            </a:pPr>
            <a:endParaRPr lang="en-US" sz="1800" b="0" i="0">
              <a:solidFill>
                <a:srgbClr val="222222"/>
              </a:solidFill>
              <a:effectLst/>
              <a:latin typeface="Times New Roman" panose="02020603050405020304" pitchFamily="18" charset="0"/>
              <a:cs typeface="Times New Roman" panose="02020603050405020304" pitchFamily="18" charset="0"/>
            </a:endParaRPr>
          </a:p>
          <a:p>
            <a:pPr marL="822960" lvl="3" indent="0">
              <a:buNone/>
            </a:pPr>
            <a:r>
              <a:rPr lang="en-US" b="0" i="0">
                <a:solidFill>
                  <a:srgbClr val="222222"/>
                </a:solidFill>
                <a:effectLst/>
                <a:latin typeface="Courier New" panose="02070309020205020404" pitchFamily="49" charset="0"/>
              </a:rPr>
              <a:t>for(initializer; condition; iterator)   (note: iterator </a:t>
            </a:r>
            <a:r>
              <a:rPr lang="en-US" b="0" i="0">
                <a:solidFill>
                  <a:srgbClr val="222222"/>
                </a:solidFill>
                <a:effectLst/>
                <a:latin typeface="Georgia" panose="02040502050405020303" pitchFamily="18" charset="0"/>
              </a:rPr>
              <a:t> is an expression to change (increment/decrement)</a:t>
            </a:r>
            <a:r>
              <a:rPr lang="en-US" b="0" i="0">
                <a:solidFill>
                  <a:srgbClr val="222222"/>
                </a:solidFill>
                <a:effectLst/>
                <a:latin typeface="Courier New" panose="02070309020205020404" pitchFamily="49" charset="0"/>
              </a:rPr>
              <a:t>)</a:t>
            </a:r>
          </a:p>
          <a:p>
            <a:pPr marL="822960" lvl="3" indent="0">
              <a:buNone/>
            </a:pPr>
            <a:r>
              <a:rPr lang="en-US" b="0" i="0">
                <a:solidFill>
                  <a:srgbClr val="222222"/>
                </a:solidFill>
                <a:effectLst/>
                <a:latin typeface="Courier New" panose="02070309020205020404" pitchFamily="49" charset="0"/>
              </a:rPr>
              <a:t>{</a:t>
            </a:r>
          </a:p>
          <a:p>
            <a:pPr marL="822960" lvl="3" indent="0">
              <a:buNone/>
            </a:pPr>
            <a:r>
              <a:rPr lang="en-US" b="0" i="0">
                <a:solidFill>
                  <a:srgbClr val="222222"/>
                </a:solidFill>
                <a:effectLst/>
                <a:latin typeface="Courier New" panose="02070309020205020404" pitchFamily="49" charset="0"/>
              </a:rPr>
              <a:t>    statement1;</a:t>
            </a:r>
          </a:p>
          <a:p>
            <a:pPr marL="822960" lvl="3" indent="0">
              <a:buNone/>
            </a:pPr>
            <a:r>
              <a:rPr lang="en-US" b="0" i="0">
                <a:solidFill>
                  <a:srgbClr val="222222"/>
                </a:solidFill>
                <a:effectLst/>
                <a:latin typeface="Courier New" panose="02070309020205020404" pitchFamily="49" charset="0"/>
              </a:rPr>
              <a:t>    statement2;</a:t>
            </a:r>
          </a:p>
          <a:p>
            <a:pPr marL="822960" lvl="3" indent="0">
              <a:buNone/>
            </a:pPr>
            <a:r>
              <a:rPr lang="en-US" b="0" i="0">
                <a:solidFill>
                  <a:srgbClr val="222222"/>
                </a:solidFill>
                <a:effectLst/>
                <a:latin typeface="Courier New" panose="02070309020205020404" pitchFamily="49" charset="0"/>
              </a:rPr>
              <a:t>}</a:t>
            </a:r>
          </a:p>
          <a:p>
            <a:pPr lvl="1"/>
            <a:endParaRPr lang="en-US" b="1" i="0" cap="all">
              <a:solidFill>
                <a:srgbClr val="40404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3629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69DA13-D128-4D6B-929B-BEAC87CCFDC6}"/>
              </a:ext>
            </a:extLst>
          </p:cNvPr>
          <p:cNvSpPr>
            <a:spLocks noGrp="1"/>
          </p:cNvSpPr>
          <p:nvPr>
            <p:ph idx="1"/>
          </p:nvPr>
        </p:nvSpPr>
        <p:spPr>
          <a:xfrm>
            <a:off x="593558" y="417095"/>
            <a:ext cx="10972800" cy="5855368"/>
          </a:xfrm>
        </p:spPr>
        <p:txBody>
          <a:bodyPr>
            <a:noAutofit/>
          </a:bodyPr>
          <a:lstStyle/>
          <a:p>
            <a:pPr lvl="1"/>
            <a:r>
              <a:rPr lang="en-US" sz="1500" b="1" i="0" cap="all">
                <a:solidFill>
                  <a:srgbClr val="404040"/>
                </a:solidFill>
                <a:effectLst/>
                <a:latin typeface="Times New Roman" panose="02020603050405020304" pitchFamily="18" charset="0"/>
                <a:cs typeface="Times New Roman" panose="02020603050405020304" pitchFamily="18" charset="0"/>
              </a:rPr>
              <a:t>THE FOR LOOP</a:t>
            </a:r>
          </a:p>
          <a:p>
            <a:pPr marL="274320" lvl="1" indent="0">
              <a:buNone/>
            </a:pPr>
            <a:r>
              <a:rPr lang="en-US" sz="1500" b="0" i="0">
                <a:solidFill>
                  <a:srgbClr val="222222"/>
                </a:solidFill>
                <a:effectLst/>
                <a:latin typeface="Times New Roman" panose="02020603050405020304" pitchFamily="18" charset="0"/>
                <a:cs typeface="Times New Roman" panose="02020603050405020304" pitchFamily="18" charset="0"/>
              </a:rPr>
              <a:t>	Ex1:for (int i = 0; i &lt;= 10; i++)</a:t>
            </a:r>
          </a:p>
          <a:p>
            <a:pPr marL="1417120" lvl="5" indent="0">
              <a:buNone/>
            </a:pPr>
            <a:r>
              <a:rPr lang="en-US" sz="1700" b="0" i="0">
                <a:solidFill>
                  <a:srgbClr val="222222"/>
                </a:solidFill>
                <a:effectLst/>
                <a:latin typeface="Times New Roman" panose="02020603050405020304" pitchFamily="18" charset="0"/>
                <a:cs typeface="Times New Roman" panose="02020603050405020304" pitchFamily="18" charset="0"/>
              </a:rPr>
              <a:t>{</a:t>
            </a:r>
          </a:p>
          <a:p>
            <a:pPr marL="1417120" lvl="5" indent="0">
              <a:buNone/>
            </a:pPr>
            <a:r>
              <a:rPr lang="en-US" sz="1700" b="0" i="0">
                <a:solidFill>
                  <a:srgbClr val="222222"/>
                </a:solidFill>
                <a:effectLst/>
                <a:latin typeface="Times New Roman" panose="02020603050405020304" pitchFamily="18" charset="0"/>
                <a:cs typeface="Times New Roman" panose="02020603050405020304" pitchFamily="18" charset="0"/>
              </a:rPr>
              <a:t>    if (i % 2 == 0)</a:t>
            </a:r>
          </a:p>
          <a:p>
            <a:pPr marL="1417120" lvl="5" indent="0">
              <a:buNone/>
            </a:pPr>
            <a:r>
              <a:rPr lang="en-US" sz="1700" b="0" i="0">
                <a:solidFill>
                  <a:srgbClr val="222222"/>
                </a:solidFill>
                <a:effectLst/>
                <a:latin typeface="Times New Roman" panose="02020603050405020304" pitchFamily="18" charset="0"/>
                <a:cs typeface="Times New Roman" panose="02020603050405020304" pitchFamily="18" charset="0"/>
              </a:rPr>
              <a:t>    {</a:t>
            </a:r>
          </a:p>
          <a:p>
            <a:pPr marL="1417120" lvl="5" indent="0">
              <a:buNone/>
            </a:pPr>
            <a:r>
              <a:rPr lang="en-US" sz="1700" b="0" i="0">
                <a:solidFill>
                  <a:srgbClr val="222222"/>
                </a:solidFill>
                <a:effectLst/>
                <a:latin typeface="Times New Roman" panose="02020603050405020304" pitchFamily="18" charset="0"/>
                <a:cs typeface="Times New Roman" panose="02020603050405020304" pitchFamily="18" charset="0"/>
              </a:rPr>
              <a:t>        Console.WriteLine($"{i} is an even number");</a:t>
            </a:r>
          </a:p>
          <a:p>
            <a:pPr marL="1417120" lvl="5" indent="0">
              <a:buNone/>
            </a:pPr>
            <a:r>
              <a:rPr lang="en-US" sz="1700" b="0" i="0">
                <a:solidFill>
                  <a:srgbClr val="222222"/>
                </a:solidFill>
                <a:effectLst/>
                <a:latin typeface="Times New Roman" panose="02020603050405020304" pitchFamily="18" charset="0"/>
                <a:cs typeface="Times New Roman" panose="02020603050405020304" pitchFamily="18" charset="0"/>
              </a:rPr>
              <a:t>    }</a:t>
            </a:r>
          </a:p>
          <a:p>
            <a:pPr marL="1417120" lvl="5" indent="0">
              <a:buNone/>
            </a:pPr>
            <a:r>
              <a:rPr lang="en-US" sz="1700" b="0" i="0">
                <a:solidFill>
                  <a:srgbClr val="222222"/>
                </a:solidFill>
                <a:effectLst/>
                <a:latin typeface="Times New Roman" panose="02020603050405020304" pitchFamily="18" charset="0"/>
                <a:cs typeface="Times New Roman" panose="02020603050405020304" pitchFamily="18" charset="0"/>
              </a:rPr>
              <a:t>    else</a:t>
            </a:r>
          </a:p>
          <a:p>
            <a:pPr marL="1417120" lvl="5" indent="0">
              <a:buNone/>
            </a:pPr>
            <a:r>
              <a:rPr lang="en-US" sz="1700" b="0" i="0">
                <a:solidFill>
                  <a:srgbClr val="222222"/>
                </a:solidFill>
                <a:effectLst/>
                <a:latin typeface="Times New Roman" panose="02020603050405020304" pitchFamily="18" charset="0"/>
                <a:cs typeface="Times New Roman" panose="02020603050405020304" pitchFamily="18" charset="0"/>
              </a:rPr>
              <a:t>    {</a:t>
            </a:r>
          </a:p>
          <a:p>
            <a:pPr marL="1417120" lvl="5" indent="0">
              <a:buNone/>
            </a:pPr>
            <a:r>
              <a:rPr lang="en-US" sz="1700" b="0" i="0">
                <a:solidFill>
                  <a:srgbClr val="222222"/>
                </a:solidFill>
                <a:effectLst/>
                <a:latin typeface="Times New Roman" panose="02020603050405020304" pitchFamily="18" charset="0"/>
                <a:cs typeface="Times New Roman" panose="02020603050405020304" pitchFamily="18" charset="0"/>
              </a:rPr>
              <a:t>        Console.WriteLine($"{i} is an odd number");</a:t>
            </a:r>
          </a:p>
          <a:p>
            <a:pPr marL="1417120" lvl="5" indent="0">
              <a:buNone/>
            </a:pPr>
            <a:r>
              <a:rPr lang="en-US" sz="1700" b="0" i="0">
                <a:solidFill>
                  <a:srgbClr val="222222"/>
                </a:solidFill>
                <a:effectLst/>
                <a:latin typeface="Times New Roman" panose="02020603050405020304" pitchFamily="18" charset="0"/>
                <a:cs typeface="Times New Roman" panose="02020603050405020304" pitchFamily="18" charset="0"/>
              </a:rPr>
              <a:t>    }</a:t>
            </a:r>
          </a:p>
          <a:p>
            <a:pPr marL="1417120" lvl="5" indent="0">
              <a:buNone/>
            </a:pPr>
            <a:r>
              <a:rPr lang="en-US" sz="1700" b="0" i="0">
                <a:solidFill>
                  <a:srgbClr val="222222"/>
                </a:solidFill>
                <a:effectLst/>
                <a:latin typeface="Times New Roman" panose="02020603050405020304" pitchFamily="18" charset="0"/>
                <a:cs typeface="Times New Roman" panose="02020603050405020304" pitchFamily="18" charset="0"/>
              </a:rPr>
              <a:t>}</a:t>
            </a:r>
          </a:p>
          <a:p>
            <a:pPr marL="1097280" lvl="4" indent="0">
              <a:buNone/>
            </a:pPr>
            <a:r>
              <a:rPr lang="en-US" sz="1500">
                <a:solidFill>
                  <a:srgbClr val="222222"/>
                </a:solidFill>
                <a:latin typeface="Times New Roman" panose="02020603050405020304" pitchFamily="18" charset="0"/>
                <a:cs typeface="Times New Roman" panose="02020603050405020304" pitchFamily="18" charset="0"/>
              </a:rPr>
              <a:t>Ex2: </a:t>
            </a:r>
            <a:r>
              <a:rPr lang="en-US" sz="1500" b="0" i="0">
                <a:solidFill>
                  <a:srgbClr val="222222"/>
                </a:solidFill>
                <a:effectLst/>
                <a:latin typeface="Times New Roman" panose="02020603050405020304" pitchFamily="18" charset="0"/>
                <a:cs typeface="Times New Roman" panose="02020603050405020304" pitchFamily="18" charset="0"/>
              </a:rPr>
              <a:t>for (int i = 1; i &lt; 5; i++)</a:t>
            </a:r>
          </a:p>
          <a:p>
            <a:pPr marL="1671400" lvl="6"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1671400" lvl="6" indent="0">
              <a:buNone/>
            </a:pPr>
            <a:r>
              <a:rPr lang="en-US" sz="1500" b="0" i="0">
                <a:solidFill>
                  <a:srgbClr val="222222"/>
                </a:solidFill>
                <a:effectLst/>
                <a:latin typeface="Times New Roman" panose="02020603050405020304" pitchFamily="18" charset="0"/>
                <a:cs typeface="Times New Roman" panose="02020603050405020304" pitchFamily="18" charset="0"/>
              </a:rPr>
              <a:t>   for (int j = 1; j &lt; 3; j++)</a:t>
            </a:r>
          </a:p>
          <a:p>
            <a:pPr marL="1671400" lvl="6"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1671400" lvl="6" indent="0">
              <a:buNone/>
            </a:pPr>
            <a:r>
              <a:rPr lang="en-US" sz="1500" b="0" i="0">
                <a:solidFill>
                  <a:srgbClr val="222222"/>
                </a:solidFill>
                <a:effectLst/>
                <a:latin typeface="Times New Roman" panose="02020603050405020304" pitchFamily="18" charset="0"/>
                <a:cs typeface="Times New Roman" panose="02020603050405020304" pitchFamily="18" charset="0"/>
              </a:rPr>
              <a:t>      Console.WriteLine($"i = {i},j = {j}");</a:t>
            </a:r>
          </a:p>
          <a:p>
            <a:pPr marL="1671400" lvl="6"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1671400" lvl="6"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1097280" lvl="4" indent="0">
              <a:buNone/>
            </a:pPr>
            <a:endParaRPr lang="en-US" sz="1500" b="0" i="0">
              <a:solidFill>
                <a:srgbClr val="222222"/>
              </a:solidFill>
              <a:effectLst/>
              <a:latin typeface="Times New Roman" panose="02020603050405020304" pitchFamily="18" charset="0"/>
              <a:cs typeface="Times New Roman" panose="02020603050405020304" pitchFamily="18" charset="0"/>
            </a:endParaRPr>
          </a:p>
          <a:p>
            <a:pPr lvl="1"/>
            <a:endParaRPr lang="en-US" sz="1500" b="1" i="0" cap="all">
              <a:solidFill>
                <a:srgbClr val="40404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3065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69DA13-D128-4D6B-929B-BEAC87CCFDC6}"/>
              </a:ext>
            </a:extLst>
          </p:cNvPr>
          <p:cNvSpPr>
            <a:spLocks noGrp="1"/>
          </p:cNvSpPr>
          <p:nvPr>
            <p:ph idx="1"/>
          </p:nvPr>
        </p:nvSpPr>
        <p:spPr>
          <a:xfrm>
            <a:off x="593558" y="417095"/>
            <a:ext cx="10972800" cy="5855368"/>
          </a:xfrm>
        </p:spPr>
        <p:txBody>
          <a:bodyPr>
            <a:noAutofit/>
          </a:bodyPr>
          <a:lstStyle/>
          <a:p>
            <a:pPr lvl="1"/>
            <a:r>
              <a:rPr lang="en-US" sz="1500" b="1" i="0" cap="all">
                <a:solidFill>
                  <a:srgbClr val="404040"/>
                </a:solidFill>
                <a:effectLst/>
                <a:latin typeface="Times New Roman" panose="02020603050405020304" pitchFamily="18" charset="0"/>
                <a:cs typeface="Times New Roman" panose="02020603050405020304" pitchFamily="18" charset="0"/>
              </a:rPr>
              <a:t>THE FOR LOOP</a:t>
            </a:r>
          </a:p>
          <a:p>
            <a:pPr marL="0" indent="0" algn="l">
              <a:buNone/>
            </a:pPr>
            <a:r>
              <a:rPr lang="en-US" b="0" i="0">
                <a:solidFill>
                  <a:srgbClr val="222222"/>
                </a:solidFill>
                <a:effectLst/>
                <a:latin typeface="Times New Roman" panose="02020603050405020304" pitchFamily="18" charset="0"/>
                <a:cs typeface="Times New Roman" panose="02020603050405020304" pitchFamily="18" charset="0"/>
              </a:rPr>
              <a:t>	Ex3:</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   var arr = new int[3, 2] { { 1, 2, }, { 3, 4 }, { 5, 6 } };</a:t>
            </a:r>
          </a:p>
          <a:p>
            <a:pPr marL="1417120" lvl="5" indent="0">
              <a:buNone/>
            </a:pPr>
            <a:r>
              <a:rPr lang="en-US" sz="1500" b="0" i="0">
                <a:solidFill>
                  <a:srgbClr val="222222"/>
                </a:solidFill>
                <a:effectLst/>
                <a:latin typeface="Times New Roman" panose="02020603050405020304" pitchFamily="18" charset="0"/>
                <a:cs typeface="Times New Roman" panose="02020603050405020304" pitchFamily="18" charset="0"/>
              </a:rPr>
              <a:t>for (int r = 0; r &lt;= arr.GetUpperBound(0); r++)</a:t>
            </a:r>
          </a:p>
          <a:p>
            <a:pPr marL="1417120" lvl="5"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1417120" lvl="5" indent="0">
              <a:buNone/>
            </a:pPr>
            <a:r>
              <a:rPr lang="en-US" sz="1500" b="0" i="0">
                <a:solidFill>
                  <a:srgbClr val="222222"/>
                </a:solidFill>
                <a:effectLst/>
                <a:latin typeface="Times New Roman" panose="02020603050405020304" pitchFamily="18" charset="0"/>
                <a:cs typeface="Times New Roman" panose="02020603050405020304" pitchFamily="18" charset="0"/>
              </a:rPr>
              <a:t>    for (int c = 0; c &lt;= arr.GetUpperBound(1); c++)</a:t>
            </a:r>
          </a:p>
          <a:p>
            <a:pPr marL="1417120" lvl="5"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1417120" lvl="5" indent="0">
              <a:buNone/>
            </a:pPr>
            <a:r>
              <a:rPr lang="en-US" sz="1500" b="0" i="0">
                <a:solidFill>
                  <a:srgbClr val="222222"/>
                </a:solidFill>
                <a:effectLst/>
                <a:latin typeface="Times New Roman" panose="02020603050405020304" pitchFamily="18" charset="0"/>
                <a:cs typeface="Times New Roman" panose="02020603050405020304" pitchFamily="18" charset="0"/>
              </a:rPr>
              <a:t>        Console.Write($"{arr[r, c]} ");</a:t>
            </a:r>
          </a:p>
          <a:p>
            <a:pPr marL="1417120" lvl="5"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1417120" lvl="5" indent="0">
              <a:buNone/>
            </a:pPr>
            <a:r>
              <a:rPr lang="en-US" sz="1500" b="0" i="0">
                <a:solidFill>
                  <a:srgbClr val="222222"/>
                </a:solidFill>
                <a:effectLst/>
                <a:latin typeface="Times New Roman" panose="02020603050405020304" pitchFamily="18" charset="0"/>
                <a:cs typeface="Times New Roman" panose="02020603050405020304" pitchFamily="18" charset="0"/>
              </a:rPr>
              <a:t>    Console.WriteLine();</a:t>
            </a:r>
          </a:p>
          <a:p>
            <a:pPr marL="1417120" lvl="5"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1097280" lvl="4" indent="0">
              <a:buNone/>
            </a:pPr>
            <a:endParaRPr lang="en-US" sz="1500" b="0" i="0">
              <a:solidFill>
                <a:srgbClr val="222222"/>
              </a:solidFill>
              <a:effectLst/>
              <a:latin typeface="Times New Roman" panose="02020603050405020304" pitchFamily="18" charset="0"/>
              <a:cs typeface="Times New Roman" panose="02020603050405020304" pitchFamily="18" charset="0"/>
            </a:endParaRPr>
          </a:p>
          <a:p>
            <a:pPr lvl="1"/>
            <a:endParaRPr lang="en-US" sz="1500" b="1" i="0" cap="all">
              <a:solidFill>
                <a:srgbClr val="40404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61521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69DA13-D128-4D6B-929B-BEAC87CCFDC6}"/>
              </a:ext>
            </a:extLst>
          </p:cNvPr>
          <p:cNvSpPr>
            <a:spLocks noGrp="1"/>
          </p:cNvSpPr>
          <p:nvPr>
            <p:ph idx="1"/>
          </p:nvPr>
        </p:nvSpPr>
        <p:spPr>
          <a:xfrm>
            <a:off x="593558" y="417095"/>
            <a:ext cx="10972800" cy="5855368"/>
          </a:xfrm>
        </p:spPr>
        <p:txBody>
          <a:bodyPr>
            <a:noAutofit/>
          </a:bodyPr>
          <a:lstStyle/>
          <a:p>
            <a:pPr lvl="1"/>
            <a:r>
              <a:rPr lang="en-US" sz="1500" b="0" i="0">
                <a:solidFill>
                  <a:srgbClr val="222222"/>
                </a:solidFill>
                <a:effectLst/>
                <a:latin typeface="Times New Roman" panose="02020603050405020304" pitchFamily="18" charset="0"/>
                <a:cs typeface="Times New Roman" panose="02020603050405020304" pitchFamily="18" charset="0"/>
              </a:rPr>
              <a:t>The while loop </a:t>
            </a:r>
          </a:p>
          <a:p>
            <a:pPr lvl="2"/>
            <a:r>
              <a:rPr lang="en-US" sz="1500" b="0" i="0">
                <a:solidFill>
                  <a:srgbClr val="222222"/>
                </a:solidFill>
                <a:effectLst/>
                <a:latin typeface="Times New Roman" panose="02020603050405020304" pitchFamily="18" charset="0"/>
                <a:cs typeface="Times New Roman" panose="02020603050405020304" pitchFamily="18" charset="0"/>
              </a:rPr>
              <a:t>The syntax of a </a:t>
            </a:r>
            <a:r>
              <a:rPr lang="en-US" sz="1500" b="1" i="0">
                <a:solidFill>
                  <a:srgbClr val="222222"/>
                </a:solidFill>
                <a:effectLst/>
                <a:latin typeface="Times New Roman" panose="02020603050405020304" pitchFamily="18" charset="0"/>
                <a:cs typeface="Times New Roman" panose="02020603050405020304" pitchFamily="18" charset="0"/>
              </a:rPr>
              <a:t>while</a:t>
            </a:r>
            <a:r>
              <a:rPr lang="en-US" sz="1500" b="0" i="0">
                <a:solidFill>
                  <a:srgbClr val="222222"/>
                </a:solidFill>
                <a:effectLst/>
                <a:latin typeface="Times New Roman" panose="02020603050405020304" pitchFamily="18" charset="0"/>
                <a:cs typeface="Times New Roman" panose="02020603050405020304" pitchFamily="18" charset="0"/>
              </a:rPr>
              <a:t> loop is as follows:</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while (condition)</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    statement1;</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    statement2;</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1417120" lvl="5" indent="0">
              <a:buNone/>
            </a:pPr>
            <a:endParaRPr lang="en-US" sz="1700" b="0" i="0">
              <a:solidFill>
                <a:srgbClr val="222222"/>
              </a:solidFill>
              <a:effectLst/>
              <a:latin typeface="Times New Roman" panose="02020603050405020304" pitchFamily="18" charset="0"/>
              <a:cs typeface="Times New Roman" panose="02020603050405020304" pitchFamily="18" charset="0"/>
            </a:endParaRP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initializer;</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while(condition)</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    statement1;</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    statement2;</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    iterator;</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lvl="1"/>
            <a:endParaRPr lang="en-US" sz="1500" b="1" i="0" cap="all">
              <a:solidFill>
                <a:srgbClr val="40404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2883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69DA13-D128-4D6B-929B-BEAC87CCFDC6}"/>
              </a:ext>
            </a:extLst>
          </p:cNvPr>
          <p:cNvSpPr>
            <a:spLocks noGrp="1"/>
          </p:cNvSpPr>
          <p:nvPr>
            <p:ph idx="1"/>
          </p:nvPr>
        </p:nvSpPr>
        <p:spPr>
          <a:xfrm>
            <a:off x="593558" y="417095"/>
            <a:ext cx="10972800" cy="5855368"/>
          </a:xfrm>
        </p:spPr>
        <p:txBody>
          <a:bodyPr>
            <a:noAutofit/>
          </a:bodyPr>
          <a:lstStyle/>
          <a:p>
            <a:pPr lvl="1"/>
            <a:r>
              <a:rPr lang="en-US" sz="1500" b="0" i="0">
                <a:solidFill>
                  <a:srgbClr val="222222"/>
                </a:solidFill>
                <a:effectLst/>
                <a:latin typeface="Times New Roman" panose="02020603050405020304" pitchFamily="18" charset="0"/>
                <a:cs typeface="Times New Roman" panose="02020603050405020304" pitchFamily="18" charset="0"/>
              </a:rPr>
              <a:t>The While Loop </a:t>
            </a:r>
          </a:p>
          <a:p>
            <a:pPr marL="274320" lvl="1" indent="0">
              <a:buNone/>
            </a:pPr>
            <a:r>
              <a:rPr lang="en-US" sz="1500" b="1">
                <a:solidFill>
                  <a:srgbClr val="404040"/>
                </a:solidFill>
                <a:latin typeface="Times New Roman" panose="02020603050405020304" pitchFamily="18" charset="0"/>
                <a:cs typeface="Times New Roman" panose="02020603050405020304" pitchFamily="18" charset="0"/>
              </a:rPr>
              <a:t>	Ex1:</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int i = 0;</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while (i &lt;= 10)</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if (i % 2 == 0)</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Console.WriteLine($"{i} is an even number");</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else</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Console.WriteLine($"{i} is an odd number");</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i++;</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274320" lvl="1" indent="0">
              <a:buNone/>
            </a:pPr>
            <a:endParaRPr lang="en-US" sz="1500" b="1">
              <a:solidFill>
                <a:srgbClr val="404040"/>
              </a:solidFill>
              <a:latin typeface="Times New Roman" panose="02020603050405020304" pitchFamily="18" charset="0"/>
              <a:cs typeface="Times New Roman" panose="02020603050405020304" pitchFamily="18" charset="0"/>
            </a:endParaRPr>
          </a:p>
          <a:p>
            <a:pPr marL="274320" lvl="1" indent="0">
              <a:buNone/>
            </a:pPr>
            <a:r>
              <a:rPr lang="en-US" sz="1500" b="1">
                <a:solidFill>
                  <a:srgbClr val="404040"/>
                </a:solidFill>
                <a:latin typeface="Times New Roman" panose="02020603050405020304" pitchFamily="18" charset="0"/>
                <a:cs typeface="Times New Roman" panose="02020603050405020304" pitchFamily="18" charset="0"/>
              </a:rPr>
              <a:t>	</a:t>
            </a:r>
            <a:endParaRPr lang="en-US" sz="1500">
              <a:solidFill>
                <a:srgbClr val="40404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85089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69DA13-D128-4D6B-929B-BEAC87CCFDC6}"/>
              </a:ext>
            </a:extLst>
          </p:cNvPr>
          <p:cNvSpPr>
            <a:spLocks noGrp="1"/>
          </p:cNvSpPr>
          <p:nvPr>
            <p:ph idx="1"/>
          </p:nvPr>
        </p:nvSpPr>
        <p:spPr>
          <a:xfrm>
            <a:off x="593558" y="417095"/>
            <a:ext cx="10972800" cy="5855368"/>
          </a:xfrm>
        </p:spPr>
        <p:txBody>
          <a:bodyPr>
            <a:noAutofit/>
          </a:bodyPr>
          <a:lstStyle/>
          <a:p>
            <a:pPr algn="l"/>
            <a:r>
              <a:rPr lang="en-US" sz="2000" b="1" i="0" cap="all">
                <a:solidFill>
                  <a:srgbClr val="404040"/>
                </a:solidFill>
                <a:effectLst/>
                <a:latin typeface="Times New Roman" panose="02020603050405020304" pitchFamily="18" charset="0"/>
                <a:cs typeface="Times New Roman" panose="02020603050405020304" pitchFamily="18" charset="0"/>
              </a:rPr>
              <a:t>THE DO-WHILE LOOP</a:t>
            </a:r>
          </a:p>
          <a:p>
            <a:pPr lvl="2"/>
            <a:r>
              <a:rPr lang="en-US" sz="1700" b="0" i="0">
                <a:solidFill>
                  <a:srgbClr val="222222"/>
                </a:solidFill>
                <a:effectLst/>
                <a:latin typeface="Times New Roman" panose="02020603050405020304" pitchFamily="18" charset="0"/>
                <a:cs typeface="Times New Roman" panose="02020603050405020304" pitchFamily="18" charset="0"/>
              </a:rPr>
              <a:t>The syntax of a </a:t>
            </a:r>
            <a:r>
              <a:rPr lang="en-US" sz="1700" b="1" i="0">
                <a:solidFill>
                  <a:srgbClr val="222222"/>
                </a:solidFill>
                <a:effectLst/>
                <a:latin typeface="Times New Roman" panose="02020603050405020304" pitchFamily="18" charset="0"/>
                <a:cs typeface="Times New Roman" panose="02020603050405020304" pitchFamily="18" charset="0"/>
              </a:rPr>
              <a:t>do-while</a:t>
            </a:r>
            <a:r>
              <a:rPr lang="en-US" sz="1700" b="0" i="0">
                <a:solidFill>
                  <a:srgbClr val="222222"/>
                </a:solidFill>
                <a:effectLst/>
                <a:latin typeface="Times New Roman" panose="02020603050405020304" pitchFamily="18" charset="0"/>
                <a:cs typeface="Times New Roman" panose="02020603050405020304" pitchFamily="18" charset="0"/>
              </a:rPr>
              <a:t> loop is as follows:</a:t>
            </a:r>
          </a:p>
          <a:p>
            <a:pPr marL="1097280" lvl="4" indent="0">
              <a:buNone/>
            </a:pPr>
            <a:r>
              <a:rPr lang="en-US" sz="1700" b="0" i="0">
                <a:solidFill>
                  <a:srgbClr val="222222"/>
                </a:solidFill>
                <a:effectLst/>
                <a:latin typeface="Times New Roman" panose="02020603050405020304" pitchFamily="18" charset="0"/>
                <a:cs typeface="Times New Roman" panose="02020603050405020304" pitchFamily="18" charset="0"/>
              </a:rPr>
              <a:t>do</a:t>
            </a:r>
          </a:p>
          <a:p>
            <a:pPr marL="1097280" lvl="4" indent="0">
              <a:buNone/>
            </a:pPr>
            <a:r>
              <a:rPr lang="en-US" sz="1700" b="0" i="0">
                <a:solidFill>
                  <a:srgbClr val="222222"/>
                </a:solidFill>
                <a:effectLst/>
                <a:latin typeface="Times New Roman" panose="02020603050405020304" pitchFamily="18" charset="0"/>
                <a:cs typeface="Times New Roman" panose="02020603050405020304" pitchFamily="18" charset="0"/>
              </a:rPr>
              <a:t>{</a:t>
            </a:r>
          </a:p>
          <a:p>
            <a:pPr marL="1097280" lvl="4" indent="0">
              <a:buNone/>
            </a:pPr>
            <a:r>
              <a:rPr lang="en-US" sz="1700" b="0" i="0">
                <a:solidFill>
                  <a:srgbClr val="222222"/>
                </a:solidFill>
                <a:effectLst/>
                <a:latin typeface="Times New Roman" panose="02020603050405020304" pitchFamily="18" charset="0"/>
                <a:cs typeface="Times New Roman" panose="02020603050405020304" pitchFamily="18" charset="0"/>
              </a:rPr>
              <a:t>    statement1;</a:t>
            </a:r>
          </a:p>
          <a:p>
            <a:pPr marL="1097280" lvl="4" indent="0">
              <a:buNone/>
            </a:pPr>
            <a:r>
              <a:rPr lang="en-US" sz="1700" b="0" i="0">
                <a:solidFill>
                  <a:srgbClr val="222222"/>
                </a:solidFill>
                <a:effectLst/>
                <a:latin typeface="Times New Roman" panose="02020603050405020304" pitchFamily="18" charset="0"/>
                <a:cs typeface="Times New Roman" panose="02020603050405020304" pitchFamily="18" charset="0"/>
              </a:rPr>
              <a:t>    statement2;</a:t>
            </a:r>
          </a:p>
          <a:p>
            <a:pPr marL="1097280" lvl="4" indent="0">
              <a:buNone/>
            </a:pPr>
            <a:r>
              <a:rPr lang="en-US" sz="1700" b="0" i="0">
                <a:solidFill>
                  <a:srgbClr val="222222"/>
                </a:solidFill>
                <a:effectLst/>
                <a:latin typeface="Times New Roman" panose="02020603050405020304" pitchFamily="18" charset="0"/>
                <a:cs typeface="Times New Roman" panose="02020603050405020304" pitchFamily="18" charset="0"/>
              </a:rPr>
              <a:t>} while (condition);</a:t>
            </a:r>
          </a:p>
          <a:p>
            <a:pPr marL="274320" lvl="1" indent="0">
              <a:buNone/>
            </a:pPr>
            <a:endParaRPr lang="en-US" sz="1500" b="1">
              <a:solidFill>
                <a:srgbClr val="404040"/>
              </a:solidFill>
              <a:latin typeface="Times New Roman" panose="02020603050405020304" pitchFamily="18" charset="0"/>
              <a:cs typeface="Times New Roman" panose="02020603050405020304" pitchFamily="18" charset="0"/>
            </a:endParaRPr>
          </a:p>
          <a:p>
            <a:pPr marL="274320" lvl="1" indent="0">
              <a:buNone/>
            </a:pPr>
            <a:r>
              <a:rPr lang="en-US" sz="1500" b="1">
                <a:solidFill>
                  <a:srgbClr val="404040"/>
                </a:solidFill>
                <a:latin typeface="Times New Roman" panose="02020603050405020304" pitchFamily="18" charset="0"/>
                <a:cs typeface="Times New Roman" panose="02020603050405020304" pitchFamily="18" charset="0"/>
              </a:rPr>
              <a:t>	</a:t>
            </a:r>
            <a:endParaRPr lang="en-US" sz="1500">
              <a:solidFill>
                <a:srgbClr val="40404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467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69DA13-D128-4D6B-929B-BEAC87CCFDC6}"/>
              </a:ext>
            </a:extLst>
          </p:cNvPr>
          <p:cNvSpPr>
            <a:spLocks noGrp="1"/>
          </p:cNvSpPr>
          <p:nvPr>
            <p:ph idx="1"/>
          </p:nvPr>
        </p:nvSpPr>
        <p:spPr>
          <a:xfrm>
            <a:off x="593558" y="417095"/>
            <a:ext cx="10972800" cy="5855368"/>
          </a:xfrm>
        </p:spPr>
        <p:txBody>
          <a:bodyPr>
            <a:noAutofit/>
          </a:bodyPr>
          <a:lstStyle/>
          <a:p>
            <a:pPr algn="l"/>
            <a:r>
              <a:rPr lang="en-US" b="1" i="0" cap="all">
                <a:solidFill>
                  <a:srgbClr val="404040"/>
                </a:solidFill>
                <a:effectLst/>
                <a:latin typeface="Times New Roman" panose="02020603050405020304" pitchFamily="18" charset="0"/>
                <a:cs typeface="Times New Roman" panose="02020603050405020304" pitchFamily="18" charset="0"/>
              </a:rPr>
              <a:t>THE DO-WHILE LOOP</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Ex1: </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            int i = 0;</a:t>
            </a:r>
          </a:p>
          <a:p>
            <a:pPr marL="1671400" lvl="6" indent="0">
              <a:buNone/>
            </a:pPr>
            <a:r>
              <a:rPr lang="en-US" sz="1500" b="0" i="0">
                <a:solidFill>
                  <a:srgbClr val="222222"/>
                </a:solidFill>
                <a:effectLst/>
                <a:latin typeface="Times New Roman" panose="02020603050405020304" pitchFamily="18" charset="0"/>
                <a:cs typeface="Times New Roman" panose="02020603050405020304" pitchFamily="18" charset="0"/>
              </a:rPr>
              <a:t>do</a:t>
            </a:r>
          </a:p>
          <a:p>
            <a:pPr marL="1671400" lvl="6"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1671400" lvl="6" indent="0">
              <a:buNone/>
            </a:pPr>
            <a:r>
              <a:rPr lang="en-US" sz="1500" b="0" i="0">
                <a:solidFill>
                  <a:srgbClr val="222222"/>
                </a:solidFill>
                <a:effectLst/>
                <a:latin typeface="Times New Roman" panose="02020603050405020304" pitchFamily="18" charset="0"/>
                <a:cs typeface="Times New Roman" panose="02020603050405020304" pitchFamily="18" charset="0"/>
              </a:rPr>
              <a:t>    if (i % 2 == 0)</a:t>
            </a:r>
          </a:p>
          <a:p>
            <a:pPr marL="1671400" lvl="6"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1671400" lvl="6" indent="0">
              <a:buNone/>
            </a:pPr>
            <a:r>
              <a:rPr lang="en-US" sz="1500" b="0" i="0">
                <a:solidFill>
                  <a:srgbClr val="222222"/>
                </a:solidFill>
                <a:effectLst/>
                <a:latin typeface="Times New Roman" panose="02020603050405020304" pitchFamily="18" charset="0"/>
                <a:cs typeface="Times New Roman" panose="02020603050405020304" pitchFamily="18" charset="0"/>
              </a:rPr>
              <a:t>        Console.WriteLine($"{i} is an even number");</a:t>
            </a:r>
          </a:p>
          <a:p>
            <a:pPr marL="1671400" lvl="6"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1671400" lvl="6" indent="0">
              <a:buNone/>
            </a:pPr>
            <a:r>
              <a:rPr lang="en-US" sz="1500" b="0" i="0">
                <a:solidFill>
                  <a:srgbClr val="222222"/>
                </a:solidFill>
                <a:effectLst/>
                <a:latin typeface="Times New Roman" panose="02020603050405020304" pitchFamily="18" charset="0"/>
                <a:cs typeface="Times New Roman" panose="02020603050405020304" pitchFamily="18" charset="0"/>
              </a:rPr>
              <a:t>    else</a:t>
            </a:r>
          </a:p>
          <a:p>
            <a:pPr marL="1671400" lvl="6"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1671400" lvl="6" indent="0">
              <a:buNone/>
            </a:pPr>
            <a:r>
              <a:rPr lang="en-US" sz="1500" b="0" i="0">
                <a:solidFill>
                  <a:srgbClr val="222222"/>
                </a:solidFill>
                <a:effectLst/>
                <a:latin typeface="Times New Roman" panose="02020603050405020304" pitchFamily="18" charset="0"/>
                <a:cs typeface="Times New Roman" panose="02020603050405020304" pitchFamily="18" charset="0"/>
              </a:rPr>
              <a:t>        Console.WriteLine($"{i} is an odd number");</a:t>
            </a:r>
          </a:p>
          <a:p>
            <a:pPr marL="1671400" lvl="6"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1671400" lvl="6" indent="0">
              <a:buNone/>
            </a:pPr>
            <a:r>
              <a:rPr lang="en-US" sz="1500" b="0" i="0">
                <a:solidFill>
                  <a:srgbClr val="222222"/>
                </a:solidFill>
                <a:effectLst/>
                <a:latin typeface="Times New Roman" panose="02020603050405020304" pitchFamily="18" charset="0"/>
                <a:cs typeface="Times New Roman" panose="02020603050405020304" pitchFamily="18" charset="0"/>
              </a:rPr>
              <a:t>    i++;</a:t>
            </a:r>
          </a:p>
          <a:p>
            <a:pPr marL="1671400" lvl="6"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1671400" lvl="6" indent="0">
              <a:buNone/>
            </a:pPr>
            <a:r>
              <a:rPr lang="en-US" sz="1500" b="0" i="0">
                <a:solidFill>
                  <a:srgbClr val="222222"/>
                </a:solidFill>
                <a:effectLst/>
                <a:latin typeface="Times New Roman" panose="02020603050405020304" pitchFamily="18" charset="0"/>
                <a:cs typeface="Times New Roman" panose="02020603050405020304" pitchFamily="18" charset="0"/>
              </a:rPr>
              <a:t>while (i &lt;= 10);</a:t>
            </a:r>
          </a:p>
          <a:p>
            <a:pPr marL="274320" lvl="1" indent="0">
              <a:buNone/>
            </a:pPr>
            <a:endParaRPr lang="en-US" sz="1500" b="1">
              <a:solidFill>
                <a:srgbClr val="404040"/>
              </a:solidFill>
              <a:latin typeface="Times New Roman" panose="02020603050405020304" pitchFamily="18" charset="0"/>
              <a:cs typeface="Times New Roman" panose="02020603050405020304" pitchFamily="18" charset="0"/>
            </a:endParaRPr>
          </a:p>
          <a:p>
            <a:pPr marL="274320" lvl="1" indent="0">
              <a:buNone/>
            </a:pPr>
            <a:r>
              <a:rPr lang="en-US" sz="1500" b="1">
                <a:solidFill>
                  <a:srgbClr val="404040"/>
                </a:solidFill>
                <a:latin typeface="Times New Roman" panose="02020603050405020304" pitchFamily="18" charset="0"/>
                <a:cs typeface="Times New Roman" panose="02020603050405020304" pitchFamily="18" charset="0"/>
              </a:rPr>
              <a:t>	</a:t>
            </a:r>
            <a:endParaRPr lang="en-US" sz="1500">
              <a:solidFill>
                <a:srgbClr val="40404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9161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69DA13-D128-4D6B-929B-BEAC87CCFDC6}"/>
              </a:ext>
            </a:extLst>
          </p:cNvPr>
          <p:cNvSpPr>
            <a:spLocks noGrp="1"/>
          </p:cNvSpPr>
          <p:nvPr>
            <p:ph idx="1"/>
          </p:nvPr>
        </p:nvSpPr>
        <p:spPr>
          <a:xfrm>
            <a:off x="593558" y="417095"/>
            <a:ext cx="10972800" cy="5855368"/>
          </a:xfrm>
        </p:spPr>
        <p:txBody>
          <a:bodyPr>
            <a:noAutofit/>
          </a:bodyPr>
          <a:lstStyle/>
          <a:p>
            <a:pPr algn="l"/>
            <a:r>
              <a:rPr lang="en-US" b="1" i="0" cap="all">
                <a:solidFill>
                  <a:srgbClr val="404040"/>
                </a:solidFill>
                <a:effectLst/>
                <a:latin typeface="Times New Roman" panose="02020603050405020304" pitchFamily="18" charset="0"/>
                <a:cs typeface="Times New Roman" panose="02020603050405020304" pitchFamily="18" charset="0"/>
              </a:rPr>
              <a:t>THE FOREACH LOOP</a:t>
            </a:r>
          </a:p>
          <a:p>
            <a:pPr lvl="1"/>
            <a:r>
              <a:rPr lang="en-US" sz="1500" b="0" i="0">
                <a:solidFill>
                  <a:srgbClr val="222222"/>
                </a:solidFill>
                <a:effectLst/>
                <a:latin typeface="Times New Roman" panose="02020603050405020304" pitchFamily="18" charset="0"/>
                <a:cs typeface="Times New Roman" panose="02020603050405020304" pitchFamily="18" charset="0"/>
              </a:rPr>
              <a:t>The syntax of the </a:t>
            </a:r>
            <a:r>
              <a:rPr lang="en-US" sz="1500" b="1" i="0">
                <a:solidFill>
                  <a:srgbClr val="222222"/>
                </a:solidFill>
                <a:effectLst/>
                <a:latin typeface="Times New Roman" panose="02020603050405020304" pitchFamily="18" charset="0"/>
                <a:cs typeface="Times New Roman" panose="02020603050405020304" pitchFamily="18" charset="0"/>
              </a:rPr>
              <a:t>foreach</a:t>
            </a:r>
            <a:r>
              <a:rPr lang="en-US" sz="1500" b="0" i="0">
                <a:solidFill>
                  <a:srgbClr val="222222"/>
                </a:solidFill>
                <a:effectLst/>
                <a:latin typeface="Times New Roman" panose="02020603050405020304" pitchFamily="18" charset="0"/>
                <a:cs typeface="Times New Roman" panose="02020603050405020304" pitchFamily="18" charset="0"/>
              </a:rPr>
              <a:t> loop is as follows:</a:t>
            </a:r>
          </a:p>
          <a:p>
            <a:pPr marL="548640" lvl="2" indent="0">
              <a:buNone/>
            </a:pPr>
            <a:r>
              <a:rPr lang="en-US" sz="1500" b="0" i="0">
                <a:solidFill>
                  <a:srgbClr val="222222"/>
                </a:solidFill>
                <a:effectLst/>
                <a:latin typeface="Times New Roman" panose="02020603050405020304" pitchFamily="18" charset="0"/>
                <a:cs typeface="Times New Roman" panose="02020603050405020304" pitchFamily="18" charset="0"/>
              </a:rPr>
              <a:t>foreach(datatype iterator in collection)</a:t>
            </a:r>
          </a:p>
          <a:p>
            <a:pPr marL="548640" lvl="2"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548640" lvl="2" indent="0">
              <a:buNone/>
            </a:pPr>
            <a:r>
              <a:rPr lang="en-US" sz="1500" b="0" i="0">
                <a:solidFill>
                  <a:srgbClr val="222222"/>
                </a:solidFill>
                <a:effectLst/>
                <a:latin typeface="Times New Roman" panose="02020603050405020304" pitchFamily="18" charset="0"/>
                <a:cs typeface="Times New Roman" panose="02020603050405020304" pitchFamily="18" charset="0"/>
              </a:rPr>
              <a:t>  statement1;</a:t>
            </a:r>
          </a:p>
          <a:p>
            <a:pPr marL="548640" lvl="2" indent="0">
              <a:buNone/>
            </a:pPr>
            <a:r>
              <a:rPr lang="en-US" sz="1500" b="0" i="0">
                <a:solidFill>
                  <a:srgbClr val="222222"/>
                </a:solidFill>
                <a:effectLst/>
                <a:latin typeface="Times New Roman" panose="02020603050405020304" pitchFamily="18" charset="0"/>
                <a:cs typeface="Times New Roman" panose="02020603050405020304" pitchFamily="18" charset="0"/>
              </a:rPr>
              <a:t>  statement2;</a:t>
            </a:r>
          </a:p>
          <a:p>
            <a:pPr marL="548640" lvl="2"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1671400" lvl="6" indent="0">
              <a:buNone/>
            </a:pPr>
            <a:endParaRPr lang="en-US" sz="1500" b="0" i="0">
              <a:solidFill>
                <a:srgbClr val="222222"/>
              </a:solidFill>
              <a:effectLst/>
              <a:latin typeface="Times New Roman" panose="02020603050405020304" pitchFamily="18" charset="0"/>
              <a:cs typeface="Times New Roman" panose="02020603050405020304" pitchFamily="18" charset="0"/>
            </a:endParaRPr>
          </a:p>
          <a:p>
            <a:pPr marL="274320" lvl="1" indent="0">
              <a:buNone/>
            </a:pPr>
            <a:r>
              <a:rPr lang="en-US" sz="1500" b="1">
                <a:solidFill>
                  <a:srgbClr val="404040"/>
                </a:solidFill>
                <a:latin typeface="Times New Roman" panose="02020603050405020304" pitchFamily="18" charset="0"/>
                <a:cs typeface="Times New Roman" panose="02020603050405020304" pitchFamily="18" charset="0"/>
              </a:rPr>
              <a:t>Ex1:</a:t>
            </a:r>
          </a:p>
          <a:p>
            <a:pPr marL="548640" lvl="2" indent="0">
              <a:buNone/>
            </a:pPr>
            <a:r>
              <a:rPr lang="en-US" sz="1500" b="0" i="0">
                <a:solidFill>
                  <a:srgbClr val="222222"/>
                </a:solidFill>
                <a:effectLst/>
                <a:latin typeface="Times New Roman" panose="02020603050405020304" pitchFamily="18" charset="0"/>
                <a:cs typeface="Times New Roman" panose="02020603050405020304" pitchFamily="18" charset="0"/>
              </a:rPr>
              <a:t>string[] languages = { "Java", "C#", "Python", "C++", "JavaScript" };</a:t>
            </a:r>
          </a:p>
          <a:p>
            <a:pPr marL="548640" lvl="2" indent="0">
              <a:buNone/>
            </a:pPr>
            <a:r>
              <a:rPr lang="en-US" sz="1500" b="0" i="0">
                <a:solidFill>
                  <a:srgbClr val="222222"/>
                </a:solidFill>
                <a:effectLst/>
                <a:latin typeface="Times New Roman" panose="02020603050405020304" pitchFamily="18" charset="0"/>
                <a:cs typeface="Times New Roman" panose="02020603050405020304" pitchFamily="18" charset="0"/>
              </a:rPr>
              <a:t>foreach (string lang in languages)</a:t>
            </a:r>
          </a:p>
          <a:p>
            <a:pPr marL="548640" lvl="2"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548640" lvl="2" indent="0">
              <a:buNone/>
            </a:pPr>
            <a:r>
              <a:rPr lang="en-US" sz="1500" b="0" i="0">
                <a:solidFill>
                  <a:srgbClr val="222222"/>
                </a:solidFill>
                <a:effectLst/>
                <a:latin typeface="Times New Roman" panose="02020603050405020304" pitchFamily="18" charset="0"/>
                <a:cs typeface="Times New Roman" panose="02020603050405020304" pitchFamily="18" charset="0"/>
              </a:rPr>
              <a:t>    Console.WriteLine(lang);</a:t>
            </a:r>
          </a:p>
          <a:p>
            <a:pPr marL="548640" lvl="2"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274320" lvl="1" indent="0">
              <a:buNone/>
            </a:pPr>
            <a:endParaRPr lang="en-US" sz="1500" b="1">
              <a:solidFill>
                <a:srgbClr val="404040"/>
              </a:solidFill>
              <a:latin typeface="Times New Roman" panose="02020603050405020304" pitchFamily="18" charset="0"/>
              <a:cs typeface="Times New Roman" panose="02020603050405020304" pitchFamily="18" charset="0"/>
            </a:endParaRPr>
          </a:p>
          <a:p>
            <a:pPr marL="274320" lvl="1" indent="0">
              <a:buNone/>
            </a:pPr>
            <a:r>
              <a:rPr lang="en-US" sz="1500" b="1">
                <a:solidFill>
                  <a:srgbClr val="404040"/>
                </a:solidFill>
                <a:latin typeface="Times New Roman" panose="02020603050405020304" pitchFamily="18" charset="0"/>
                <a:cs typeface="Times New Roman" panose="02020603050405020304" pitchFamily="18" charset="0"/>
              </a:rPr>
              <a:t>	</a:t>
            </a:r>
            <a:endParaRPr lang="en-US" sz="1500">
              <a:solidFill>
                <a:srgbClr val="40404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2047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5D327E-25C3-441F-BBE8-C4CD80408E8D}"/>
              </a:ext>
            </a:extLst>
          </p:cNvPr>
          <p:cNvSpPr>
            <a:spLocks noGrp="1"/>
          </p:cNvSpPr>
          <p:nvPr>
            <p:ph idx="1"/>
          </p:nvPr>
        </p:nvSpPr>
        <p:spPr>
          <a:xfrm>
            <a:off x="481263" y="473243"/>
            <a:ext cx="11213431" cy="5694038"/>
          </a:xfrm>
        </p:spPr>
        <p:txBody>
          <a:bodyPr/>
          <a:lstStyle/>
          <a:p>
            <a:pPr marL="0" indent="0">
              <a:buNone/>
            </a:pPr>
            <a:r>
              <a:rPr lang="en-US" b="1">
                <a:solidFill>
                  <a:srgbClr val="FF0000"/>
                </a:solidFill>
                <a:latin typeface="Times New Roman" panose="02020603050405020304" pitchFamily="18" charset="0"/>
                <a:cs typeface="Times New Roman" panose="02020603050405020304" pitchFamily="18" charset="0"/>
              </a:rPr>
              <a:t>*Basic data types</a:t>
            </a:r>
          </a:p>
          <a:p>
            <a:r>
              <a:rPr lang="en-US" b="1">
                <a:latin typeface="Times New Roman" panose="02020603050405020304" pitchFamily="18" charset="0"/>
                <a:cs typeface="Times New Roman" panose="02020603050405020304" pitchFamily="18" charset="0"/>
              </a:rPr>
              <a:t>Simple types:</a:t>
            </a:r>
          </a:p>
          <a:p>
            <a:endParaRPr lang="en-US" b="1"/>
          </a:p>
        </p:txBody>
      </p:sp>
      <p:pic>
        <p:nvPicPr>
          <p:cNvPr id="1026" name="Picture 2">
            <a:extLst>
              <a:ext uri="{FF2B5EF4-FFF2-40B4-BE49-F238E27FC236}">
                <a16:creationId xmlns:a16="http://schemas.microsoft.com/office/drawing/2014/main" id="{CCFB68D4-E270-42DB-AD41-1F19D12F32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262" y="1191127"/>
            <a:ext cx="11213431" cy="5193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0117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69DA13-D128-4D6B-929B-BEAC87CCFDC6}"/>
              </a:ext>
            </a:extLst>
          </p:cNvPr>
          <p:cNvSpPr>
            <a:spLocks noGrp="1"/>
          </p:cNvSpPr>
          <p:nvPr>
            <p:ph idx="1"/>
          </p:nvPr>
        </p:nvSpPr>
        <p:spPr>
          <a:xfrm>
            <a:off x="593558" y="417095"/>
            <a:ext cx="10972800" cy="5855368"/>
          </a:xfrm>
        </p:spPr>
        <p:txBody>
          <a:bodyPr>
            <a:noAutofit/>
          </a:bodyPr>
          <a:lstStyle/>
          <a:p>
            <a:pPr algn="l"/>
            <a:r>
              <a:rPr lang="en-US" sz="3000" b="1" i="0">
                <a:solidFill>
                  <a:srgbClr val="404040"/>
                </a:solidFill>
                <a:effectLst/>
                <a:latin typeface="Times New Roman" panose="02020603050405020304" pitchFamily="18" charset="0"/>
                <a:cs typeface="Times New Roman" panose="02020603050405020304" pitchFamily="18" charset="0"/>
              </a:rPr>
              <a:t>The jump statements</a:t>
            </a:r>
            <a:endParaRPr lang="en-US" sz="3000" b="1">
              <a:solidFill>
                <a:srgbClr val="404040"/>
              </a:solidFill>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sz="2000" i="0">
                <a:solidFill>
                  <a:srgbClr val="222222"/>
                </a:solidFill>
                <a:effectLst/>
                <a:latin typeface="Times New Roman" panose="02020603050405020304" pitchFamily="18" charset="0"/>
                <a:cs typeface="Times New Roman" panose="02020603050405020304" pitchFamily="18" charset="0"/>
              </a:rPr>
              <a:t>break</a:t>
            </a:r>
          </a:p>
          <a:p>
            <a:pPr lvl="2">
              <a:buFont typeface="Arial" panose="020B0604020202020204" pitchFamily="34" charset="0"/>
              <a:buChar char="•"/>
            </a:pPr>
            <a:r>
              <a:rPr lang="en-US" sz="2000" i="0">
                <a:solidFill>
                  <a:srgbClr val="222222"/>
                </a:solidFill>
                <a:effectLst/>
                <a:latin typeface="Times New Roman" panose="02020603050405020304" pitchFamily="18" charset="0"/>
                <a:cs typeface="Times New Roman" panose="02020603050405020304" pitchFamily="18" charset="0"/>
              </a:rPr>
              <a:t>continue</a:t>
            </a:r>
          </a:p>
          <a:p>
            <a:pPr lvl="2">
              <a:buFont typeface="Arial" panose="020B0604020202020204" pitchFamily="34" charset="0"/>
              <a:buChar char="•"/>
            </a:pPr>
            <a:r>
              <a:rPr lang="en-US" sz="2000" i="0">
                <a:solidFill>
                  <a:srgbClr val="222222"/>
                </a:solidFill>
                <a:effectLst/>
                <a:latin typeface="Times New Roman" panose="02020603050405020304" pitchFamily="18" charset="0"/>
                <a:cs typeface="Times New Roman" panose="02020603050405020304" pitchFamily="18" charset="0"/>
              </a:rPr>
              <a:t>goto</a:t>
            </a:r>
          </a:p>
          <a:p>
            <a:pPr lvl="2">
              <a:buFont typeface="Arial" panose="020B0604020202020204" pitchFamily="34" charset="0"/>
              <a:buChar char="•"/>
            </a:pPr>
            <a:r>
              <a:rPr lang="en-US" sz="2000" i="0">
                <a:solidFill>
                  <a:srgbClr val="222222"/>
                </a:solidFill>
                <a:effectLst/>
                <a:latin typeface="Times New Roman" panose="02020603050405020304" pitchFamily="18" charset="0"/>
                <a:cs typeface="Times New Roman" panose="02020603050405020304" pitchFamily="18" charset="0"/>
              </a:rPr>
              <a:t>return</a:t>
            </a:r>
          </a:p>
        </p:txBody>
      </p:sp>
    </p:spTree>
    <p:extLst>
      <p:ext uri="{BB962C8B-B14F-4D97-AF65-F5344CB8AC3E}">
        <p14:creationId xmlns:p14="http://schemas.microsoft.com/office/powerpoint/2010/main" val="34648067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69DA13-D128-4D6B-929B-BEAC87CCFDC6}"/>
              </a:ext>
            </a:extLst>
          </p:cNvPr>
          <p:cNvSpPr>
            <a:spLocks noGrp="1"/>
          </p:cNvSpPr>
          <p:nvPr>
            <p:ph idx="1"/>
          </p:nvPr>
        </p:nvSpPr>
        <p:spPr>
          <a:xfrm>
            <a:off x="593558" y="417095"/>
            <a:ext cx="10972800" cy="5855368"/>
          </a:xfrm>
        </p:spPr>
        <p:txBody>
          <a:bodyPr>
            <a:noAutofit/>
          </a:bodyPr>
          <a:lstStyle/>
          <a:p>
            <a:pPr algn="l"/>
            <a:r>
              <a:rPr lang="en-US" b="1" i="0" cap="all">
                <a:solidFill>
                  <a:srgbClr val="404040"/>
                </a:solidFill>
                <a:effectLst/>
                <a:latin typeface="Times New Roman" panose="02020603050405020304" pitchFamily="18" charset="0"/>
                <a:cs typeface="Times New Roman" panose="02020603050405020304" pitchFamily="18" charset="0"/>
              </a:rPr>
              <a:t>THE BREAK STATEMENT</a:t>
            </a:r>
          </a:p>
          <a:p>
            <a:pPr lvl="2"/>
            <a:r>
              <a:rPr lang="en-US" sz="1500" b="0" i="0">
                <a:solidFill>
                  <a:srgbClr val="222222"/>
                </a:solidFill>
                <a:effectLst/>
                <a:latin typeface="Times New Roman" panose="02020603050405020304" pitchFamily="18" charset="0"/>
                <a:cs typeface="Times New Roman" panose="02020603050405020304" pitchFamily="18" charset="0"/>
              </a:rPr>
              <a:t>Take a look at the following code snippet:</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for (int i = 0; i &lt;= 10; i++)</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    Console.WriteLine(i);</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    if (i == 5)</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        break;</a:t>
            </a:r>
          </a:p>
          <a:p>
            <a:pPr marL="1097280" lvl="4"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274320" lvl="1" indent="0">
              <a:buNone/>
            </a:pPr>
            <a:endParaRPr lang="en-US" sz="3000">
              <a:solidFill>
                <a:srgbClr val="40404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14780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69DA13-D128-4D6B-929B-BEAC87CCFDC6}"/>
              </a:ext>
            </a:extLst>
          </p:cNvPr>
          <p:cNvSpPr>
            <a:spLocks noGrp="1"/>
          </p:cNvSpPr>
          <p:nvPr>
            <p:ph idx="1"/>
          </p:nvPr>
        </p:nvSpPr>
        <p:spPr>
          <a:xfrm>
            <a:off x="593558" y="417095"/>
            <a:ext cx="10972800" cy="5855368"/>
          </a:xfrm>
        </p:spPr>
        <p:txBody>
          <a:bodyPr>
            <a:noAutofit/>
          </a:bodyPr>
          <a:lstStyle/>
          <a:p>
            <a:pPr algn="l"/>
            <a:r>
              <a:rPr lang="en-US" b="1" i="0" cap="all">
                <a:solidFill>
                  <a:srgbClr val="404040"/>
                </a:solidFill>
                <a:effectLst/>
                <a:latin typeface="Times New Roman" panose="02020603050405020304" pitchFamily="18" charset="0"/>
                <a:cs typeface="Times New Roman" panose="02020603050405020304" pitchFamily="18" charset="0"/>
              </a:rPr>
              <a:t>THE CONTINUE STATEMENT</a:t>
            </a:r>
          </a:p>
          <a:p>
            <a:pPr lvl="1"/>
            <a:r>
              <a:rPr lang="en-US" sz="1500" b="0" i="0">
                <a:solidFill>
                  <a:srgbClr val="222222"/>
                </a:solidFill>
                <a:effectLst/>
                <a:latin typeface="Times New Roman" panose="02020603050405020304" pitchFamily="18" charset="0"/>
                <a:cs typeface="Times New Roman" panose="02020603050405020304" pitchFamily="18" charset="0"/>
              </a:rPr>
              <a:t>Take a look at the following code snippet:</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for (int i = 0; i &lt;= 10; i++)</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if (i % 2 == 0)</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continue;</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Console.WriteLine(i);</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r>
              <a:rPr lang="en-US" b="1" i="0" cap="all">
                <a:solidFill>
                  <a:srgbClr val="404040"/>
                </a:solidFill>
                <a:effectLst/>
                <a:latin typeface="Times New Roman" panose="02020603050405020304" pitchFamily="18" charset="0"/>
                <a:cs typeface="Times New Roman" panose="02020603050405020304" pitchFamily="18" charset="0"/>
              </a:rPr>
              <a:t>THE RETURN STATEMENT</a:t>
            </a:r>
          </a:p>
          <a:p>
            <a:pPr lvl="1"/>
            <a:r>
              <a:rPr lang="en-US" sz="1500" b="0" i="0">
                <a:solidFill>
                  <a:srgbClr val="222222"/>
                </a:solidFill>
                <a:effectLst/>
                <a:latin typeface="Times New Roman" panose="02020603050405020304" pitchFamily="18" charset="0"/>
                <a:cs typeface="Times New Roman" panose="02020603050405020304" pitchFamily="18" charset="0"/>
              </a:rPr>
              <a:t>The following example shows a possible implementation of a function that returns the nth Fibonacci number:</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static int Fibonacci(int n)</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if (n &gt; 1)</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return Fibonacci(n - 1) + Fibonacci(n - 2);</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else</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        return n;</a:t>
            </a:r>
          </a:p>
          <a:p>
            <a:pPr marL="822960" lvl="3"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274320" lvl="1" indent="0">
              <a:buNone/>
            </a:pPr>
            <a:endParaRPr lang="en-US" sz="1500">
              <a:solidFill>
                <a:srgbClr val="40404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405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69DA13-D128-4D6B-929B-BEAC87CCFDC6}"/>
              </a:ext>
            </a:extLst>
          </p:cNvPr>
          <p:cNvSpPr>
            <a:spLocks noGrp="1"/>
          </p:cNvSpPr>
          <p:nvPr>
            <p:ph idx="1"/>
          </p:nvPr>
        </p:nvSpPr>
        <p:spPr>
          <a:xfrm>
            <a:off x="593558" y="417095"/>
            <a:ext cx="10972800" cy="5855368"/>
          </a:xfrm>
        </p:spPr>
        <p:txBody>
          <a:bodyPr>
            <a:noAutofit/>
          </a:bodyPr>
          <a:lstStyle/>
          <a:p>
            <a:pPr algn="l"/>
            <a:r>
              <a:rPr lang="en-US" b="1" i="0" cap="all">
                <a:solidFill>
                  <a:srgbClr val="404040"/>
                </a:solidFill>
                <a:effectLst/>
                <a:latin typeface="source sans pro" panose="020B0503030403020204" pitchFamily="34" charset="0"/>
              </a:rPr>
              <a:t>THE GOTO STATEMENT</a:t>
            </a:r>
          </a:p>
          <a:p>
            <a:pPr lvl="1"/>
            <a:r>
              <a:rPr lang="en-US" sz="1800" b="0" i="0">
                <a:solidFill>
                  <a:srgbClr val="222222"/>
                </a:solidFill>
                <a:effectLst/>
                <a:latin typeface="Georgia" panose="02040502050405020303" pitchFamily="18" charset="0"/>
              </a:rPr>
              <a:t>Consider the following code snippet:</a:t>
            </a:r>
          </a:p>
          <a:p>
            <a:pPr marL="822960" lvl="3" indent="0">
              <a:buNone/>
            </a:pPr>
            <a:r>
              <a:rPr lang="en-US" sz="1700" b="0" i="0">
                <a:solidFill>
                  <a:srgbClr val="222222"/>
                </a:solidFill>
                <a:effectLst/>
                <a:latin typeface="Courier New" panose="02070309020205020404" pitchFamily="49" charset="0"/>
              </a:rPr>
              <a:t>for (int i = 0; i &lt;= 10; i++)</a:t>
            </a:r>
          </a:p>
          <a:p>
            <a:pPr marL="822960" lvl="3" indent="0">
              <a:buNone/>
            </a:pPr>
            <a:r>
              <a:rPr lang="en-US" sz="1700" b="0" i="0">
                <a:solidFill>
                  <a:srgbClr val="222222"/>
                </a:solidFill>
                <a:effectLst/>
                <a:latin typeface="Courier New" panose="02070309020205020404" pitchFamily="49" charset="0"/>
              </a:rPr>
              <a:t>{</a:t>
            </a:r>
          </a:p>
          <a:p>
            <a:pPr marL="822960" lvl="3" indent="0">
              <a:buNone/>
            </a:pPr>
            <a:r>
              <a:rPr lang="en-US" sz="1700" b="0" i="0">
                <a:solidFill>
                  <a:srgbClr val="222222"/>
                </a:solidFill>
                <a:effectLst/>
                <a:latin typeface="Courier New" panose="02070309020205020404" pitchFamily="49" charset="0"/>
              </a:rPr>
              <a:t>    Console.WriteLine(i);</a:t>
            </a:r>
          </a:p>
          <a:p>
            <a:pPr marL="822960" lvl="3" indent="0">
              <a:buNone/>
            </a:pPr>
            <a:r>
              <a:rPr lang="en-US" sz="1700" b="0" i="0">
                <a:solidFill>
                  <a:srgbClr val="222222"/>
                </a:solidFill>
                <a:effectLst/>
                <a:latin typeface="Courier New" panose="02070309020205020404" pitchFamily="49" charset="0"/>
              </a:rPr>
              <a:t>    if (i == 5)</a:t>
            </a:r>
          </a:p>
          <a:p>
            <a:pPr marL="822960" lvl="3" indent="0">
              <a:buNone/>
            </a:pPr>
            <a:r>
              <a:rPr lang="en-US" sz="1700" b="0" i="0">
                <a:solidFill>
                  <a:srgbClr val="222222"/>
                </a:solidFill>
                <a:effectLst/>
                <a:latin typeface="Courier New" panose="02070309020205020404" pitchFamily="49" charset="0"/>
              </a:rPr>
              <a:t>    {</a:t>
            </a:r>
          </a:p>
          <a:p>
            <a:pPr marL="822960" lvl="3" indent="0">
              <a:buNone/>
            </a:pPr>
            <a:r>
              <a:rPr lang="en-US" sz="1700" b="0" i="0">
                <a:solidFill>
                  <a:srgbClr val="222222"/>
                </a:solidFill>
                <a:effectLst/>
                <a:latin typeface="Courier New" panose="02070309020205020404" pitchFamily="49" charset="0"/>
              </a:rPr>
              <a:t>        goto printmessage;</a:t>
            </a:r>
          </a:p>
          <a:p>
            <a:pPr marL="822960" lvl="3" indent="0">
              <a:buNone/>
            </a:pPr>
            <a:r>
              <a:rPr lang="en-US" sz="1700" b="0" i="0">
                <a:solidFill>
                  <a:srgbClr val="222222"/>
                </a:solidFill>
                <a:effectLst/>
                <a:latin typeface="Courier New" panose="02070309020205020404" pitchFamily="49" charset="0"/>
              </a:rPr>
              <a:t>    }</a:t>
            </a:r>
          </a:p>
          <a:p>
            <a:pPr marL="822960" lvl="3" indent="0">
              <a:buNone/>
            </a:pPr>
            <a:r>
              <a:rPr lang="en-US" sz="1700" b="0" i="0">
                <a:solidFill>
                  <a:srgbClr val="222222"/>
                </a:solidFill>
                <a:effectLst/>
                <a:latin typeface="Courier New" panose="02070309020205020404" pitchFamily="49" charset="0"/>
              </a:rPr>
              <a:t>}</a:t>
            </a:r>
          </a:p>
          <a:p>
            <a:pPr marL="822960" lvl="3" indent="0">
              <a:buNone/>
            </a:pPr>
            <a:r>
              <a:rPr lang="en-US" sz="1700" b="0" i="0">
                <a:solidFill>
                  <a:srgbClr val="222222"/>
                </a:solidFill>
                <a:effectLst/>
                <a:latin typeface="Courier New" panose="02070309020205020404" pitchFamily="49" charset="0"/>
              </a:rPr>
              <a:t>printmessage:</a:t>
            </a:r>
          </a:p>
          <a:p>
            <a:pPr marL="822960" lvl="3" indent="0">
              <a:buNone/>
            </a:pPr>
            <a:r>
              <a:rPr lang="en-US" sz="1700" b="0" i="0">
                <a:solidFill>
                  <a:srgbClr val="222222"/>
                </a:solidFill>
                <a:effectLst/>
                <a:latin typeface="Courier New" panose="02070309020205020404" pitchFamily="49" charset="0"/>
              </a:rPr>
              <a:t>		Console.WriteLine("The goto statement is executed");</a:t>
            </a:r>
          </a:p>
        </p:txBody>
      </p:sp>
    </p:spTree>
    <p:extLst>
      <p:ext uri="{BB962C8B-B14F-4D97-AF65-F5344CB8AC3E}">
        <p14:creationId xmlns:p14="http://schemas.microsoft.com/office/powerpoint/2010/main" val="35242915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69DA13-D128-4D6B-929B-BEAC87CCFDC6}"/>
              </a:ext>
            </a:extLst>
          </p:cNvPr>
          <p:cNvSpPr>
            <a:spLocks noGrp="1"/>
          </p:cNvSpPr>
          <p:nvPr>
            <p:ph idx="1"/>
          </p:nvPr>
        </p:nvSpPr>
        <p:spPr>
          <a:xfrm>
            <a:off x="593558" y="417095"/>
            <a:ext cx="10972800" cy="5855368"/>
          </a:xfrm>
        </p:spPr>
        <p:txBody>
          <a:bodyPr>
            <a:noAutofit/>
          </a:bodyPr>
          <a:lstStyle/>
          <a:p>
            <a:pPr algn="l"/>
            <a:r>
              <a:rPr lang="en-US" b="1" i="0" cap="all">
                <a:solidFill>
                  <a:srgbClr val="404040"/>
                </a:solidFill>
                <a:effectLst/>
                <a:latin typeface="source sans pro" panose="020B0503030403020204" pitchFamily="34" charset="0"/>
              </a:rPr>
              <a:t>THE YIELD STATEMENT</a:t>
            </a:r>
          </a:p>
          <a:p>
            <a:pPr lvl="1"/>
            <a:r>
              <a:rPr lang="en-US" sz="1800" b="0" i="0">
                <a:solidFill>
                  <a:srgbClr val="222222"/>
                </a:solidFill>
                <a:effectLst/>
                <a:latin typeface="Georgia" panose="02040502050405020303" pitchFamily="18" charset="0"/>
              </a:rPr>
              <a:t>Consider the following code snippet:</a:t>
            </a:r>
          </a:p>
          <a:p>
            <a:pPr marL="822960" lvl="3" indent="0">
              <a:buNone/>
            </a:pPr>
            <a:r>
              <a:rPr lang="en-US" sz="1700" b="0" i="0">
                <a:solidFill>
                  <a:srgbClr val="222222"/>
                </a:solidFill>
                <a:effectLst/>
                <a:latin typeface="Courier New" panose="02070309020205020404" pitchFamily="49" charset="0"/>
              </a:rPr>
              <a:t>for (int i = 0; i &lt;= 10; i++)</a:t>
            </a:r>
          </a:p>
          <a:p>
            <a:pPr marL="822960" lvl="3" indent="0">
              <a:buNone/>
            </a:pPr>
            <a:r>
              <a:rPr lang="en-US" sz="1700" b="0" i="0">
                <a:solidFill>
                  <a:srgbClr val="222222"/>
                </a:solidFill>
                <a:effectLst/>
                <a:latin typeface="Courier New" panose="02070309020205020404" pitchFamily="49" charset="0"/>
              </a:rPr>
              <a:t>{</a:t>
            </a:r>
          </a:p>
          <a:p>
            <a:pPr marL="822960" lvl="3" indent="0">
              <a:buNone/>
            </a:pPr>
            <a:r>
              <a:rPr lang="en-US" sz="1700" b="0" i="0">
                <a:solidFill>
                  <a:srgbClr val="222222"/>
                </a:solidFill>
                <a:effectLst/>
                <a:latin typeface="Courier New" panose="02070309020205020404" pitchFamily="49" charset="0"/>
              </a:rPr>
              <a:t>    Console.WriteLine(i);</a:t>
            </a:r>
          </a:p>
          <a:p>
            <a:pPr marL="822960" lvl="3" indent="0">
              <a:buNone/>
            </a:pPr>
            <a:r>
              <a:rPr lang="en-US" sz="1700" b="0" i="0">
                <a:solidFill>
                  <a:srgbClr val="222222"/>
                </a:solidFill>
                <a:effectLst/>
                <a:latin typeface="Courier New" panose="02070309020205020404" pitchFamily="49" charset="0"/>
              </a:rPr>
              <a:t>    if (i == 5)</a:t>
            </a:r>
          </a:p>
          <a:p>
            <a:pPr marL="822960" lvl="3" indent="0">
              <a:buNone/>
            </a:pPr>
            <a:r>
              <a:rPr lang="en-US" sz="1700" b="0" i="0">
                <a:solidFill>
                  <a:srgbClr val="222222"/>
                </a:solidFill>
                <a:effectLst/>
                <a:latin typeface="Courier New" panose="02070309020205020404" pitchFamily="49" charset="0"/>
              </a:rPr>
              <a:t>    {</a:t>
            </a:r>
          </a:p>
          <a:p>
            <a:pPr marL="822960" lvl="3" indent="0">
              <a:buNone/>
            </a:pPr>
            <a:r>
              <a:rPr lang="en-US" sz="1700" b="0" i="0">
                <a:solidFill>
                  <a:srgbClr val="222222"/>
                </a:solidFill>
                <a:effectLst/>
                <a:latin typeface="Courier New" panose="02070309020205020404" pitchFamily="49" charset="0"/>
              </a:rPr>
              <a:t>        goto printmessage;</a:t>
            </a:r>
          </a:p>
          <a:p>
            <a:pPr marL="822960" lvl="3" indent="0">
              <a:buNone/>
            </a:pPr>
            <a:r>
              <a:rPr lang="en-US" sz="1700" b="0" i="0">
                <a:solidFill>
                  <a:srgbClr val="222222"/>
                </a:solidFill>
                <a:effectLst/>
                <a:latin typeface="Courier New" panose="02070309020205020404" pitchFamily="49" charset="0"/>
              </a:rPr>
              <a:t>    }</a:t>
            </a:r>
          </a:p>
          <a:p>
            <a:pPr marL="822960" lvl="3" indent="0">
              <a:buNone/>
            </a:pPr>
            <a:r>
              <a:rPr lang="en-US" sz="1700" b="0" i="0">
                <a:solidFill>
                  <a:srgbClr val="222222"/>
                </a:solidFill>
                <a:effectLst/>
                <a:latin typeface="Courier New" panose="02070309020205020404" pitchFamily="49" charset="0"/>
              </a:rPr>
              <a:t>}</a:t>
            </a:r>
          </a:p>
          <a:p>
            <a:pPr marL="822960" lvl="3" indent="0">
              <a:buNone/>
            </a:pPr>
            <a:r>
              <a:rPr lang="en-US" sz="1700" b="0" i="0">
                <a:solidFill>
                  <a:srgbClr val="222222"/>
                </a:solidFill>
                <a:effectLst/>
                <a:latin typeface="Courier New" panose="02070309020205020404" pitchFamily="49" charset="0"/>
              </a:rPr>
              <a:t>printmessage:</a:t>
            </a:r>
          </a:p>
          <a:p>
            <a:pPr marL="822960" lvl="3" indent="0">
              <a:buNone/>
            </a:pPr>
            <a:r>
              <a:rPr lang="en-US" sz="1700" b="0" i="0">
                <a:solidFill>
                  <a:srgbClr val="222222"/>
                </a:solidFill>
                <a:effectLst/>
                <a:latin typeface="Courier New" panose="02070309020205020404" pitchFamily="49" charset="0"/>
              </a:rPr>
              <a:t>		Console.WriteLine("The goto statement is executed");</a:t>
            </a:r>
          </a:p>
        </p:txBody>
      </p:sp>
    </p:spTree>
    <p:extLst>
      <p:ext uri="{BB962C8B-B14F-4D97-AF65-F5344CB8AC3E}">
        <p14:creationId xmlns:p14="http://schemas.microsoft.com/office/powerpoint/2010/main" val="30175208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69DA13-D128-4D6B-929B-BEAC87CCFDC6}"/>
              </a:ext>
            </a:extLst>
          </p:cNvPr>
          <p:cNvSpPr>
            <a:spLocks noGrp="1"/>
          </p:cNvSpPr>
          <p:nvPr>
            <p:ph idx="1"/>
          </p:nvPr>
        </p:nvSpPr>
        <p:spPr>
          <a:xfrm>
            <a:off x="593558" y="417095"/>
            <a:ext cx="10972800" cy="5855368"/>
          </a:xfrm>
        </p:spPr>
        <p:txBody>
          <a:bodyPr>
            <a:noAutofit/>
          </a:bodyPr>
          <a:lstStyle/>
          <a:p>
            <a:pPr algn="l"/>
            <a:r>
              <a:rPr lang="en-US" b="1" i="0">
                <a:solidFill>
                  <a:srgbClr val="404040"/>
                </a:solidFill>
                <a:effectLst/>
                <a:latin typeface="Times New Roman" panose="02020603050405020304" pitchFamily="18" charset="0"/>
                <a:cs typeface="Times New Roman" panose="02020603050405020304" pitchFamily="18" charset="0"/>
              </a:rPr>
              <a:t>Exception handling</a:t>
            </a:r>
          </a:p>
          <a:p>
            <a:pPr lvl="1"/>
            <a:r>
              <a:rPr lang="en-US" sz="1500" b="0" i="0">
                <a:solidFill>
                  <a:srgbClr val="222222"/>
                </a:solidFill>
                <a:effectLst/>
                <a:latin typeface="Times New Roman" panose="02020603050405020304" pitchFamily="18" charset="0"/>
                <a:cs typeface="Times New Roman" panose="02020603050405020304" pitchFamily="18" charset="0"/>
              </a:rPr>
              <a:t>C# provides us with a built-in exception-handling mechanism to handle these types of errors at the code level. The syntax for exception handling is as follows:</a:t>
            </a:r>
          </a:p>
          <a:p>
            <a:pPr marL="1097280" lvl="4" indent="0">
              <a:buNone/>
            </a:pPr>
            <a:r>
              <a:rPr lang="en-US" sz="1700" b="0" i="0">
                <a:solidFill>
                  <a:srgbClr val="222222"/>
                </a:solidFill>
                <a:effectLst/>
                <a:latin typeface="Courier New" panose="02070309020205020404" pitchFamily="49" charset="0"/>
              </a:rPr>
              <a:t>try</a:t>
            </a:r>
          </a:p>
          <a:p>
            <a:pPr marL="1097280" lvl="4" indent="0">
              <a:buNone/>
            </a:pPr>
            <a:r>
              <a:rPr lang="en-US" sz="1700" b="0" i="0">
                <a:solidFill>
                  <a:srgbClr val="222222"/>
                </a:solidFill>
                <a:effectLst/>
                <a:latin typeface="Courier New" panose="02070309020205020404" pitchFamily="49" charset="0"/>
              </a:rPr>
              <a:t>{</a:t>
            </a:r>
          </a:p>
          <a:p>
            <a:pPr marL="1097280" lvl="4" indent="0">
              <a:buNone/>
            </a:pPr>
            <a:r>
              <a:rPr lang="en-US" sz="1700" b="0" i="0">
                <a:solidFill>
                  <a:srgbClr val="222222"/>
                </a:solidFill>
                <a:effectLst/>
                <a:latin typeface="Courier New" panose="02070309020205020404" pitchFamily="49" charset="0"/>
              </a:rPr>
              <a:t>    Statement1;</a:t>
            </a:r>
          </a:p>
          <a:p>
            <a:pPr marL="1097280" lvl="4" indent="0">
              <a:buNone/>
            </a:pPr>
            <a:r>
              <a:rPr lang="en-US" sz="1700" b="0" i="0">
                <a:solidFill>
                  <a:srgbClr val="222222"/>
                </a:solidFill>
                <a:effectLst/>
                <a:latin typeface="Courier New" panose="02070309020205020404" pitchFamily="49" charset="0"/>
              </a:rPr>
              <a:t>    Statement2;</a:t>
            </a:r>
          </a:p>
          <a:p>
            <a:pPr marL="1097280" lvl="4" indent="0">
              <a:buNone/>
            </a:pPr>
            <a:r>
              <a:rPr lang="en-US" sz="1700" b="0" i="0">
                <a:solidFill>
                  <a:srgbClr val="222222"/>
                </a:solidFill>
                <a:effectLst/>
                <a:latin typeface="Courier New" panose="02070309020205020404" pitchFamily="49" charset="0"/>
              </a:rPr>
              <a:t>}</a:t>
            </a:r>
          </a:p>
          <a:p>
            <a:pPr marL="1097280" lvl="4" indent="0">
              <a:buNone/>
            </a:pPr>
            <a:r>
              <a:rPr lang="en-US" sz="1700" b="0" i="0">
                <a:solidFill>
                  <a:srgbClr val="222222"/>
                </a:solidFill>
                <a:effectLst/>
                <a:latin typeface="Courier New" panose="02070309020205020404" pitchFamily="49" charset="0"/>
              </a:rPr>
              <a:t>catch (type)</a:t>
            </a:r>
          </a:p>
          <a:p>
            <a:pPr marL="1097280" lvl="4" indent="0">
              <a:buNone/>
            </a:pPr>
            <a:r>
              <a:rPr lang="en-US" sz="1700" b="0" i="0">
                <a:solidFill>
                  <a:srgbClr val="222222"/>
                </a:solidFill>
                <a:effectLst/>
                <a:latin typeface="Courier New" panose="02070309020205020404" pitchFamily="49" charset="0"/>
              </a:rPr>
              <a:t>{</a:t>
            </a:r>
          </a:p>
          <a:p>
            <a:pPr marL="1097280" lvl="4" indent="0">
              <a:buNone/>
            </a:pPr>
            <a:r>
              <a:rPr lang="en-US" sz="1700" b="0" i="0">
                <a:solidFill>
                  <a:srgbClr val="222222"/>
                </a:solidFill>
                <a:effectLst/>
                <a:latin typeface="Courier New" panose="02070309020205020404" pitchFamily="49" charset="0"/>
              </a:rPr>
              <a:t>    // code for error handling</a:t>
            </a:r>
          </a:p>
          <a:p>
            <a:pPr marL="1097280" lvl="4" indent="0">
              <a:buNone/>
            </a:pPr>
            <a:r>
              <a:rPr lang="en-US" sz="1700" b="0" i="0">
                <a:solidFill>
                  <a:srgbClr val="222222"/>
                </a:solidFill>
                <a:effectLst/>
                <a:latin typeface="Courier New" panose="02070309020205020404" pitchFamily="49" charset="0"/>
              </a:rPr>
              <a:t>}</a:t>
            </a:r>
          </a:p>
          <a:p>
            <a:pPr marL="1097280" lvl="4" indent="0">
              <a:buNone/>
            </a:pPr>
            <a:r>
              <a:rPr lang="en-US" sz="1700" b="0" i="0">
                <a:solidFill>
                  <a:srgbClr val="222222"/>
                </a:solidFill>
                <a:effectLst/>
                <a:latin typeface="Courier New" panose="02070309020205020404" pitchFamily="49" charset="0"/>
              </a:rPr>
              <a:t>finally</a:t>
            </a:r>
          </a:p>
          <a:p>
            <a:pPr marL="1097280" lvl="4" indent="0">
              <a:buNone/>
            </a:pPr>
            <a:r>
              <a:rPr lang="en-US" sz="1700" b="0" i="0">
                <a:solidFill>
                  <a:srgbClr val="222222"/>
                </a:solidFill>
                <a:effectLst/>
                <a:latin typeface="Courier New" panose="02070309020205020404" pitchFamily="49" charset="0"/>
              </a:rPr>
              <a:t>{</a:t>
            </a:r>
          </a:p>
          <a:p>
            <a:pPr marL="1097280" lvl="4" indent="0">
              <a:buNone/>
            </a:pPr>
            <a:r>
              <a:rPr lang="en-US" sz="1700" b="0" i="0">
                <a:solidFill>
                  <a:srgbClr val="222222"/>
                </a:solidFill>
                <a:effectLst/>
                <a:latin typeface="Courier New" panose="02070309020205020404" pitchFamily="49" charset="0"/>
              </a:rPr>
              <a:t>    // code to always run at the end</a:t>
            </a:r>
          </a:p>
          <a:p>
            <a:pPr marL="1097280" lvl="4" indent="0">
              <a:buNone/>
            </a:pPr>
            <a:r>
              <a:rPr lang="en-US" sz="1700" b="0" i="0">
                <a:solidFill>
                  <a:srgbClr val="222222"/>
                </a:solidFill>
                <a:effectLst/>
                <a:latin typeface="Courier New" panose="02070309020205020404" pitchFamily="49" charset="0"/>
              </a:rPr>
              <a:t>}</a:t>
            </a:r>
          </a:p>
          <a:p>
            <a:pPr lvl="1"/>
            <a:endParaRPr lang="en-US" sz="1500" b="0" i="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21769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69DA13-D128-4D6B-929B-BEAC87CCFDC6}"/>
              </a:ext>
            </a:extLst>
          </p:cNvPr>
          <p:cNvSpPr>
            <a:spLocks noGrp="1"/>
          </p:cNvSpPr>
          <p:nvPr>
            <p:ph idx="1"/>
          </p:nvPr>
        </p:nvSpPr>
        <p:spPr>
          <a:xfrm>
            <a:off x="593558" y="417095"/>
            <a:ext cx="10972800" cy="5855368"/>
          </a:xfrm>
        </p:spPr>
        <p:txBody>
          <a:bodyPr>
            <a:noAutofit/>
          </a:bodyPr>
          <a:lstStyle/>
          <a:p>
            <a:pPr algn="l"/>
            <a:r>
              <a:rPr lang="en-US" b="1" i="0">
                <a:solidFill>
                  <a:srgbClr val="404040"/>
                </a:solidFill>
                <a:effectLst/>
                <a:latin typeface="Times New Roman" panose="02020603050405020304" pitchFamily="18" charset="0"/>
                <a:cs typeface="Times New Roman" panose="02020603050405020304" pitchFamily="18" charset="0"/>
              </a:rPr>
              <a:t>Exception handling</a:t>
            </a:r>
          </a:p>
          <a:p>
            <a:pPr lvl="1"/>
            <a:r>
              <a:rPr lang="en-US" sz="1500" b="0" i="0">
                <a:solidFill>
                  <a:srgbClr val="222222"/>
                </a:solidFill>
                <a:effectLst/>
                <a:latin typeface="Times New Roman" panose="02020603050405020304" pitchFamily="18" charset="0"/>
                <a:cs typeface="Times New Roman" panose="02020603050405020304" pitchFamily="18" charset="0"/>
              </a:rPr>
              <a:t>Ex1:</a:t>
            </a:r>
          </a:p>
          <a:p>
            <a:pPr lvl="2"/>
            <a:r>
              <a:rPr lang="en-US" sz="1500" b="0" i="0">
                <a:solidFill>
                  <a:srgbClr val="222222"/>
                </a:solidFill>
                <a:effectLst/>
                <a:latin typeface="Times New Roman" panose="02020603050405020304" pitchFamily="18" charset="0"/>
                <a:cs typeface="Times New Roman" panose="02020603050405020304" pitchFamily="18" charset="0"/>
              </a:rPr>
              <a:t>Let's try to understand exception handling with the help of the following code snippet:</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class Program</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static void Main(string[] args)</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try</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int a = 10;</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int b = a / 0;</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catch (Exception ex)</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Console.WriteLine(ex);</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    }</a:t>
            </a:r>
          </a:p>
          <a:p>
            <a:pPr marL="1371400" lvl="5" indent="0">
              <a:buNone/>
            </a:pPr>
            <a:r>
              <a:rPr lang="en-US" sz="1500" b="0" i="0">
                <a:solidFill>
                  <a:srgbClr val="222222"/>
                </a:solidFill>
                <a:effectLst/>
                <a:latin typeface="Times New Roman" panose="02020603050405020304" pitchFamily="18" charset="0"/>
                <a:cs typeface="Times New Roman" panose="02020603050405020304" pitchFamily="18" charset="0"/>
              </a:rPr>
              <a:t>}</a:t>
            </a:r>
          </a:p>
          <a:p>
            <a:pPr lvl="1"/>
            <a:endParaRPr lang="en-US" sz="1500" b="0" i="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4863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69DA13-D128-4D6B-929B-BEAC87CCFDC6}"/>
              </a:ext>
            </a:extLst>
          </p:cNvPr>
          <p:cNvSpPr>
            <a:spLocks noGrp="1"/>
          </p:cNvSpPr>
          <p:nvPr>
            <p:ph idx="1"/>
          </p:nvPr>
        </p:nvSpPr>
        <p:spPr>
          <a:xfrm>
            <a:off x="593558" y="417095"/>
            <a:ext cx="10972800" cy="5855368"/>
          </a:xfrm>
        </p:spPr>
        <p:txBody>
          <a:bodyPr>
            <a:noAutofit/>
          </a:bodyPr>
          <a:lstStyle/>
          <a:p>
            <a:pPr algn="l"/>
            <a:r>
              <a:rPr lang="en-US" sz="1300" b="1" i="0">
                <a:solidFill>
                  <a:srgbClr val="404040"/>
                </a:solidFill>
                <a:effectLst/>
                <a:latin typeface="Times New Roman" panose="02020603050405020304" pitchFamily="18" charset="0"/>
                <a:cs typeface="Times New Roman" panose="02020603050405020304" pitchFamily="18" charset="0"/>
              </a:rPr>
              <a:t>Exception handling</a:t>
            </a:r>
          </a:p>
          <a:p>
            <a:pPr lvl="1"/>
            <a:r>
              <a:rPr lang="en-US" b="0" i="0">
                <a:solidFill>
                  <a:srgbClr val="222222"/>
                </a:solidFill>
                <a:effectLst/>
                <a:latin typeface="Times New Roman" panose="02020603050405020304" pitchFamily="18" charset="0"/>
                <a:cs typeface="Times New Roman" panose="02020603050405020304" pitchFamily="18" charset="0"/>
              </a:rPr>
              <a:t>Ex2:</a:t>
            </a:r>
            <a:endParaRPr lang="en-US">
              <a:solidFill>
                <a:srgbClr val="222222"/>
              </a:solidFill>
              <a:latin typeface="Times New Roman" panose="02020603050405020304" pitchFamily="18" charset="0"/>
              <a:cs typeface="Times New Roman" panose="02020603050405020304" pitchFamily="18" charset="0"/>
            </a:endParaRPr>
          </a:p>
          <a:p>
            <a:pPr marL="1097280" lvl="4" indent="0">
              <a:buNone/>
            </a:pPr>
            <a:r>
              <a:rPr lang="en-US" sz="1300" b="0" i="0">
                <a:solidFill>
                  <a:srgbClr val="222222"/>
                </a:solidFill>
                <a:effectLst/>
                <a:latin typeface="Times New Roman" panose="02020603050405020304" pitchFamily="18" charset="0"/>
                <a:cs typeface="Times New Roman" panose="02020603050405020304" pitchFamily="18" charset="0"/>
              </a:rPr>
              <a:t>void FunctionThatThrows(object o)</a:t>
            </a:r>
          </a:p>
          <a:p>
            <a:pPr marL="1097280" lvl="4" indent="0">
              <a:buNone/>
            </a:pPr>
            <a:r>
              <a:rPr lang="en-US" sz="1300" b="0" i="0">
                <a:solidFill>
                  <a:srgbClr val="222222"/>
                </a:solidFill>
                <a:effectLst/>
                <a:latin typeface="Times New Roman" panose="02020603050405020304" pitchFamily="18" charset="0"/>
                <a:cs typeface="Times New Roman" panose="02020603050405020304" pitchFamily="18" charset="0"/>
              </a:rPr>
              <a:t>{</a:t>
            </a:r>
          </a:p>
          <a:p>
            <a:pPr marL="1097280" lvl="4" indent="0">
              <a:buNone/>
            </a:pPr>
            <a:r>
              <a:rPr lang="en-US" sz="1300" b="0" i="0">
                <a:solidFill>
                  <a:srgbClr val="222222"/>
                </a:solidFill>
                <a:effectLst/>
                <a:latin typeface="Times New Roman" panose="02020603050405020304" pitchFamily="18" charset="0"/>
                <a:cs typeface="Times New Roman" panose="02020603050405020304" pitchFamily="18" charset="0"/>
              </a:rPr>
              <a:t>    if (o is null)</a:t>
            </a:r>
          </a:p>
          <a:p>
            <a:pPr marL="1097280" lvl="4" indent="0">
              <a:buNone/>
            </a:pPr>
            <a:r>
              <a:rPr lang="en-US" sz="1300" b="0" i="0">
                <a:solidFill>
                  <a:srgbClr val="222222"/>
                </a:solidFill>
                <a:effectLst/>
                <a:latin typeface="Times New Roman" panose="02020603050405020304" pitchFamily="18" charset="0"/>
                <a:cs typeface="Times New Roman" panose="02020603050405020304" pitchFamily="18" charset="0"/>
              </a:rPr>
              <a:t>        throw new ArgumentNullException(nameof(o));</a:t>
            </a:r>
          </a:p>
          <a:p>
            <a:pPr marL="1097280" lvl="4" indent="0">
              <a:buNone/>
            </a:pPr>
            <a:r>
              <a:rPr lang="en-US" sz="1300" b="0" i="0">
                <a:solidFill>
                  <a:srgbClr val="222222"/>
                </a:solidFill>
                <a:effectLst/>
                <a:latin typeface="Times New Roman" panose="02020603050405020304" pitchFamily="18" charset="0"/>
                <a:cs typeface="Times New Roman" panose="02020603050405020304" pitchFamily="18" charset="0"/>
              </a:rPr>
              <a:t>    if (!(o is string))</a:t>
            </a:r>
          </a:p>
          <a:p>
            <a:pPr marL="1097280" lvl="4" indent="0">
              <a:buNone/>
            </a:pPr>
            <a:r>
              <a:rPr lang="en-US" sz="1300" b="0" i="0">
                <a:solidFill>
                  <a:srgbClr val="222222"/>
                </a:solidFill>
                <a:effectLst/>
                <a:latin typeface="Times New Roman" panose="02020603050405020304" pitchFamily="18" charset="0"/>
                <a:cs typeface="Times New Roman" panose="02020603050405020304" pitchFamily="18" charset="0"/>
              </a:rPr>
              <a:t>        throw new ArgumentException("A string is expected");</a:t>
            </a:r>
          </a:p>
          <a:p>
            <a:pPr marL="1097280" lvl="4" indent="0">
              <a:buNone/>
            </a:pPr>
            <a:r>
              <a:rPr lang="en-US" sz="1300" b="0" i="0">
                <a:solidFill>
                  <a:srgbClr val="222222"/>
                </a:solidFill>
                <a:effectLst/>
                <a:latin typeface="Times New Roman" panose="02020603050405020304" pitchFamily="18" charset="0"/>
                <a:cs typeface="Times New Roman" panose="02020603050405020304" pitchFamily="18" charset="0"/>
              </a:rPr>
              <a:t>    // do something</a:t>
            </a:r>
          </a:p>
          <a:p>
            <a:pPr marL="1097280" lvl="4" indent="0">
              <a:buNone/>
            </a:pPr>
            <a:r>
              <a:rPr lang="en-US" sz="1300" b="0" i="0">
                <a:solidFill>
                  <a:srgbClr val="222222"/>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76425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69DA13-D128-4D6B-929B-BEAC87CCFDC6}"/>
              </a:ext>
            </a:extLst>
          </p:cNvPr>
          <p:cNvSpPr>
            <a:spLocks noGrp="1"/>
          </p:cNvSpPr>
          <p:nvPr>
            <p:ph idx="1"/>
          </p:nvPr>
        </p:nvSpPr>
        <p:spPr>
          <a:xfrm>
            <a:off x="593558" y="417094"/>
            <a:ext cx="10972800" cy="6015789"/>
          </a:xfrm>
        </p:spPr>
        <p:txBody>
          <a:bodyPr>
            <a:noAutofit/>
          </a:bodyPr>
          <a:lstStyle/>
          <a:p>
            <a:pPr algn="l"/>
            <a:r>
              <a:rPr lang="en-US" sz="1300" b="1" i="0">
                <a:solidFill>
                  <a:srgbClr val="404040"/>
                </a:solidFill>
                <a:effectLst/>
                <a:latin typeface="Times New Roman" panose="02020603050405020304" pitchFamily="18" charset="0"/>
                <a:cs typeface="Times New Roman" panose="02020603050405020304" pitchFamily="18" charset="0"/>
              </a:rPr>
              <a:t>Exception handling</a:t>
            </a:r>
          </a:p>
          <a:p>
            <a:pPr lvl="1"/>
            <a:r>
              <a:rPr lang="en-US" b="0" i="0">
                <a:solidFill>
                  <a:srgbClr val="222222"/>
                </a:solidFill>
                <a:effectLst/>
                <a:latin typeface="Times New Roman" panose="02020603050405020304" pitchFamily="18" charset="0"/>
                <a:cs typeface="Times New Roman" panose="02020603050405020304" pitchFamily="18" charset="0"/>
              </a:rPr>
              <a:t>Ex2:</a:t>
            </a:r>
            <a:endParaRPr lang="en-US">
              <a:solidFill>
                <a:srgbClr val="222222"/>
              </a:solidFill>
              <a:latin typeface="Times New Roman" panose="02020603050405020304" pitchFamily="18" charset="0"/>
              <a:cs typeface="Times New Roman" panose="02020603050405020304" pitchFamily="18" charset="0"/>
            </a:endParaRPr>
          </a:p>
          <a:p>
            <a:pPr marL="1097280" lvl="4" indent="0">
              <a:buNone/>
            </a:pPr>
            <a:r>
              <a:rPr lang="en-US" sz="1300" b="0" i="0">
                <a:solidFill>
                  <a:srgbClr val="222222"/>
                </a:solidFill>
                <a:effectLst/>
                <a:latin typeface="Times New Roman" panose="02020603050405020304" pitchFamily="18" charset="0"/>
                <a:cs typeface="Times New Roman" panose="02020603050405020304" pitchFamily="18" charset="0"/>
              </a:rPr>
              <a:t>try</a:t>
            </a:r>
          </a:p>
          <a:p>
            <a:pPr marL="1097280" lvl="4" indent="0">
              <a:buNone/>
            </a:pPr>
            <a:r>
              <a:rPr lang="en-US" sz="1300" b="0" i="0">
                <a:solidFill>
                  <a:srgbClr val="222222"/>
                </a:solidFill>
                <a:effectLst/>
                <a:latin typeface="Times New Roman" panose="02020603050405020304" pitchFamily="18" charset="0"/>
                <a:cs typeface="Times New Roman" panose="02020603050405020304" pitchFamily="18" charset="0"/>
              </a:rPr>
              <a:t>{</a:t>
            </a:r>
          </a:p>
          <a:p>
            <a:pPr marL="1097280" lvl="4" indent="0">
              <a:buNone/>
            </a:pPr>
            <a:r>
              <a:rPr lang="en-US" sz="1300" b="0" i="0">
                <a:solidFill>
                  <a:srgbClr val="222222"/>
                </a:solidFill>
                <a:effectLst/>
                <a:latin typeface="Times New Roman" panose="02020603050405020304" pitchFamily="18" charset="0"/>
                <a:cs typeface="Times New Roman" panose="02020603050405020304" pitchFamily="18" charset="0"/>
              </a:rPr>
              <a:t>    Console.WriteLine("executing");</a:t>
            </a:r>
          </a:p>
          <a:p>
            <a:pPr marL="1097280" lvl="4" indent="0">
              <a:buNone/>
            </a:pPr>
            <a:r>
              <a:rPr lang="en-US" sz="1300" b="0" i="0">
                <a:solidFill>
                  <a:srgbClr val="222222"/>
                </a:solidFill>
                <a:effectLst/>
                <a:latin typeface="Times New Roman" panose="02020603050405020304" pitchFamily="18" charset="0"/>
                <a:cs typeface="Times New Roman" panose="02020603050405020304" pitchFamily="18" charset="0"/>
              </a:rPr>
              <a:t>    FunctionThatThrows(42);</a:t>
            </a:r>
          </a:p>
          <a:p>
            <a:pPr marL="1097280" lvl="4" indent="0">
              <a:buNone/>
            </a:pPr>
            <a:r>
              <a:rPr lang="en-US" sz="1300" b="0" i="0">
                <a:solidFill>
                  <a:srgbClr val="222222"/>
                </a:solidFill>
                <a:effectLst/>
                <a:latin typeface="Times New Roman" panose="02020603050405020304" pitchFamily="18" charset="0"/>
                <a:cs typeface="Times New Roman" panose="02020603050405020304" pitchFamily="18" charset="0"/>
              </a:rPr>
              <a:t>}</a:t>
            </a:r>
          </a:p>
          <a:p>
            <a:pPr marL="1097280" lvl="4" indent="0">
              <a:buNone/>
            </a:pPr>
            <a:r>
              <a:rPr lang="en-US" sz="1300" b="0" i="0">
                <a:solidFill>
                  <a:srgbClr val="222222"/>
                </a:solidFill>
                <a:effectLst/>
                <a:latin typeface="Times New Roman" panose="02020603050405020304" pitchFamily="18" charset="0"/>
                <a:cs typeface="Times New Roman" panose="02020603050405020304" pitchFamily="18" charset="0"/>
              </a:rPr>
              <a:t>catch (ArgumentNullException e)</a:t>
            </a:r>
          </a:p>
          <a:p>
            <a:pPr marL="1097280" lvl="4" indent="0">
              <a:buNone/>
            </a:pPr>
            <a:r>
              <a:rPr lang="en-US" sz="1300" b="0" i="0">
                <a:solidFill>
                  <a:srgbClr val="222222"/>
                </a:solidFill>
                <a:effectLst/>
                <a:latin typeface="Times New Roman" panose="02020603050405020304" pitchFamily="18" charset="0"/>
                <a:cs typeface="Times New Roman" panose="02020603050405020304" pitchFamily="18" charset="0"/>
              </a:rPr>
              <a:t>{</a:t>
            </a:r>
          </a:p>
          <a:p>
            <a:pPr marL="1097280" lvl="4" indent="0">
              <a:buNone/>
            </a:pPr>
            <a:r>
              <a:rPr lang="en-US" sz="1300" b="0" i="0">
                <a:solidFill>
                  <a:srgbClr val="222222"/>
                </a:solidFill>
                <a:effectLst/>
                <a:latin typeface="Times New Roman" panose="02020603050405020304" pitchFamily="18" charset="0"/>
                <a:cs typeface="Times New Roman" panose="02020603050405020304" pitchFamily="18" charset="0"/>
              </a:rPr>
              <a:t>    Console.WriteLine($"Null argument: {e.Message}");</a:t>
            </a:r>
          </a:p>
          <a:p>
            <a:pPr marL="1097280" lvl="4" indent="0">
              <a:buNone/>
            </a:pPr>
            <a:r>
              <a:rPr lang="en-US" sz="1300" b="0" i="0">
                <a:solidFill>
                  <a:srgbClr val="222222"/>
                </a:solidFill>
                <a:effectLst/>
                <a:latin typeface="Times New Roman" panose="02020603050405020304" pitchFamily="18" charset="0"/>
                <a:cs typeface="Times New Roman" panose="02020603050405020304" pitchFamily="18" charset="0"/>
              </a:rPr>
              <a:t>}</a:t>
            </a:r>
          </a:p>
          <a:p>
            <a:pPr marL="1097280" lvl="4" indent="0">
              <a:buNone/>
            </a:pPr>
            <a:r>
              <a:rPr lang="en-US" sz="1300" b="0" i="0">
                <a:solidFill>
                  <a:srgbClr val="222222"/>
                </a:solidFill>
                <a:effectLst/>
                <a:latin typeface="Times New Roman" panose="02020603050405020304" pitchFamily="18" charset="0"/>
                <a:cs typeface="Times New Roman" panose="02020603050405020304" pitchFamily="18" charset="0"/>
              </a:rPr>
              <a:t>catch (ArgumentException e)</a:t>
            </a:r>
          </a:p>
          <a:p>
            <a:pPr marL="1097280" lvl="4" indent="0">
              <a:buNone/>
            </a:pPr>
            <a:r>
              <a:rPr lang="en-US" sz="1300" b="0" i="0">
                <a:solidFill>
                  <a:srgbClr val="222222"/>
                </a:solidFill>
                <a:effectLst/>
                <a:latin typeface="Times New Roman" panose="02020603050405020304" pitchFamily="18" charset="0"/>
                <a:cs typeface="Times New Roman" panose="02020603050405020304" pitchFamily="18" charset="0"/>
              </a:rPr>
              <a:t>{</a:t>
            </a:r>
          </a:p>
          <a:p>
            <a:pPr marL="1097280" lvl="4" indent="0">
              <a:buNone/>
            </a:pPr>
            <a:r>
              <a:rPr lang="en-US" sz="1300" b="0" i="0">
                <a:solidFill>
                  <a:srgbClr val="222222"/>
                </a:solidFill>
                <a:effectLst/>
                <a:latin typeface="Times New Roman" panose="02020603050405020304" pitchFamily="18" charset="0"/>
                <a:cs typeface="Times New Roman" panose="02020603050405020304" pitchFamily="18" charset="0"/>
              </a:rPr>
              <a:t>    Console.WriteLine($"Wrong argument: {e.Message}");</a:t>
            </a:r>
          </a:p>
          <a:p>
            <a:pPr marL="1097280" lvl="4" indent="0">
              <a:buNone/>
            </a:pPr>
            <a:r>
              <a:rPr lang="en-US" sz="1300" b="0" i="0">
                <a:solidFill>
                  <a:srgbClr val="222222"/>
                </a:solidFill>
                <a:effectLst/>
                <a:latin typeface="Times New Roman" panose="02020603050405020304" pitchFamily="18" charset="0"/>
                <a:cs typeface="Times New Roman" panose="02020603050405020304" pitchFamily="18" charset="0"/>
              </a:rPr>
              <a:t>}</a:t>
            </a:r>
          </a:p>
          <a:p>
            <a:pPr marL="1097280" lvl="4" indent="0">
              <a:buNone/>
            </a:pPr>
            <a:r>
              <a:rPr lang="en-US" sz="1300" b="0" i="0">
                <a:solidFill>
                  <a:srgbClr val="222222"/>
                </a:solidFill>
                <a:effectLst/>
                <a:latin typeface="Times New Roman" panose="02020603050405020304" pitchFamily="18" charset="0"/>
                <a:cs typeface="Times New Roman" panose="02020603050405020304" pitchFamily="18" charset="0"/>
              </a:rPr>
              <a:t>catch(Exception e)</a:t>
            </a:r>
          </a:p>
          <a:p>
            <a:pPr marL="1097280" lvl="4" indent="0">
              <a:buNone/>
            </a:pPr>
            <a:r>
              <a:rPr lang="en-US" sz="1300" b="0" i="0">
                <a:solidFill>
                  <a:srgbClr val="222222"/>
                </a:solidFill>
                <a:effectLst/>
                <a:latin typeface="Times New Roman" panose="02020603050405020304" pitchFamily="18" charset="0"/>
                <a:cs typeface="Times New Roman" panose="02020603050405020304" pitchFamily="18" charset="0"/>
              </a:rPr>
              <a:t>{</a:t>
            </a:r>
          </a:p>
          <a:p>
            <a:pPr marL="1097280" lvl="4" indent="0">
              <a:buNone/>
            </a:pPr>
            <a:r>
              <a:rPr lang="en-US" sz="1300" b="0" i="0">
                <a:solidFill>
                  <a:srgbClr val="222222"/>
                </a:solidFill>
                <a:effectLst/>
                <a:latin typeface="Times New Roman" panose="02020603050405020304" pitchFamily="18" charset="0"/>
                <a:cs typeface="Times New Roman" panose="02020603050405020304" pitchFamily="18" charset="0"/>
              </a:rPr>
              <a:t>    Console.WriteLine($"Error: {e.Message}");</a:t>
            </a:r>
          </a:p>
          <a:p>
            <a:pPr marL="1097280" lvl="4" indent="0">
              <a:buNone/>
            </a:pPr>
            <a:r>
              <a:rPr lang="en-US" sz="1300" b="0" i="0">
                <a:solidFill>
                  <a:srgbClr val="222222"/>
                </a:solidFill>
                <a:effectLst/>
                <a:latin typeface="Times New Roman" panose="02020603050405020304" pitchFamily="18" charset="0"/>
                <a:cs typeface="Times New Roman" panose="02020603050405020304" pitchFamily="18" charset="0"/>
              </a:rPr>
              <a:t>}</a:t>
            </a:r>
          </a:p>
          <a:p>
            <a:pPr marL="1097280" lvl="4" indent="0">
              <a:buNone/>
            </a:pPr>
            <a:r>
              <a:rPr lang="en-US" sz="1300" b="0" i="0">
                <a:solidFill>
                  <a:srgbClr val="222222"/>
                </a:solidFill>
                <a:effectLst/>
                <a:latin typeface="Times New Roman" panose="02020603050405020304" pitchFamily="18" charset="0"/>
                <a:cs typeface="Times New Roman" panose="02020603050405020304" pitchFamily="18" charset="0"/>
              </a:rPr>
              <a:t>finally</a:t>
            </a:r>
          </a:p>
          <a:p>
            <a:pPr marL="1097280" lvl="4" indent="0">
              <a:buNone/>
            </a:pPr>
            <a:r>
              <a:rPr lang="en-US" sz="1300" b="0" i="0">
                <a:solidFill>
                  <a:srgbClr val="222222"/>
                </a:solidFill>
                <a:effectLst/>
                <a:latin typeface="Times New Roman" panose="02020603050405020304" pitchFamily="18" charset="0"/>
                <a:cs typeface="Times New Roman" panose="02020603050405020304" pitchFamily="18" charset="0"/>
              </a:rPr>
              <a:t>{</a:t>
            </a:r>
          </a:p>
          <a:p>
            <a:pPr marL="1097280" lvl="4" indent="0">
              <a:buNone/>
            </a:pPr>
            <a:r>
              <a:rPr lang="en-US" sz="1300" b="0" i="0">
                <a:solidFill>
                  <a:srgbClr val="222222"/>
                </a:solidFill>
                <a:effectLst/>
                <a:latin typeface="Times New Roman" panose="02020603050405020304" pitchFamily="18" charset="0"/>
                <a:cs typeface="Times New Roman" panose="02020603050405020304" pitchFamily="18" charset="0"/>
              </a:rPr>
              <a:t>    Console.WriteLine("done");</a:t>
            </a:r>
          </a:p>
          <a:p>
            <a:pPr marL="1097280" lvl="4" indent="0">
              <a:buNone/>
            </a:pPr>
            <a:r>
              <a:rPr lang="en-US" sz="1300" b="0" i="0">
                <a:solidFill>
                  <a:srgbClr val="222222"/>
                </a:solidFill>
                <a:effectLst/>
                <a:latin typeface="Times New Roman" panose="02020603050405020304" pitchFamily="18" charset="0"/>
                <a:cs typeface="Times New Roman" panose="02020603050405020304" pitchFamily="18" charset="0"/>
              </a:rPr>
              <a:t>}</a:t>
            </a:r>
          </a:p>
          <a:p>
            <a:pPr marL="1097280" lvl="4" indent="0">
              <a:buNone/>
            </a:pPr>
            <a:endParaRPr lang="en-US" sz="1300" b="0" i="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7981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C9239B-C646-4FD5-9263-377C282E2AAA}"/>
              </a:ext>
            </a:extLst>
          </p:cNvPr>
          <p:cNvSpPr>
            <a:spLocks noGrp="1"/>
          </p:cNvSpPr>
          <p:nvPr>
            <p:ph idx="1"/>
          </p:nvPr>
        </p:nvSpPr>
        <p:spPr>
          <a:xfrm>
            <a:off x="529389" y="513347"/>
            <a:ext cx="11117179" cy="5839327"/>
          </a:xfrm>
        </p:spPr>
        <p:txBody>
          <a:bodyPr/>
          <a:lstStyle/>
          <a:p>
            <a:r>
              <a:rPr lang="en-US" b="1">
                <a:latin typeface="Times New Roman" panose="02020603050405020304" pitchFamily="18" charset="0"/>
                <a:cs typeface="Times New Roman" panose="02020603050405020304" pitchFamily="18" charset="0"/>
              </a:rPr>
              <a:t>Primitive types:</a:t>
            </a:r>
          </a:p>
          <a:p>
            <a:endParaRPr lang="en-US"/>
          </a:p>
          <a:p>
            <a:endParaRPr lang="en-US"/>
          </a:p>
          <a:p>
            <a:endParaRPr lang="en-US"/>
          </a:p>
          <a:p>
            <a:endParaRPr lang="en-US"/>
          </a:p>
          <a:p>
            <a:endParaRPr lang="en-US"/>
          </a:p>
          <a:p>
            <a:endParaRPr lang="en-US"/>
          </a:p>
          <a:p>
            <a:r>
              <a:rPr lang="en-US" b="1" i="0">
                <a:solidFill>
                  <a:srgbClr val="404040"/>
                </a:solidFill>
                <a:effectLst/>
                <a:latin typeface="Times New Roman" panose="02020603050405020304" pitchFamily="18" charset="0"/>
                <a:cs typeface="Times New Roman" panose="02020603050405020304" pitchFamily="18" charset="0"/>
              </a:rPr>
              <a:t>The integral types: </a:t>
            </a:r>
            <a:r>
              <a:rPr lang="en-US" i="0">
                <a:solidFill>
                  <a:srgbClr val="404040"/>
                </a:solidFill>
                <a:effectLst/>
                <a:latin typeface="Times New Roman" panose="02020603050405020304" pitchFamily="18" charset="0"/>
                <a:cs typeface="Times New Roman" panose="02020603050405020304" pitchFamily="18" charset="0"/>
              </a:rPr>
              <a:t>C# supports eight integer types that represent various ranges of integral numbers. The bits range of each of them ar</a:t>
            </a:r>
            <a:r>
              <a:rPr lang="en-US">
                <a:solidFill>
                  <a:srgbClr val="404040"/>
                </a:solidFill>
                <a:latin typeface="Times New Roman" panose="02020603050405020304" pitchFamily="18" charset="0"/>
                <a:cs typeface="Times New Roman" panose="02020603050405020304" pitchFamily="18" charset="0"/>
              </a:rPr>
              <a:t>e shown in the following table:</a:t>
            </a:r>
            <a:endParaRPr lang="en-US" i="0">
              <a:solidFill>
                <a:srgbClr val="404040"/>
              </a:solidFill>
              <a:effectLst/>
              <a:latin typeface="Times New Roman" panose="02020603050405020304" pitchFamily="18" charset="0"/>
              <a:cs typeface="Times New Roman" panose="02020603050405020304" pitchFamily="18" charset="0"/>
            </a:endParaRPr>
          </a:p>
          <a:p>
            <a:endParaRPr lang="en-US"/>
          </a:p>
        </p:txBody>
      </p:sp>
      <p:pic>
        <p:nvPicPr>
          <p:cNvPr id="2050" name="Picture 2">
            <a:extLst>
              <a:ext uri="{FF2B5EF4-FFF2-40B4-BE49-F238E27FC236}">
                <a16:creationId xmlns:a16="http://schemas.microsoft.com/office/drawing/2014/main" id="{EA520521-CB3F-4CC7-922A-DEE48590B9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894" y="1076826"/>
            <a:ext cx="10924674"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B59264A-C5F5-43E6-BE77-C4234DC3E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894" y="3609474"/>
            <a:ext cx="10924674" cy="2629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291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21A9E5-79C2-4370-BC1F-3E751AE7D496}"/>
              </a:ext>
            </a:extLst>
          </p:cNvPr>
          <p:cNvSpPr>
            <a:spLocks noGrp="1"/>
          </p:cNvSpPr>
          <p:nvPr>
            <p:ph idx="1"/>
          </p:nvPr>
        </p:nvSpPr>
        <p:spPr>
          <a:xfrm>
            <a:off x="481263" y="545432"/>
            <a:ext cx="11229474" cy="5839325"/>
          </a:xfrm>
        </p:spPr>
        <p:txBody>
          <a:bodyPr>
            <a:normAutofit/>
          </a:bodyPr>
          <a:lstStyle/>
          <a:p>
            <a:pPr marL="1097280" lvl="4" indent="0">
              <a:buNone/>
            </a:pPr>
            <a:r>
              <a:rPr lang="en-US" b="1">
                <a:latin typeface="Times New Roman" panose="02020603050405020304" pitchFamily="18" charset="0"/>
                <a:cs typeface="Times New Roman" panose="02020603050405020304" pitchFamily="18" charset="0"/>
              </a:rPr>
              <a:t> + Ex:</a:t>
            </a:r>
          </a:p>
          <a:p>
            <a:pPr lvl="5"/>
            <a:r>
              <a:rPr lang="en-US" sz="1600" b="0" i="0">
                <a:solidFill>
                  <a:srgbClr val="222222"/>
                </a:solidFill>
                <a:effectLst/>
                <a:latin typeface="Times New Roman" panose="02020603050405020304" pitchFamily="18" charset="0"/>
                <a:cs typeface="Times New Roman" panose="02020603050405020304" pitchFamily="18" charset="0"/>
              </a:rPr>
              <a:t>int dec = 32;</a:t>
            </a:r>
          </a:p>
          <a:p>
            <a:pPr lvl="5"/>
            <a:r>
              <a:rPr lang="en-US" sz="1600" b="0" i="0">
                <a:solidFill>
                  <a:srgbClr val="222222"/>
                </a:solidFill>
                <a:effectLst/>
                <a:latin typeface="Times New Roman" panose="02020603050405020304" pitchFamily="18" charset="0"/>
                <a:cs typeface="Times New Roman" panose="02020603050405020304" pitchFamily="18" charset="0"/>
              </a:rPr>
              <a:t>int hex = 0x2A; (Hexadecimal literals)</a:t>
            </a:r>
          </a:p>
          <a:p>
            <a:pPr lvl="5"/>
            <a:r>
              <a:rPr lang="en-US" sz="1600" b="0" i="0">
                <a:solidFill>
                  <a:srgbClr val="222222"/>
                </a:solidFill>
                <a:effectLst/>
                <a:latin typeface="Times New Roman" panose="02020603050405020304" pitchFamily="18" charset="0"/>
                <a:cs typeface="Times New Roman" panose="02020603050405020304" pitchFamily="18" charset="0"/>
              </a:rPr>
              <a:t>int bin = 0b_0010_1010; (Binary literals)</a:t>
            </a:r>
          </a:p>
          <a:p>
            <a:pPr algn="l"/>
            <a:r>
              <a:rPr lang="en-US" b="1" i="0">
                <a:solidFill>
                  <a:srgbClr val="404040"/>
                </a:solidFill>
                <a:effectLst/>
                <a:latin typeface="Times New Roman" panose="02020603050405020304" pitchFamily="18" charset="0"/>
                <a:cs typeface="Times New Roman" panose="02020603050405020304" pitchFamily="18" charset="0"/>
              </a:rPr>
              <a:t>The floating-point types:</a:t>
            </a:r>
          </a:p>
          <a:p>
            <a:pPr algn="l"/>
            <a:endParaRPr lang="en-US" b="1">
              <a:solidFill>
                <a:srgbClr val="404040"/>
              </a:solidFill>
              <a:latin typeface="Times New Roman" panose="02020603050405020304" pitchFamily="18" charset="0"/>
              <a:cs typeface="Times New Roman" panose="02020603050405020304" pitchFamily="18" charset="0"/>
            </a:endParaRPr>
          </a:p>
          <a:p>
            <a:pPr algn="l"/>
            <a:endParaRPr lang="en-US" b="1" i="0">
              <a:solidFill>
                <a:srgbClr val="404040"/>
              </a:solidFill>
              <a:effectLst/>
              <a:latin typeface="Times New Roman" panose="02020603050405020304" pitchFamily="18" charset="0"/>
              <a:cs typeface="Times New Roman" panose="02020603050405020304" pitchFamily="18" charset="0"/>
            </a:endParaRPr>
          </a:p>
          <a:p>
            <a:pPr algn="l"/>
            <a:endParaRPr lang="en-US" b="1">
              <a:solidFill>
                <a:srgbClr val="404040"/>
              </a:solidFill>
              <a:latin typeface="Times New Roman" panose="02020603050405020304" pitchFamily="18" charset="0"/>
              <a:cs typeface="Times New Roman" panose="02020603050405020304" pitchFamily="18" charset="0"/>
            </a:endParaRPr>
          </a:p>
          <a:p>
            <a:pPr algn="l"/>
            <a:endParaRPr lang="en-US" b="1" i="0">
              <a:solidFill>
                <a:srgbClr val="404040"/>
              </a:solidFill>
              <a:effectLst/>
              <a:latin typeface="Times New Roman" panose="02020603050405020304" pitchFamily="18" charset="0"/>
              <a:cs typeface="Times New Roman" panose="02020603050405020304" pitchFamily="18" charset="0"/>
            </a:endParaRPr>
          </a:p>
          <a:p>
            <a:pPr marL="0" indent="0" algn="l">
              <a:buNone/>
            </a:pPr>
            <a:r>
              <a:rPr lang="en-US" b="1">
                <a:solidFill>
                  <a:srgbClr val="404040"/>
                </a:solidFill>
                <a:latin typeface="Times New Roman" panose="02020603050405020304" pitchFamily="18" charset="0"/>
                <a:cs typeface="Times New Roman" panose="02020603050405020304" pitchFamily="18" charset="0"/>
              </a:rPr>
              <a:t> 	+Ex: </a:t>
            </a:r>
          </a:p>
          <a:p>
            <a:pPr lvl="6"/>
            <a:r>
              <a:rPr lang="en-US" sz="1500" b="0" i="0">
                <a:solidFill>
                  <a:srgbClr val="222222"/>
                </a:solidFill>
                <a:effectLst/>
                <a:latin typeface="Times New Roman" panose="02020603050405020304" pitchFamily="18" charset="0"/>
                <a:cs typeface="Times New Roman" panose="02020603050405020304" pitchFamily="18" charset="0"/>
              </a:rPr>
              <a:t>var a = 42.99;</a:t>
            </a:r>
          </a:p>
          <a:p>
            <a:pPr lvl="6"/>
            <a:r>
              <a:rPr lang="en-US" sz="1500" b="0" i="0">
                <a:solidFill>
                  <a:srgbClr val="222222"/>
                </a:solidFill>
                <a:effectLst/>
                <a:latin typeface="Times New Roman" panose="02020603050405020304" pitchFamily="18" charset="0"/>
                <a:cs typeface="Times New Roman" panose="02020603050405020304" pitchFamily="18" charset="0"/>
              </a:rPr>
              <a:t>float b = 19.50f;</a:t>
            </a:r>
          </a:p>
          <a:p>
            <a:pPr lvl="6"/>
            <a:r>
              <a:rPr lang="en-US" sz="1500" b="0" i="0" err="1">
                <a:solidFill>
                  <a:srgbClr val="222222"/>
                </a:solidFill>
                <a:effectLst/>
                <a:latin typeface="Times New Roman" panose="02020603050405020304" pitchFamily="18" charset="0"/>
                <a:cs typeface="Times New Roman" panose="02020603050405020304" pitchFamily="18" charset="0"/>
              </a:rPr>
              <a:t>System.Double</a:t>
            </a:r>
            <a:r>
              <a:rPr lang="en-US" sz="1500" b="0" i="0">
                <a:solidFill>
                  <a:srgbClr val="222222"/>
                </a:solidFill>
                <a:effectLst/>
                <a:latin typeface="Times New Roman" panose="02020603050405020304" pitchFamily="18" charset="0"/>
                <a:cs typeface="Times New Roman" panose="02020603050405020304" pitchFamily="18" charset="0"/>
              </a:rPr>
              <a:t> c = -1.23;</a:t>
            </a:r>
          </a:p>
          <a:p>
            <a:pPr marL="0" indent="0" algn="l">
              <a:buNone/>
            </a:pPr>
            <a:r>
              <a:rPr lang="en-US" b="1" i="0">
                <a:solidFill>
                  <a:srgbClr val="404040"/>
                </a:solidFill>
                <a:effectLst/>
                <a:latin typeface="Times New Roman" panose="02020603050405020304" pitchFamily="18" charset="0"/>
                <a:cs typeface="Times New Roman" panose="02020603050405020304" pitchFamily="18" charset="0"/>
              </a:rPr>
              <a:t>	(</a:t>
            </a:r>
            <a:r>
              <a:rPr lang="en-US" b="0" i="0">
                <a:solidFill>
                  <a:srgbClr val="222222"/>
                </a:solidFill>
                <a:effectLst/>
                <a:latin typeface="Times New Roman" panose="02020603050405020304" pitchFamily="18" charset="0"/>
                <a:cs typeface="Times New Roman" panose="02020603050405020304" pitchFamily="18" charset="0"/>
              </a:rPr>
              <a:t>By default, a non-integer number such as </a:t>
            </a:r>
            <a:r>
              <a:rPr lang="en-US" b="1" i="0">
                <a:solidFill>
                  <a:srgbClr val="222222"/>
                </a:solidFill>
                <a:effectLst/>
                <a:latin typeface="Times New Roman" panose="02020603050405020304" pitchFamily="18" charset="0"/>
                <a:cs typeface="Times New Roman" panose="02020603050405020304" pitchFamily="18" charset="0"/>
              </a:rPr>
              <a:t>42.99</a:t>
            </a:r>
            <a:r>
              <a:rPr lang="en-US" b="0" i="0">
                <a:solidFill>
                  <a:srgbClr val="222222"/>
                </a:solidFill>
                <a:effectLst/>
                <a:latin typeface="Times New Roman" panose="02020603050405020304" pitchFamily="18" charset="0"/>
                <a:cs typeface="Times New Roman" panose="02020603050405020304" pitchFamily="18" charset="0"/>
              </a:rPr>
              <a:t> is considered a double. If you want to specify this as a float type, then 		you need to suffix the value with the </a:t>
            </a:r>
            <a:r>
              <a:rPr lang="en-US" b="1" i="0">
                <a:solidFill>
                  <a:srgbClr val="222222"/>
                </a:solidFill>
                <a:effectLst/>
                <a:latin typeface="Times New Roman" panose="02020603050405020304" pitchFamily="18" charset="0"/>
                <a:cs typeface="Times New Roman" panose="02020603050405020304" pitchFamily="18" charset="0"/>
              </a:rPr>
              <a:t>f</a:t>
            </a:r>
            <a:r>
              <a:rPr lang="en-US" b="0" i="0">
                <a:solidFill>
                  <a:srgbClr val="222222"/>
                </a:solidFill>
                <a:effectLst/>
                <a:latin typeface="Times New Roman" panose="02020603050405020304" pitchFamily="18" charset="0"/>
                <a:cs typeface="Times New Roman" panose="02020603050405020304" pitchFamily="18" charset="0"/>
              </a:rPr>
              <a:t> or </a:t>
            </a:r>
            <a:r>
              <a:rPr lang="en-US" b="1" i="0">
                <a:solidFill>
                  <a:srgbClr val="222222"/>
                </a:solidFill>
                <a:effectLst/>
                <a:latin typeface="Times New Roman" panose="02020603050405020304" pitchFamily="18" charset="0"/>
                <a:cs typeface="Times New Roman" panose="02020603050405020304" pitchFamily="18" charset="0"/>
              </a:rPr>
              <a:t>F</a:t>
            </a:r>
            <a:r>
              <a:rPr lang="en-US" b="0" i="0">
                <a:solidFill>
                  <a:srgbClr val="222222"/>
                </a:solidFill>
                <a:effectLst/>
                <a:latin typeface="Times New Roman" panose="02020603050405020304" pitchFamily="18" charset="0"/>
                <a:cs typeface="Times New Roman" panose="02020603050405020304" pitchFamily="18" charset="0"/>
              </a:rPr>
              <a:t> character, such as in </a:t>
            </a:r>
            <a:r>
              <a:rPr lang="en-US" b="1" i="0">
                <a:solidFill>
                  <a:srgbClr val="222222"/>
                </a:solidFill>
                <a:effectLst/>
                <a:latin typeface="Times New Roman" panose="02020603050405020304" pitchFamily="18" charset="0"/>
                <a:cs typeface="Times New Roman" panose="02020603050405020304" pitchFamily="18" charset="0"/>
              </a:rPr>
              <a:t>42.99f</a:t>
            </a:r>
            <a:r>
              <a:rPr lang="en-US" b="0" i="0">
                <a:solidFill>
                  <a:srgbClr val="222222"/>
                </a:solidFill>
                <a:effectLst/>
                <a:latin typeface="Times New Roman" panose="02020603050405020304" pitchFamily="18" charset="0"/>
                <a:cs typeface="Times New Roman" panose="02020603050405020304" pitchFamily="18" charset="0"/>
              </a:rPr>
              <a:t> or </a:t>
            </a:r>
            <a:r>
              <a:rPr lang="en-US" b="1" i="0">
                <a:solidFill>
                  <a:srgbClr val="222222"/>
                </a:solidFill>
                <a:effectLst/>
                <a:latin typeface="Times New Roman" panose="02020603050405020304" pitchFamily="18" charset="0"/>
                <a:cs typeface="Times New Roman" panose="02020603050405020304" pitchFamily="18" charset="0"/>
              </a:rPr>
              <a:t>42.99F</a:t>
            </a:r>
            <a:r>
              <a:rPr lang="en-US" b="0" i="0">
                <a:solidFill>
                  <a:srgbClr val="222222"/>
                </a:solidFill>
                <a:effectLst/>
                <a:latin typeface="Times New Roman" panose="02020603050405020304" pitchFamily="18" charset="0"/>
                <a:cs typeface="Times New Roman" panose="02020603050405020304" pitchFamily="18" charset="0"/>
              </a:rPr>
              <a:t>. Alternatively, you can 			also explicitly indicate a double literal with the </a:t>
            </a:r>
            <a:r>
              <a:rPr lang="en-US" b="1" i="0">
                <a:solidFill>
                  <a:srgbClr val="222222"/>
                </a:solidFill>
                <a:effectLst/>
                <a:latin typeface="Times New Roman" panose="02020603050405020304" pitchFamily="18" charset="0"/>
                <a:cs typeface="Times New Roman" panose="02020603050405020304" pitchFamily="18" charset="0"/>
              </a:rPr>
              <a:t>d</a:t>
            </a:r>
            <a:r>
              <a:rPr lang="en-US" b="0" i="0">
                <a:solidFill>
                  <a:srgbClr val="222222"/>
                </a:solidFill>
                <a:effectLst/>
                <a:latin typeface="Times New Roman" panose="02020603050405020304" pitchFamily="18" charset="0"/>
                <a:cs typeface="Times New Roman" panose="02020603050405020304" pitchFamily="18" charset="0"/>
              </a:rPr>
              <a:t> or </a:t>
            </a:r>
            <a:r>
              <a:rPr lang="en-US" b="1" i="0">
                <a:solidFill>
                  <a:srgbClr val="222222"/>
                </a:solidFill>
                <a:effectLst/>
                <a:latin typeface="Times New Roman" panose="02020603050405020304" pitchFamily="18" charset="0"/>
                <a:cs typeface="Times New Roman" panose="02020603050405020304" pitchFamily="18" charset="0"/>
              </a:rPr>
              <a:t>D</a:t>
            </a:r>
            <a:r>
              <a:rPr lang="en-US" b="0" i="0">
                <a:solidFill>
                  <a:srgbClr val="222222"/>
                </a:solidFill>
                <a:effectLst/>
                <a:latin typeface="Times New Roman" panose="02020603050405020304" pitchFamily="18" charset="0"/>
                <a:cs typeface="Times New Roman" panose="02020603050405020304" pitchFamily="18" charset="0"/>
              </a:rPr>
              <a:t> suffix, such as in </a:t>
            </a:r>
            <a:r>
              <a:rPr lang="en-US" b="1" i="0">
                <a:solidFill>
                  <a:srgbClr val="222222"/>
                </a:solidFill>
                <a:effectLst/>
                <a:latin typeface="Times New Roman" panose="02020603050405020304" pitchFamily="18" charset="0"/>
                <a:cs typeface="Times New Roman" panose="02020603050405020304" pitchFamily="18" charset="0"/>
              </a:rPr>
              <a:t>42.99d</a:t>
            </a:r>
            <a:r>
              <a:rPr lang="en-US" b="0" i="0">
                <a:solidFill>
                  <a:srgbClr val="222222"/>
                </a:solidFill>
                <a:effectLst/>
                <a:latin typeface="Times New Roman" panose="02020603050405020304" pitchFamily="18" charset="0"/>
                <a:cs typeface="Times New Roman" panose="02020603050405020304" pitchFamily="18" charset="0"/>
              </a:rPr>
              <a:t> or </a:t>
            </a:r>
            <a:r>
              <a:rPr lang="en-US" b="1" i="0">
                <a:solidFill>
                  <a:srgbClr val="222222"/>
                </a:solidFill>
                <a:effectLst/>
                <a:latin typeface="Times New Roman" panose="02020603050405020304" pitchFamily="18" charset="0"/>
                <a:cs typeface="Times New Roman" panose="02020603050405020304" pitchFamily="18" charset="0"/>
              </a:rPr>
              <a:t>42.99D</a:t>
            </a:r>
            <a:r>
              <a:rPr lang="en-US" b="0" i="0">
                <a:solidFill>
                  <a:srgbClr val="222222"/>
                </a:solidFill>
                <a:effectLst/>
                <a:latin typeface="Times New Roman" panose="02020603050405020304" pitchFamily="18" charset="0"/>
                <a:cs typeface="Times New Roman" panose="02020603050405020304" pitchFamily="18" charset="0"/>
              </a:rPr>
              <a:t>.</a:t>
            </a:r>
            <a:r>
              <a:rPr lang="en-US" b="1" i="0">
                <a:solidFill>
                  <a:srgbClr val="404040"/>
                </a:solidFill>
                <a:effectLst/>
                <a:latin typeface="Times New Roman" panose="02020603050405020304" pitchFamily="18" charset="0"/>
                <a:cs typeface="Times New Roman" panose="02020603050405020304" pitchFamily="18" charset="0"/>
              </a:rPr>
              <a:t>)</a:t>
            </a:r>
          </a:p>
          <a:p>
            <a:pPr algn="l"/>
            <a:endParaRPr lang="en-US" b="1">
              <a:solidFill>
                <a:srgbClr val="404040"/>
              </a:solidFill>
              <a:latin typeface="Times New Roman" panose="02020603050405020304" pitchFamily="18" charset="0"/>
              <a:cs typeface="Times New Roman" panose="02020603050405020304" pitchFamily="18" charset="0"/>
            </a:endParaRPr>
          </a:p>
          <a:p>
            <a:pPr algn="l"/>
            <a:endParaRPr lang="en-US" b="1" i="0">
              <a:solidFill>
                <a:srgbClr val="404040"/>
              </a:solidFill>
              <a:effectLst/>
              <a:latin typeface="Times New Roman" panose="02020603050405020304" pitchFamily="18" charset="0"/>
              <a:cs typeface="Times New Roman" panose="02020603050405020304" pitchFamily="18" charset="0"/>
            </a:endParaRPr>
          </a:p>
          <a:p>
            <a:pPr algn="l"/>
            <a:endParaRPr lang="en-US" b="1">
              <a:solidFill>
                <a:srgbClr val="404040"/>
              </a:solidFill>
              <a:latin typeface="Times New Roman" panose="02020603050405020304" pitchFamily="18" charset="0"/>
              <a:cs typeface="Times New Roman" panose="02020603050405020304" pitchFamily="18" charset="0"/>
            </a:endParaRPr>
          </a:p>
          <a:p>
            <a:pPr algn="l"/>
            <a:endParaRPr lang="en-US" b="1" i="0">
              <a:solidFill>
                <a:srgbClr val="404040"/>
              </a:solidFill>
              <a:effectLst/>
              <a:latin typeface="Times New Roman" panose="02020603050405020304" pitchFamily="18" charset="0"/>
              <a:cs typeface="Times New Roman" panose="02020603050405020304" pitchFamily="18" charset="0"/>
            </a:endParaRPr>
          </a:p>
          <a:p>
            <a:pPr algn="l"/>
            <a:endParaRPr lang="en-US" b="1" i="0">
              <a:solidFill>
                <a:srgbClr val="404040"/>
              </a:solidFill>
              <a:effectLst/>
              <a:latin typeface="Times New Roman" panose="02020603050405020304" pitchFamily="18" charset="0"/>
              <a:cs typeface="Times New Roman" panose="02020603050405020304" pitchFamily="18" charset="0"/>
            </a:endParaRPr>
          </a:p>
          <a:p>
            <a:pPr algn="l"/>
            <a:endParaRPr lang="en-US" b="1" i="0">
              <a:solidFill>
                <a:srgbClr val="404040"/>
              </a:solidFill>
              <a:effectLst/>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B85398A9-19BC-4F99-83DF-4C13FD817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5053" y="2120065"/>
            <a:ext cx="7972926" cy="150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460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6AE185-6012-45D7-8664-D4F88A9ADA99}"/>
              </a:ext>
            </a:extLst>
          </p:cNvPr>
          <p:cNvSpPr>
            <a:spLocks noGrp="1"/>
          </p:cNvSpPr>
          <p:nvPr>
            <p:ph idx="1"/>
          </p:nvPr>
        </p:nvSpPr>
        <p:spPr>
          <a:xfrm>
            <a:off x="497305" y="545432"/>
            <a:ext cx="11133221" cy="5887452"/>
          </a:xfrm>
        </p:spPr>
        <p:txBody>
          <a:bodyPr>
            <a:noAutofit/>
          </a:bodyPr>
          <a:lstStyle/>
          <a:p>
            <a:r>
              <a:rPr lang="en-US" b="1" i="0">
                <a:solidFill>
                  <a:srgbClr val="404040"/>
                </a:solidFill>
                <a:effectLst/>
                <a:latin typeface="Times New Roman" panose="02020603050405020304" pitchFamily="18" charset="0"/>
                <a:cs typeface="Times New Roman" panose="02020603050405020304" pitchFamily="18" charset="0"/>
              </a:rPr>
              <a:t>The decimal type:</a:t>
            </a:r>
          </a:p>
          <a:p>
            <a:endParaRPr lang="en-US" b="1">
              <a:solidFill>
                <a:srgbClr val="404040"/>
              </a:solidFill>
              <a:latin typeface="Times New Roman" panose="02020603050405020304" pitchFamily="18" charset="0"/>
              <a:cs typeface="Times New Roman" panose="02020603050405020304" pitchFamily="18" charset="0"/>
            </a:endParaRPr>
          </a:p>
          <a:p>
            <a:endParaRPr lang="en-US" b="1" i="0">
              <a:solidFill>
                <a:srgbClr val="404040"/>
              </a:solidFill>
              <a:effectLst/>
              <a:latin typeface="Times New Roman" panose="02020603050405020304" pitchFamily="18" charset="0"/>
              <a:cs typeface="Times New Roman" panose="02020603050405020304" pitchFamily="18" charset="0"/>
            </a:endParaRPr>
          </a:p>
          <a:p>
            <a:endParaRPr lang="en-US" b="1">
              <a:solidFill>
                <a:srgbClr val="404040"/>
              </a:solidFill>
              <a:latin typeface="Times New Roman" panose="02020603050405020304" pitchFamily="18" charset="0"/>
              <a:cs typeface="Times New Roman" panose="02020603050405020304" pitchFamily="18" charset="0"/>
            </a:endParaRPr>
          </a:p>
          <a:p>
            <a:pPr marL="0" indent="0">
              <a:buNone/>
            </a:pPr>
            <a:r>
              <a:rPr lang="en-US" b="1" i="0">
                <a:solidFill>
                  <a:srgbClr val="404040"/>
                </a:solidFill>
                <a:effectLst/>
                <a:latin typeface="Times New Roman" panose="02020603050405020304" pitchFamily="18" charset="0"/>
                <a:cs typeface="Times New Roman" panose="02020603050405020304" pitchFamily="18" charset="0"/>
              </a:rPr>
              <a:t>	(</a:t>
            </a:r>
            <a:r>
              <a:rPr lang="en-US" b="0" i="0">
                <a:solidFill>
                  <a:srgbClr val="222222"/>
                </a:solidFill>
                <a:effectLst/>
                <a:latin typeface="Times New Roman" panose="02020603050405020304" pitchFamily="18" charset="0"/>
                <a:cs typeface="Times New Roman" panose="02020603050405020304" pitchFamily="18" charset="0"/>
              </a:rPr>
              <a:t>A </a:t>
            </a:r>
            <a:r>
              <a:rPr lang="en-US" b="1" i="0">
                <a:solidFill>
                  <a:srgbClr val="222222"/>
                </a:solidFill>
                <a:effectLst/>
                <a:latin typeface="Times New Roman" panose="02020603050405020304" pitchFamily="18" charset="0"/>
                <a:cs typeface="Times New Roman" panose="02020603050405020304" pitchFamily="18" charset="0"/>
              </a:rPr>
              <a:t>decimal</a:t>
            </a:r>
            <a:r>
              <a:rPr lang="en-US" b="0" i="0">
                <a:solidFill>
                  <a:srgbClr val="222222"/>
                </a:solidFill>
                <a:effectLst/>
                <a:latin typeface="Times New Roman" panose="02020603050405020304" pitchFamily="18" charset="0"/>
                <a:cs typeface="Times New Roman" panose="02020603050405020304" pitchFamily="18" charset="0"/>
              </a:rPr>
              <a:t> literal can be specified using the </a:t>
            </a:r>
            <a:r>
              <a:rPr lang="en-US" b="1" i="0">
                <a:solidFill>
                  <a:srgbClr val="222222"/>
                </a:solidFill>
                <a:effectLst/>
                <a:latin typeface="Times New Roman" panose="02020603050405020304" pitchFamily="18" charset="0"/>
                <a:cs typeface="Times New Roman" panose="02020603050405020304" pitchFamily="18" charset="0"/>
              </a:rPr>
              <a:t>m</a:t>
            </a:r>
            <a:r>
              <a:rPr lang="en-US" b="0" i="0">
                <a:solidFill>
                  <a:srgbClr val="222222"/>
                </a:solidFill>
                <a:effectLst/>
                <a:latin typeface="Times New Roman" panose="02020603050405020304" pitchFamily="18" charset="0"/>
                <a:cs typeface="Times New Roman" panose="02020603050405020304" pitchFamily="18" charset="0"/>
              </a:rPr>
              <a:t> or </a:t>
            </a:r>
            <a:r>
              <a:rPr lang="en-US" b="1" i="0">
                <a:solidFill>
                  <a:srgbClr val="222222"/>
                </a:solidFill>
                <a:effectLst/>
                <a:latin typeface="Times New Roman" panose="02020603050405020304" pitchFamily="18" charset="0"/>
                <a:cs typeface="Times New Roman" panose="02020603050405020304" pitchFamily="18" charset="0"/>
              </a:rPr>
              <a:t>M</a:t>
            </a:r>
            <a:r>
              <a:rPr lang="en-US" b="0" i="0">
                <a:solidFill>
                  <a:srgbClr val="222222"/>
                </a:solidFill>
                <a:effectLst/>
                <a:latin typeface="Times New Roman" panose="02020603050405020304" pitchFamily="18" charset="0"/>
                <a:cs typeface="Times New Roman" panose="02020603050405020304" pitchFamily="18" charset="0"/>
              </a:rPr>
              <a:t> suffix as shown in the following snippet:</a:t>
            </a:r>
            <a:r>
              <a:rPr lang="en-US" b="1" i="0">
                <a:solidFill>
                  <a:srgbClr val="404040"/>
                </a:solidFill>
                <a:effectLst/>
                <a:latin typeface="Times New Roman" panose="02020603050405020304" pitchFamily="18" charset="0"/>
                <a:cs typeface="Times New Roman" panose="02020603050405020304" pitchFamily="18" charset="0"/>
              </a:rPr>
              <a:t>)</a:t>
            </a:r>
          </a:p>
          <a:p>
            <a:pPr lvl="3"/>
            <a:r>
              <a:rPr lang="en-US" sz="1500" b="1">
                <a:solidFill>
                  <a:srgbClr val="404040"/>
                </a:solidFill>
                <a:latin typeface="Times New Roman" panose="02020603050405020304" pitchFamily="18" charset="0"/>
                <a:cs typeface="Times New Roman" panose="02020603050405020304" pitchFamily="18" charset="0"/>
              </a:rPr>
              <a:t>Ex:</a:t>
            </a:r>
          </a:p>
          <a:p>
            <a:pPr lvl="5"/>
            <a:r>
              <a:rPr lang="en-US" sz="1500" b="0" i="0">
                <a:solidFill>
                  <a:srgbClr val="222222"/>
                </a:solidFill>
                <a:effectLst/>
                <a:latin typeface="Times New Roman" panose="02020603050405020304" pitchFamily="18" charset="0"/>
                <a:cs typeface="Times New Roman" panose="02020603050405020304" pitchFamily="18" charset="0"/>
              </a:rPr>
              <a:t>decimal a = 42.99m;</a:t>
            </a:r>
          </a:p>
          <a:p>
            <a:pPr lvl="5"/>
            <a:r>
              <a:rPr lang="en-US" sz="1500" b="0" i="0">
                <a:solidFill>
                  <a:srgbClr val="222222"/>
                </a:solidFill>
                <a:effectLst/>
                <a:latin typeface="Times New Roman" panose="02020603050405020304" pitchFamily="18" charset="0"/>
                <a:cs typeface="Times New Roman" panose="02020603050405020304" pitchFamily="18" charset="0"/>
              </a:rPr>
              <a:t>var b = 12.45m;</a:t>
            </a:r>
          </a:p>
          <a:p>
            <a:pPr lvl="5"/>
            <a:r>
              <a:rPr lang="en-US" sz="1500" b="0" i="0">
                <a:solidFill>
                  <a:srgbClr val="222222"/>
                </a:solidFill>
                <a:effectLst/>
                <a:latin typeface="Times New Roman" panose="02020603050405020304" pitchFamily="18" charset="0"/>
                <a:cs typeface="Times New Roman" panose="02020603050405020304" pitchFamily="18" charset="0"/>
              </a:rPr>
              <a:t>System.Decimal c = 100.75M;</a:t>
            </a:r>
          </a:p>
          <a:p>
            <a:pPr lvl="4"/>
            <a:endParaRPr lang="en-US" sz="1500" b="1" i="0">
              <a:solidFill>
                <a:srgbClr val="404040"/>
              </a:solidFill>
              <a:effectLst/>
              <a:latin typeface="Times New Roman" panose="02020603050405020304" pitchFamily="18" charset="0"/>
              <a:cs typeface="Times New Roman" panose="02020603050405020304" pitchFamily="18" charset="0"/>
            </a:endParaRPr>
          </a:p>
          <a:p>
            <a:r>
              <a:rPr lang="en-US" b="1" i="0">
                <a:solidFill>
                  <a:srgbClr val="404040"/>
                </a:solidFill>
                <a:effectLst/>
                <a:latin typeface="Times New Roman" panose="02020603050405020304" pitchFamily="18" charset="0"/>
                <a:cs typeface="Times New Roman" panose="02020603050405020304" pitchFamily="18" charset="0"/>
              </a:rPr>
              <a:t>The char type:</a:t>
            </a:r>
          </a:p>
          <a:p>
            <a:endParaRPr lang="en-US" b="1">
              <a:solidFill>
                <a:srgbClr val="404040"/>
              </a:solidFill>
              <a:latin typeface="Times New Roman" panose="02020603050405020304" pitchFamily="18" charset="0"/>
              <a:cs typeface="Times New Roman" panose="02020603050405020304" pitchFamily="18" charset="0"/>
            </a:endParaRPr>
          </a:p>
          <a:p>
            <a:pPr marL="1097280" lvl="4" indent="0">
              <a:buNone/>
            </a:pPr>
            <a:endParaRPr lang="en-US" b="1">
              <a:solidFill>
                <a:srgbClr val="404040"/>
              </a:solidFill>
              <a:latin typeface="Times New Roman" panose="02020603050405020304" pitchFamily="18" charset="0"/>
              <a:cs typeface="Times New Roman" panose="02020603050405020304" pitchFamily="18" charset="0"/>
            </a:endParaRPr>
          </a:p>
          <a:p>
            <a:pPr marL="1097280" lvl="4" indent="0">
              <a:buNone/>
            </a:pPr>
            <a:endParaRPr lang="en-US" sz="1500" b="1" i="0">
              <a:solidFill>
                <a:srgbClr val="404040"/>
              </a:solidFill>
              <a:effectLst/>
              <a:latin typeface="Times New Roman" panose="02020603050405020304" pitchFamily="18" charset="0"/>
              <a:cs typeface="Times New Roman" panose="02020603050405020304" pitchFamily="18" charset="0"/>
            </a:endParaRPr>
          </a:p>
          <a:p>
            <a:pPr lvl="4"/>
            <a:r>
              <a:rPr lang="en-US" sz="1500" b="1" i="0">
                <a:solidFill>
                  <a:srgbClr val="404040"/>
                </a:solidFill>
                <a:effectLst/>
                <a:latin typeface="Times New Roman" panose="02020603050405020304" pitchFamily="18" charset="0"/>
                <a:cs typeface="Times New Roman" panose="02020603050405020304" pitchFamily="18" charset="0"/>
              </a:rPr>
              <a:t>Ex:</a:t>
            </a:r>
          </a:p>
          <a:p>
            <a:pPr lvl="5"/>
            <a:r>
              <a:rPr lang="en-US" sz="1500" b="0" i="0">
                <a:solidFill>
                  <a:srgbClr val="222222"/>
                </a:solidFill>
                <a:effectLst/>
                <a:latin typeface="Times New Roman" panose="02020603050405020304" pitchFamily="18" charset="0"/>
                <a:cs typeface="Times New Roman" panose="02020603050405020304" pitchFamily="18" charset="0"/>
              </a:rPr>
              <a:t>char a = 'A';</a:t>
            </a:r>
          </a:p>
          <a:p>
            <a:pPr lvl="5"/>
            <a:r>
              <a:rPr lang="en-US" sz="1500" b="0" i="0">
                <a:solidFill>
                  <a:srgbClr val="222222"/>
                </a:solidFill>
                <a:effectLst/>
                <a:latin typeface="Times New Roman" panose="02020603050405020304" pitchFamily="18" charset="0"/>
                <a:cs typeface="Times New Roman" panose="02020603050405020304" pitchFamily="18" charset="0"/>
              </a:rPr>
              <a:t>char b = '\x0065';</a:t>
            </a:r>
          </a:p>
          <a:p>
            <a:pPr lvl="5"/>
            <a:r>
              <a:rPr lang="en-US" sz="1500" b="0" i="0">
                <a:solidFill>
                  <a:srgbClr val="222222"/>
                </a:solidFill>
                <a:effectLst/>
                <a:latin typeface="Times New Roman" panose="02020603050405020304" pitchFamily="18" charset="0"/>
                <a:cs typeface="Times New Roman" panose="02020603050405020304" pitchFamily="18" charset="0"/>
              </a:rPr>
              <a:t>char c = '\u15FE';</a:t>
            </a:r>
          </a:p>
          <a:p>
            <a:pPr lvl="5"/>
            <a:endParaRPr lang="en-US" sz="1500" b="1" i="0">
              <a:solidFill>
                <a:srgbClr val="404040"/>
              </a:solidFill>
              <a:effectLst/>
              <a:latin typeface="Times New Roman" panose="02020603050405020304" pitchFamily="18" charset="0"/>
              <a:cs typeface="Times New Roman" panose="02020603050405020304" pitchFamily="18" charset="0"/>
            </a:endParaRPr>
          </a:p>
          <a:p>
            <a:endParaRPr lang="en-US" b="1" i="0">
              <a:solidFill>
                <a:srgbClr val="404040"/>
              </a:solidFill>
              <a:effectLst/>
              <a:latin typeface="Times New Roman" panose="02020603050405020304" pitchFamily="18" charset="0"/>
              <a:cs typeface="Times New Roman" panose="02020603050405020304" pitchFamily="18" charset="0"/>
            </a:endParaRPr>
          </a:p>
          <a:p>
            <a:endParaRPr lang="en-US" b="1" i="0">
              <a:solidFill>
                <a:srgbClr val="404040"/>
              </a:solidFill>
              <a:effectLst/>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F04DE3A9-EBED-4B02-99A0-1F02FEAE46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9389" y="545432"/>
            <a:ext cx="7897979" cy="13525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E367D432-9E81-4513-ACF4-5A57EA5B5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208" y="3844591"/>
            <a:ext cx="8348160" cy="1115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004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B3F194D-A0BB-44DE-B49D-D05419ED9228}"/>
              </a:ext>
            </a:extLst>
          </p:cNvPr>
          <p:cNvSpPr txBox="1"/>
          <p:nvPr/>
        </p:nvSpPr>
        <p:spPr>
          <a:xfrm>
            <a:off x="433137" y="593771"/>
            <a:ext cx="11357809" cy="6478697"/>
          </a:xfrm>
          <a:prstGeom prst="rect">
            <a:avLst/>
          </a:prstGeom>
          <a:noFill/>
        </p:spPr>
        <p:txBody>
          <a:bodyPr wrap="square">
            <a:spAutoFit/>
          </a:bodyPr>
          <a:lstStyle/>
          <a:p>
            <a:r>
              <a:rPr lang="en-US" b="1" i="0">
                <a:solidFill>
                  <a:srgbClr val="404040"/>
                </a:solidFill>
                <a:effectLst/>
                <a:latin typeface="Times New Roman" panose="02020603050405020304" pitchFamily="18" charset="0"/>
                <a:cs typeface="Times New Roman" panose="02020603050405020304" pitchFamily="18" charset="0"/>
              </a:rPr>
              <a:t>The bool type:</a:t>
            </a:r>
          </a:p>
          <a:p>
            <a:pPr marL="0" indent="0">
              <a:buNone/>
            </a:pPr>
            <a:endParaRPr lang="en-US" sz="1500" b="1" i="0">
              <a:solidFill>
                <a:srgbClr val="404040"/>
              </a:solidFill>
              <a:effectLst/>
              <a:latin typeface="Times New Roman" panose="02020603050405020304" pitchFamily="18" charset="0"/>
              <a:cs typeface="Times New Roman" panose="02020603050405020304" pitchFamily="18" charset="0"/>
            </a:endParaRPr>
          </a:p>
          <a:p>
            <a:pPr marL="0" indent="0">
              <a:buNone/>
            </a:pPr>
            <a:endParaRPr lang="en-US" sz="1500" b="1">
              <a:solidFill>
                <a:srgbClr val="404040"/>
              </a:solidFill>
              <a:latin typeface="Times New Roman" panose="02020603050405020304" pitchFamily="18" charset="0"/>
              <a:cs typeface="Times New Roman" panose="02020603050405020304" pitchFamily="18" charset="0"/>
            </a:endParaRPr>
          </a:p>
          <a:p>
            <a:pPr marL="0" indent="0">
              <a:buNone/>
            </a:pPr>
            <a:endParaRPr lang="en-US" sz="1500" b="1" i="0">
              <a:solidFill>
                <a:srgbClr val="404040"/>
              </a:solidFill>
              <a:effectLst/>
              <a:latin typeface="Times New Roman" panose="02020603050405020304" pitchFamily="18" charset="0"/>
              <a:cs typeface="Times New Roman" panose="02020603050405020304" pitchFamily="18" charset="0"/>
            </a:endParaRPr>
          </a:p>
          <a:p>
            <a:pPr marL="0" indent="0">
              <a:buNone/>
            </a:pPr>
            <a:endParaRPr lang="en-US" sz="1500" b="1" i="0">
              <a:solidFill>
                <a:srgbClr val="404040"/>
              </a:solidFill>
              <a:effectLst/>
              <a:latin typeface="Times New Roman" panose="02020603050405020304" pitchFamily="18" charset="0"/>
              <a:cs typeface="Times New Roman" panose="02020603050405020304" pitchFamily="18" charset="0"/>
            </a:endParaRPr>
          </a:p>
          <a:p>
            <a:pPr marL="0" indent="0">
              <a:buNone/>
            </a:pPr>
            <a:endParaRPr lang="en-US" sz="1500" b="1" i="0">
              <a:solidFill>
                <a:srgbClr val="404040"/>
              </a:solidFill>
              <a:effectLst/>
              <a:latin typeface="Times New Roman" panose="02020603050405020304" pitchFamily="18" charset="0"/>
              <a:cs typeface="Times New Roman" panose="02020603050405020304" pitchFamily="18" charset="0"/>
            </a:endParaRPr>
          </a:p>
          <a:p>
            <a:r>
              <a:rPr lang="en-US" b="1" i="0">
                <a:solidFill>
                  <a:srgbClr val="404040"/>
                </a:solidFill>
                <a:effectLst/>
                <a:latin typeface="Times New Roman" panose="02020603050405020304" pitchFamily="18" charset="0"/>
                <a:cs typeface="Times New Roman" panose="02020603050405020304" pitchFamily="18" charset="0"/>
              </a:rPr>
              <a:t>The string type:</a:t>
            </a:r>
          </a:p>
          <a:p>
            <a:r>
              <a:rPr lang="en-US" b="1">
                <a:solidFill>
                  <a:srgbClr val="404040"/>
                </a:solidFill>
                <a:latin typeface="Times New Roman" panose="02020603050405020304" pitchFamily="18" charset="0"/>
                <a:cs typeface="Times New Roman" panose="02020603050405020304" pitchFamily="18" charset="0"/>
              </a:rPr>
              <a:t>       + </a:t>
            </a:r>
            <a:r>
              <a:rPr lang="en-US" b="0" i="0">
                <a:solidFill>
                  <a:srgbClr val="222222"/>
                </a:solidFill>
                <a:effectLst/>
                <a:latin typeface="Times New Roman" panose="02020603050405020304" pitchFamily="18" charset="0"/>
                <a:cs typeface="Times New Roman" panose="02020603050405020304" pitchFamily="18" charset="0"/>
              </a:rPr>
              <a:t>Strings can be declared and initialized in a variety of ways, as shown here:</a:t>
            </a:r>
          </a:p>
          <a:p>
            <a:pPr lvl="2"/>
            <a:r>
              <a:rPr lang="en-US" sz="2000" b="0" i="0">
                <a:solidFill>
                  <a:srgbClr val="222222"/>
                </a:solidFill>
                <a:effectLst/>
                <a:latin typeface="Times New Roman" panose="02020603050405020304" pitchFamily="18" charset="0"/>
                <a:cs typeface="Times New Roman" panose="02020603050405020304" pitchFamily="18" charset="0"/>
              </a:rPr>
              <a:t>string s1;                       // unitialized</a:t>
            </a:r>
          </a:p>
          <a:p>
            <a:pPr lvl="2"/>
            <a:r>
              <a:rPr lang="en-US" sz="2000" b="0" i="0">
                <a:solidFill>
                  <a:srgbClr val="222222"/>
                </a:solidFill>
                <a:effectLst/>
                <a:latin typeface="Times New Roman" panose="02020603050405020304" pitchFamily="18" charset="0"/>
                <a:cs typeface="Times New Roman" panose="02020603050405020304" pitchFamily="18" charset="0"/>
              </a:rPr>
              <a:t>string s2 = null;                // initialized with null</a:t>
            </a:r>
          </a:p>
          <a:p>
            <a:pPr lvl="2"/>
            <a:r>
              <a:rPr lang="en-US" sz="2000" b="0" i="0">
                <a:solidFill>
                  <a:srgbClr val="222222"/>
                </a:solidFill>
                <a:effectLst/>
                <a:latin typeface="Times New Roman" panose="02020603050405020304" pitchFamily="18" charset="0"/>
                <a:cs typeface="Times New Roman" panose="02020603050405020304" pitchFamily="18" charset="0"/>
              </a:rPr>
              <a:t>string s3 = String.Empty;        // empty string</a:t>
            </a:r>
          </a:p>
          <a:p>
            <a:pPr lvl="2"/>
            <a:r>
              <a:rPr lang="en-US" sz="2000" b="0" i="0">
                <a:solidFill>
                  <a:srgbClr val="222222"/>
                </a:solidFill>
                <a:effectLst/>
                <a:latin typeface="Times New Roman" panose="02020603050405020304" pitchFamily="18" charset="0"/>
                <a:cs typeface="Times New Roman" panose="02020603050405020304" pitchFamily="18" charset="0"/>
              </a:rPr>
              <a:t>string s4 = "hello world";       // initialized with text</a:t>
            </a:r>
          </a:p>
          <a:p>
            <a:pPr lvl="2"/>
            <a:r>
              <a:rPr lang="en-US" sz="2000" b="0" i="0">
                <a:solidFill>
                  <a:srgbClr val="222222"/>
                </a:solidFill>
                <a:effectLst/>
                <a:latin typeface="Times New Roman" panose="02020603050405020304" pitchFamily="18" charset="0"/>
                <a:cs typeface="Times New Roman" panose="02020603050405020304" pitchFamily="18" charset="0"/>
              </a:rPr>
              <a:t>var s5 = "hello world";</a:t>
            </a:r>
          </a:p>
          <a:p>
            <a:pPr lvl="2"/>
            <a:r>
              <a:rPr lang="en-US" sz="2000" b="0" i="0">
                <a:solidFill>
                  <a:srgbClr val="222222"/>
                </a:solidFill>
                <a:effectLst/>
                <a:latin typeface="Times New Roman" panose="02020603050405020304" pitchFamily="18" charset="0"/>
                <a:cs typeface="Times New Roman" panose="02020603050405020304" pitchFamily="18" charset="0"/>
              </a:rPr>
              <a:t>System.String s6 = "hello world";</a:t>
            </a:r>
          </a:p>
          <a:p>
            <a:pPr lvl="2"/>
            <a:r>
              <a:rPr lang="en-US" sz="2000" b="0" i="0">
                <a:solidFill>
                  <a:srgbClr val="222222"/>
                </a:solidFill>
                <a:effectLst/>
                <a:latin typeface="Times New Roman" panose="02020603050405020304" pitchFamily="18" charset="0"/>
                <a:cs typeface="Times New Roman" panose="02020603050405020304" pitchFamily="18" charset="0"/>
              </a:rPr>
              <a:t>char[] letters = { 'h', 'e', 'l', 'l', 'o'};</a:t>
            </a:r>
          </a:p>
          <a:p>
            <a:pPr lvl="2"/>
            <a:r>
              <a:rPr lang="en-US" sz="2000" b="0" i="0">
                <a:solidFill>
                  <a:srgbClr val="222222"/>
                </a:solidFill>
                <a:effectLst/>
                <a:latin typeface="Times New Roman" panose="02020603050405020304" pitchFamily="18" charset="0"/>
                <a:cs typeface="Times New Roman" panose="02020603050405020304" pitchFamily="18" charset="0"/>
              </a:rPr>
              <a:t>string s7 = new string(letters); // from an array of chars</a:t>
            </a:r>
            <a:endParaRPr lang="en-US" sz="1500" b="1" i="0">
              <a:solidFill>
                <a:srgbClr val="404040"/>
              </a:solidFill>
              <a:effectLst/>
              <a:latin typeface="Times New Roman" panose="02020603050405020304" pitchFamily="18" charset="0"/>
              <a:cs typeface="Times New Roman" panose="02020603050405020304" pitchFamily="18" charset="0"/>
            </a:endParaRPr>
          </a:p>
          <a:p>
            <a:r>
              <a:rPr lang="en-US" b="1">
                <a:solidFill>
                  <a:srgbClr val="404040"/>
                </a:solidFill>
                <a:latin typeface="Times New Roman" panose="02020603050405020304" pitchFamily="18" charset="0"/>
                <a:cs typeface="Times New Roman" panose="02020603050405020304" pitchFamily="18" charset="0"/>
              </a:rPr>
              <a:t>       + </a:t>
            </a:r>
            <a:r>
              <a:rPr lang="en-US" b="0" i="0">
                <a:solidFill>
                  <a:srgbClr val="222222"/>
                </a:solidFill>
                <a:effectLst/>
                <a:latin typeface="Times New Roman" panose="02020603050405020304" pitchFamily="18" charset="0"/>
                <a:cs typeface="Times New Roman" panose="02020603050405020304" pitchFamily="18" charset="0"/>
              </a:rPr>
              <a:t>The following are the methods that seem to be modifying a string:</a:t>
            </a:r>
          </a:p>
          <a:p>
            <a:pPr lvl="2">
              <a:buFont typeface="Arial" panose="020B0604020202020204" pitchFamily="34" charset="0"/>
              <a:buChar char="•"/>
            </a:pPr>
            <a:r>
              <a:rPr lang="en-US" b="1" i="0">
                <a:solidFill>
                  <a:srgbClr val="222222"/>
                </a:solidFill>
                <a:effectLst/>
                <a:latin typeface="Courier New" panose="02070309020205020404" pitchFamily="49" charset="0"/>
              </a:rPr>
              <a:t>Remove()</a:t>
            </a:r>
            <a:r>
              <a:rPr lang="en-US" b="0" i="0">
                <a:solidFill>
                  <a:srgbClr val="222222"/>
                </a:solidFill>
                <a:effectLst/>
                <a:latin typeface="Georgia" panose="02040502050405020303" pitchFamily="18" charset="0"/>
              </a:rPr>
              <a:t>: This removes a part of the string.</a:t>
            </a:r>
          </a:p>
          <a:p>
            <a:pPr lvl="2">
              <a:buFont typeface="Arial" panose="020B0604020202020204" pitchFamily="34" charset="0"/>
              <a:buChar char="•"/>
            </a:pPr>
            <a:r>
              <a:rPr lang="en-US" b="1" i="0">
                <a:solidFill>
                  <a:srgbClr val="222222"/>
                </a:solidFill>
                <a:effectLst/>
                <a:latin typeface="Courier New" panose="02070309020205020404" pitchFamily="49" charset="0"/>
              </a:rPr>
              <a:t>ToUpper()</a:t>
            </a:r>
            <a:r>
              <a:rPr lang="en-US" b="0" i="0">
                <a:solidFill>
                  <a:srgbClr val="222222"/>
                </a:solidFill>
                <a:effectLst/>
                <a:latin typeface="Georgia" panose="02040502050405020303" pitchFamily="18" charset="0"/>
              </a:rPr>
              <a:t>/</a:t>
            </a:r>
            <a:r>
              <a:rPr lang="en-US" b="1" i="0">
                <a:solidFill>
                  <a:srgbClr val="222222"/>
                </a:solidFill>
                <a:effectLst/>
                <a:latin typeface="Courier New" panose="02070309020205020404" pitchFamily="49" charset="0"/>
              </a:rPr>
              <a:t>ToLower()</a:t>
            </a:r>
            <a:r>
              <a:rPr lang="en-US" b="0" i="0">
                <a:solidFill>
                  <a:srgbClr val="222222"/>
                </a:solidFill>
                <a:effectLst/>
                <a:latin typeface="Georgia" panose="02040502050405020303" pitchFamily="18" charset="0"/>
              </a:rPr>
              <a:t>: This converts all of the characters into uppercase or lowercase.</a:t>
            </a:r>
          </a:p>
          <a:p>
            <a:pPr lvl="3"/>
            <a:r>
              <a:rPr lang="en-US" i="0">
                <a:solidFill>
                  <a:srgbClr val="222222"/>
                </a:solidFill>
                <a:effectLst/>
                <a:latin typeface="Times New Roman" panose="02020603050405020304" pitchFamily="18" charset="0"/>
                <a:cs typeface="Times New Roman" panose="02020603050405020304" pitchFamily="18" charset="0"/>
              </a:rPr>
              <a:t>var s8 = s6.Remove(5);       // hello</a:t>
            </a:r>
          </a:p>
          <a:p>
            <a:pPr lvl="3"/>
            <a:r>
              <a:rPr lang="en-US" i="0">
                <a:solidFill>
                  <a:srgbClr val="222222"/>
                </a:solidFill>
                <a:effectLst/>
                <a:latin typeface="Times New Roman" panose="02020603050405020304" pitchFamily="18" charset="0"/>
                <a:cs typeface="Times New Roman" panose="02020603050405020304" pitchFamily="18" charset="0"/>
              </a:rPr>
              <a:t>var s9 = s6.ToUpper();       // HELLO WORLD</a:t>
            </a:r>
          </a:p>
          <a:p>
            <a:endParaRPr lang="en-US" b="1" i="0">
              <a:solidFill>
                <a:srgbClr val="404040"/>
              </a:solidFill>
              <a:effectLst/>
              <a:latin typeface="Times New Roman" panose="02020603050405020304" pitchFamily="18" charset="0"/>
              <a:cs typeface="Times New Roman" panose="02020603050405020304" pitchFamily="18" charset="0"/>
            </a:endParaRPr>
          </a:p>
          <a:p>
            <a:endParaRPr lang="en-US" b="1" i="0">
              <a:solidFill>
                <a:srgbClr val="404040"/>
              </a:solidFill>
              <a:effectLst/>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90850A60-C7CE-43D8-81B5-113EE8B6EE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926" y="593771"/>
            <a:ext cx="4791075"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519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99D8B1-436C-4054-862B-26D3EB4E35CA}"/>
              </a:ext>
            </a:extLst>
          </p:cNvPr>
          <p:cNvSpPr>
            <a:spLocks noGrp="1"/>
          </p:cNvSpPr>
          <p:nvPr>
            <p:ph idx="1"/>
          </p:nvPr>
        </p:nvSpPr>
        <p:spPr>
          <a:xfrm>
            <a:off x="433137" y="449179"/>
            <a:ext cx="11277600" cy="5919537"/>
          </a:xfrm>
        </p:spPr>
        <p:txBody>
          <a:bodyPr>
            <a:normAutofit/>
          </a:bodyPr>
          <a:lstStyle/>
          <a:p>
            <a:pPr lvl="1"/>
            <a:r>
              <a:rPr lang="en-US" sz="1800" b="1">
                <a:latin typeface="Times New Roman" panose="02020603050405020304" pitchFamily="18" charset="0"/>
                <a:cs typeface="Times New Roman" panose="02020603050405020304" pitchFamily="18" charset="0"/>
              </a:rPr>
              <a:t>Ex: ToString()</a:t>
            </a:r>
          </a:p>
          <a:p>
            <a:pPr lvl="2"/>
            <a:r>
              <a:rPr lang="en-US" sz="1800" b="0" i="0">
                <a:solidFill>
                  <a:srgbClr val="222222"/>
                </a:solidFill>
                <a:effectLst/>
                <a:latin typeface="Times New Roman" panose="02020603050405020304" pitchFamily="18" charset="0"/>
                <a:cs typeface="Times New Roman" panose="02020603050405020304" pitchFamily="18" charset="0"/>
              </a:rPr>
              <a:t>int i = 42;</a:t>
            </a:r>
          </a:p>
          <a:p>
            <a:pPr lvl="2"/>
            <a:r>
              <a:rPr lang="en-US" sz="1800" b="0" i="0">
                <a:solidFill>
                  <a:srgbClr val="222222"/>
                </a:solidFill>
                <a:effectLst/>
                <a:latin typeface="Times New Roman" panose="02020603050405020304" pitchFamily="18" charset="0"/>
                <a:cs typeface="Times New Roman" panose="02020603050405020304" pitchFamily="18" charset="0"/>
              </a:rPr>
              <a:t>double d = 19.99;</a:t>
            </a:r>
          </a:p>
          <a:p>
            <a:pPr lvl="2"/>
            <a:r>
              <a:rPr lang="en-US" sz="1800" b="0" i="0">
                <a:solidFill>
                  <a:srgbClr val="222222"/>
                </a:solidFill>
                <a:effectLst/>
                <a:latin typeface="Times New Roman" panose="02020603050405020304" pitchFamily="18" charset="0"/>
                <a:cs typeface="Times New Roman" panose="02020603050405020304" pitchFamily="18" charset="0"/>
              </a:rPr>
              <a:t>var s1 = i.ToString();</a:t>
            </a:r>
          </a:p>
          <a:p>
            <a:pPr lvl="2"/>
            <a:r>
              <a:rPr lang="en-US" sz="1800" b="0" i="0">
                <a:solidFill>
                  <a:srgbClr val="222222"/>
                </a:solidFill>
                <a:effectLst/>
                <a:latin typeface="Times New Roman" panose="02020603050405020304" pitchFamily="18" charset="0"/>
                <a:cs typeface="Times New Roman" panose="02020603050405020304" pitchFamily="18" charset="0"/>
              </a:rPr>
              <a:t>var s2 = d.ToString();</a:t>
            </a:r>
          </a:p>
          <a:p>
            <a:pPr lvl="1"/>
            <a:r>
              <a:rPr lang="en-US" sz="1800" b="1" i="0">
                <a:solidFill>
                  <a:srgbClr val="222222"/>
                </a:solidFill>
                <a:effectLst/>
                <a:latin typeface="Times New Roman" panose="02020603050405020304" pitchFamily="18" charset="0"/>
                <a:cs typeface="Times New Roman" panose="02020603050405020304" pitchFamily="18" charset="0"/>
              </a:rPr>
              <a:t>Strings can be composed in several ways:</a:t>
            </a:r>
          </a:p>
          <a:p>
            <a:pPr lvl="2"/>
            <a:r>
              <a:rPr lang="en-US" sz="1800" b="1">
                <a:solidFill>
                  <a:srgbClr val="222222"/>
                </a:solidFill>
                <a:latin typeface="Times New Roman" panose="02020603050405020304" pitchFamily="18" charset="0"/>
                <a:cs typeface="Times New Roman" panose="02020603050405020304" pitchFamily="18" charset="0"/>
              </a:rPr>
              <a:t>Ex: </a:t>
            </a:r>
          </a:p>
          <a:p>
            <a:pPr lvl="3"/>
            <a:r>
              <a:rPr lang="en-US" sz="1800" b="0" i="0">
                <a:solidFill>
                  <a:srgbClr val="222222"/>
                </a:solidFill>
                <a:effectLst/>
                <a:latin typeface="Times New Roman" panose="02020603050405020304" pitchFamily="18" charset="0"/>
                <a:cs typeface="Times New Roman" panose="02020603050405020304" pitchFamily="18" charset="0"/>
              </a:rPr>
              <a:t>int i = 42;</a:t>
            </a:r>
          </a:p>
          <a:p>
            <a:pPr lvl="3"/>
            <a:r>
              <a:rPr lang="en-US" sz="1800" b="0" i="0">
                <a:solidFill>
                  <a:srgbClr val="222222"/>
                </a:solidFill>
                <a:effectLst/>
                <a:latin typeface="Times New Roman" panose="02020603050405020304" pitchFamily="18" charset="0"/>
                <a:cs typeface="Times New Roman" panose="02020603050405020304" pitchFamily="18" charset="0"/>
              </a:rPr>
              <a:t>string s1 = "This is item " + i.ToString();</a:t>
            </a:r>
          </a:p>
          <a:p>
            <a:pPr lvl="3"/>
            <a:r>
              <a:rPr lang="en-US" sz="1800" b="0" i="0">
                <a:solidFill>
                  <a:srgbClr val="222222"/>
                </a:solidFill>
                <a:effectLst/>
                <a:latin typeface="Times New Roman" panose="02020603050405020304" pitchFamily="18" charset="0"/>
                <a:cs typeface="Times New Roman" panose="02020603050405020304" pitchFamily="18" charset="0"/>
              </a:rPr>
              <a:t>string s2 = string.Format("This is item {0}", i);</a:t>
            </a:r>
          </a:p>
          <a:p>
            <a:pPr lvl="3"/>
            <a:r>
              <a:rPr lang="en-US" sz="1800" b="0" i="0">
                <a:solidFill>
                  <a:srgbClr val="222222"/>
                </a:solidFill>
                <a:effectLst/>
                <a:latin typeface="Times New Roman" panose="02020603050405020304" pitchFamily="18" charset="0"/>
                <a:cs typeface="Times New Roman" panose="02020603050405020304" pitchFamily="18" charset="0"/>
              </a:rPr>
              <a:t>string s3 = $"This is item {i}";</a:t>
            </a:r>
          </a:p>
          <a:p>
            <a:pPr lvl="2"/>
            <a:endParaRPr lang="en-US" sz="1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91985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{E603488C-0AEB-49C5-BA11-69C44F72F223}tf78438558_win32</Template>
  <TotalTime>1040</TotalTime>
  <Words>4709</Words>
  <Application>Microsoft Office PowerPoint</Application>
  <PresentationFormat>Widescreen</PresentationFormat>
  <Paragraphs>642</Paragraphs>
  <Slides>48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Century Gothic</vt:lpstr>
      <vt:lpstr>Courier New</vt:lpstr>
      <vt:lpstr>Garamond</vt:lpstr>
      <vt:lpstr>Georgia</vt:lpstr>
      <vt:lpstr>source sans pro</vt:lpstr>
      <vt:lpstr>Times New Roman</vt:lpstr>
      <vt:lpstr>SavonVTI</vt:lpstr>
      <vt:lpstr>Learn C# Programming</vt:lpstr>
      <vt:lpstr>Table Of Contents</vt:lpstr>
      <vt:lpstr>Chapter 1: Data Types and Operators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2: Control Statements and Exceptions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C# Programming</dc:title>
  <dc:creator>Phi Le Kim</dc:creator>
  <cp:lastModifiedBy>Phi Le Kim</cp:lastModifiedBy>
  <cp:revision>118</cp:revision>
  <dcterms:created xsi:type="dcterms:W3CDTF">2021-01-06T09:08:55Z</dcterms:created>
  <dcterms:modified xsi:type="dcterms:W3CDTF">2021-01-07T02:29:29Z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