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433" r:id="rId3"/>
    <p:sldId id="377" r:id="rId4"/>
    <p:sldId id="379" r:id="rId5"/>
    <p:sldId id="376" r:id="rId6"/>
    <p:sldId id="380" r:id="rId7"/>
    <p:sldId id="414" r:id="rId8"/>
    <p:sldId id="378" r:id="rId9"/>
    <p:sldId id="415" r:id="rId10"/>
    <p:sldId id="358" r:id="rId11"/>
    <p:sldId id="411" r:id="rId12"/>
    <p:sldId id="402" r:id="rId13"/>
    <p:sldId id="416" r:id="rId14"/>
    <p:sldId id="386" r:id="rId15"/>
    <p:sldId id="417" r:id="rId16"/>
    <p:sldId id="383" r:id="rId17"/>
    <p:sldId id="385" r:id="rId18"/>
    <p:sldId id="388" r:id="rId19"/>
    <p:sldId id="418" r:id="rId20"/>
    <p:sldId id="405" r:id="rId21"/>
    <p:sldId id="404" r:id="rId22"/>
    <p:sldId id="419" r:id="rId23"/>
    <p:sldId id="420" r:id="rId24"/>
    <p:sldId id="390" r:id="rId25"/>
    <p:sldId id="425" r:id="rId26"/>
    <p:sldId id="424" r:id="rId27"/>
    <p:sldId id="423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34" r:id="rId37"/>
    <p:sldId id="435" r:id="rId38"/>
    <p:sldId id="4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C5BCD"/>
    <a:srgbClr val="92D050"/>
    <a:srgbClr val="94B6D2"/>
    <a:srgbClr val="FFFF00"/>
    <a:srgbClr val="FF3399"/>
    <a:srgbClr val="EFE0BE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7866" autoAdjust="0"/>
  </p:normalViewPr>
  <p:slideViewPr>
    <p:cSldViewPr>
      <p:cViewPr varScale="1">
        <p:scale>
          <a:sx n="95" d="100"/>
          <a:sy n="95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6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9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4400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파일 입출력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72008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입출력 방식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84066" y="2168282"/>
            <a:ext cx="8590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0230" y="3320043"/>
            <a:ext cx="119383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istream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34446" y="3320042"/>
            <a:ext cx="11894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ostream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588444" y="3994325"/>
            <a:ext cx="125024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iostream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139" y="5153068"/>
            <a:ext cx="123941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ifstream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43066" y="5153068"/>
            <a:ext cx="12643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ofstream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98341" y="5740185"/>
            <a:ext cx="132847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fstream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97" idx="0"/>
            <a:endCxn id="96" idx="2"/>
          </p:cNvCxnSpPr>
          <p:nvPr/>
        </p:nvCxnSpPr>
        <p:spPr>
          <a:xfrm flipV="1">
            <a:off x="3187148" y="2445281"/>
            <a:ext cx="1026418" cy="8747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0"/>
            <a:endCxn id="96" idx="2"/>
          </p:cNvCxnSpPr>
          <p:nvPr/>
        </p:nvCxnSpPr>
        <p:spPr>
          <a:xfrm flipH="1" flipV="1">
            <a:off x="4213566" y="2445281"/>
            <a:ext cx="915620" cy="87476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0"/>
            <a:endCxn id="97" idx="2"/>
          </p:cNvCxnSpPr>
          <p:nvPr/>
        </p:nvCxnSpPr>
        <p:spPr>
          <a:xfrm flipH="1" flipV="1">
            <a:off x="3187148" y="3597042"/>
            <a:ext cx="1026418" cy="39728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flipV="1">
            <a:off x="4213566" y="3597041"/>
            <a:ext cx="915620" cy="39728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0"/>
            <a:endCxn id="97" idx="2"/>
          </p:cNvCxnSpPr>
          <p:nvPr/>
        </p:nvCxnSpPr>
        <p:spPr>
          <a:xfrm flipV="1">
            <a:off x="3133846" y="3597042"/>
            <a:ext cx="53302" cy="15560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1" idx="0"/>
            <a:endCxn id="98" idx="2"/>
          </p:cNvCxnSpPr>
          <p:nvPr/>
        </p:nvCxnSpPr>
        <p:spPr>
          <a:xfrm flipH="1" flipV="1">
            <a:off x="5129186" y="3597041"/>
            <a:ext cx="146049" cy="155602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2" idx="0"/>
            <a:endCxn id="99" idx="2"/>
          </p:cNvCxnSpPr>
          <p:nvPr/>
        </p:nvCxnSpPr>
        <p:spPr>
          <a:xfrm flipH="1" flipV="1">
            <a:off x="4213566" y="4271324"/>
            <a:ext cx="49013" cy="14688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3"/>
          <p:cNvSpPr/>
          <p:nvPr/>
        </p:nvSpPr>
        <p:spPr>
          <a:xfrm>
            <a:off x="1187624" y="4952582"/>
            <a:ext cx="864096" cy="400972"/>
          </a:xfrm>
          <a:prstGeom prst="wedgeRoundRectCallout">
            <a:avLst>
              <a:gd name="adj1" fmla="val 98609"/>
              <a:gd name="adj2" fmla="val 28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읽기 시에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6444208" y="4890595"/>
            <a:ext cx="864096" cy="400972"/>
          </a:xfrm>
          <a:prstGeom prst="wedgeRoundRectCallout">
            <a:avLst>
              <a:gd name="adj1" fmla="val -104757"/>
              <a:gd name="adj2" fmla="val 45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</a:t>
            </a:r>
            <a:r>
              <a:rPr lang="ko-KR" altLang="en-US" sz="1000" smtClean="0">
                <a:solidFill>
                  <a:schemeClr val="tx1"/>
                </a:solidFill>
              </a:rPr>
              <a:t>쓰기 </a:t>
            </a:r>
            <a:r>
              <a:rPr lang="ko-KR" altLang="en-US" sz="1000">
                <a:solidFill>
                  <a:schemeClr val="tx1"/>
                </a:solidFill>
              </a:rPr>
              <a:t>시에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275235" y="5616341"/>
            <a:ext cx="1817045" cy="524908"/>
          </a:xfrm>
          <a:prstGeom prst="wedgeRoundRectCallout">
            <a:avLst>
              <a:gd name="adj1" fmla="val -65157"/>
              <a:gd name="adj2" fmla="val -32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하나의 파일에 대해 읽기와 쓰기를 동시에 할 때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템플릿에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타입으로 구체화한 클래스들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9512" y="1772816"/>
            <a:ext cx="8811986" cy="4005943"/>
            <a:chOff x="-214388" y="1980213"/>
            <a:chExt cx="8811986" cy="40059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4388" y="1980213"/>
              <a:ext cx="8811986" cy="400594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6372200" y="3818498"/>
              <a:ext cx="1886531" cy="329371"/>
            </a:xfrm>
            <a:prstGeom prst="wedgeRoundRectCallout">
              <a:avLst>
                <a:gd name="adj1" fmla="val -67453"/>
                <a:gd name="adj2" fmla="val 5841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typedef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으로 선언된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fstream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076056" y="2897770"/>
              <a:ext cx="1440160" cy="329371"/>
            </a:xfrm>
            <a:prstGeom prst="wedgeRoundRectCallout">
              <a:avLst>
                <a:gd name="adj1" fmla="val -68837"/>
                <a:gd name="adj2" fmla="val 1112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char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타입으로 구체화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492719" y="5407118"/>
              <a:ext cx="1879481" cy="329371"/>
            </a:xfrm>
            <a:prstGeom prst="wedgeRoundRectCallout">
              <a:avLst>
                <a:gd name="adj1" fmla="val -6643"/>
                <a:gd name="adj2" fmla="val -12129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바이트의 문자를 표현하는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wchar_t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타입으로 구체화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99592" y="4298634"/>
              <a:ext cx="5200426" cy="66470"/>
            </a:xfrm>
            <a:custGeom>
              <a:avLst/>
              <a:gdLst>
                <a:gd name="connsiteX0" fmla="*/ 0 w 4336330"/>
                <a:gd name="connsiteY0" fmla="*/ 37707 h 68160"/>
                <a:gd name="connsiteX1" fmla="*/ 245097 w 4336330"/>
                <a:gd name="connsiteY1" fmla="*/ 28280 h 68160"/>
                <a:gd name="connsiteX2" fmla="*/ 367646 w 4336330"/>
                <a:gd name="connsiteY2" fmla="*/ 37707 h 68160"/>
                <a:gd name="connsiteX3" fmla="*/ 1395167 w 4336330"/>
                <a:gd name="connsiteY3" fmla="*/ 28280 h 68160"/>
                <a:gd name="connsiteX4" fmla="*/ 1489436 w 4336330"/>
                <a:gd name="connsiteY4" fmla="*/ 0 h 68160"/>
                <a:gd name="connsiteX5" fmla="*/ 1593130 w 4336330"/>
                <a:gd name="connsiteY5" fmla="*/ 9427 h 68160"/>
                <a:gd name="connsiteX6" fmla="*/ 1649691 w 4336330"/>
                <a:gd name="connsiteY6" fmla="*/ 28280 h 68160"/>
                <a:gd name="connsiteX7" fmla="*/ 1894788 w 4336330"/>
                <a:gd name="connsiteY7" fmla="*/ 18853 h 68160"/>
                <a:gd name="connsiteX8" fmla="*/ 1960776 w 4336330"/>
                <a:gd name="connsiteY8" fmla="*/ 28280 h 68160"/>
                <a:gd name="connsiteX9" fmla="*/ 1989056 w 4336330"/>
                <a:gd name="connsiteY9" fmla="*/ 37707 h 68160"/>
                <a:gd name="connsiteX10" fmla="*/ 2394409 w 4336330"/>
                <a:gd name="connsiteY10" fmla="*/ 47134 h 68160"/>
                <a:gd name="connsiteX11" fmla="*/ 2639506 w 4336330"/>
                <a:gd name="connsiteY11" fmla="*/ 56561 h 68160"/>
                <a:gd name="connsiteX12" fmla="*/ 2856322 w 4336330"/>
                <a:gd name="connsiteY12" fmla="*/ 56561 h 68160"/>
                <a:gd name="connsiteX13" fmla="*/ 2941163 w 4336330"/>
                <a:gd name="connsiteY13" fmla="*/ 47134 h 68160"/>
                <a:gd name="connsiteX14" fmla="*/ 2969444 w 4336330"/>
                <a:gd name="connsiteY14" fmla="*/ 37707 h 68160"/>
                <a:gd name="connsiteX15" fmla="*/ 3007151 w 4336330"/>
                <a:gd name="connsiteY15" fmla="*/ 18853 h 68160"/>
                <a:gd name="connsiteX16" fmla="*/ 3091992 w 4336330"/>
                <a:gd name="connsiteY16" fmla="*/ 37707 h 68160"/>
                <a:gd name="connsiteX17" fmla="*/ 3223967 w 4336330"/>
                <a:gd name="connsiteY17" fmla="*/ 47134 h 68160"/>
                <a:gd name="connsiteX18" fmla="*/ 3252248 w 4336330"/>
                <a:gd name="connsiteY18" fmla="*/ 56561 h 68160"/>
                <a:gd name="connsiteX19" fmla="*/ 3572759 w 4336330"/>
                <a:gd name="connsiteY19" fmla="*/ 28280 h 68160"/>
                <a:gd name="connsiteX20" fmla="*/ 3667027 w 4336330"/>
                <a:gd name="connsiteY20" fmla="*/ 18853 h 68160"/>
                <a:gd name="connsiteX21" fmla="*/ 3723588 w 4336330"/>
                <a:gd name="connsiteY21" fmla="*/ 47134 h 68160"/>
                <a:gd name="connsiteX22" fmla="*/ 3902697 w 4336330"/>
                <a:gd name="connsiteY22" fmla="*/ 28280 h 68160"/>
                <a:gd name="connsiteX23" fmla="*/ 4081807 w 4336330"/>
                <a:gd name="connsiteY23" fmla="*/ 37707 h 68160"/>
                <a:gd name="connsiteX24" fmla="*/ 4232636 w 4336330"/>
                <a:gd name="connsiteY24" fmla="*/ 56561 h 68160"/>
                <a:gd name="connsiteX25" fmla="*/ 4336330 w 4336330"/>
                <a:gd name="connsiteY25" fmla="*/ 37707 h 6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36330" h="68160">
                  <a:moveTo>
                    <a:pt x="0" y="37707"/>
                  </a:moveTo>
                  <a:cubicBezTo>
                    <a:pt x="81699" y="34565"/>
                    <a:pt x="163338" y="28280"/>
                    <a:pt x="245097" y="28280"/>
                  </a:cubicBezTo>
                  <a:cubicBezTo>
                    <a:pt x="286067" y="28280"/>
                    <a:pt x="326676" y="37707"/>
                    <a:pt x="367646" y="37707"/>
                  </a:cubicBezTo>
                  <a:lnTo>
                    <a:pt x="1395167" y="28280"/>
                  </a:lnTo>
                  <a:cubicBezTo>
                    <a:pt x="1464019" y="5330"/>
                    <a:pt x="1432448" y="14247"/>
                    <a:pt x="1489436" y="0"/>
                  </a:cubicBezTo>
                  <a:cubicBezTo>
                    <a:pt x="1524001" y="3142"/>
                    <a:pt x="1558951" y="3395"/>
                    <a:pt x="1593130" y="9427"/>
                  </a:cubicBezTo>
                  <a:cubicBezTo>
                    <a:pt x="1612701" y="12881"/>
                    <a:pt x="1649691" y="28280"/>
                    <a:pt x="1649691" y="28280"/>
                  </a:cubicBezTo>
                  <a:cubicBezTo>
                    <a:pt x="1731390" y="25138"/>
                    <a:pt x="1813029" y="18853"/>
                    <a:pt x="1894788" y="18853"/>
                  </a:cubicBezTo>
                  <a:cubicBezTo>
                    <a:pt x="1917007" y="18853"/>
                    <a:pt x="1938988" y="23922"/>
                    <a:pt x="1960776" y="28280"/>
                  </a:cubicBezTo>
                  <a:cubicBezTo>
                    <a:pt x="1970520" y="30229"/>
                    <a:pt x="1979129" y="37275"/>
                    <a:pt x="1989056" y="37707"/>
                  </a:cubicBezTo>
                  <a:cubicBezTo>
                    <a:pt x="2124083" y="43578"/>
                    <a:pt x="2259291" y="43992"/>
                    <a:pt x="2394409" y="47134"/>
                  </a:cubicBezTo>
                  <a:cubicBezTo>
                    <a:pt x="2524780" y="79726"/>
                    <a:pt x="2443951" y="67424"/>
                    <a:pt x="2639506" y="56561"/>
                  </a:cubicBezTo>
                  <a:cubicBezTo>
                    <a:pt x="2788746" y="35240"/>
                    <a:pt x="2607629" y="56561"/>
                    <a:pt x="2856322" y="56561"/>
                  </a:cubicBezTo>
                  <a:cubicBezTo>
                    <a:pt x="2884776" y="56561"/>
                    <a:pt x="2912883" y="50276"/>
                    <a:pt x="2941163" y="47134"/>
                  </a:cubicBezTo>
                  <a:cubicBezTo>
                    <a:pt x="2950590" y="43992"/>
                    <a:pt x="2960311" y="41621"/>
                    <a:pt x="2969444" y="37707"/>
                  </a:cubicBezTo>
                  <a:cubicBezTo>
                    <a:pt x="2982360" y="32171"/>
                    <a:pt x="2993184" y="20405"/>
                    <a:pt x="3007151" y="18853"/>
                  </a:cubicBezTo>
                  <a:cubicBezTo>
                    <a:pt x="3024376" y="16939"/>
                    <a:pt x="3073198" y="35619"/>
                    <a:pt x="3091992" y="37707"/>
                  </a:cubicBezTo>
                  <a:cubicBezTo>
                    <a:pt x="3135826" y="42578"/>
                    <a:pt x="3179975" y="43992"/>
                    <a:pt x="3223967" y="47134"/>
                  </a:cubicBezTo>
                  <a:cubicBezTo>
                    <a:pt x="3233394" y="50276"/>
                    <a:pt x="3242326" y="57097"/>
                    <a:pt x="3252248" y="56561"/>
                  </a:cubicBezTo>
                  <a:cubicBezTo>
                    <a:pt x="3359344" y="50772"/>
                    <a:pt x="3572759" y="28280"/>
                    <a:pt x="3572759" y="28280"/>
                  </a:cubicBezTo>
                  <a:cubicBezTo>
                    <a:pt x="3641611" y="5330"/>
                    <a:pt x="3610040" y="4607"/>
                    <a:pt x="3667027" y="18853"/>
                  </a:cubicBezTo>
                  <a:cubicBezTo>
                    <a:pt x="3681325" y="28385"/>
                    <a:pt x="3704074" y="47134"/>
                    <a:pt x="3723588" y="47134"/>
                  </a:cubicBezTo>
                  <a:cubicBezTo>
                    <a:pt x="3735846" y="47134"/>
                    <a:pt x="3885875" y="30149"/>
                    <a:pt x="3902697" y="28280"/>
                  </a:cubicBezTo>
                  <a:lnTo>
                    <a:pt x="4081807" y="37707"/>
                  </a:lnTo>
                  <a:cubicBezTo>
                    <a:pt x="4207208" y="45545"/>
                    <a:pt x="4167198" y="34748"/>
                    <a:pt x="4232636" y="56561"/>
                  </a:cubicBezTo>
                  <a:cubicBezTo>
                    <a:pt x="4329985" y="37091"/>
                    <a:pt x="4294859" y="37707"/>
                    <a:pt x="4336330" y="37707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6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파일을 프로그램과 연결한다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933056"/>
            <a:ext cx="8153400" cy="24482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연산자와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get, read()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장치로부터 읽는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키보드에 연결되면 키 입력을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 연결되면 파일에서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&lt;&lt; </a:t>
            </a:r>
            <a:r>
              <a:rPr lang="ko-KR" altLang="en-US" dirty="0" smtClean="0"/>
              <a:t>연산자와</a:t>
            </a:r>
            <a:r>
              <a:rPr lang="en-US" altLang="ko-KR" dirty="0"/>
              <a:t> </a:t>
            </a:r>
            <a:r>
              <a:rPr lang="en-US" altLang="ko-KR" dirty="0" err="1" smtClean="0"/>
              <a:t>ostream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put(), write()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/>
              <a:t>연결된 </a:t>
            </a:r>
            <a:r>
              <a:rPr lang="ko-KR" altLang="en-US" dirty="0" smtClean="0"/>
              <a:t>장치에 쓰는 함수</a:t>
            </a:r>
            <a:endParaRPr lang="en-US" altLang="ko-KR" dirty="0"/>
          </a:p>
          <a:p>
            <a:pPr lvl="2"/>
            <a:r>
              <a:rPr lang="ko-KR" altLang="en-US" dirty="0" smtClean="0"/>
              <a:t>스크린에 </a:t>
            </a:r>
            <a:r>
              <a:rPr lang="ko-KR" altLang="en-US" dirty="0"/>
              <a:t>연결되면 </a:t>
            </a:r>
            <a:r>
              <a:rPr lang="ko-KR" altLang="en-US" dirty="0" smtClean="0"/>
              <a:t>화면에</a:t>
            </a:r>
            <a:r>
              <a:rPr lang="en-US" altLang="ko-KR" dirty="0" smtClean="0"/>
              <a:t>, </a:t>
            </a:r>
            <a:r>
              <a:rPr lang="ko-KR" altLang="en-US" dirty="0"/>
              <a:t>파일에 연결되면 </a:t>
            </a:r>
            <a:r>
              <a:rPr lang="ko-KR" altLang="en-US" dirty="0" smtClean="0"/>
              <a:t>파일에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85694"/>
            <a:ext cx="8179346" cy="25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파일과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파일 입출력 라이브러리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파일과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공간의 선언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49685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#include &lt;</a:t>
            </a:r>
            <a:r>
              <a:rPr lang="en-US" altLang="ko-KR" dirty="0" err="1"/>
              <a:t>fstream</a:t>
            </a:r>
            <a:r>
              <a:rPr lang="en-US" altLang="ko-KR" dirty="0"/>
              <a:t>&gt; </a:t>
            </a:r>
          </a:p>
          <a:p>
            <a:pPr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파일 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두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파일 입출력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방식 지원</a:t>
            </a:r>
            <a:endParaRPr lang="en-US" altLang="ko-KR" dirty="0" smtClean="0"/>
          </a:p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문자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문자를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읽은 바이트를 문자로 해석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파일에만 적용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바이트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문자로 해석하지 않고 있는 </a:t>
            </a:r>
            <a:r>
              <a:rPr lang="ko-KR" altLang="en-US" dirty="0"/>
              <a:t>그대로 </a:t>
            </a:r>
            <a:r>
              <a:rPr lang="ko-KR" altLang="en-US" dirty="0" smtClean="0"/>
              <a:t>기록하거나 </a:t>
            </a:r>
            <a:r>
              <a:rPr lang="ko-KR" altLang="en-US" dirty="0"/>
              <a:t>읽음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파일과 바이너리 파일</a:t>
            </a:r>
            <a:r>
              <a:rPr lang="en-US" altLang="ko-KR" dirty="0"/>
              <a:t> </a:t>
            </a:r>
            <a:r>
              <a:rPr lang="ko-KR" altLang="en-US" dirty="0" smtClean="0"/>
              <a:t>모두 입출력 가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입출력 시 차이점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개행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(‘\n’)</a:t>
            </a:r>
            <a:r>
              <a:rPr lang="ko-KR" altLang="en-US" dirty="0" smtClean="0"/>
              <a:t>를 다루는데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뒤에서 설명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연산자를 이용한 간단한 파일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51720" y="1510770"/>
            <a:ext cx="518457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ofstream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; 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fout.open</a:t>
            </a:r>
            <a:r>
              <a:rPr lang="en-US" altLang="ko-KR" sz="1200" b="1" dirty="0"/>
              <a:t>("song.txt"); </a:t>
            </a:r>
            <a:r>
              <a:rPr lang="en-US" altLang="ko-KR" sz="1200" dirty="0"/>
              <a:t>// song.txt </a:t>
            </a:r>
            <a:r>
              <a:rPr lang="ko-KR" altLang="en-US" sz="1200" dirty="0"/>
              <a:t>파일 열기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if(</a:t>
            </a:r>
            <a:r>
              <a:rPr lang="en-US" altLang="ko-KR" sz="1200" b="1" dirty="0"/>
              <a:t>!</a:t>
            </a:r>
            <a:r>
              <a:rPr lang="en-US" altLang="ko-KR" sz="1200" b="1" dirty="0" err="1"/>
              <a:t>fout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스트림의</a:t>
            </a:r>
            <a:r>
              <a:rPr lang="ko-KR" altLang="en-US" sz="1200" dirty="0"/>
              <a:t> 파일 열기가 실패한 경우</a:t>
            </a:r>
          </a:p>
          <a:p>
            <a:pPr defTabSz="180000" fontAlgn="base" latinLnBrk="0"/>
            <a:r>
              <a:rPr lang="en-US" altLang="ko-KR" sz="1200" dirty="0" smtClean="0"/>
              <a:t>	// </a:t>
            </a:r>
            <a:r>
              <a:rPr lang="ko-KR" altLang="en-US" sz="1200" dirty="0"/>
              <a:t>파일 열기 실패를 처리하는 코드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21;</a:t>
            </a:r>
          </a:p>
          <a:p>
            <a:pPr defTabSz="180000" fontAlgn="base" latinLnBrk="0"/>
            <a:r>
              <a:rPr lang="en-US" altLang="ko-KR" sz="1200" dirty="0" smtClean="0"/>
              <a:t>char singer[] </a:t>
            </a:r>
            <a:r>
              <a:rPr lang="en-US" altLang="ko-KR" sz="1200" dirty="0"/>
              <a:t>= "Kim";</a:t>
            </a:r>
          </a:p>
          <a:p>
            <a:pPr defTabSz="180000" fontAlgn="base" latinLnBrk="0"/>
            <a:r>
              <a:rPr lang="en-US" altLang="ko-KR" sz="1200" dirty="0" smtClean="0"/>
              <a:t>char song[] </a:t>
            </a:r>
            <a:r>
              <a:rPr lang="en-US" altLang="ko-KR" sz="1200" dirty="0"/>
              <a:t>= "Yesterday";</a:t>
            </a:r>
          </a:p>
          <a:p>
            <a:pPr defTabSz="180000" fontAlgn="base" latinLnBrk="0"/>
            <a:r>
              <a:rPr lang="en-US" altLang="ko-KR" sz="1200" b="1" dirty="0" err="1"/>
              <a:t>fout</a:t>
            </a:r>
            <a:r>
              <a:rPr lang="en-US" altLang="ko-KR" sz="1200" b="1" dirty="0"/>
              <a:t> &lt;&lt; age &lt;&lt; '\n';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21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singer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"Kim"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song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"Yesterday"</a:t>
            </a:r>
            <a:r>
              <a:rPr lang="ko-KR" altLang="en-US" sz="1200" dirty="0"/>
              <a:t>와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fout.close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50274" y="1474641"/>
            <a:ext cx="1165892" cy="329371"/>
          </a:xfrm>
          <a:prstGeom prst="wedgeRoundRectCallout">
            <a:avLst>
              <a:gd name="adj1" fmla="val 87864"/>
              <a:gd name="adj2" fmla="val 10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쓰기를 위한 </a:t>
            </a:r>
            <a:r>
              <a:rPr lang="ko-KR" altLang="en-US" sz="1000" dirty="0" err="1">
                <a:solidFill>
                  <a:schemeClr val="tx1"/>
                </a:solidFill>
              </a:rPr>
              <a:t>스트림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28771" y="1866985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504" y="2276872"/>
            <a:ext cx="1508663" cy="432048"/>
          </a:xfrm>
          <a:prstGeom prst="wedgeRoundRectCallout">
            <a:avLst>
              <a:gd name="adj1" fmla="val 88767"/>
              <a:gd name="adj2" fmla="val -15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 성공 검사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operator !()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28770" y="422108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닫기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5220072" y="1565689"/>
            <a:ext cx="288032" cy="476645"/>
          </a:xfrm>
          <a:prstGeom prst="rightBrace">
            <a:avLst>
              <a:gd name="adj1" fmla="val 324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62" y="5847184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52921" y="53881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'2'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7025" y="508086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singer</a:t>
            </a:r>
            <a:endParaRPr lang="ko-KR" altLang="en-US" sz="1200" dirty="0"/>
          </a:p>
        </p:txBody>
      </p:sp>
      <p:sp>
        <p:nvSpPr>
          <p:cNvPr id="24" name="오른쪽 중괄호 23"/>
          <p:cNvSpPr/>
          <p:nvPr/>
        </p:nvSpPr>
        <p:spPr>
          <a:xfrm rot="5400000" flipH="1" flipV="1">
            <a:off x="3620893" y="5627279"/>
            <a:ext cx="132632" cy="307178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5400000" flipH="1" flipV="1">
            <a:off x="4543864" y="5545742"/>
            <a:ext cx="129861" cy="47302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 rot="5400000" flipH="1" flipV="1">
            <a:off x="5109616" y="5631430"/>
            <a:ext cx="122246" cy="30926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05588" y="508086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endl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47523" y="50808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age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342685" y="5296678"/>
            <a:ext cx="364704" cy="382555"/>
          </a:xfrm>
          <a:custGeom>
            <a:avLst/>
            <a:gdLst>
              <a:gd name="connsiteX0" fmla="*/ 0 w 354563"/>
              <a:gd name="connsiteY0" fmla="*/ 0 h 354564"/>
              <a:gd name="connsiteX1" fmla="*/ 83976 w 354563"/>
              <a:gd name="connsiteY1" fmla="*/ 261258 h 354564"/>
              <a:gd name="connsiteX2" fmla="*/ 279918 w 354563"/>
              <a:gd name="connsiteY2" fmla="*/ 307911 h 354564"/>
              <a:gd name="connsiteX3" fmla="*/ 354563 w 354563"/>
              <a:gd name="connsiteY3" fmla="*/ 35456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63" h="354564">
                <a:moveTo>
                  <a:pt x="0" y="0"/>
                </a:moveTo>
                <a:cubicBezTo>
                  <a:pt x="18661" y="104970"/>
                  <a:pt x="37323" y="209940"/>
                  <a:pt x="83976" y="261258"/>
                </a:cubicBezTo>
                <a:cubicBezTo>
                  <a:pt x="130629" y="312576"/>
                  <a:pt x="234820" y="292360"/>
                  <a:pt x="279918" y="307911"/>
                </a:cubicBezTo>
                <a:cubicBezTo>
                  <a:pt x="325016" y="323462"/>
                  <a:pt x="339789" y="339013"/>
                  <a:pt x="354563" y="354564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37338" y="5080869"/>
            <a:ext cx="50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'\n'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4075545" y="5323129"/>
            <a:ext cx="60118" cy="402758"/>
          </a:xfrm>
          <a:custGeom>
            <a:avLst/>
            <a:gdLst>
              <a:gd name="connsiteX0" fmla="*/ 261258 w 261258"/>
              <a:gd name="connsiteY0" fmla="*/ 0 h 774441"/>
              <a:gd name="connsiteX1" fmla="*/ 158621 w 261258"/>
              <a:gd name="connsiteY1" fmla="*/ 195943 h 774441"/>
              <a:gd name="connsiteX2" fmla="*/ 0 w 261258"/>
              <a:gd name="connsiteY2" fmla="*/ 774441 h 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774441">
                <a:moveTo>
                  <a:pt x="261258" y="0"/>
                </a:moveTo>
                <a:cubicBezTo>
                  <a:pt x="231711" y="33435"/>
                  <a:pt x="202164" y="66870"/>
                  <a:pt x="158621" y="195943"/>
                </a:cubicBezTo>
                <a:cubicBezTo>
                  <a:pt x="115078" y="325016"/>
                  <a:pt x="0" y="774441"/>
                  <a:pt x="0" y="774441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/>
          <p:cNvSpPr/>
          <p:nvPr/>
        </p:nvSpPr>
        <p:spPr>
          <a:xfrm rot="5400000" flipH="1" flipV="1">
            <a:off x="4029496" y="5631430"/>
            <a:ext cx="122246" cy="30926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592382" y="5323128"/>
            <a:ext cx="430623" cy="402758"/>
          </a:xfrm>
          <a:custGeom>
            <a:avLst/>
            <a:gdLst>
              <a:gd name="connsiteX0" fmla="*/ 430623 w 430623"/>
              <a:gd name="connsiteY0" fmla="*/ 0 h 429208"/>
              <a:gd name="connsiteX1" fmla="*/ 150704 w 430623"/>
              <a:gd name="connsiteY1" fmla="*/ 121298 h 429208"/>
              <a:gd name="connsiteX2" fmla="*/ 10745 w 430623"/>
              <a:gd name="connsiteY2" fmla="*/ 242595 h 429208"/>
              <a:gd name="connsiteX3" fmla="*/ 20076 w 430623"/>
              <a:gd name="connsiteY3" fmla="*/ 429208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23" h="429208">
                <a:moveTo>
                  <a:pt x="430623" y="0"/>
                </a:moveTo>
                <a:cubicBezTo>
                  <a:pt x="325653" y="40433"/>
                  <a:pt x="220684" y="80866"/>
                  <a:pt x="150704" y="121298"/>
                </a:cubicBezTo>
                <a:cubicBezTo>
                  <a:pt x="80724" y="161731"/>
                  <a:pt x="32516" y="191277"/>
                  <a:pt x="10745" y="242595"/>
                </a:cubicBezTo>
                <a:cubicBezTo>
                  <a:pt x="-11026" y="293913"/>
                  <a:pt x="4525" y="361560"/>
                  <a:pt x="20076" y="429208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181626" y="5347995"/>
            <a:ext cx="642220" cy="359230"/>
          </a:xfrm>
          <a:custGeom>
            <a:avLst/>
            <a:gdLst>
              <a:gd name="connsiteX0" fmla="*/ 1324947 w 1324947"/>
              <a:gd name="connsiteY0" fmla="*/ 0 h 167951"/>
              <a:gd name="connsiteX1" fmla="*/ 643812 w 1324947"/>
              <a:gd name="connsiteY1" fmla="*/ 55984 h 167951"/>
              <a:gd name="connsiteX2" fmla="*/ 205274 w 1324947"/>
              <a:gd name="connsiteY2" fmla="*/ 102637 h 167951"/>
              <a:gd name="connsiteX3" fmla="*/ 0 w 1324947"/>
              <a:gd name="connsiteY3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67951">
                <a:moveTo>
                  <a:pt x="1324947" y="0"/>
                </a:moveTo>
                <a:lnTo>
                  <a:pt x="643812" y="55984"/>
                </a:lnTo>
                <a:cubicBezTo>
                  <a:pt x="457200" y="73090"/>
                  <a:pt x="312576" y="83976"/>
                  <a:pt x="205274" y="102637"/>
                </a:cubicBezTo>
                <a:cubicBezTo>
                  <a:pt x="97972" y="121298"/>
                  <a:pt x="0" y="167951"/>
                  <a:pt x="0" y="167951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94546" y="53989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'1'</a:t>
            </a:r>
            <a:endParaRPr lang="ko-KR" altLang="en-US" sz="1000" dirty="0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012160" y="1628662"/>
            <a:ext cx="1838918" cy="403008"/>
          </a:xfrm>
          <a:prstGeom prst="wedgeRoundRectCallout">
            <a:avLst>
              <a:gd name="adj1" fmla="val -76311"/>
              <a:gd name="adj2" fmla="val -7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ofstream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fout</a:t>
            </a:r>
            <a:r>
              <a:rPr lang="en-US" altLang="ko-KR" sz="1000" dirty="0">
                <a:solidFill>
                  <a:schemeClr val="tx1"/>
                </a:solidFill>
              </a:rPr>
              <a:t>("song.txt"); </a:t>
            </a:r>
            <a:r>
              <a:rPr lang="ko-KR" altLang="en-US" sz="1000" dirty="0">
                <a:solidFill>
                  <a:schemeClr val="tx1"/>
                </a:solidFill>
              </a:rPr>
              <a:t>한 줄로 줄여 쓸 수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818535" y="350100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</a:t>
            </a:r>
            <a:r>
              <a:rPr lang="ko-KR" altLang="en-US" sz="1000" dirty="0" smtClean="0">
                <a:solidFill>
                  <a:schemeClr val="tx1"/>
                </a:solidFill>
              </a:rPr>
              <a:t>쓰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049166"/>
            <a:ext cx="1922243" cy="149895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932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12–1 </a:t>
            </a:r>
            <a:r>
              <a:rPr lang="ko-KR" altLang="en-US" dirty="0" smtClean="0"/>
              <a:t>키보드로 입력 받아 텍스트 파일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424847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fstream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 name[10],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[20];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키보드로부터 읽기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name; // </a:t>
            </a:r>
            <a:r>
              <a:rPr lang="ko-KR" altLang="en-US" sz="1200" dirty="0"/>
              <a:t>키보드에서 이름 입력 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학번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 // </a:t>
            </a:r>
            <a:r>
              <a:rPr lang="ko-KR" altLang="en-US" sz="1200" dirty="0"/>
              <a:t>키보드에서 학번 입력 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학과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; // </a:t>
            </a:r>
            <a:r>
              <a:rPr lang="ko-KR" altLang="en-US" sz="1200" dirty="0"/>
              <a:t>키보드에서 학과 입력 받음</a:t>
            </a:r>
          </a:p>
          <a:p>
            <a:pPr defTabSz="180000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16854" y="4077072"/>
            <a:ext cx="437562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&gt;&gt;</a:t>
            </a:r>
            <a:r>
              <a:rPr lang="en-US" altLang="ko-KR" sz="1200" dirty="0" err="1">
                <a:solidFill>
                  <a:srgbClr val="00B050"/>
                </a:solidFill>
              </a:rPr>
              <a:t>kitae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학번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20131111</a:t>
            </a:r>
          </a:p>
          <a:p>
            <a:r>
              <a:rPr lang="ko-KR" altLang="en-US" sz="1200" dirty="0"/>
              <a:t>학과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computer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16854" y="1340768"/>
            <a:ext cx="437562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열기</a:t>
            </a:r>
            <a:r>
              <a:rPr lang="en-US" altLang="ko-KR" sz="1200" dirty="0"/>
              <a:t>. student.txt </a:t>
            </a:r>
            <a:r>
              <a:rPr lang="ko-KR" altLang="en-US" sz="1200" dirty="0"/>
              <a:t>파일을 열고</a:t>
            </a:r>
            <a:r>
              <a:rPr lang="en-US" altLang="ko-KR" sz="1200" dirty="0"/>
              <a:t>, </a:t>
            </a:r>
            <a:r>
              <a:rPr lang="ko-KR" altLang="en-US" sz="1200" dirty="0"/>
              <a:t>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ofstream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("c</a:t>
            </a:r>
            <a:r>
              <a:rPr lang="en-US" altLang="ko-KR" sz="1200" b="1" dirty="0" smtClean="0"/>
              <a:t>:\\temp\\student.txt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if(!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</a:t>
            </a:r>
            <a:r>
              <a:rPr lang="ko-KR" altLang="en-US" sz="1200" dirty="0"/>
              <a:t>열기 실패 검사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“c:\\temp\\student.txt </a:t>
            </a:r>
            <a:r>
              <a:rPr lang="ko-KR" altLang="en-US" sz="1200" dirty="0"/>
              <a:t>파일을 열 수 없다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파일 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&lt;&lt; name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name </a:t>
            </a:r>
            <a:r>
              <a:rPr lang="ko-KR" altLang="en-US" sz="1200" dirty="0"/>
              <a:t>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</a:t>
            </a:r>
            <a:r>
              <a:rPr lang="ko-KR" altLang="en-US" sz="1200" dirty="0"/>
              <a:t>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</a:t>
            </a:r>
            <a:r>
              <a:rPr lang="ko-KR" altLang="en-US" sz="1200" dirty="0"/>
              <a:t>쓰기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fout.close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닫기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33256"/>
            <a:ext cx="5838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19873" y="5733256"/>
            <a:ext cx="1008112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84346" y="51858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3841892" y="5047201"/>
            <a:ext cx="170791" cy="1014829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5551716" y="4747516"/>
            <a:ext cx="170790" cy="1614197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4941" y="51858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20131111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5400000">
            <a:off x="4342876" y="5427968"/>
            <a:ext cx="216023" cy="1607735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56042" y="6364061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823520" y="5733256"/>
            <a:ext cx="1620689" cy="170141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47020" y="5912297"/>
            <a:ext cx="1607735" cy="12575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522393" y="4978442"/>
            <a:ext cx="2016224" cy="576064"/>
          </a:xfrm>
          <a:prstGeom prst="wedgeRoundRectCallout">
            <a:avLst>
              <a:gd name="adj1" fmla="val -73464"/>
              <a:gd name="adj2" fmla="val 46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20131111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‘2',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en-US" altLang="ko-KR" sz="1000" dirty="0" smtClean="0">
                <a:solidFill>
                  <a:schemeClr val="tx1"/>
                </a:solidFill>
              </a:rPr>
              <a:t>0‘</a:t>
            </a:r>
            <a:r>
              <a:rPr lang="en-US" altLang="ko-KR" sz="1000" dirty="0" smtClean="0"/>
              <a:t>'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smtClean="0">
                <a:solidFill>
                  <a:schemeClr val="tx1"/>
                </a:solidFill>
              </a:rPr>
              <a:t>‘1‘, </a:t>
            </a:r>
            <a:r>
              <a:rPr lang="en-US" altLang="ko-KR" sz="1000" dirty="0">
                <a:solidFill>
                  <a:schemeClr val="tx1"/>
                </a:solidFill>
              </a:rPr>
              <a:t>‘3’, ‘1’, ‘1’, ‘1’, ‘1’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문자들로 변환되어 저장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524328" y="2996952"/>
            <a:ext cx="1420741" cy="432048"/>
          </a:xfrm>
          <a:prstGeom prst="wedgeRoundRectCallout">
            <a:avLst>
              <a:gd name="adj1" fmla="val -81448"/>
              <a:gd name="adj2" fmla="val -15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 err="1">
                <a:solidFill>
                  <a:schemeClr val="tx1"/>
                </a:solidFill>
              </a:rPr>
              <a:t>sid</a:t>
            </a:r>
            <a:r>
              <a:rPr lang="ko-KR" altLang="en-US" sz="1000" dirty="0">
                <a:solidFill>
                  <a:schemeClr val="tx1"/>
                </a:solidFill>
              </a:rPr>
              <a:t>가 문자열로 변환되어 저장됨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4" y="4543518"/>
            <a:ext cx="2237139" cy="177706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228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12–2 </a:t>
            </a:r>
            <a:r>
              <a:rPr lang="en-US" altLang="ko-KR" dirty="0" err="1" smtClean="0"/>
              <a:t>ifstream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2820" y="1340768"/>
            <a:ext cx="507605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객체 생성 및 파일 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 fin; 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fin.open</a:t>
            </a:r>
            <a:r>
              <a:rPr lang="en-US" altLang="ko-KR" sz="1200" b="1" dirty="0"/>
              <a:t>("c</a:t>
            </a:r>
            <a:r>
              <a:rPr lang="en-US" altLang="ko-KR" sz="1200" b="1" dirty="0" smtClean="0"/>
              <a:t>:\\temp\\student.txt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if(!fin) {  // </a:t>
            </a:r>
            <a:r>
              <a:rPr lang="ko-KR" altLang="en-US" sz="1200" dirty="0"/>
              <a:t>파일 열기 실패 확인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파일을 열 수 없다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char name[10],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[20];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파일 읽기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name;</a:t>
            </a:r>
            <a:r>
              <a:rPr lang="en-US" altLang="ko-KR" sz="1200" dirty="0"/>
              <a:t> // </a:t>
            </a:r>
            <a:r>
              <a:rPr lang="ko-KR" altLang="en-US" sz="1200" dirty="0"/>
              <a:t>파일에 있는 문자열을 읽어서 </a:t>
            </a:r>
            <a:r>
              <a:rPr lang="en-US" altLang="ko-KR" sz="1200" dirty="0"/>
              <a:t>name </a:t>
            </a:r>
            <a:r>
              <a:rPr lang="ko-KR" altLang="en-US" sz="1200" dirty="0"/>
              <a:t>배열에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</a:t>
            </a:r>
            <a:r>
              <a:rPr lang="en-US" altLang="ko-KR" sz="1200" b="1" dirty="0" err="1"/>
              <a:t>sid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정수를 읽어서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</a:t>
            </a:r>
            <a:r>
              <a:rPr lang="ko-KR" altLang="en-US" sz="1200" dirty="0"/>
              <a:t>정수형 변수에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</a:t>
            </a:r>
            <a:r>
              <a:rPr lang="en-US" altLang="ko-KR" sz="1200" b="1" dirty="0" err="1"/>
              <a:t>dept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문자열을 읽고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</a:t>
            </a:r>
            <a:r>
              <a:rPr lang="ko-KR" altLang="en-US" sz="1200" dirty="0"/>
              <a:t>배열에 저장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읽은 텍스트를 화면에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fin.close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읽기를 마치고 파일을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72433" y="5956048"/>
            <a:ext cx="163992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kitae</a:t>
            </a:r>
            <a:endParaRPr lang="en-US" altLang="ko-KR" sz="1200" dirty="0"/>
          </a:p>
          <a:p>
            <a:r>
              <a:rPr lang="en-US" altLang="ko-KR" sz="1200" dirty="0" smtClean="0"/>
              <a:t>20131111</a:t>
            </a:r>
            <a:endParaRPr lang="en-US" altLang="ko-KR" sz="1200" dirty="0"/>
          </a:p>
          <a:p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2326253"/>
            <a:ext cx="1872208" cy="608321"/>
          </a:xfrm>
          <a:prstGeom prst="wedgeRoundRectCallout">
            <a:avLst>
              <a:gd name="adj1" fmla="val -83542"/>
              <a:gd name="adj2" fmla="val 24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파일의 경로명이 틀리거나 존재하지 않는 파일을 열려고 하면 열기가 실패한다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</a:t>
            </a:r>
            <a:r>
              <a:rPr lang="en-US" altLang="ko-KR" dirty="0" smtClean="0"/>
              <a:t>(file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083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파일 모드란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파일 입출력에 대한 구체적인 작업 행태에 대한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파일에서 읽을 작업을 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작업을 할 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파일의 데이터를 모두 지우고 쓸 것인지</a:t>
            </a:r>
            <a:r>
              <a:rPr lang="en-US" altLang="ko-KR" dirty="0" smtClean="0"/>
              <a:t>, </a:t>
            </a:r>
            <a:r>
              <a:rPr lang="ko-KR" altLang="en-US" dirty="0"/>
              <a:t>파일의 끝 </a:t>
            </a:r>
            <a:r>
              <a:rPr lang="ko-KR" altLang="en-US" dirty="0" smtClean="0"/>
              <a:t>부분에 </a:t>
            </a:r>
            <a:r>
              <a:rPr lang="ko-KR" altLang="en-US" dirty="0"/>
              <a:t>쓸 </a:t>
            </a:r>
            <a:r>
              <a:rPr lang="ko-KR" altLang="en-US" dirty="0" smtClean="0"/>
              <a:t>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방식인지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 인지</a:t>
            </a:r>
            <a:endParaRPr lang="en-US" altLang="ko-KR" dirty="0" smtClean="0"/>
          </a:p>
          <a:p>
            <a:r>
              <a:rPr lang="ko-KR" altLang="en-US" dirty="0" smtClean="0"/>
              <a:t>파일 모드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open(“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파일모드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ifstream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), </a:t>
            </a:r>
          </a:p>
          <a:p>
            <a:pPr lvl="2"/>
            <a:r>
              <a:rPr lang="en-US" altLang="ko-KR" dirty="0" err="1" smtClean="0"/>
              <a:t>ofstream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49080"/>
            <a:ext cx="6530808" cy="2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4" y="1339559"/>
            <a:ext cx="6998018" cy="717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30715" y="1857681"/>
            <a:ext cx="1152128" cy="360040"/>
          </a:xfrm>
          <a:prstGeom prst="wedgeRoundRectCallout">
            <a:avLst>
              <a:gd name="adj1" fmla="val -87996"/>
              <a:gd name="adj2" fmla="val -116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모드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8198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 smtClean="0"/>
              <a:t>student.txt </a:t>
            </a:r>
            <a:r>
              <a:rPr lang="ko-KR" altLang="en-US" sz="1400" dirty="0" smtClean="0"/>
              <a:t>파일에서 처음부터 읽고자 하는 경우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285188" y="2562604"/>
            <a:ext cx="22139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  <a:endParaRPr lang="ko-KR" altLang="en-US" sz="1200" dirty="0"/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student.txt");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08713" y="2562604"/>
            <a:ext cx="24306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::in);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2026" y="3212976"/>
            <a:ext cx="4352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/>
              <a:t>student.txt </a:t>
            </a:r>
            <a:r>
              <a:rPr lang="ko-KR" altLang="en-US" sz="1400" dirty="0"/>
              <a:t>파일의 끝에 데이터를 저장하는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85188" y="3557844"/>
            <a:ext cx="65991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ofstream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fout.open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::app);</a:t>
            </a:r>
          </a:p>
          <a:p>
            <a:pPr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"; // </a:t>
            </a:r>
            <a:r>
              <a:rPr lang="ko-KR" altLang="en-US" sz="1200" dirty="0"/>
              <a:t>기존의 </a:t>
            </a:r>
            <a:r>
              <a:rPr lang="en-US" altLang="ko-KR" sz="1200" dirty="0"/>
              <a:t>student.txt </a:t>
            </a:r>
            <a:r>
              <a:rPr lang="ko-KR" altLang="en-US" sz="1200" dirty="0"/>
              <a:t>끝에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추가하여 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2026" y="4365104"/>
            <a:ext cx="500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ko-KR" altLang="en-US" sz="1400" dirty="0" smtClean="0"/>
              <a:t>바이너리 </a:t>
            </a:r>
            <a:r>
              <a:rPr lang="en-US" altLang="ko-KR" sz="1400" dirty="0" smtClean="0"/>
              <a:t>I/O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data.bin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기록하는 경우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285188" y="4735893"/>
            <a:ext cx="659897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fbinout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fbinout.open</a:t>
            </a:r>
            <a:r>
              <a:rPr lang="en-US" altLang="ko-KR" sz="1200" dirty="0"/>
              <a:t>("</a:t>
            </a:r>
            <a:r>
              <a:rPr lang="en-US" altLang="ko-KR" sz="1200" dirty="0" err="1" smtClean="0"/>
              <a:t>data.bin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::binary);</a:t>
            </a:r>
          </a:p>
          <a:p>
            <a:pPr fontAlgn="base" latinLnBrk="0"/>
            <a:r>
              <a:rPr lang="en-US" altLang="ko-KR" sz="1200" dirty="0"/>
              <a:t>char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[128];</a:t>
            </a:r>
          </a:p>
          <a:p>
            <a:pPr fontAlgn="base" latinLnBrk="0"/>
            <a:r>
              <a:rPr lang="en-US" altLang="ko-KR" sz="1200" dirty="0"/>
              <a:t>....</a:t>
            </a:r>
          </a:p>
          <a:p>
            <a:pPr fontAlgn="base" latinLnBrk="0"/>
            <a:r>
              <a:rPr lang="en-US" altLang="ko-KR" sz="1200" dirty="0" err="1"/>
              <a:t>fbinout.write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128); // </a:t>
            </a:r>
            <a:r>
              <a:rPr lang="en-US" altLang="ko-KR" sz="1200" dirty="0" err="1"/>
              <a:t>buf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128 </a:t>
            </a:r>
            <a:r>
              <a:rPr lang="ko-KR" altLang="en-US" sz="1200" dirty="0"/>
              <a:t>바이트를 파일에 기록</a:t>
            </a:r>
          </a:p>
        </p:txBody>
      </p:sp>
    </p:spTree>
    <p:extLst>
      <p:ext uri="{BB962C8B-B14F-4D97-AF65-F5344CB8AC3E}">
        <p14:creationId xmlns:p14="http://schemas.microsoft.com/office/powerpoint/2010/main" val="37704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파일과 바이너리 파일의 차이점을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에서 파일입출력을 위한 표준 파일 입출력 라이브러리에 대해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&lt;&lt;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를 이용하여 간단히 텍스트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모드에 대해 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모드로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모드로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상태를 검사하는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임의 접근 방법으로 파일을 읽고 쓰는 방법을 안다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12–3 </a:t>
            </a:r>
            <a:r>
              <a:rPr lang="en-US" altLang="ko-KR" dirty="0"/>
              <a:t>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/>
              <a:t>이용한 텍스트 파일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0183"/>
            <a:ext cx="468052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char</a:t>
            </a:r>
            <a:r>
              <a:rPr lang="en-US" altLang="ko-KR" sz="1200" dirty="0"/>
              <a:t>* file = "c:\\windows\\system.ini";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ifstream</a:t>
            </a:r>
            <a:r>
              <a:rPr lang="en-US" altLang="ko-KR" sz="1200" b="1" dirty="0"/>
              <a:t> fin(file);</a:t>
            </a:r>
          </a:p>
          <a:p>
            <a:pPr defTabSz="180000"/>
            <a:r>
              <a:rPr lang="en-US" altLang="ko-KR" sz="1200" dirty="0"/>
              <a:t>	if(!fin)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file &lt;&lt; " </a:t>
            </a:r>
            <a:r>
              <a:rPr lang="ko-KR" altLang="en-US" sz="1200" dirty="0"/>
              <a:t>열기 오류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while((</a:t>
            </a:r>
            <a:r>
              <a:rPr lang="en-US" altLang="ko-KR" sz="1200" b="1" dirty="0"/>
              <a:t>c=</a:t>
            </a:r>
            <a:r>
              <a:rPr lang="en-US" altLang="ko-KR" sz="1200" b="1" dirty="0" err="1"/>
              <a:t>fin.get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EOF)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EOF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만날 때까지 문자 읽기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(char)c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count++;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읽은 바이트 수는 </a:t>
            </a:r>
            <a:r>
              <a:rPr lang="en-US" altLang="ko-KR" sz="1200" dirty="0" smtClean="0"/>
              <a:t>" &lt;&lt; count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파일 닫기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194278" y="3012845"/>
            <a:ext cx="2657715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</a:t>
            </a:r>
            <a:r>
              <a:rPr lang="en-US" altLang="ko-KR" sz="1200" dirty="0" smtClean="0"/>
              <a:t>]</a:t>
            </a:r>
          </a:p>
          <a:p>
            <a:r>
              <a:rPr lang="ko-KR" altLang="en-US" sz="1200" dirty="0" smtClean="0"/>
              <a:t>읽은 바이트 수는 </a:t>
            </a:r>
            <a:r>
              <a:rPr lang="en-US" altLang="ko-KR" sz="1200" dirty="0" smtClean="0"/>
              <a:t>206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195736" y="3858432"/>
            <a:ext cx="1364860" cy="360040"/>
          </a:xfrm>
          <a:prstGeom prst="wedgeRoundRectCallout">
            <a:avLst>
              <a:gd name="adj1" fmla="val -115276"/>
              <a:gd name="adj2" fmla="val 953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파일에서 문자 읽기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94278" y="5837295"/>
            <a:ext cx="3849137" cy="832065"/>
          </a:xfrm>
          <a:prstGeom prst="wedgeRoundRectCallout">
            <a:avLst>
              <a:gd name="adj1" fmla="val -12385"/>
              <a:gd name="adj2" fmla="val -494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r>
              <a:rPr lang="en-US" altLang="ko-KR" sz="1000" dirty="0">
                <a:solidFill>
                  <a:schemeClr val="tx1"/>
                </a:solidFill>
              </a:rPr>
              <a:t>I/O </a:t>
            </a:r>
            <a:r>
              <a:rPr lang="ko-KR" altLang="en-US" sz="1000" dirty="0">
                <a:solidFill>
                  <a:schemeClr val="tx1"/>
                </a:solidFill>
              </a:rPr>
              <a:t>모드로 읽을 때</a:t>
            </a:r>
            <a:r>
              <a:rPr lang="en-US" altLang="ko-KR" sz="1000" dirty="0">
                <a:solidFill>
                  <a:schemeClr val="tx1"/>
                </a:solidFill>
              </a:rPr>
              <a:t>, get() </a:t>
            </a:r>
            <a:r>
              <a:rPr lang="ko-KR" altLang="en-US" sz="1000" dirty="0">
                <a:solidFill>
                  <a:schemeClr val="tx1"/>
                </a:solidFill>
              </a:rPr>
              <a:t>은 라인의 끝에 있는 </a:t>
            </a:r>
            <a:r>
              <a:rPr lang="en-US" altLang="ko-KR" sz="1000" dirty="0">
                <a:solidFill>
                  <a:schemeClr val="tx1"/>
                </a:solidFill>
              </a:rPr>
              <a:t>‘\r\n’</a:t>
            </a:r>
            <a:r>
              <a:rPr lang="ko-KR" altLang="en-US" sz="1000" dirty="0">
                <a:solidFill>
                  <a:schemeClr val="tx1"/>
                </a:solidFill>
              </a:rPr>
              <a:t>의 두 바이트를 </a:t>
            </a:r>
            <a:r>
              <a:rPr lang="en-US" altLang="ko-KR" sz="1000" dirty="0">
                <a:solidFill>
                  <a:schemeClr val="tx1"/>
                </a:solidFill>
              </a:rPr>
              <a:t>‘\n’</a:t>
            </a:r>
            <a:r>
              <a:rPr lang="ko-KR" altLang="en-US" sz="1000" dirty="0">
                <a:solidFill>
                  <a:schemeClr val="tx1"/>
                </a:solidFill>
              </a:rPr>
              <a:t>의 한 바이트로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 c:\windows\system.ini</a:t>
            </a:r>
            <a:r>
              <a:rPr lang="ko-KR" altLang="en-US" sz="1000" dirty="0">
                <a:solidFill>
                  <a:schemeClr val="tx1"/>
                </a:solidFill>
              </a:rPr>
              <a:t>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총 </a:t>
            </a:r>
            <a:r>
              <a:rPr lang="en-US" altLang="ko-KR" sz="1000" dirty="0">
                <a:solidFill>
                  <a:schemeClr val="tx1"/>
                </a:solidFill>
              </a:rPr>
              <a:t>13 </a:t>
            </a:r>
            <a:r>
              <a:rPr lang="ko-KR" altLang="en-US" sz="1000" dirty="0">
                <a:solidFill>
                  <a:schemeClr val="tx1"/>
                </a:solidFill>
              </a:rPr>
              <a:t>라인의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바이트이지만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실제 읽은 바이트 수는 각 라인의 </a:t>
            </a:r>
            <a:r>
              <a:rPr lang="en-US" altLang="ko-KR" sz="1000" dirty="0">
                <a:solidFill>
                  <a:schemeClr val="tx1"/>
                </a:solidFill>
              </a:rPr>
              <a:t>‘\r’ </a:t>
            </a:r>
            <a:r>
              <a:rPr lang="ko-KR" altLang="en-US" sz="1000" dirty="0">
                <a:solidFill>
                  <a:schemeClr val="tx1"/>
                </a:solidFill>
              </a:rPr>
              <a:t>개수 만큼 </a:t>
            </a:r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r>
              <a:rPr lang="ko-KR" altLang="en-US" sz="1000" dirty="0">
                <a:solidFill>
                  <a:schemeClr val="tx1"/>
                </a:solidFill>
              </a:rPr>
              <a:t>개 모자란 </a:t>
            </a:r>
            <a:r>
              <a:rPr lang="en-US" altLang="ko-KR" sz="1000" dirty="0">
                <a:solidFill>
                  <a:schemeClr val="tx1"/>
                </a:solidFill>
              </a:rPr>
              <a:t>206</a:t>
            </a:r>
            <a:r>
              <a:rPr lang="ko-KR" altLang="en-US" sz="1000" dirty="0">
                <a:solidFill>
                  <a:schemeClr val="tx1"/>
                </a:solidFill>
              </a:rPr>
              <a:t>으로 카운트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87824" y="6045437"/>
            <a:ext cx="1512168" cy="567680"/>
          </a:xfrm>
          <a:prstGeom prst="wedgeRoundRectCallout">
            <a:avLst>
              <a:gd name="adj1" fmla="val 106835"/>
              <a:gd name="adj2" fmla="val -124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예제 </a:t>
            </a:r>
            <a:r>
              <a:rPr lang="en-US" altLang="ko-KR" sz="1000" dirty="0">
                <a:solidFill>
                  <a:schemeClr val="tx1"/>
                </a:solidFill>
              </a:rPr>
              <a:t>12-8</a:t>
            </a:r>
            <a:r>
              <a:rPr lang="ko-KR" altLang="en-US" sz="1000" dirty="0">
                <a:solidFill>
                  <a:schemeClr val="tx1"/>
                </a:solidFill>
              </a:rPr>
              <a:t>에서는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바이트로 카운트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272065"/>
            <a:ext cx="743492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 파일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c:\windows\system.ini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읽어 화면에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6580094" y="5585000"/>
            <a:ext cx="143435" cy="268953"/>
          </a:xfrm>
          <a:custGeom>
            <a:avLst/>
            <a:gdLst>
              <a:gd name="connsiteX0" fmla="*/ 0 w 143435"/>
              <a:gd name="connsiteY0" fmla="*/ 268953 h 268953"/>
              <a:gd name="connsiteX1" fmla="*/ 35859 w 143435"/>
              <a:gd name="connsiteY1" fmla="*/ 12 h 268953"/>
              <a:gd name="connsiteX2" fmla="*/ 143435 w 143435"/>
              <a:gd name="connsiteY2" fmla="*/ 259988 h 26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35" h="268953">
                <a:moveTo>
                  <a:pt x="0" y="268953"/>
                </a:moveTo>
                <a:cubicBezTo>
                  <a:pt x="5976" y="135229"/>
                  <a:pt x="11953" y="1506"/>
                  <a:pt x="35859" y="12"/>
                </a:cubicBezTo>
                <a:cubicBezTo>
                  <a:pt x="59765" y="-1482"/>
                  <a:pt x="101600" y="129253"/>
                  <a:pt x="143435" y="25998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EOF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5" y="2508206"/>
            <a:ext cx="41640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>
                <a:solidFill>
                  <a:srgbClr val="FF0000"/>
                </a:solidFill>
              </a:rPr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6137" y="2148166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205514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4976" y="298202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0x2B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파일 포인터 이동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907704" y="3892730"/>
            <a:ext cx="416353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/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071239" y="3541289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9897" y="344431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7704" y="4325197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EOF(-1)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  <a:p>
            <a:pPr algn="r"/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 셋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73577" y="2538849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8296" y="392350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98296" y="54238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36975" y="2538848"/>
            <a:ext cx="50045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false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383910" y="3923507"/>
            <a:ext cx="50045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false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9753" y="5435676"/>
            <a:ext cx="46358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2419" y="2538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바이트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66575" y="39235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파일 바이트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427984" y="2983069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7984" y="4452422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905374" y="5404898"/>
            <a:ext cx="416353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/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068909" y="5053457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47567" y="49564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72175" y="54356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파일 바이트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80453" y="5816297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EOF(-1)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057412" y="2952055"/>
            <a:ext cx="858625" cy="339025"/>
          </a:xfrm>
          <a:prstGeom prst="wedgeRoundRectCallout">
            <a:avLst>
              <a:gd name="adj1" fmla="val 48771"/>
              <a:gd name="adj2" fmla="val -901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시작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58506" y="2931547"/>
            <a:ext cx="858625" cy="339025"/>
          </a:xfrm>
          <a:prstGeom prst="wedgeRoundRectCallout">
            <a:avLst>
              <a:gd name="adj1" fmla="val -57725"/>
              <a:gd name="adj2" fmla="val -87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365" y="1340768"/>
            <a:ext cx="780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파일의 끝을 만나면 읽기를 멈추어야 하는데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은 파일의 끝을 어떻게 인식할까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r"/>
            <a:r>
              <a:rPr lang="ko-KR" altLang="en-US" sz="1600" dirty="0" smtClean="0">
                <a:solidFill>
                  <a:srgbClr val="9C5BCD"/>
                </a:solidFill>
                <a:latin typeface="+mj-ea"/>
                <a:ea typeface="+mj-ea"/>
              </a:rPr>
              <a:t>파일의 끝에서 읽기를 시도하면 </a:t>
            </a:r>
            <a:r>
              <a:rPr lang="en-US" altLang="ko-KR" sz="1600" dirty="0" smtClean="0">
                <a:solidFill>
                  <a:srgbClr val="9C5BCD"/>
                </a:solidFill>
                <a:latin typeface="+mj-ea"/>
                <a:ea typeface="+mj-ea"/>
              </a:rPr>
              <a:t>get()</a:t>
            </a:r>
            <a:r>
              <a:rPr lang="ko-KR" altLang="en-US" sz="1600" dirty="0" smtClean="0">
                <a:solidFill>
                  <a:srgbClr val="9C5BCD"/>
                </a:solidFill>
                <a:latin typeface="+mj-ea"/>
                <a:ea typeface="+mj-ea"/>
              </a:rPr>
              <a:t>은 </a:t>
            </a:r>
            <a:r>
              <a:rPr lang="en-US" altLang="ko-KR" sz="1600" dirty="0" smtClean="0">
                <a:solidFill>
                  <a:srgbClr val="9C5BCD"/>
                </a:solidFill>
                <a:latin typeface="+mj-ea"/>
                <a:ea typeface="+mj-ea"/>
              </a:rPr>
              <a:t>EOF(-1</a:t>
            </a:r>
            <a:r>
              <a:rPr lang="ko-KR" altLang="en-US" sz="1600" dirty="0" smtClean="0">
                <a:solidFill>
                  <a:srgbClr val="9C5BCD"/>
                </a:solidFill>
                <a:latin typeface="+mj-ea"/>
                <a:ea typeface="+mj-ea"/>
              </a:rPr>
              <a:t>값</a:t>
            </a:r>
            <a:r>
              <a:rPr lang="en-US" altLang="ko-KR" sz="1600" dirty="0" smtClean="0">
                <a:solidFill>
                  <a:srgbClr val="9C5BCD"/>
                </a:solidFill>
                <a:latin typeface="+mj-ea"/>
                <a:ea typeface="+mj-ea"/>
              </a:rPr>
              <a:t>)</a:t>
            </a:r>
            <a:r>
              <a:rPr lang="ko-KR" altLang="en-US" sz="1600" dirty="0" smtClean="0">
                <a:solidFill>
                  <a:srgbClr val="9C5BCD"/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 smtClean="0">
                <a:solidFill>
                  <a:srgbClr val="9C5BCD"/>
                </a:solidFill>
                <a:latin typeface="+mj-ea"/>
                <a:ea typeface="+mj-ea"/>
              </a:rPr>
              <a:t>리턴한다</a:t>
            </a:r>
            <a:r>
              <a:rPr lang="en-US" altLang="ko-KR" sz="1600" dirty="0" smtClean="0">
                <a:solidFill>
                  <a:srgbClr val="9C5BCD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9C5BCD"/>
              </a:solidFill>
              <a:latin typeface="+mj-ea"/>
              <a:ea typeface="+mj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453082" y="5739316"/>
            <a:ext cx="0" cy="48750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get()</a:t>
            </a:r>
            <a:r>
              <a:rPr lang="ko-KR" altLang="en-US" smtClean="0"/>
              <a:t>으로 파일의 끝을 인지하는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556792"/>
            <a:ext cx="554461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while(true)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파일에서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를 읽는다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if(c == EOF) 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파일의 끝을 만난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대응하는 코드를 작성</a:t>
            </a:r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/>
              <a:t>break; // while </a:t>
            </a:r>
            <a:r>
              <a:rPr lang="ko-KR" altLang="en-US" sz="1400" dirty="0"/>
              <a:t>루프에서 </a:t>
            </a:r>
            <a:r>
              <a:rPr lang="ko-KR" altLang="en-US" sz="1400" dirty="0" err="1"/>
              <a:t>빠져나온다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else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읽은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 c</a:t>
            </a:r>
            <a:r>
              <a:rPr lang="ko-KR" altLang="en-US" sz="1400" dirty="0"/>
              <a:t>를 처리한다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440158" y="4706560"/>
            <a:ext cx="558011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()) != EOF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</a:t>
            </a:r>
            <a:r>
              <a:rPr lang="ko-KR" altLang="en-US" sz="1400" dirty="0" smtClean="0"/>
              <a:t>파일의 끝을 만나면 루프 종료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파일에서 읽은 값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처리하는 코드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등호 2"/>
          <p:cNvSpPr/>
          <p:nvPr/>
        </p:nvSpPr>
        <p:spPr>
          <a:xfrm rot="5400000">
            <a:off x="3795809" y="4041068"/>
            <a:ext cx="648072" cy="288032"/>
          </a:xfrm>
          <a:prstGeom prst="mathEqual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40050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동일한 코드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끝을 잘못 인지하는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628800"/>
            <a:ext cx="58864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while(!</a:t>
            </a:r>
            <a:r>
              <a:rPr lang="en-US" altLang="ko-KR" sz="1400" dirty="0" err="1"/>
              <a:t>fin.eof</a:t>
            </a:r>
            <a:r>
              <a:rPr lang="en-US" altLang="ko-KR" sz="1400" dirty="0"/>
              <a:t>())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dirty="0" err="1"/>
              <a:t>fin.get</a:t>
            </a:r>
            <a:r>
              <a:rPr lang="en-US" altLang="ko-KR" sz="1400" dirty="0"/>
              <a:t>(); // </a:t>
            </a:r>
            <a:r>
              <a:rPr lang="ko-KR" altLang="en-US" sz="1400" dirty="0"/>
              <a:t>마지막 읽은 </a:t>
            </a:r>
            <a:r>
              <a:rPr lang="en-US" altLang="ko-KR" sz="1400" dirty="0"/>
              <a:t>EOF(-1) </a:t>
            </a:r>
            <a:r>
              <a:rPr lang="ko-KR" altLang="en-US" sz="1400" dirty="0"/>
              <a:t>값이 </a:t>
            </a:r>
            <a:r>
              <a:rPr lang="en-US" altLang="ko-KR" sz="1400" dirty="0"/>
              <a:t>c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리턴된다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읽은 값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처리하는 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924944"/>
            <a:ext cx="5819655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/>
              <a:t>EOF </a:t>
            </a:r>
            <a:r>
              <a:rPr lang="ko-KR" altLang="en-US" sz="1400" dirty="0"/>
              <a:t>값을 </a:t>
            </a:r>
            <a:r>
              <a:rPr lang="en-US" altLang="ko-KR" sz="1400" dirty="0"/>
              <a:t>c</a:t>
            </a:r>
            <a:r>
              <a:rPr lang="ko-KR" altLang="en-US" sz="1400" dirty="0"/>
              <a:t>에 읽어 사용한 후 다음 루프의 </a:t>
            </a:r>
            <a:r>
              <a:rPr lang="en-US" altLang="ko-KR" sz="1400" dirty="0"/>
              <a:t>while </a:t>
            </a:r>
            <a:r>
              <a:rPr lang="ko-KR" altLang="en-US" sz="1400" dirty="0" err="1"/>
              <a:t>조건문에서</a:t>
            </a:r>
            <a:r>
              <a:rPr lang="ko-KR" altLang="en-US" sz="1400" dirty="0"/>
              <a:t> </a:t>
            </a:r>
            <a:r>
              <a:rPr lang="en-US" altLang="ko-KR" sz="1400" dirty="0"/>
              <a:t>EOF</a:t>
            </a:r>
            <a:r>
              <a:rPr lang="ko-KR" altLang="en-US" sz="1400" dirty="0"/>
              <a:t>에 도달한 사실을 알게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39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01008"/>
            <a:ext cx="2947058" cy="299504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 </a:t>
            </a:r>
            <a:r>
              <a:rPr lang="ko-KR" altLang="en-US" dirty="0" smtClean="0"/>
              <a:t>텍스트 파일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135" y="1839785"/>
            <a:ext cx="496855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firstFile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:\\temp\\student.txt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 = "c:\\windows\\system.ini";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fout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firstFile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::app</a:t>
            </a:r>
            <a:r>
              <a:rPr lang="en-US" altLang="ko-KR" sz="1100" dirty="0"/>
              <a:t>); // </a:t>
            </a:r>
            <a:r>
              <a:rPr lang="ko-KR" altLang="en-US" sz="1100" dirty="0"/>
              <a:t>쓰기 모드로 파일 열기</a:t>
            </a:r>
          </a:p>
          <a:p>
            <a:pPr defTabSz="180000"/>
            <a:r>
              <a:rPr lang="en-US" altLang="ko-KR" sz="1100" dirty="0"/>
              <a:t>	if(!</a:t>
            </a:r>
            <a:r>
              <a:rPr lang="en-US" altLang="ko-KR" sz="1100" dirty="0" err="1"/>
              <a:t>fout</a:t>
            </a:r>
            <a:r>
              <a:rPr lang="en-US" altLang="ko-KR" sz="1100" dirty="0"/>
              <a:t>) 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firstFile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 fin(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,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::in</a:t>
            </a:r>
            <a:r>
              <a:rPr lang="en-US" altLang="ko-KR" sz="1100" dirty="0"/>
              <a:t>); // </a:t>
            </a:r>
            <a:r>
              <a:rPr lang="ko-KR" altLang="en-US" sz="1100" dirty="0"/>
              <a:t>읽기 모드로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if(!fin) 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fin.get</a:t>
            </a:r>
            <a:r>
              <a:rPr lang="en-US" altLang="ko-KR" sz="1100" b="1" dirty="0"/>
              <a:t>()) != EOF) { </a:t>
            </a:r>
            <a:r>
              <a:rPr lang="en-US" altLang="ko-KR" sz="1100" dirty="0"/>
              <a:t>// </a:t>
            </a:r>
            <a:r>
              <a:rPr lang="ko-KR" altLang="en-US" sz="1100" dirty="0" smtClean="0"/>
              <a:t>파일 끝까지 문자 읽기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fout.put</a:t>
            </a:r>
            <a:r>
              <a:rPr lang="en-US" altLang="ko-KR" sz="1100" b="1" dirty="0"/>
              <a:t>(c);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</a:t>
            </a:r>
            <a:r>
              <a:rPr lang="ko-KR" altLang="en-US" sz="1100" dirty="0" smtClean="0"/>
              <a:t>문자 기록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/>
              <a:t>(); // </a:t>
            </a:r>
            <a:r>
              <a:rPr lang="ko-KR" altLang="en-US" sz="1100" dirty="0"/>
              <a:t>입력 파일 닫기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fout.close</a:t>
            </a:r>
            <a:r>
              <a:rPr lang="en-US" altLang="ko-KR" sz="1100" dirty="0"/>
              <a:t>(); // </a:t>
            </a:r>
            <a:r>
              <a:rPr lang="ko-KR" altLang="en-US" sz="1100" dirty="0"/>
              <a:t>출력 파일 </a:t>
            </a:r>
            <a:r>
              <a:rPr lang="ko-KR" altLang="en-US" sz="1100" dirty="0" smtClean="0"/>
              <a:t>닫기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7524328" y="4324415"/>
            <a:ext cx="216024" cy="1953094"/>
          </a:xfrm>
          <a:prstGeom prst="rightBrace">
            <a:avLst>
              <a:gd name="adj1" fmla="val 705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03690" y="5068373"/>
            <a:ext cx="134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c:\windows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\system.ini </a:t>
            </a:r>
            <a:r>
              <a:rPr lang="ko-KR" altLang="en-US" sz="1200" dirty="0" smtClean="0">
                <a:solidFill>
                  <a:srgbClr val="0070C0"/>
                </a:solidFill>
              </a:rPr>
              <a:t>본문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91880" y="3408542"/>
            <a:ext cx="1728192" cy="339025"/>
          </a:xfrm>
          <a:prstGeom prst="wedgeRoundRectCallout">
            <a:avLst>
              <a:gd name="adj1" fmla="val -80281"/>
              <a:gd name="adj2" fmla="val -48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:\temp\student.txt</a:t>
            </a:r>
            <a:r>
              <a:rPr lang="ko-KR" altLang="en-US" sz="1000" dirty="0">
                <a:solidFill>
                  <a:schemeClr val="tx1"/>
                </a:solidFill>
              </a:rPr>
              <a:t>를 덧붙여 쓰기 모드로 열기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419872" y="4437112"/>
            <a:ext cx="1728192" cy="339025"/>
          </a:xfrm>
          <a:prstGeom prst="wedgeRoundRectCallout">
            <a:avLst>
              <a:gd name="adj1" fmla="val -101506"/>
              <a:gd name="adj2" fmla="val -58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c:\windows\system.ini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읽기 모드로 열기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15" y="1321023"/>
            <a:ext cx="8737089" cy="30777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 err="1"/>
              <a:t>fstream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:\temp\student.txt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c:\windows\system.ini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덧붙이는 프로그램을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44824"/>
            <a:ext cx="1872208" cy="147204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7566597" y="1891836"/>
            <a:ext cx="1288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원본 </a:t>
            </a:r>
            <a:r>
              <a:rPr lang="en-US" altLang="ko-KR" sz="1200" dirty="0" smtClean="0">
                <a:solidFill>
                  <a:srgbClr val="0070C0"/>
                </a:solidFill>
              </a:rPr>
              <a:t>c:\temp\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student.txt </a:t>
            </a:r>
            <a:r>
              <a:rPr lang="ko-KR" altLang="en-US" sz="1200" dirty="0" smtClean="0">
                <a:solidFill>
                  <a:srgbClr val="0070C0"/>
                </a:solidFill>
              </a:rPr>
              <a:t>파일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6508326"/>
            <a:ext cx="3019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변경된 </a:t>
            </a:r>
            <a:r>
              <a:rPr lang="en-US" altLang="ko-KR" sz="1200" dirty="0" smtClean="0">
                <a:solidFill>
                  <a:srgbClr val="0070C0"/>
                </a:solidFill>
              </a:rPr>
              <a:t>c:\temp\student.txt </a:t>
            </a:r>
            <a:r>
              <a:rPr lang="ko-KR" altLang="en-US" sz="1200" dirty="0" smtClean="0">
                <a:solidFill>
                  <a:srgbClr val="0070C0"/>
                </a:solidFill>
              </a:rPr>
              <a:t>파일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980058"/>
            <a:ext cx="8064896" cy="3577013"/>
          </a:xfrm>
          <a:prstGeom prst="roundRect">
            <a:avLst>
              <a:gd name="adj" fmla="val 3166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라인 단위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char* 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&amp; fin, </a:t>
            </a:r>
            <a:r>
              <a:rPr lang="en-US" altLang="ko-KR" b="1" dirty="0" smtClean="0"/>
              <a:t>string&amp; line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2613" y="2852936"/>
            <a:ext cx="5240537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marL="0" lvl="1"/>
            <a:r>
              <a:rPr lang="en-US" altLang="ko-KR" dirty="0" smtClean="0">
                <a:solidFill>
                  <a:srgbClr val="C00000"/>
                </a:solidFill>
              </a:rPr>
              <a:t>* </a:t>
            </a:r>
            <a:r>
              <a:rPr lang="ko-KR" altLang="en-US" dirty="0" smtClean="0">
                <a:solidFill>
                  <a:srgbClr val="C00000"/>
                </a:solidFill>
              </a:rPr>
              <a:t>라인 단위로 텍스트 파일을 읽는 전형적인 </a:t>
            </a:r>
            <a:r>
              <a:rPr lang="ko-KR" altLang="en-US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5312" y="3252595"/>
            <a:ext cx="280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rgbClr val="0070C0"/>
                </a:solidFill>
              </a:rPr>
              <a:t>(1)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istream</a:t>
            </a:r>
            <a:r>
              <a:rPr lang="ko-KR" altLang="en-US" sz="1400" dirty="0" smtClean="0">
                <a:solidFill>
                  <a:srgbClr val="0070C0"/>
                </a:solidFill>
              </a:rPr>
              <a:t>의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getline</a:t>
            </a:r>
            <a:r>
              <a:rPr lang="en-US" altLang="ko-KR" sz="1400" dirty="0" smtClean="0">
                <a:solidFill>
                  <a:srgbClr val="0070C0"/>
                </a:solidFill>
              </a:rPr>
              <a:t>()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 이용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5257055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string line;</a:t>
            </a:r>
          </a:p>
          <a:p>
            <a:pPr defTabSz="180000"/>
            <a:r>
              <a:rPr lang="en-US" altLang="ko-KR" sz="1400" dirty="0" err="1"/>
              <a:t>ifstream</a:t>
            </a:r>
            <a:r>
              <a:rPr lang="en-US" altLang="ko-KR" sz="1400" dirty="0"/>
              <a:t> fin("c:\\windows\\system.ini");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dirty="0" err="1"/>
              <a:t>getline</a:t>
            </a:r>
            <a:r>
              <a:rPr lang="en-US" altLang="ko-KR" sz="1400" dirty="0"/>
              <a:t>(fin, line)) {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라인을 읽어 </a:t>
            </a:r>
            <a:r>
              <a:rPr lang="en-US" altLang="ko-KR" sz="1400" dirty="0">
                <a:solidFill>
                  <a:srgbClr val="92D050"/>
                </a:solidFill>
              </a:rPr>
              <a:t>line</a:t>
            </a:r>
            <a:r>
              <a:rPr lang="ko-KR" altLang="en-US" sz="1400" dirty="0">
                <a:solidFill>
                  <a:srgbClr val="92D050"/>
                </a:solidFill>
              </a:rPr>
              <a:t>에 저장</a:t>
            </a:r>
            <a:r>
              <a:rPr lang="en-US" altLang="ko-KR" sz="1400" dirty="0">
                <a:solidFill>
                  <a:srgbClr val="92D050"/>
                </a:solidFill>
              </a:rPr>
              <a:t>. </a:t>
            </a:r>
            <a:r>
              <a:rPr lang="ko-KR" altLang="en-US" sz="1400" dirty="0">
                <a:solidFill>
                  <a:srgbClr val="92D050"/>
                </a:solidFill>
              </a:rPr>
              <a:t>파일 끝까지 반복</a:t>
            </a:r>
          </a:p>
          <a:p>
            <a:pPr defTabSz="180000"/>
            <a:r>
              <a:rPr lang="en-US" altLang="ko-KR" sz="1400" dirty="0" smtClean="0"/>
              <a:t>	...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읽은 라인</a:t>
            </a:r>
            <a:r>
              <a:rPr lang="en-US" altLang="ko-KR" sz="1400" dirty="0">
                <a:solidFill>
                  <a:srgbClr val="92D050"/>
                </a:solidFill>
              </a:rPr>
              <a:t>(line)</a:t>
            </a:r>
            <a:r>
              <a:rPr lang="ko-KR" altLang="en-US" sz="1400" dirty="0">
                <a:solidFill>
                  <a:srgbClr val="92D050"/>
                </a:solidFill>
              </a:rPr>
              <a:t>을 활용하는 코드 작성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32451" y="4949278"/>
            <a:ext cx="4938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rgbClr val="0070C0"/>
                </a:solidFill>
              </a:rPr>
              <a:t>(2) </a:t>
            </a:r>
            <a:r>
              <a:rPr lang="ko-KR" altLang="en-US" sz="1400" dirty="0" smtClean="0">
                <a:solidFill>
                  <a:srgbClr val="0070C0"/>
                </a:solidFill>
              </a:rPr>
              <a:t>전역 함수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getline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ifstream</a:t>
            </a:r>
            <a:r>
              <a:rPr lang="en-US" altLang="ko-KR" sz="1400" dirty="0" smtClean="0">
                <a:solidFill>
                  <a:srgbClr val="0070C0"/>
                </a:solidFill>
              </a:rPr>
              <a:t>&amp; fin, string&amp; line)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 이용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3603984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[81];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라인이 최대 </a:t>
            </a:r>
            <a:r>
              <a:rPr lang="en-US" altLang="ko-KR" sz="1400" dirty="0">
                <a:solidFill>
                  <a:srgbClr val="92D050"/>
                </a:solidFill>
              </a:rPr>
              <a:t>80</a:t>
            </a:r>
            <a:r>
              <a:rPr lang="ko-KR" altLang="en-US" sz="1400" dirty="0">
                <a:solidFill>
                  <a:srgbClr val="92D050"/>
                </a:solidFill>
              </a:rPr>
              <a:t>개의 문자로 구성된다고 가정</a:t>
            </a:r>
          </a:p>
          <a:p>
            <a:pPr defTabSz="180000"/>
            <a:r>
              <a:rPr lang="en-US" altLang="ko-KR" sz="1400" dirty="0" err="1"/>
              <a:t>ifstream</a:t>
            </a:r>
            <a:r>
              <a:rPr lang="en-US" altLang="ko-KR" sz="1400" dirty="0"/>
              <a:t> fin("c:\\windows\\system.ini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while(</a:t>
            </a:r>
            <a:r>
              <a:rPr lang="en-US" altLang="ko-KR" sz="1400" dirty="0" err="1" smtClean="0"/>
              <a:t>fin.getline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buf</a:t>
            </a:r>
            <a:r>
              <a:rPr lang="en-US" altLang="ko-KR" sz="1400" dirty="0"/>
              <a:t>, 81)) {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라인이 최대 </a:t>
            </a:r>
            <a:r>
              <a:rPr lang="en-US" altLang="ko-KR" sz="1400" dirty="0">
                <a:solidFill>
                  <a:srgbClr val="92D050"/>
                </a:solidFill>
              </a:rPr>
              <a:t>80</a:t>
            </a:r>
            <a:r>
              <a:rPr lang="ko-KR" altLang="en-US" sz="1400" dirty="0">
                <a:solidFill>
                  <a:srgbClr val="92D050"/>
                </a:solidFill>
              </a:rPr>
              <a:t>개의 문자로 구성</a:t>
            </a:r>
            <a:r>
              <a:rPr lang="en-US" altLang="ko-KR" sz="1400" dirty="0">
                <a:solidFill>
                  <a:srgbClr val="92D050"/>
                </a:solidFill>
              </a:rPr>
              <a:t>. </a:t>
            </a:r>
            <a:r>
              <a:rPr lang="ko-KR" altLang="en-US" sz="1400" dirty="0">
                <a:solidFill>
                  <a:srgbClr val="92D050"/>
                </a:solidFill>
              </a:rPr>
              <a:t>끝에 </a:t>
            </a:r>
            <a:r>
              <a:rPr lang="en-US" altLang="ko-KR" sz="1400" dirty="0">
                <a:solidFill>
                  <a:srgbClr val="92D050"/>
                </a:solidFill>
              </a:rPr>
              <a:t>'\0' </a:t>
            </a:r>
            <a:r>
              <a:rPr lang="ko-KR" altLang="en-US" sz="1400" dirty="0">
                <a:solidFill>
                  <a:srgbClr val="92D050"/>
                </a:solidFill>
              </a:rPr>
              <a:t>문자 추가</a:t>
            </a:r>
          </a:p>
          <a:p>
            <a:pPr defTabSz="180000"/>
            <a:r>
              <a:rPr lang="en-US" altLang="ko-KR" sz="1400" dirty="0" smtClean="0"/>
              <a:t>	...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읽은 라인</a:t>
            </a:r>
            <a:r>
              <a:rPr lang="en-US" altLang="ko-KR" sz="1400" dirty="0">
                <a:solidFill>
                  <a:srgbClr val="92D050"/>
                </a:solidFill>
              </a:rPr>
              <a:t>(</a:t>
            </a:r>
            <a:r>
              <a:rPr lang="en-US" altLang="ko-KR" sz="1400" dirty="0" err="1">
                <a:solidFill>
                  <a:srgbClr val="92D050"/>
                </a:solidFill>
              </a:rPr>
              <a:t>buf</a:t>
            </a:r>
            <a:r>
              <a:rPr lang="en-US" altLang="ko-KR" sz="1400" dirty="0">
                <a:solidFill>
                  <a:srgbClr val="92D050"/>
                </a:solidFill>
              </a:rPr>
              <a:t>[])</a:t>
            </a:r>
            <a:r>
              <a:rPr lang="ko-KR" altLang="en-US" sz="1400" dirty="0">
                <a:solidFill>
                  <a:srgbClr val="92D050"/>
                </a:solidFill>
              </a:rPr>
              <a:t>을 활용하는 코드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54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텍스트 파일을 읽고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844824"/>
            <a:ext cx="57606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fstream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ifstream</a:t>
            </a:r>
            <a:r>
              <a:rPr lang="en-US" altLang="ko-KR" sz="1400" dirty="0"/>
              <a:t> fin("c:\\windows\\system.ini");</a:t>
            </a:r>
          </a:p>
          <a:p>
            <a:pPr defTabSz="180000"/>
            <a:r>
              <a:rPr lang="en-US" altLang="ko-KR" sz="1400" dirty="0"/>
              <a:t>	if(!fin)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"c:\\windows\\system.ini </a:t>
            </a:r>
            <a:r>
              <a:rPr lang="ko-KR" altLang="en-US" sz="1400" dirty="0"/>
              <a:t>열기 실패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[81]; // </a:t>
            </a:r>
            <a:r>
              <a:rPr lang="ko-KR" altLang="en-US" sz="1400" dirty="0"/>
              <a:t>한 라인이 최대 </a:t>
            </a:r>
            <a:r>
              <a:rPr lang="en-US" altLang="ko-KR" sz="1400" dirty="0"/>
              <a:t>80</a:t>
            </a:r>
            <a:r>
              <a:rPr lang="ko-KR" altLang="en-US" sz="1400" dirty="0"/>
              <a:t>개의 문자로 구성된다고 가정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smtClean="0"/>
              <a:t>while(</a:t>
            </a:r>
            <a:r>
              <a:rPr lang="en-US" altLang="ko-KR" sz="1400" b="1" dirty="0" err="1" smtClean="0"/>
              <a:t>fin.getline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buf</a:t>
            </a:r>
            <a:r>
              <a:rPr lang="en-US" altLang="ko-KR" sz="1400" b="1" dirty="0"/>
              <a:t>, 81</a:t>
            </a:r>
            <a:r>
              <a:rPr lang="en-US" altLang="ko-KR" sz="1400" dirty="0" smtClean="0"/>
              <a:t>)) { 	// </a:t>
            </a:r>
            <a:r>
              <a:rPr lang="ko-KR" altLang="en-US" sz="1400" dirty="0"/>
              <a:t>한 라인이 최대 </a:t>
            </a:r>
            <a:r>
              <a:rPr lang="en-US" altLang="ko-KR" sz="1400" dirty="0"/>
              <a:t>80</a:t>
            </a:r>
            <a:r>
              <a:rPr lang="ko-KR" altLang="en-US" sz="1400" dirty="0"/>
              <a:t>개의 문자로 구성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라인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56176" y="3312274"/>
            <a:ext cx="2657715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</a:t>
            </a:r>
            <a:r>
              <a:rPr lang="en-US" altLang="ko-KR" sz="1200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017" y="1366029"/>
            <a:ext cx="88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c:\windows\system.ini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istream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한 줄 단위로 읽어 화면에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4675" y="4437112"/>
            <a:ext cx="2391141" cy="72008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650" y="44624"/>
            <a:ext cx="3667262" cy="1224136"/>
          </a:xfrm>
        </p:spPr>
        <p:txBody>
          <a:bodyPr anchor="t">
            <a:noAutofit/>
          </a:bodyPr>
          <a:lstStyle/>
          <a:p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12-6 </a:t>
            </a:r>
            <a:r>
              <a:rPr lang="en-US" altLang="ko-KR" sz="2000" dirty="0" err="1" smtClean="0"/>
              <a:t>getline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ifstream</a:t>
            </a:r>
            <a:r>
              <a:rPr lang="en-US" altLang="ko-KR" sz="2000" dirty="0" smtClean="0"/>
              <a:t>&amp;, string&amp;)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words.txt </a:t>
            </a:r>
            <a:r>
              <a:rPr lang="ko-KR" altLang="en-US" sz="2000" dirty="0" smtClean="0"/>
              <a:t>파일을 읽고 단어 검색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27411" y="3433917"/>
            <a:ext cx="2149948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words.txt </a:t>
            </a:r>
            <a:r>
              <a:rPr lang="ko-KR" altLang="en-US" sz="1000" dirty="0"/>
              <a:t>파일을 읽었습니다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love</a:t>
            </a:r>
          </a:p>
          <a:p>
            <a:r>
              <a:rPr lang="en-US" altLang="ko-KR" sz="1000" dirty="0" err="1"/>
              <a:t>belove</a:t>
            </a:r>
            <a:endParaRPr lang="en-US" altLang="ko-KR" sz="1000" dirty="0"/>
          </a:p>
          <a:p>
            <a:r>
              <a:rPr lang="en-US" altLang="ko-KR" sz="1000" dirty="0"/>
              <a:t>clove</a:t>
            </a:r>
          </a:p>
          <a:p>
            <a:r>
              <a:rPr lang="en-US" altLang="ko-KR" sz="1000" dirty="0"/>
              <a:t>cloven</a:t>
            </a:r>
          </a:p>
          <a:p>
            <a:r>
              <a:rPr lang="en-US" altLang="ko-KR" sz="1000" dirty="0"/>
              <a:t>foxglove</a:t>
            </a:r>
          </a:p>
          <a:p>
            <a:r>
              <a:rPr lang="en-US" altLang="ko-KR" sz="1000" dirty="0"/>
              <a:t>glove</a:t>
            </a:r>
          </a:p>
          <a:p>
            <a:r>
              <a:rPr lang="en-US" altLang="ko-KR" sz="1000" dirty="0"/>
              <a:t>love</a:t>
            </a:r>
          </a:p>
          <a:p>
            <a:r>
              <a:rPr lang="en-US" altLang="ko-KR" sz="1000" dirty="0"/>
              <a:t>lovebird</a:t>
            </a:r>
          </a:p>
          <a:p>
            <a:r>
              <a:rPr lang="en-US" altLang="ko-KR" sz="1000" dirty="0"/>
              <a:t>lovelorn</a:t>
            </a:r>
          </a:p>
          <a:p>
            <a:r>
              <a:rPr lang="en-US" altLang="ko-KR" sz="1000" dirty="0"/>
              <a:t>plover</a:t>
            </a:r>
          </a:p>
          <a:p>
            <a:r>
              <a:rPr lang="en-US" altLang="ko-KR" sz="1000" dirty="0"/>
              <a:t>pullover</a:t>
            </a:r>
          </a:p>
          <a:p>
            <a:r>
              <a:rPr lang="en-US" altLang="ko-KR" sz="1000" dirty="0" err="1"/>
              <a:t>sloven</a:t>
            </a:r>
            <a:endParaRPr lang="en-US" altLang="ko-KR" sz="1000" dirty="0"/>
          </a:p>
          <a:p>
            <a:r>
              <a:rPr lang="en-US" altLang="ko-KR" sz="1000" dirty="0"/>
              <a:t>Slovenia</a:t>
            </a:r>
          </a:p>
          <a:p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000" dirty="0"/>
              <a:t>프로그램을 종료합니다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23928" y="44624"/>
            <a:ext cx="511256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fstream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#include &lt;string&gt;</a:t>
            </a:r>
          </a:p>
          <a:p>
            <a:pPr defTabSz="180000"/>
            <a:r>
              <a:rPr lang="en-US" altLang="ko-KR" sz="1000" b="1" dirty="0"/>
              <a:t>#include &lt;vector&gt;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fileRead</a:t>
            </a:r>
            <a:r>
              <a:rPr lang="en-US" altLang="ko-KR" sz="1000" dirty="0"/>
              <a:t>(vector&lt;string&gt; &amp;v, </a:t>
            </a:r>
            <a:r>
              <a:rPr lang="en-US" altLang="ko-KR" sz="1000" dirty="0" err="1"/>
              <a:t>ifstream</a:t>
            </a:r>
            <a:r>
              <a:rPr lang="en-US" altLang="ko-KR" sz="1000" dirty="0"/>
              <a:t> &amp;fin) { // </a:t>
            </a:r>
            <a:r>
              <a:rPr lang="en-US" altLang="ko-KR" sz="1000" dirty="0" smtClean="0"/>
              <a:t>fin</a:t>
            </a:r>
            <a:r>
              <a:rPr lang="ko-KR" altLang="en-US" sz="1000" dirty="0" smtClean="0"/>
              <a:t>으로부터 </a:t>
            </a:r>
            <a:r>
              <a:rPr lang="ko-KR" altLang="en-US" sz="1000" dirty="0"/>
              <a:t>벡터 </a:t>
            </a:r>
            <a:r>
              <a:rPr lang="en-US" altLang="ko-KR" sz="1000" dirty="0"/>
              <a:t>v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읽어 들임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string line;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while(</a:t>
            </a:r>
            <a:r>
              <a:rPr lang="en-US" altLang="ko-KR" sz="1000" b="1" dirty="0" err="1" smtClean="0"/>
              <a:t>getline</a:t>
            </a:r>
            <a:r>
              <a:rPr lang="en-US" altLang="ko-KR" sz="1000" b="1" dirty="0" smtClean="0"/>
              <a:t>(fin</a:t>
            </a:r>
            <a:r>
              <a:rPr lang="en-US" altLang="ko-KR" sz="1000" b="1" dirty="0"/>
              <a:t>, line</a:t>
            </a:r>
            <a:r>
              <a:rPr lang="en-US" altLang="ko-KR" sz="1000" dirty="0" smtClean="0"/>
              <a:t>)) { 	// </a:t>
            </a:r>
            <a:r>
              <a:rPr lang="en-US" altLang="ko-KR" sz="1000" dirty="0"/>
              <a:t>fin </a:t>
            </a:r>
            <a:r>
              <a:rPr lang="ko-KR" altLang="en-US" sz="1000" dirty="0"/>
              <a:t>파일에서 한 라인 읽기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v.push_back</a:t>
            </a:r>
            <a:r>
              <a:rPr lang="en-US" altLang="ko-KR" sz="1000" dirty="0"/>
              <a:t>(line); </a:t>
            </a:r>
            <a:r>
              <a:rPr lang="en-US" altLang="ko-KR" sz="1000" dirty="0" smtClean="0"/>
              <a:t>			// </a:t>
            </a:r>
            <a:r>
              <a:rPr lang="ko-KR" altLang="en-US" sz="1000" dirty="0"/>
              <a:t>읽은 라인을 벡터에 저장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search(vector&lt;string&gt; &amp;v, string word) { // </a:t>
            </a:r>
            <a:r>
              <a:rPr lang="ko-KR" altLang="en-US" sz="1000" dirty="0"/>
              <a:t>벡터 </a:t>
            </a:r>
            <a:r>
              <a:rPr lang="en-US" altLang="ko-KR" sz="1000" dirty="0"/>
              <a:t>v</a:t>
            </a:r>
            <a:r>
              <a:rPr lang="ko-KR" altLang="en-US" sz="1000" dirty="0"/>
              <a:t>에서 </a:t>
            </a:r>
            <a:r>
              <a:rPr lang="en-US" altLang="ko-KR" sz="1000" dirty="0"/>
              <a:t>word</a:t>
            </a:r>
            <a:r>
              <a:rPr lang="ko-KR" altLang="en-US" sz="1000" dirty="0"/>
              <a:t>를 찾아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v.size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index = v[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].find(word);</a:t>
            </a:r>
          </a:p>
          <a:p>
            <a:pPr defTabSz="180000"/>
            <a:r>
              <a:rPr lang="en-US" altLang="ko-KR" sz="1000" dirty="0"/>
              <a:t>		if(index != -1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// found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v[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vector&lt;string&gt; </a:t>
            </a:r>
            <a:r>
              <a:rPr lang="en-US" altLang="ko-KR" sz="1000" b="1" dirty="0" err="1"/>
              <a:t>wordVector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ifstream</a:t>
            </a:r>
            <a:r>
              <a:rPr lang="en-US" altLang="ko-KR" sz="1000" b="1" dirty="0"/>
              <a:t> fin("words.txt");</a:t>
            </a:r>
          </a:p>
          <a:p>
            <a:pPr defTabSz="180000"/>
            <a:r>
              <a:rPr lang="en-US" altLang="ko-KR" sz="1000" dirty="0"/>
              <a:t>	if(!fin)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"words.txt </a:t>
            </a:r>
            <a:r>
              <a:rPr lang="ko-KR" altLang="en-US" sz="1000" dirty="0"/>
              <a:t>파일을 열 수 없습니다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/>
              <a:t>열기 오류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fileRead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wordVector</a:t>
            </a:r>
            <a:r>
              <a:rPr lang="en-US" altLang="ko-KR" sz="1000" b="1" dirty="0"/>
              <a:t>, fin); </a:t>
            </a:r>
            <a:r>
              <a:rPr lang="en-US" altLang="ko-KR" sz="1000" dirty="0"/>
              <a:t>// </a:t>
            </a:r>
            <a:r>
              <a:rPr lang="ko-KR" altLang="en-US" sz="1000" dirty="0" smtClean="0"/>
              <a:t>파일 전체를 </a:t>
            </a:r>
            <a:r>
              <a:rPr lang="en-US" altLang="ko-KR" sz="1000" dirty="0" err="1" smtClean="0"/>
              <a:t>wordVector</a:t>
            </a:r>
            <a:r>
              <a:rPr lang="ko-KR" altLang="en-US" sz="1000" dirty="0"/>
              <a:t>에 라인 별로 </a:t>
            </a:r>
            <a:r>
              <a:rPr lang="ko-KR" altLang="en-US" sz="1000" dirty="0" smtClean="0"/>
              <a:t>읽기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fin.close</a:t>
            </a:r>
            <a:r>
              <a:rPr lang="en-US" altLang="ko-KR" sz="1000" dirty="0"/>
              <a:t>();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"words.txt </a:t>
            </a:r>
            <a:r>
              <a:rPr lang="ko-KR" altLang="en-US" sz="1000" dirty="0"/>
              <a:t>파일을 읽었습니다</a:t>
            </a:r>
            <a:r>
              <a:rPr lang="en-US" altLang="ko-KR" sz="1000" dirty="0"/>
              <a:t>."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/>
              <a:t>	while(true)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&gt;&gt;";</a:t>
            </a:r>
          </a:p>
          <a:p>
            <a:pPr defTabSz="180000"/>
            <a:r>
              <a:rPr lang="en-US" altLang="ko-KR" sz="1000" dirty="0"/>
              <a:t>		string word;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getline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cin</a:t>
            </a:r>
            <a:r>
              <a:rPr lang="en-US" altLang="ko-KR" sz="1000" b="1" dirty="0"/>
              <a:t>, word); </a:t>
            </a:r>
            <a:r>
              <a:rPr lang="en-US" altLang="ko-KR" sz="1000" dirty="0"/>
              <a:t>// </a:t>
            </a:r>
            <a:r>
              <a:rPr lang="ko-KR" altLang="en-US" sz="1000" dirty="0"/>
              <a:t>키보드로부터 문자열 읽기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if(word == "exit") </a:t>
            </a:r>
          </a:p>
          <a:p>
            <a:pPr defTabSz="180000"/>
            <a:r>
              <a:rPr lang="en-US" altLang="ko-KR" sz="1000" dirty="0"/>
              <a:t>			break; // </a:t>
            </a:r>
            <a:r>
              <a:rPr lang="ko-KR" altLang="en-US" sz="1000" dirty="0"/>
              <a:t>프로그램 종료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search(</a:t>
            </a:r>
            <a:r>
              <a:rPr lang="en-US" altLang="ko-KR" sz="1000" b="1" dirty="0" err="1"/>
              <a:t>wordVector</a:t>
            </a:r>
            <a:r>
              <a:rPr lang="en-US" altLang="ko-KR" sz="1000" b="1" dirty="0"/>
              <a:t>, word); </a:t>
            </a:r>
            <a:r>
              <a:rPr lang="en-US" altLang="ko-KR" sz="1000" dirty="0"/>
              <a:t>// </a:t>
            </a:r>
            <a:r>
              <a:rPr lang="ko-KR" altLang="en-US" sz="1000" dirty="0" smtClean="0"/>
              <a:t>벡터에서 문자열을 검색하여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프로그램을 종료합니다</a:t>
            </a:r>
            <a:r>
              <a:rPr lang="en-US" altLang="ko-KR" sz="1000" dirty="0"/>
              <a:t>."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444208" y="3655027"/>
            <a:ext cx="1800200" cy="389682"/>
          </a:xfrm>
          <a:prstGeom prst="wedgeRoundRectCallout">
            <a:avLst>
              <a:gd name="adj1" fmla="val -91451"/>
              <a:gd name="adj2" fmla="val 37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words.txt </a:t>
            </a:r>
            <a:r>
              <a:rPr lang="ko-KR" altLang="en-US" sz="1000" dirty="0">
                <a:solidFill>
                  <a:schemeClr val="tx1"/>
                </a:solidFill>
              </a:rPr>
              <a:t>파일이 소스 파일과 같은 폴더에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72976" y="2636912"/>
            <a:ext cx="2091753" cy="504056"/>
          </a:xfrm>
          <a:prstGeom prst="wedgeRoundRectCallout">
            <a:avLst>
              <a:gd name="adj1" fmla="val -82037"/>
              <a:gd name="adj2" fmla="val -23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r>
              <a:rPr lang="ko-KR" altLang="en-US" sz="1000" dirty="0">
                <a:solidFill>
                  <a:schemeClr val="tx1"/>
                </a:solidFill>
              </a:rPr>
              <a:t>  단어가 </a:t>
            </a:r>
            <a:r>
              <a:rPr lang="en-US" altLang="ko-KR" sz="1000" dirty="0">
                <a:solidFill>
                  <a:schemeClr val="tx1"/>
                </a:solidFill>
              </a:rPr>
              <a:t>word</a:t>
            </a:r>
            <a:r>
              <a:rPr lang="ko-KR" altLang="en-US" sz="1000" dirty="0">
                <a:solidFill>
                  <a:schemeClr val="tx1"/>
                </a:solidFill>
              </a:rPr>
              <a:t>의 문자열을 포함하는지 검사</a:t>
            </a:r>
            <a:r>
              <a:rPr lang="en-US" altLang="ko-KR" sz="1000" dirty="0">
                <a:solidFill>
                  <a:schemeClr val="tx1"/>
                </a:solidFill>
              </a:rPr>
              <a:t>. -1</a:t>
            </a:r>
            <a:r>
              <a:rPr lang="ko-KR" altLang="en-US" sz="1000" dirty="0">
                <a:solidFill>
                  <a:schemeClr val="tx1"/>
                </a:solidFill>
              </a:rPr>
              <a:t>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리턴되면</a:t>
            </a:r>
            <a:r>
              <a:rPr lang="ko-KR" altLang="en-US" sz="1000" dirty="0">
                <a:solidFill>
                  <a:schemeClr val="tx1"/>
                </a:solidFill>
              </a:rPr>
              <a:t> 포함하지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92190" y="4437112"/>
            <a:ext cx="1170338" cy="389682"/>
          </a:xfrm>
          <a:prstGeom prst="wedgeRoundRectCallout">
            <a:avLst>
              <a:gd name="adj1" fmla="val -99442"/>
              <a:gd name="adj2" fmla="val -7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love </a:t>
            </a:r>
            <a:r>
              <a:rPr lang="ko-KR" altLang="en-US" sz="1000" dirty="0">
                <a:solidFill>
                  <a:schemeClr val="tx1"/>
                </a:solidFill>
              </a:rPr>
              <a:t>문자열을 포함하는 단어들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09574" y="5517232"/>
            <a:ext cx="1170338" cy="389682"/>
          </a:xfrm>
          <a:prstGeom prst="wedgeRoundRectCallout">
            <a:avLst>
              <a:gd name="adj1" fmla="val -72806"/>
              <a:gd name="adj2" fmla="val 5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exit</a:t>
            </a:r>
            <a:r>
              <a:rPr lang="ko-KR" altLang="en-US" sz="1000" dirty="0">
                <a:solidFill>
                  <a:schemeClr val="tx1"/>
                </a:solidFill>
              </a:rPr>
              <a:t>을 입력하면 프로그램 종료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89071" y="1190313"/>
            <a:ext cx="1563049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바이너리 값을 그대로 파일에 저장하거나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파일의 바이너리 값을 그대로 읽어서 변수나 버퍼에 저장하는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 smtClean="0"/>
              <a:t>파일이던 </a:t>
            </a:r>
            <a:r>
              <a:rPr lang="ko-KR" altLang="en-US" dirty="0" smtClean="0"/>
              <a:t>바이너리 </a:t>
            </a:r>
            <a:r>
              <a:rPr lang="ko-KR" altLang="en-US" dirty="0" smtClean="0"/>
              <a:t>파일이던 </a:t>
            </a:r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입출력가능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 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ios</a:t>
            </a:r>
            <a:r>
              <a:rPr lang="en-US" altLang="ko-KR" dirty="0" smtClean="0"/>
              <a:t>::binary </a:t>
            </a:r>
            <a:r>
              <a:rPr lang="ko-KR" altLang="en-US" dirty="0" smtClean="0"/>
              <a:t>모드 속성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::binary</a:t>
            </a:r>
            <a:r>
              <a:rPr lang="ko-KR" altLang="en-US" dirty="0" smtClean="0"/>
              <a:t>가 설정되지 않으면 디폴트가 텍스트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358" y="4293096"/>
            <a:ext cx="66247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ifstream</a:t>
            </a:r>
            <a:r>
              <a:rPr lang="en-US" altLang="ko-KR" sz="1400" dirty="0"/>
              <a:t> fin; </a:t>
            </a:r>
          </a:p>
          <a:p>
            <a:pPr fontAlgn="base" latinLnBrk="0"/>
            <a:r>
              <a:rPr lang="en-US" altLang="ko-KR" sz="1400" dirty="0" err="1" smtClean="0"/>
              <a:t>fin.open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</a:t>
            </a:r>
            <a:r>
              <a:rPr lang="ko-KR" altLang="en-US" sz="1400" dirty="0" smtClean="0"/>
              <a:t>읽기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ofstream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fout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::out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쓰기</a:t>
            </a:r>
          </a:p>
          <a:p>
            <a:pPr fontAlgn="base" latinLnBrk="0"/>
            <a:r>
              <a:rPr lang="en-US" altLang="ko-KR" sz="1400" dirty="0" err="1"/>
              <a:t>fstream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fsin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읽기</a:t>
            </a:r>
          </a:p>
        </p:txBody>
      </p:sp>
    </p:spTree>
    <p:extLst>
      <p:ext uri="{BB962C8B-B14F-4D97-AF65-F5344CB8AC3E}">
        <p14:creationId xmlns:p14="http://schemas.microsoft.com/office/powerpoint/2010/main" val="4094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44624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12–7 </a:t>
            </a:r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파일 복사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232168"/>
            <a:ext cx="5587414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파일과 목적 파일의 이름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</a:t>
            </a:r>
            <a:r>
              <a:rPr lang="en-US" altLang="ko-KR" sz="1100" dirty="0"/>
              <a:t>desert.jpg";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:\\temp\\copydesert.jpg</a:t>
            </a:r>
            <a:r>
              <a:rPr lang="en-US" altLang="ko-KR" sz="1100" dirty="0"/>
              <a:t>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fsrc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fsrc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목적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fdest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fdest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</a:t>
            </a:r>
            <a:r>
              <a:rPr lang="ko-KR" altLang="en-US" sz="1100" dirty="0" smtClean="0"/>
              <a:t>오류</a:t>
            </a:r>
            <a:r>
              <a:rPr lang="en-US" altLang="ko-KR" sz="1100" dirty="0" smtClean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파일에서 목적 파일로 복사하기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fsrc.get</a:t>
            </a:r>
            <a:r>
              <a:rPr lang="en-US" altLang="ko-KR" sz="1100" b="1" dirty="0"/>
              <a:t>()) != EOF) { </a:t>
            </a:r>
            <a:r>
              <a:rPr lang="en-US" altLang="ko-KR" sz="1100" dirty="0"/>
              <a:t>// </a:t>
            </a:r>
            <a:r>
              <a:rPr lang="ko-KR" altLang="en-US" sz="1100" dirty="0"/>
              <a:t>소스 파일을 끝까지 한 바이트씩 읽는다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fdest.put</a:t>
            </a:r>
            <a:r>
              <a:rPr lang="en-US" altLang="ko-KR" sz="1100" b="1" dirty="0"/>
              <a:t>(c);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바이트를 파일에 출력한다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을 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로 복사 완료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fsrc.close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fdest.close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131195" y="1859699"/>
            <a:ext cx="1728193" cy="294124"/>
          </a:xfrm>
          <a:prstGeom prst="wedgeRoundRectCallout">
            <a:avLst>
              <a:gd name="adj1" fmla="val -74644"/>
              <a:gd name="adj2" fmla="val 1076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원본</a:t>
            </a:r>
            <a:r>
              <a:rPr lang="en-US" altLang="ko-KR" sz="1000" dirty="0" smtClean="0">
                <a:solidFill>
                  <a:schemeClr val="tx1"/>
                </a:solidFill>
              </a:rPr>
              <a:t> desert.jpg</a:t>
            </a:r>
            <a:r>
              <a:rPr lang="ko-KR" altLang="en-US" sz="1000" dirty="0">
                <a:solidFill>
                  <a:schemeClr val="tx1"/>
                </a:solidFill>
              </a:rPr>
              <a:t>의 경로명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8658"/>
            <a:ext cx="2344958" cy="1758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3016"/>
            <a:ext cx="2344958" cy="1758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192" y="3107377"/>
            <a:ext cx="208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c:\temp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desert.jpg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635896" y="2760627"/>
            <a:ext cx="1813099" cy="335071"/>
          </a:xfrm>
          <a:prstGeom prst="wedgeRoundRectCallout">
            <a:avLst>
              <a:gd name="adj1" fmla="val -66990"/>
              <a:gd name="adj2" fmla="val -83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:\temp\copydesert.jpg</a:t>
            </a:r>
            <a:r>
              <a:rPr lang="ko-KR" altLang="en-US" sz="1000" dirty="0">
                <a:solidFill>
                  <a:schemeClr val="tx1"/>
                </a:solidFill>
              </a:rPr>
              <a:t>로 복사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998" y="5359686"/>
            <a:ext cx="2428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복사된 </a:t>
            </a:r>
            <a:r>
              <a:rPr lang="en-US" altLang="ko-KR" sz="1200" dirty="0" smtClean="0"/>
              <a:t>c:\temp\copydesert.jpg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681573"/>
            <a:ext cx="8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get(),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put()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c:\temp\copydesert.jpg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복사하라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실행 전에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미리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복사해두어야 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9020" y="6279703"/>
            <a:ext cx="280831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c:\temp\desert.jpg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c:\temp\copydesert.jpg</a:t>
            </a:r>
            <a:r>
              <a:rPr lang="ko-KR" altLang="en-US" sz="1200" dirty="0" smtClean="0"/>
              <a:t>로 복사 완료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93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바이너리 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 rot="5400000">
            <a:off x="2155515" y="2133808"/>
            <a:ext cx="1872208" cy="2288703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가로로 말린 두루마리 모양 10"/>
          <p:cNvSpPr/>
          <p:nvPr/>
        </p:nvSpPr>
        <p:spPr>
          <a:xfrm rot="5400000">
            <a:off x="5456421" y="2146357"/>
            <a:ext cx="1872207" cy="226360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Kitae\AppData\Local\Microsoft\Windows\Temporary Internet Files\Content.IE5\JB1LX632\MC9002671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72" y="3559164"/>
            <a:ext cx="291759" cy="4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itae\AppData\Local\Microsoft\Windows\Temporary Internet Files\Content.IE5\O3RL11LC\MC90026718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4" y="3603725"/>
            <a:ext cx="287164" cy="4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itae\AppData\Local\Microsoft\Windows\Temporary Internet Files\Content.IE5\F2JW7Z4E\MC9002671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69" y="2630756"/>
            <a:ext cx="397929" cy="3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itae\AppData\Local\Microsoft\Windows\Temporary Internet Files\Content.IE5\5P0VQN7T\MC90033612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98" y="3278160"/>
            <a:ext cx="571633" cy="7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itae\AppData\Local\Microsoft\Windows\Temporary Internet Files\Content.IE5\JB1LX632\MC90021593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29" y="3065623"/>
            <a:ext cx="883942" cy="5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itae\AppData\Local\Microsoft\Windows\Temporary Internet Files\Content.IE5\MZ0H379T\MC90021505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65" y="2786811"/>
            <a:ext cx="722666" cy="5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23691" y="42774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1917" y="43558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934" y="2803326"/>
            <a:ext cx="18437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길을 걷고 산들 무엇 하나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꽃이 내가 아니듯</a:t>
            </a:r>
            <a:endParaRPr lang="en-US" altLang="ko-KR" sz="1100" dirty="0" smtClean="0"/>
          </a:p>
          <a:p>
            <a:r>
              <a:rPr lang="ko-KR" altLang="en-US" sz="1100" dirty="0" smtClean="0"/>
              <a:t>내가 꽃이 될 수 없는 지금</a:t>
            </a:r>
            <a:endParaRPr lang="en-US" altLang="ko-KR" sz="1100" dirty="0" smtClean="0"/>
          </a:p>
          <a:p>
            <a:r>
              <a:rPr lang="ko-KR" altLang="en-US" sz="1100" dirty="0" smtClean="0"/>
              <a:t>물빛 몸매를 가진 </a:t>
            </a:r>
            <a:endParaRPr lang="en-US" altLang="ko-KR" sz="1100" dirty="0" smtClean="0"/>
          </a:p>
          <a:p>
            <a:r>
              <a:rPr lang="ko-KR" altLang="en-US" sz="1100" dirty="0" smtClean="0"/>
              <a:t>한 마리 학으로</a:t>
            </a:r>
            <a:endParaRPr lang="en-US" altLang="ko-KR" sz="1100" dirty="0" smtClean="0"/>
          </a:p>
          <a:p>
            <a:r>
              <a:rPr lang="ko-KR" altLang="en-US" sz="1100" dirty="0" smtClean="0"/>
              <a:t>살아 무엇 하나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50626" y="5374089"/>
            <a:ext cx="966711" cy="560963"/>
          </a:xfrm>
          <a:prstGeom prst="wedgeRoundRectCallout">
            <a:avLst>
              <a:gd name="adj1" fmla="val 20566"/>
              <a:gd name="adj2" fmla="val -110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만으로구성된</a:t>
            </a:r>
            <a:r>
              <a:rPr lang="ko-KR" altLang="en-US" sz="1000" dirty="0" smtClean="0">
                <a:solidFill>
                  <a:schemeClr val="tx1"/>
                </a:solidFill>
              </a:rPr>
              <a:t>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697885" y="5387441"/>
            <a:ext cx="1389277" cy="547611"/>
          </a:xfrm>
          <a:prstGeom prst="wedgeRoundRectCallout">
            <a:avLst>
              <a:gd name="adj1" fmla="val 15059"/>
              <a:gd name="adj2" fmla="val -994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그림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사운드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동영산</a:t>
            </a:r>
            <a:r>
              <a:rPr lang="ko-KR" altLang="en-US" sz="1000" dirty="0" smtClean="0">
                <a:solidFill>
                  <a:schemeClr val="tx1"/>
                </a:solidFill>
              </a:rPr>
              <a:t> 등으로 구성된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read()/write()</a:t>
            </a:r>
            <a:r>
              <a:rPr lang="ko-KR" altLang="en-US" dirty="0" smtClean="0"/>
              <a:t>로 블록 단위 파일 입출력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/>
          <a:lstStyle/>
          <a:p>
            <a:r>
              <a:rPr lang="en-US" altLang="ko-KR" dirty="0" smtClean="0"/>
              <a:t>get()/put()</a:t>
            </a:r>
          </a:p>
          <a:p>
            <a:pPr lvl="1"/>
            <a:r>
              <a:rPr lang="ko-KR" altLang="en-US" dirty="0" smtClean="0"/>
              <a:t>문자 혹은 바이트 단위로 파일 입출력</a:t>
            </a:r>
            <a:endParaRPr lang="en-US" altLang="ko-KR" dirty="0" smtClean="0"/>
          </a:p>
          <a:p>
            <a:r>
              <a:rPr lang="en-US" altLang="ko-KR" dirty="0" smtClean="0"/>
              <a:t>read()/write()</a:t>
            </a:r>
          </a:p>
          <a:p>
            <a:pPr lvl="1"/>
            <a:r>
              <a:rPr lang="ko-KR" altLang="en-US" dirty="0" smtClean="0"/>
              <a:t>블록 단위로 파일 입출력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72808" cy="18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4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12–8 read()</a:t>
            </a:r>
            <a:r>
              <a:rPr lang="ko-KR" altLang="en-US" dirty="0" smtClean="0"/>
              <a:t>로 텍스트 파일을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8472" y="1830687"/>
            <a:ext cx="496855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char</a:t>
            </a:r>
            <a:r>
              <a:rPr lang="en-US" altLang="ko-KR" sz="1200" dirty="0"/>
              <a:t>* file = "c:\\windows\\system.ini";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fin.open</a:t>
            </a:r>
            <a:r>
              <a:rPr lang="en-US" altLang="ko-KR" sz="1200" dirty="0"/>
              <a:t>(file,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::in | </a:t>
            </a:r>
            <a:r>
              <a:rPr lang="en-US" altLang="ko-KR" sz="1200" b="1" dirty="0" err="1"/>
              <a:t>ios</a:t>
            </a:r>
            <a:r>
              <a:rPr lang="en-US" altLang="ko-KR" sz="1200" b="1" dirty="0"/>
              <a:t>::binary</a:t>
            </a:r>
            <a:r>
              <a:rPr lang="en-US" altLang="ko-KR" sz="1200" dirty="0"/>
              <a:t>); // </a:t>
            </a:r>
            <a:r>
              <a:rPr lang="ko-KR" altLang="en-US" sz="1200" dirty="0"/>
              <a:t>읽기 모드로 파일 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if(!fin) { // </a:t>
            </a:r>
            <a:r>
              <a:rPr lang="ko-KR" altLang="en-US" sz="1200" dirty="0"/>
              <a:t>열기 실패 검사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파일 열기 오류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s[32];</a:t>
            </a:r>
          </a:p>
          <a:p>
            <a:pPr defTabSz="180000"/>
            <a:r>
              <a:rPr lang="en-US" altLang="ko-KR" sz="1200" dirty="0"/>
              <a:t>	while(!</a:t>
            </a:r>
            <a:r>
              <a:rPr lang="en-US" altLang="ko-KR" sz="1200" dirty="0" err="1"/>
              <a:t>fin.eof</a:t>
            </a:r>
            <a:r>
              <a:rPr lang="en-US" altLang="ko-KR" sz="1200" dirty="0"/>
              <a:t>()) { // </a:t>
            </a:r>
            <a:r>
              <a:rPr lang="ko-KR" altLang="en-US" sz="1200" dirty="0" smtClean="0"/>
              <a:t>파일 끝까지 </a:t>
            </a:r>
            <a:r>
              <a:rPr lang="ko-KR" altLang="en-US" sz="1200" dirty="0"/>
              <a:t>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(s, 32); </a:t>
            </a:r>
            <a:r>
              <a:rPr lang="en-US" altLang="ko-KR" sz="1200" dirty="0"/>
              <a:t>// </a:t>
            </a:r>
            <a:r>
              <a:rPr lang="ko-KR" altLang="en-US" sz="1200" dirty="0"/>
              <a:t>최대 </a:t>
            </a:r>
            <a:r>
              <a:rPr lang="en-US" altLang="ko-KR" sz="1200" dirty="0"/>
              <a:t>32 </a:t>
            </a:r>
            <a:r>
              <a:rPr lang="ko-KR" altLang="en-US" sz="1200" dirty="0"/>
              <a:t>바이트를 읽어 배열 </a:t>
            </a:r>
            <a:r>
              <a:rPr lang="en-US" altLang="ko-KR" sz="1200" dirty="0"/>
              <a:t>s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fin.gcount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실제 읽은 바이트 수 알아냄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cout.write</a:t>
            </a:r>
            <a:r>
              <a:rPr lang="en-US" altLang="ko-KR" sz="1200" b="1" dirty="0"/>
              <a:t>(s, n);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버퍼에 있는 </a:t>
            </a:r>
            <a:r>
              <a:rPr lang="en-US" altLang="ko-KR" sz="1200" dirty="0"/>
              <a:t>n </a:t>
            </a:r>
            <a:r>
              <a:rPr lang="ko-KR" altLang="en-US" sz="1200" dirty="0"/>
              <a:t>개의 바이트를 화면에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count += n;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읽은 바이트 수는 </a:t>
            </a:r>
            <a:r>
              <a:rPr lang="en-US" altLang="ko-KR" sz="1200" dirty="0"/>
              <a:t>" &lt;&lt; count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파일 닫기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21040" y="4046678"/>
            <a:ext cx="2657715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</a:p>
          <a:p>
            <a:r>
              <a:rPr lang="ko-KR" altLang="en-US" sz="1200" dirty="0"/>
              <a:t>읽은 바이트 수는 </a:t>
            </a:r>
            <a:r>
              <a:rPr lang="en-US" altLang="ko-KR" sz="1200" dirty="0"/>
              <a:t>219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33208" y="5949280"/>
            <a:ext cx="1931280" cy="335071"/>
          </a:xfrm>
          <a:prstGeom prst="wedgeRoundRectCallout">
            <a:avLst>
              <a:gd name="adj1" fmla="val -59806"/>
              <a:gd name="adj2" fmla="val 1074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파일의 크기는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515" y="1264788"/>
            <a:ext cx="799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read()</a:t>
            </a:r>
            <a:r>
              <a:rPr lang="ko-KR" altLang="en-US" dirty="0"/>
              <a:t>를 이용하여 한번에 </a:t>
            </a:r>
            <a:r>
              <a:rPr lang="en-US" altLang="ko-KR" dirty="0"/>
              <a:t>32</a:t>
            </a:r>
            <a:r>
              <a:rPr lang="ko-KR" altLang="en-US" dirty="0"/>
              <a:t>바이트씩 </a:t>
            </a:r>
            <a:r>
              <a:rPr lang="en-US" altLang="ko-KR" dirty="0"/>
              <a:t>c:\windows\system.ini </a:t>
            </a:r>
            <a:r>
              <a:rPr lang="ko-KR" altLang="en-US" dirty="0"/>
              <a:t>파일을 읽어 화면에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12-9 read()/write()</a:t>
            </a:r>
            <a:r>
              <a:rPr lang="ko-KR" altLang="en-US" dirty="0" smtClean="0"/>
              <a:t>로 이미지 파일 복사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0515" y="1681623"/>
            <a:ext cx="5544616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:\\temp\\tulips.jpg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char*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:\\temp\\copytulips.jpg</a:t>
            </a:r>
            <a:r>
              <a:rPr lang="en-US" altLang="ko-KR" sz="1100" dirty="0"/>
              <a:t>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fsrc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fsrc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fdest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fdest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 smtClean="0"/>
              <a:t>"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파일에서 목적 파일로 복사하기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/>
              <a:t>char 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[1024];</a:t>
            </a:r>
          </a:p>
          <a:p>
            <a:pPr defTabSz="180000"/>
            <a:r>
              <a:rPr lang="en-US" altLang="ko-KR" sz="1100" dirty="0"/>
              <a:t>	while(!</a:t>
            </a:r>
            <a:r>
              <a:rPr lang="en-US" altLang="ko-KR" sz="1100" dirty="0" err="1"/>
              <a:t>fsrc.eof</a:t>
            </a:r>
            <a:r>
              <a:rPr lang="en-US" altLang="ko-KR" sz="1100" dirty="0"/>
              <a:t>()) { // </a:t>
            </a:r>
            <a:r>
              <a:rPr lang="ko-KR" altLang="en-US" sz="1100" dirty="0" smtClean="0"/>
              <a:t>파일 끝까지 </a:t>
            </a:r>
            <a:r>
              <a:rPr lang="ko-KR" altLang="en-US" sz="1100" dirty="0"/>
              <a:t>읽는다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fsrc.read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, 1024); </a:t>
            </a:r>
            <a:r>
              <a:rPr lang="en-US" altLang="ko-KR" sz="1100" dirty="0"/>
              <a:t>// </a:t>
            </a:r>
            <a:r>
              <a:rPr lang="ko-KR" altLang="en-US" sz="1100" dirty="0"/>
              <a:t>최대 </a:t>
            </a:r>
            <a:r>
              <a:rPr lang="en-US" altLang="ko-KR" sz="1100" dirty="0"/>
              <a:t>1024 </a:t>
            </a:r>
            <a:r>
              <a:rPr lang="ko-KR" altLang="en-US" sz="1100" dirty="0"/>
              <a:t>바이트를 읽어 배열 </a:t>
            </a:r>
            <a:r>
              <a:rPr lang="en-US" altLang="ko-KR" sz="1100" dirty="0"/>
              <a:t>s</a:t>
            </a:r>
            <a:r>
              <a:rPr lang="ko-KR" altLang="en-US" sz="1100" dirty="0"/>
              <a:t>에 저장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n = </a:t>
            </a:r>
            <a:r>
              <a:rPr lang="en-US" altLang="ko-KR" sz="1100" b="1" dirty="0" err="1"/>
              <a:t>fsrc.gcount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실제 읽은 바이트 수 알아냄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fdest.write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, n);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바이트 수 만큼 버퍼에서 목적 파일에 기록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을 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로 복사 완료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fsrc.close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fdest.close</a:t>
            </a:r>
            <a:r>
              <a:rPr lang="en-US" altLang="ko-KR" sz="1100" dirty="0" smtClean="0"/>
              <a:t>(); 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297578" y="3451186"/>
            <a:ext cx="247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c:\temp </a:t>
            </a:r>
            <a:r>
              <a:rPr lang="ko-KR" altLang="en-US" sz="1200" dirty="0" smtClean="0"/>
              <a:t>폴더에 있는 </a:t>
            </a:r>
            <a:r>
              <a:rPr lang="en-US" altLang="ko-KR" sz="1200" dirty="0" smtClean="0"/>
              <a:t>tulips.jpg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97578" y="5744303"/>
            <a:ext cx="237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복사</a:t>
            </a:r>
            <a:r>
              <a:rPr lang="ko-KR" altLang="en-US" sz="1200" dirty="0"/>
              <a:t>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c:\temp\copytulips.jpg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31126" y="2172448"/>
            <a:ext cx="2288066" cy="307750"/>
          </a:xfrm>
          <a:prstGeom prst="wedgeRoundRectCallout">
            <a:avLst>
              <a:gd name="adj1" fmla="val -53252"/>
              <a:gd name="adj2" fmla="val 1004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c:\</a:t>
            </a:r>
            <a:r>
              <a:rPr lang="en-US" altLang="ko-KR" sz="1000" smtClean="0">
                <a:solidFill>
                  <a:schemeClr val="tx1"/>
                </a:solidFill>
              </a:rPr>
              <a:t>temp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폴더의 </a:t>
            </a:r>
            <a:r>
              <a:rPr lang="en-US" altLang="ko-KR" sz="1000" dirty="0" smtClean="0">
                <a:solidFill>
                  <a:schemeClr val="tx1"/>
                </a:solidFill>
              </a:rPr>
              <a:t>tulips.jpg</a:t>
            </a:r>
            <a:r>
              <a:rPr lang="ko-KR" altLang="en-US" sz="1000" dirty="0">
                <a:solidFill>
                  <a:schemeClr val="tx1"/>
                </a:solidFill>
              </a:rPr>
              <a:t>의 경로명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937731" y="3050827"/>
            <a:ext cx="1813099" cy="335071"/>
          </a:xfrm>
          <a:prstGeom prst="wedgeRoundRectCallout">
            <a:avLst>
              <a:gd name="adj1" fmla="val -74407"/>
              <a:gd name="adj2" fmla="val -757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:\temp\copytulips.jpg</a:t>
            </a:r>
            <a:r>
              <a:rPr lang="ko-KR" altLang="en-US" sz="1000" dirty="0">
                <a:solidFill>
                  <a:schemeClr val="tx1"/>
                </a:solidFill>
              </a:rPr>
              <a:t>로 복사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25260"/>
            <a:ext cx="2342344" cy="17567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78" y="4013731"/>
            <a:ext cx="2342344" cy="17567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515" y="1264788"/>
            <a:ext cx="799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write()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</a:t>
            </a:r>
            <a:r>
              <a:rPr lang="ko-KR" altLang="en-US" dirty="0" smtClean="0"/>
              <a:t>텍스트 파일이든 바이너리 파일이든 복사하는 </a:t>
            </a:r>
            <a:r>
              <a:rPr lang="ko-KR" altLang="en-US" dirty="0"/>
              <a:t>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84168" y="6224484"/>
            <a:ext cx="280831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c:\temp\tulips.jpg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c:\temp\copytulips.jpg</a:t>
            </a:r>
            <a:r>
              <a:rPr lang="ko-KR" altLang="en-US" sz="1200" dirty="0" smtClean="0"/>
              <a:t>로 복사 완료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12-10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배열과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바이너리 파일에 저장하고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80112" y="4133092"/>
            <a:ext cx="3303239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0 1 2 3 4 5 6 7 8 9</a:t>
            </a:r>
          </a:p>
          <a:p>
            <a:r>
              <a:rPr lang="en-US" altLang="ko-KR" sz="1100" dirty="0"/>
              <a:t>3.15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45228" y="1315502"/>
            <a:ext cx="4997152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char* file = "c</a:t>
            </a:r>
            <a:r>
              <a:rPr lang="en-US" altLang="ko-KR" sz="1100" dirty="0" smtClean="0"/>
              <a:t>:\\temp\\data.dat</a:t>
            </a:r>
            <a:r>
              <a:rPr lang="en-US" altLang="ko-KR" sz="1100" dirty="0"/>
              <a:t>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fout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fout.open</a:t>
            </a:r>
            <a:r>
              <a:rPr lang="en-US" altLang="ko-KR" sz="1100" dirty="0"/>
              <a:t>(file,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 // </a:t>
            </a:r>
            <a:r>
              <a:rPr lang="ko-KR" altLang="en-US" sz="1100" dirty="0"/>
              <a:t>읽기 모드로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fout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파일 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n[] = {0,1,2,3,4,5,6,7,8,9};</a:t>
            </a:r>
          </a:p>
          <a:p>
            <a:pPr defTabSz="180000"/>
            <a:r>
              <a:rPr lang="en-US" altLang="ko-KR" sz="1100" dirty="0"/>
              <a:t>	double d = 3.15;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fout.write</a:t>
            </a:r>
            <a:r>
              <a:rPr lang="en-US" altLang="ko-KR" sz="1100" b="1" dirty="0"/>
              <a:t>((char*)n, </a:t>
            </a:r>
            <a:r>
              <a:rPr lang="en-US" altLang="ko-KR" sz="1100" b="1" dirty="0" err="1"/>
              <a:t>sizeof</a:t>
            </a:r>
            <a:r>
              <a:rPr lang="en-US" altLang="ko-KR" sz="1100" b="1" dirty="0"/>
              <a:t>(n));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ko-KR" altLang="en-US" sz="1100" dirty="0"/>
              <a:t>배열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을 한번에 파일에 </a:t>
            </a:r>
            <a:r>
              <a:rPr lang="ko-KR" altLang="en-US" sz="1100" dirty="0"/>
              <a:t>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fout.write</a:t>
            </a:r>
            <a:r>
              <a:rPr lang="en-US" altLang="ko-KR" sz="1100" dirty="0"/>
              <a:t>((char*)(&amp;d),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(d)); // double </a:t>
            </a:r>
            <a:r>
              <a:rPr lang="ko-KR" altLang="en-US" sz="1100" dirty="0"/>
              <a:t>값 하나를 파일에 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fout.close</a:t>
            </a:r>
            <a:r>
              <a:rPr lang="en-US" altLang="ko-KR" sz="1100" dirty="0"/>
              <a:t>();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배열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d </a:t>
            </a:r>
            <a:r>
              <a:rPr lang="ko-KR" altLang="en-US" sz="1100" dirty="0"/>
              <a:t>값을 임의의 값으로 변경시킨다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n[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]=99;</a:t>
            </a:r>
          </a:p>
          <a:p>
            <a:pPr defTabSz="180000"/>
            <a:r>
              <a:rPr lang="en-US" altLang="ko-KR" sz="1100" dirty="0"/>
              <a:t>	d = 8.15</a:t>
            </a:r>
            <a:r>
              <a:rPr lang="en-US" altLang="ko-KR" sz="1100" dirty="0" smtClean="0"/>
              <a:t>;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1353644"/>
            <a:ext cx="3303240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배열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d </a:t>
            </a:r>
            <a:r>
              <a:rPr lang="ko-KR" altLang="en-US" sz="1100" dirty="0"/>
              <a:t>값을 파일에서 </a:t>
            </a:r>
            <a:r>
              <a:rPr lang="ko-KR" altLang="en-US" sz="1100" dirty="0" smtClean="0"/>
              <a:t>읽어 </a:t>
            </a:r>
            <a:r>
              <a:rPr lang="ko-KR" altLang="en-US" sz="1100" dirty="0"/>
              <a:t>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fin(file,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::binary);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if(!fin)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파일 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fin.read</a:t>
            </a:r>
            <a:r>
              <a:rPr lang="en-US" altLang="ko-KR" sz="1100" b="1" dirty="0"/>
              <a:t>((char*)n, </a:t>
            </a:r>
            <a:r>
              <a:rPr lang="en-US" altLang="ko-KR" sz="1100" b="1" dirty="0" err="1"/>
              <a:t>sizeof</a:t>
            </a:r>
            <a:r>
              <a:rPr lang="en-US" altLang="ko-KR" sz="1100" b="1" dirty="0"/>
              <a:t>(n));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fin.read</a:t>
            </a:r>
            <a:r>
              <a:rPr lang="en-US" altLang="ko-KR" sz="1100" dirty="0"/>
              <a:t>((char*)(&amp;d),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(d));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n[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 &lt;&lt; 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97" y="5643235"/>
            <a:ext cx="6772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85846" y="5643235"/>
            <a:ext cx="785542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43804" y="52197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2993222" y="5153335"/>
            <a:ext cx="170791" cy="78554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 flipH="1" flipV="1">
            <a:off x="5088489" y="5518447"/>
            <a:ext cx="150430" cy="1446449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56598" y="624167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3.15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529327" y="5943796"/>
            <a:ext cx="699408" cy="16118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46229" y="62483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</a:t>
            </a:r>
            <a:endParaRPr lang="ko-KR" altLang="en-US" sz="1200" dirty="0"/>
          </a:p>
        </p:txBody>
      </p:sp>
      <p:sp>
        <p:nvSpPr>
          <p:cNvPr id="20" name="오른쪽 중괄호 19"/>
          <p:cNvSpPr/>
          <p:nvPr/>
        </p:nvSpPr>
        <p:spPr>
          <a:xfrm rot="16200000" flipH="1">
            <a:off x="3804824" y="5890961"/>
            <a:ext cx="150428" cy="701418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83922" y="6453336"/>
            <a:ext cx="4035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c:\\temp\\data.dat </a:t>
            </a:r>
            <a:r>
              <a:rPr lang="ko-KR" altLang="en-US" sz="1400" dirty="0" smtClean="0"/>
              <a:t>파일 내부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바이너리 파일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07504" y="6138242"/>
            <a:ext cx="2836300" cy="622872"/>
          </a:xfrm>
          <a:prstGeom prst="wedgeRoundRectCallout">
            <a:avLst>
              <a:gd name="adj1" fmla="val 80351"/>
              <a:gd name="adj2" fmla="val -664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타입의 정수는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바이트로 구성되므로 최하위 바이트부터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바이트를 기록한다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그러므로 </a:t>
            </a:r>
            <a:r>
              <a:rPr lang="en-US" altLang="ko-KR" sz="1000" dirty="0">
                <a:solidFill>
                  <a:schemeClr val="tx1"/>
                </a:solidFill>
              </a:rPr>
              <a:t>09 00 00 00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바이트는 거꾸로 조합하면 </a:t>
            </a:r>
            <a:r>
              <a:rPr lang="en-US" altLang="ko-KR" sz="1000" dirty="0">
                <a:solidFill>
                  <a:schemeClr val="tx1"/>
                </a:solidFill>
              </a:rPr>
              <a:t>00000009</a:t>
            </a:r>
            <a:r>
              <a:rPr lang="ko-KR" altLang="en-US" sz="1000" dirty="0">
                <a:solidFill>
                  <a:schemeClr val="tx1"/>
                </a:solidFill>
              </a:rPr>
              <a:t>의 값이다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3177372" y="2266562"/>
            <a:ext cx="1813099" cy="335071"/>
          </a:xfrm>
          <a:prstGeom prst="wedgeRoundRectCallout">
            <a:avLst>
              <a:gd name="adj1" fmla="val -71002"/>
              <a:gd name="adj2" fmla="val 65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바이너리 </a:t>
            </a:r>
            <a:r>
              <a:rPr lang="en-US" altLang="ko-KR" sz="1000" dirty="0">
                <a:solidFill>
                  <a:schemeClr val="tx1"/>
                </a:solidFill>
              </a:rPr>
              <a:t>I/O </a:t>
            </a:r>
            <a:r>
              <a:rPr lang="ko-KR" altLang="en-US" sz="1000" dirty="0">
                <a:solidFill>
                  <a:schemeClr val="tx1"/>
                </a:solidFill>
              </a:rPr>
              <a:t>모드 설정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775007" y="3650063"/>
            <a:ext cx="1998965" cy="335071"/>
          </a:xfrm>
          <a:prstGeom prst="wedgeRoundRectCallout">
            <a:avLst>
              <a:gd name="adj1" fmla="val -85842"/>
              <a:gd name="adj2" fmla="val 790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write()</a:t>
            </a:r>
            <a:r>
              <a:rPr lang="ko-KR" altLang="en-US" sz="1000" dirty="0">
                <a:solidFill>
                  <a:schemeClr val="tx1"/>
                </a:solidFill>
              </a:rPr>
              <a:t>로 한번에 배열을 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749631" y="2157825"/>
            <a:ext cx="1998965" cy="335071"/>
          </a:xfrm>
          <a:prstGeom prst="wedgeRoundRectCallout">
            <a:avLst>
              <a:gd name="adj1" fmla="val -67598"/>
              <a:gd name="adj2" fmla="val 61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read()</a:t>
            </a:r>
            <a:r>
              <a:rPr lang="ko-KR" altLang="en-US" sz="1000" dirty="0">
                <a:solidFill>
                  <a:schemeClr val="tx1"/>
                </a:solidFill>
              </a:rPr>
              <a:t>로 한번에 배열을 읽는다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8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텍스트 </a:t>
            </a:r>
            <a:r>
              <a:rPr lang="en-US" altLang="ko-KR" smtClean="0"/>
              <a:t>I/O</a:t>
            </a:r>
            <a:r>
              <a:rPr lang="ko-KR" altLang="en-US" smtClean="0"/>
              <a:t>와 바이너리 </a:t>
            </a:r>
            <a:r>
              <a:rPr lang="en-US" altLang="ko-KR" smtClean="0"/>
              <a:t>I/O</a:t>
            </a:r>
            <a:r>
              <a:rPr lang="ko-KR" altLang="en-US" smtClean="0"/>
              <a:t>의 확실한 차이점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7"/>
            <a:ext cx="8153400" cy="139974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파일의 끝을 처리하는 방법에는 차이가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든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든 파일의 끝을 만나면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리턴</a:t>
            </a:r>
          </a:p>
          <a:p>
            <a:pPr lvl="0"/>
            <a:r>
              <a:rPr lang="ko-KR" altLang="en-US" dirty="0" err="1" smtClean="0"/>
              <a:t>개행</a:t>
            </a:r>
            <a:r>
              <a:rPr lang="ko-KR" altLang="en-US" dirty="0" smtClean="0"/>
              <a:t> 문자 ‘</a:t>
            </a:r>
            <a:r>
              <a:rPr lang="en-US" altLang="ko-KR" dirty="0" smtClean="0"/>
              <a:t>\n’</a:t>
            </a:r>
            <a:r>
              <a:rPr lang="ko-KR" altLang="en-US" dirty="0" smtClean="0"/>
              <a:t>를 읽고 쓸 때 서로 다르게 작동한다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5" y="3066801"/>
            <a:ext cx="6932821" cy="27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8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실행 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40342" y="1603543"/>
            <a:ext cx="5364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[] = {</a:t>
            </a:r>
            <a:r>
              <a:rPr lang="en-US" altLang="ko-KR" sz="1400" b="1" dirty="0"/>
              <a:t>'a', 'b', '\n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};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/>
              <a:t>파일에 </a:t>
            </a:r>
            <a:r>
              <a:rPr lang="ko-KR" altLang="en-US" sz="1400" b="1" dirty="0"/>
              <a:t>‘</a:t>
            </a:r>
            <a:r>
              <a:rPr lang="en-US" altLang="ko-KR" sz="1400" b="1" dirty="0"/>
              <a:t>a’, ‘b’, ‘\r’, ‘\n’</a:t>
            </a:r>
            <a:r>
              <a:rPr lang="ko-KR" altLang="en-US" sz="1400" b="1" dirty="0"/>
              <a:t>의 </a:t>
            </a:r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개의 바이트 저장</a:t>
            </a:r>
          </a:p>
        </p:txBody>
      </p:sp>
      <p:pic>
        <p:nvPicPr>
          <p:cNvPr id="6" name="_x163488368" descr="EMB000014d02c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42" y="2503363"/>
            <a:ext cx="5364088" cy="68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40342" y="4010724"/>
            <a:ext cx="53640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ofstream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:\\student3.txt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::out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[] = {</a:t>
            </a:r>
            <a:r>
              <a:rPr lang="en-US" altLang="ko-KR" sz="1400" b="1" dirty="0"/>
              <a:t>'a', 'b', '\n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/>
              <a:t>파일에 </a:t>
            </a:r>
            <a:r>
              <a:rPr lang="ko-KR" altLang="en-US" sz="1400" b="1" dirty="0"/>
              <a:t>‘</a:t>
            </a:r>
            <a:r>
              <a:rPr lang="en-US" altLang="ko-KR" sz="1400" b="1" dirty="0"/>
              <a:t>a’, ‘b’, ‘\n’</a:t>
            </a:r>
            <a:r>
              <a:rPr lang="ko-KR" altLang="en-US" sz="1400" b="1" dirty="0"/>
              <a:t>의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개의 바이트 저장</a:t>
            </a:r>
          </a:p>
        </p:txBody>
      </p:sp>
      <p:pic>
        <p:nvPicPr>
          <p:cNvPr id="8" name="_x161976024" descr="EMB000014d02c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42" y="5124018"/>
            <a:ext cx="5364089" cy="6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7" y="1603543"/>
            <a:ext cx="15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텍스트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I/O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모드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744" y="398531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바이너리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I/O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모드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스트림 상태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입출력이 진행되는 동안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열어 놓은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관한 입출력 오류 저장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저장하는 멤버 변수 이용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28" y="3284984"/>
            <a:ext cx="6672039" cy="130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나타내는 비트 정보와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검사하는 멤버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13719"/>
            <a:ext cx="7148032" cy="1863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7148032" cy="2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47664" y="717222"/>
            <a:ext cx="5184576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void </a:t>
            </a:r>
            <a:r>
              <a:rPr lang="en-US" altLang="ko-KR" sz="1100" dirty="0" err="1"/>
              <a:t>showStreamState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&amp; stream)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eof</a:t>
            </a:r>
            <a:r>
              <a:rPr lang="en-US" altLang="ko-KR" sz="1100" dirty="0"/>
              <a:t>() " &lt;&lt; </a:t>
            </a:r>
            <a:r>
              <a:rPr lang="en-US" altLang="ko-KR" sz="1100" dirty="0" err="1"/>
              <a:t>stream.eof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"fail() " &lt;&lt; </a:t>
            </a:r>
            <a:r>
              <a:rPr lang="en-US" altLang="ko-KR" sz="1100" dirty="0" err="1"/>
              <a:t>stream.fail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"bad() " &lt;&lt; </a:t>
            </a:r>
            <a:r>
              <a:rPr lang="en-US" altLang="ko-KR" sz="1100" dirty="0" err="1"/>
              <a:t>stream.bad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"good() " &lt;&lt; </a:t>
            </a:r>
            <a:r>
              <a:rPr lang="en-US" altLang="ko-KR" sz="1100" dirty="0" err="1"/>
              <a:t>stream.good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 = </a:t>
            </a:r>
            <a:r>
              <a:rPr lang="en-US" altLang="ko-KR" sz="1100" dirty="0" smtClean="0"/>
              <a:t>“c:\\temp\\noexist.txt</a:t>
            </a:r>
            <a:r>
              <a:rPr lang="en-US" altLang="ko-KR" sz="1100" dirty="0"/>
              <a:t>"; // </a:t>
            </a:r>
            <a:r>
              <a:rPr lang="ko-KR" altLang="en-US" sz="1100" dirty="0"/>
              <a:t>존재하지 않는 파일명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:\\temp\\student.txt</a:t>
            </a:r>
            <a:r>
              <a:rPr lang="en-US" altLang="ko-KR" sz="1100" dirty="0"/>
              <a:t>"; // </a:t>
            </a:r>
            <a:r>
              <a:rPr lang="ko-KR" altLang="en-US" sz="1100" dirty="0"/>
              <a:t>존재하는 파일명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fin(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); // </a:t>
            </a:r>
            <a:r>
              <a:rPr lang="ko-KR" altLang="en-US" sz="1100" dirty="0"/>
              <a:t>존재하지 않는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smtClean="0"/>
              <a:t>if(!fin)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상태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파일 열기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fin.open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);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상태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 err="1"/>
              <a:t>스트림을</a:t>
            </a:r>
            <a:r>
              <a:rPr lang="ko-KR" altLang="en-US" sz="1100" dirty="0"/>
              <a:t> 끝까지 읽고 화면에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fin.get</a:t>
            </a:r>
            <a:r>
              <a:rPr lang="en-US" altLang="ko-KR" sz="1100" b="1" dirty="0"/>
              <a:t>()) != EOF) 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cout.put</a:t>
            </a:r>
            <a:r>
              <a:rPr lang="en-US" altLang="ko-KR" sz="1100" b="1" dirty="0"/>
              <a:t>((char)c);</a:t>
            </a:r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36184"/>
            <a:ext cx="6491884" cy="68103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12–11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상태 검사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05685" y="3764210"/>
            <a:ext cx="2165978" cy="297004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:\temp\noexist.txt </a:t>
            </a:r>
            <a:r>
              <a:rPr lang="ko-KR" altLang="en-US" sz="1100" dirty="0"/>
              <a:t>열기 오류</a:t>
            </a:r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0</a:t>
            </a:r>
          </a:p>
          <a:p>
            <a:r>
              <a:rPr lang="en-US" altLang="ko-KR" sz="1100" dirty="0"/>
              <a:t>fail() 1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0</a:t>
            </a:r>
          </a:p>
          <a:p>
            <a:r>
              <a:rPr lang="en-US" altLang="ko-KR" sz="1100" dirty="0"/>
              <a:t>c</a:t>
            </a:r>
            <a:r>
              <a:rPr lang="en-US" altLang="ko-KR" sz="1100" dirty="0" smtClean="0"/>
              <a:t>:\temp\student.txt </a:t>
            </a:r>
            <a:r>
              <a:rPr lang="ko-KR" altLang="en-US" sz="1100" dirty="0"/>
              <a:t>파일 열기</a:t>
            </a:r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0</a:t>
            </a:r>
          </a:p>
          <a:p>
            <a:r>
              <a:rPr lang="en-US" altLang="ko-KR" sz="1100" dirty="0"/>
              <a:t>fail() 0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1</a:t>
            </a:r>
          </a:p>
          <a:p>
            <a:r>
              <a:rPr lang="en-US" altLang="ko-KR" sz="1100" dirty="0" err="1" smtClean="0"/>
              <a:t>kitae</a:t>
            </a:r>
            <a:endParaRPr lang="en-US" altLang="ko-KR" sz="1100" dirty="0" smtClean="0"/>
          </a:p>
          <a:p>
            <a:r>
              <a:rPr lang="en-US" altLang="ko-KR" sz="1100" dirty="0" smtClean="0"/>
              <a:t>20131111</a:t>
            </a:r>
          </a:p>
          <a:p>
            <a:r>
              <a:rPr lang="en-US" altLang="ko-KR" sz="1100" dirty="0" smtClean="0"/>
              <a:t>computer</a:t>
            </a:r>
            <a:endParaRPr lang="en-US" altLang="ko-KR" sz="1100" dirty="0"/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1</a:t>
            </a:r>
          </a:p>
          <a:p>
            <a:r>
              <a:rPr lang="en-US" altLang="ko-KR" sz="1100" dirty="0"/>
              <a:t>fail() 1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0</a:t>
            </a:r>
            <a:endParaRPr lang="ko-KR" altLang="en-US" sz="1100" dirty="0"/>
          </a:p>
        </p:txBody>
      </p:sp>
      <p:sp>
        <p:nvSpPr>
          <p:cNvPr id="11" name="왼쪽 중괄호 10"/>
          <p:cNvSpPr/>
          <p:nvPr/>
        </p:nvSpPr>
        <p:spPr>
          <a:xfrm>
            <a:off x="6524282" y="4070747"/>
            <a:ext cx="288032" cy="482693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4696341" y="3899972"/>
            <a:ext cx="1827941" cy="393941"/>
          </a:xfrm>
          <a:custGeom>
            <a:avLst/>
            <a:gdLst>
              <a:gd name="connsiteX0" fmla="*/ 0 w 1595534"/>
              <a:gd name="connsiteY0" fmla="*/ 1147665 h 1147665"/>
              <a:gd name="connsiteX1" fmla="*/ 970383 w 1595534"/>
              <a:gd name="connsiteY1" fmla="*/ 961053 h 1147665"/>
              <a:gd name="connsiteX2" fmla="*/ 1315616 w 1595534"/>
              <a:gd name="connsiteY2" fmla="*/ 382555 h 1147665"/>
              <a:gd name="connsiteX3" fmla="*/ 1595534 w 1595534"/>
              <a:gd name="connsiteY3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534" h="1147665">
                <a:moveTo>
                  <a:pt x="0" y="1147665"/>
                </a:moveTo>
                <a:cubicBezTo>
                  <a:pt x="375557" y="1118118"/>
                  <a:pt x="751114" y="1088571"/>
                  <a:pt x="970383" y="961053"/>
                </a:cubicBezTo>
                <a:cubicBezTo>
                  <a:pt x="1189652" y="833535"/>
                  <a:pt x="1211424" y="542731"/>
                  <a:pt x="1315616" y="382555"/>
                </a:cubicBezTo>
                <a:cubicBezTo>
                  <a:pt x="1419808" y="222379"/>
                  <a:pt x="1507671" y="111189"/>
                  <a:pt x="1595534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6514224" y="4869160"/>
            <a:ext cx="298090" cy="576064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V="1">
            <a:off x="4757763" y="4553440"/>
            <a:ext cx="1766519" cy="602441"/>
          </a:xfrm>
          <a:custGeom>
            <a:avLst/>
            <a:gdLst>
              <a:gd name="connsiteX0" fmla="*/ 0 w 1567543"/>
              <a:gd name="connsiteY0" fmla="*/ 979714 h 979714"/>
              <a:gd name="connsiteX1" fmla="*/ 905069 w 1567543"/>
              <a:gd name="connsiteY1" fmla="*/ 643812 h 979714"/>
              <a:gd name="connsiteX2" fmla="*/ 1259632 w 1567543"/>
              <a:gd name="connsiteY2" fmla="*/ 158620 h 979714"/>
              <a:gd name="connsiteX3" fmla="*/ 1567543 w 1567543"/>
              <a:gd name="connsiteY3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979714">
                <a:moveTo>
                  <a:pt x="0" y="979714"/>
                </a:moveTo>
                <a:cubicBezTo>
                  <a:pt x="347565" y="880187"/>
                  <a:pt x="695130" y="780661"/>
                  <a:pt x="905069" y="643812"/>
                </a:cubicBezTo>
                <a:cubicBezTo>
                  <a:pt x="1115008" y="506963"/>
                  <a:pt x="1149220" y="265922"/>
                  <a:pt x="1259632" y="158620"/>
                </a:cubicBezTo>
                <a:cubicBezTo>
                  <a:pt x="1370044" y="51318"/>
                  <a:pt x="1468793" y="25659"/>
                  <a:pt x="15675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6497710" y="6020471"/>
            <a:ext cx="288032" cy="648072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V="1">
            <a:off x="3131840" y="6146009"/>
            <a:ext cx="3365870" cy="194673"/>
          </a:xfrm>
          <a:custGeom>
            <a:avLst/>
            <a:gdLst>
              <a:gd name="connsiteX0" fmla="*/ 0 w 2146041"/>
              <a:gd name="connsiteY0" fmla="*/ 1520890 h 1520890"/>
              <a:gd name="connsiteX1" fmla="*/ 699796 w 2146041"/>
              <a:gd name="connsiteY1" fmla="*/ 503853 h 1520890"/>
              <a:gd name="connsiteX2" fmla="*/ 2146041 w 2146041"/>
              <a:gd name="connsiteY2" fmla="*/ 0 h 1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041" h="1520890">
                <a:moveTo>
                  <a:pt x="0" y="1520890"/>
                </a:moveTo>
                <a:cubicBezTo>
                  <a:pt x="171061" y="1139112"/>
                  <a:pt x="342122" y="757335"/>
                  <a:pt x="699796" y="503853"/>
                </a:cubicBezTo>
                <a:cubicBezTo>
                  <a:pt x="1057470" y="250371"/>
                  <a:pt x="1601755" y="125185"/>
                  <a:pt x="21460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 flipV="1">
            <a:off x="3251200" y="5553608"/>
            <a:ext cx="3246510" cy="185861"/>
          </a:xfrm>
          <a:custGeom>
            <a:avLst/>
            <a:gdLst>
              <a:gd name="connsiteX0" fmla="*/ 0 w 3068669"/>
              <a:gd name="connsiteY0" fmla="*/ 1330111 h 1330111"/>
              <a:gd name="connsiteX1" fmla="*/ 1209963 w 3068669"/>
              <a:gd name="connsiteY1" fmla="*/ 738983 h 1330111"/>
              <a:gd name="connsiteX2" fmla="*/ 2807854 w 3068669"/>
              <a:gd name="connsiteY2" fmla="*/ 92438 h 1330111"/>
              <a:gd name="connsiteX3" fmla="*/ 3048000 w 3068669"/>
              <a:gd name="connsiteY3" fmla="*/ 18547 h 133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669" h="1330111">
                <a:moveTo>
                  <a:pt x="0" y="1330111"/>
                </a:moveTo>
                <a:cubicBezTo>
                  <a:pt x="370993" y="1137686"/>
                  <a:pt x="741987" y="945262"/>
                  <a:pt x="1209963" y="738983"/>
                </a:cubicBezTo>
                <a:cubicBezTo>
                  <a:pt x="1677939" y="532704"/>
                  <a:pt x="2501515" y="212511"/>
                  <a:pt x="2807854" y="92438"/>
                </a:cubicBezTo>
                <a:cubicBezTo>
                  <a:pt x="3114194" y="-27635"/>
                  <a:pt x="3081097" y="-4544"/>
                  <a:pt x="3048000" y="1854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6497710" y="5532258"/>
            <a:ext cx="288032" cy="432048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94944" y="2780928"/>
            <a:ext cx="1561578" cy="688879"/>
          </a:xfrm>
          <a:prstGeom prst="wedgeRoundRectCallout">
            <a:avLst>
              <a:gd name="adj1" fmla="val 60996"/>
              <a:gd name="adj2" fmla="val 332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존재하지 않는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파일을 </a:t>
            </a:r>
            <a:r>
              <a:rPr lang="ko-KR" altLang="en-US" sz="1000" dirty="0">
                <a:solidFill>
                  <a:schemeClr val="tx1"/>
                </a:solidFill>
              </a:rPr>
              <a:t>열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상태가 어떻게 변하는지 알기 위한 시도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125760" y="4049384"/>
            <a:ext cx="1561578" cy="504056"/>
          </a:xfrm>
          <a:prstGeom prst="wedgeRoundRectCallout">
            <a:avLst>
              <a:gd name="adj1" fmla="val 68866"/>
              <a:gd name="adj2" fmla="val 158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정상적인 파일을 열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스트림의</a:t>
            </a:r>
            <a:r>
              <a:rPr lang="ko-KR" altLang="en-US" sz="1000" dirty="0">
                <a:solidFill>
                  <a:schemeClr val="tx1"/>
                </a:solidFill>
              </a:rPr>
              <a:t> 상태가 어떠한지 보기 위한 시도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25760" y="5672911"/>
            <a:ext cx="1277888" cy="504056"/>
          </a:xfrm>
          <a:prstGeom prst="wedgeRoundRectCallout">
            <a:avLst>
              <a:gd name="adj1" fmla="val 78693"/>
              <a:gd name="adj2" fmla="val 2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EOF</a:t>
            </a:r>
            <a:r>
              <a:rPr lang="ko-KR" altLang="en-US" sz="1000" dirty="0">
                <a:solidFill>
                  <a:schemeClr val="tx1"/>
                </a:solidFill>
              </a:rPr>
              <a:t>를 만났을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</a:t>
            </a:r>
            <a:r>
              <a:rPr lang="ko-KR" altLang="en-US" sz="1000" dirty="0" smtClean="0">
                <a:solidFill>
                  <a:schemeClr val="tx1"/>
                </a:solidFill>
              </a:rPr>
              <a:t> 상태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25" y="877321"/>
            <a:ext cx="2117271" cy="168184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78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2028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텍스트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사람들이 사용하는 글자 혹은 문자들로만 구성되는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% # @ &lt; ? </a:t>
            </a:r>
            <a:r>
              <a:rPr lang="ko-KR" altLang="en-US" dirty="0" smtClean="0"/>
              <a:t>등의 기호 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'\n', '\t' </a:t>
            </a:r>
            <a:r>
              <a:rPr lang="ko-KR" altLang="en-US" dirty="0" smtClean="0"/>
              <a:t>등의 특수 문자도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문자마다 문자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ko-KR" altLang="en-US" dirty="0"/>
              <a:t>텍스트 파일의 종류</a:t>
            </a:r>
            <a:endParaRPr lang="en-US" altLang="ko-KR" dirty="0"/>
          </a:p>
          <a:p>
            <a:pPr lvl="2"/>
            <a:r>
              <a:rPr lang="en-US" altLang="ko-KR" dirty="0"/>
              <a:t>txt </a:t>
            </a:r>
            <a:r>
              <a:rPr lang="ko-KR" altLang="en-US" dirty="0"/>
              <a:t>파일</a:t>
            </a:r>
            <a:r>
              <a:rPr lang="en-US" altLang="ko-KR" dirty="0"/>
              <a:t>, HTML </a:t>
            </a:r>
            <a:r>
              <a:rPr lang="ko-KR" altLang="en-US" dirty="0"/>
              <a:t>파일</a:t>
            </a:r>
            <a:r>
              <a:rPr lang="en-US" altLang="ko-KR" dirty="0"/>
              <a:t>, XML </a:t>
            </a:r>
            <a:r>
              <a:rPr lang="ko-KR" altLang="en-US" dirty="0"/>
              <a:t>파일</a:t>
            </a:r>
            <a:r>
              <a:rPr lang="en-US" altLang="ko-KR" dirty="0"/>
              <a:t>, C++ </a:t>
            </a:r>
            <a:r>
              <a:rPr lang="ko-KR" altLang="en-US" dirty="0"/>
              <a:t>소스 파일</a:t>
            </a:r>
            <a:r>
              <a:rPr lang="en-US" altLang="ko-KR" dirty="0"/>
              <a:t>, C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자바 소스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텍스트 파일과 </a:t>
            </a:r>
            <a:r>
              <a:rPr lang="en-US" altLang="ko-KR" dirty="0" smtClean="0"/>
              <a:t>&lt;Enter&gt;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</a:t>
            </a:r>
            <a:r>
              <a:rPr lang="en-US" altLang="ko-KR" dirty="0"/>
              <a:t>&gt;</a:t>
            </a:r>
            <a:r>
              <a:rPr lang="ko-KR" altLang="en-US" dirty="0"/>
              <a:t>키를 입력하면 텍스트 파일에는 </a:t>
            </a:r>
            <a:r>
              <a:rPr lang="en-US" altLang="ko-KR" dirty="0"/>
              <a:t>‘\r’, ‘\n’</a:t>
            </a:r>
            <a:r>
              <a:rPr lang="ko-KR" altLang="en-US" dirty="0"/>
              <a:t>의 두 코드가 기록됨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7494" y="594928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ASCII </a:t>
            </a:r>
            <a:r>
              <a:rPr lang="ko-KR" altLang="en-US" sz="1400" dirty="0" smtClean="0"/>
              <a:t>코드 표 샘플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91672"/>
            <a:ext cx="5397228" cy="278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2306281"/>
            <a:ext cx="2575207" cy="290694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5" y="2285206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0095" y="2285206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2409" y="2290512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3748" y="1399719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228388" y="1563192"/>
            <a:ext cx="2527691" cy="1257300"/>
          </a:xfrm>
          <a:custGeom>
            <a:avLst/>
            <a:gdLst>
              <a:gd name="connsiteX0" fmla="*/ 2088002 w 2088002"/>
              <a:gd name="connsiteY0" fmla="*/ 0 h 895350"/>
              <a:gd name="connsiteX1" fmla="*/ 335402 w 2088002"/>
              <a:gd name="connsiteY1" fmla="*/ 342900 h 895350"/>
              <a:gd name="connsiteX2" fmla="*/ 2027 w 2088002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002" h="895350">
                <a:moveTo>
                  <a:pt x="2088002" y="0"/>
                </a:moveTo>
                <a:cubicBezTo>
                  <a:pt x="1385533" y="96837"/>
                  <a:pt x="683064" y="193675"/>
                  <a:pt x="335402" y="342900"/>
                </a:cubicBezTo>
                <a:cubicBezTo>
                  <a:pt x="-12260" y="492125"/>
                  <a:pt x="-5117" y="693737"/>
                  <a:pt x="2027" y="8953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859" y="1915412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‘\n’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348367" y="1924732"/>
            <a:ext cx="43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‘\r’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22" idx="2"/>
            <a:endCxn id="24" idx="0"/>
          </p:cNvCxnSpPr>
          <p:nvPr/>
        </p:nvCxnSpPr>
        <p:spPr>
          <a:xfrm>
            <a:off x="6566664" y="2201731"/>
            <a:ext cx="110650" cy="8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31" idx="0"/>
          </p:cNvCxnSpPr>
          <p:nvPr/>
        </p:nvCxnSpPr>
        <p:spPr>
          <a:xfrm flipH="1">
            <a:off x="6888427" y="2192411"/>
            <a:ext cx="97425" cy="98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74213" y="2290512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780415" y="2290512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오른쪽 중괄호 1031"/>
          <p:cNvSpPr/>
          <p:nvPr/>
        </p:nvSpPr>
        <p:spPr>
          <a:xfrm rot="16200000">
            <a:off x="6731304" y="1622826"/>
            <a:ext cx="98222" cy="505590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 1032"/>
          <p:cNvSpPr/>
          <p:nvPr/>
        </p:nvSpPr>
        <p:spPr>
          <a:xfrm>
            <a:off x="4572716" y="1563192"/>
            <a:ext cx="2220300" cy="247650"/>
          </a:xfrm>
          <a:custGeom>
            <a:avLst/>
            <a:gdLst>
              <a:gd name="connsiteX0" fmla="*/ 0 w 2390775"/>
              <a:gd name="connsiteY0" fmla="*/ 0 h 247650"/>
              <a:gd name="connsiteX1" fmla="*/ 1457325 w 2390775"/>
              <a:gd name="connsiteY1" fmla="*/ 57150 h 247650"/>
              <a:gd name="connsiteX2" fmla="*/ 2390775 w 239077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247650">
                <a:moveTo>
                  <a:pt x="0" y="0"/>
                </a:moveTo>
                <a:cubicBezTo>
                  <a:pt x="529431" y="7937"/>
                  <a:pt x="1058863" y="15875"/>
                  <a:pt x="1457325" y="57150"/>
                </a:cubicBezTo>
                <a:cubicBezTo>
                  <a:pt x="1855788" y="98425"/>
                  <a:pt x="2123281" y="173037"/>
                  <a:pt x="2390775" y="2476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954419" y="5032226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160621" y="5032226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3904" y="4869160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481370" y="4896678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134496" y="2309326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923018" y="5041751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54420" y="3732006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923019" y="3732006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2975395" y="596089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716" y="596089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</a:t>
            </a:r>
            <a:r>
              <a:rPr lang="ko-KR" altLang="en-US" sz="1000" dirty="0" err="1" smtClean="0"/>
              <a:t>데이타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6410" y="59608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문자로 표현</a:t>
            </a:r>
            <a:endParaRPr lang="ko-KR" altLang="en-US" sz="1000" dirty="0"/>
          </a:p>
        </p:txBody>
      </p:sp>
      <p:sp>
        <p:nvSpPr>
          <p:cNvPr id="65" name="오른쪽 중괄호 64"/>
          <p:cNvSpPr/>
          <p:nvPr/>
        </p:nvSpPr>
        <p:spPr>
          <a:xfrm rot="5400000">
            <a:off x="3439316" y="556699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중괄호 65"/>
          <p:cNvSpPr/>
          <p:nvPr/>
        </p:nvSpPr>
        <p:spPr>
          <a:xfrm rot="5400000">
            <a:off x="5518311" y="426161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중괄호 66"/>
          <p:cNvSpPr/>
          <p:nvPr/>
        </p:nvSpPr>
        <p:spPr>
          <a:xfrm rot="5400000">
            <a:off x="7800901" y="5251944"/>
            <a:ext cx="110938" cy="1152697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38236" y="5337565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305174" y="5328040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94724" y="6434110"/>
            <a:ext cx="2835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elvis.txt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467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자세히 보기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1" y="2398407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76654" y="2388418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8968" y="2393724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50772" y="2393724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56974" y="2393724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30978" y="5135438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7180" y="5135438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0463" y="4972372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57929" y="4999890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11055" y="2412538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99577" y="5144963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30979" y="3835218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99578" y="3835218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14795" y="5440777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1733" y="5431252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184450" y="5606921"/>
            <a:ext cx="2379306" cy="429242"/>
          </a:xfrm>
          <a:custGeom>
            <a:avLst/>
            <a:gdLst>
              <a:gd name="connsiteX0" fmla="*/ 0 w 2379306"/>
              <a:gd name="connsiteY0" fmla="*/ 0 h 429242"/>
              <a:gd name="connsiteX1" fmla="*/ 1175657 w 2379306"/>
              <a:gd name="connsiteY1" fmla="*/ 429208 h 429242"/>
              <a:gd name="connsiteX2" fmla="*/ 2379306 w 2379306"/>
              <a:gd name="connsiteY2" fmla="*/ 18661 h 42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429242">
                <a:moveTo>
                  <a:pt x="0" y="0"/>
                </a:moveTo>
                <a:cubicBezTo>
                  <a:pt x="389553" y="213049"/>
                  <a:pt x="779106" y="426098"/>
                  <a:pt x="1175657" y="429208"/>
                </a:cubicBezTo>
                <a:cubicBezTo>
                  <a:pt x="1572208" y="432318"/>
                  <a:pt x="1975757" y="225489"/>
                  <a:pt x="2379306" y="18661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0979" y="6043994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0x31 -&gt;</a:t>
            </a:r>
            <a:r>
              <a:rPr lang="ko-KR" altLang="en-US" sz="1200" dirty="0" smtClean="0"/>
              <a:t> 문자 </a:t>
            </a:r>
            <a:r>
              <a:rPr lang="en-US" altLang="ko-KR" sz="1200" dirty="0" smtClean="0"/>
              <a:t>‘1’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022969" y="3816081"/>
            <a:ext cx="5218549" cy="1213027"/>
          </a:xfrm>
          <a:custGeom>
            <a:avLst/>
            <a:gdLst>
              <a:gd name="connsiteX0" fmla="*/ 5218549 w 5218549"/>
              <a:gd name="connsiteY0" fmla="*/ 1213027 h 1213027"/>
              <a:gd name="connsiteX1" fmla="*/ 105373 w 5218549"/>
              <a:gd name="connsiteY1" fmla="*/ 48 h 1213027"/>
              <a:gd name="connsiteX2" fmla="*/ 2260745 w 5218549"/>
              <a:gd name="connsiteY2" fmla="*/ 1175705 h 121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549" h="1213027">
                <a:moveTo>
                  <a:pt x="5218549" y="1213027"/>
                </a:moveTo>
                <a:cubicBezTo>
                  <a:pt x="2908444" y="609647"/>
                  <a:pt x="598340" y="6268"/>
                  <a:pt x="105373" y="48"/>
                </a:cubicBezTo>
                <a:cubicBezTo>
                  <a:pt x="-387594" y="-6172"/>
                  <a:pt x="936575" y="584766"/>
                  <a:pt x="2260745" y="117570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818" y="355769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 </a:t>
            </a:r>
            <a:r>
              <a:rPr lang="en-US" altLang="ko-KR" sz="1200" smtClean="0"/>
              <a:t>-&gt;</a:t>
            </a:r>
            <a:r>
              <a:rPr lang="ko-KR" altLang="en-US" sz="1200" dirty="0" smtClean="0"/>
              <a:t> 스페이스 </a:t>
            </a:r>
            <a:r>
              <a:rPr lang="en-US" altLang="ko-KR" sz="1200" dirty="0" smtClean="0"/>
              <a:t>‘ ’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4079" y="1412776"/>
            <a:ext cx="319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 한 번에 두 개의 제어 문자 삽입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 0x0D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\r</a:t>
            </a:r>
            <a:r>
              <a:rPr lang="en-US" altLang="ko-KR" sz="1200" dirty="0" smtClean="0"/>
              <a:t>'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0x0A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\n</a:t>
            </a:r>
            <a:r>
              <a:rPr lang="en-US" altLang="ko-KR" sz="1200" dirty="0" smtClean="0"/>
              <a:t>'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456096" y="1782055"/>
            <a:ext cx="496173" cy="643813"/>
          </a:xfrm>
          <a:custGeom>
            <a:avLst/>
            <a:gdLst>
              <a:gd name="connsiteX0" fmla="*/ 496173 w 496173"/>
              <a:gd name="connsiteY0" fmla="*/ 0 h 643813"/>
              <a:gd name="connsiteX1" fmla="*/ 76295 w 496173"/>
              <a:gd name="connsiteY1" fmla="*/ 242596 h 643813"/>
              <a:gd name="connsiteX2" fmla="*/ 1650 w 496173"/>
              <a:gd name="connsiteY2" fmla="*/ 643813 h 64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73" h="643813">
                <a:moveTo>
                  <a:pt x="496173" y="0"/>
                </a:moveTo>
                <a:cubicBezTo>
                  <a:pt x="327444" y="67647"/>
                  <a:pt x="158715" y="135294"/>
                  <a:pt x="76295" y="242596"/>
                </a:cubicBezTo>
                <a:cubicBezTo>
                  <a:pt x="-6125" y="349898"/>
                  <a:pt x="-2238" y="496855"/>
                  <a:pt x="1650" y="64381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681184" y="1987329"/>
            <a:ext cx="355060" cy="419877"/>
          </a:xfrm>
          <a:custGeom>
            <a:avLst/>
            <a:gdLst>
              <a:gd name="connsiteX0" fmla="*/ 355060 w 355060"/>
              <a:gd name="connsiteY0" fmla="*/ 0 h 419877"/>
              <a:gd name="connsiteX1" fmla="*/ 56481 w 355060"/>
              <a:gd name="connsiteY1" fmla="*/ 177281 h 419877"/>
              <a:gd name="connsiteX2" fmla="*/ 497 w 355060"/>
              <a:gd name="connsiteY2" fmla="*/ 419877 h 4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60" h="419877">
                <a:moveTo>
                  <a:pt x="355060" y="0"/>
                </a:moveTo>
                <a:cubicBezTo>
                  <a:pt x="235317" y="53651"/>
                  <a:pt x="115575" y="107302"/>
                  <a:pt x="56481" y="177281"/>
                </a:cubicBezTo>
                <a:cubicBezTo>
                  <a:pt x="-2613" y="247261"/>
                  <a:pt x="-1058" y="333569"/>
                  <a:pt x="497" y="419877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파일이란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문자로 표현되지 않는 바이너리 데이터가 기록된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코드는 문자로 표현되지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해석되지 않는 것도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바이트의 의미는 파일을 만든 응용프로그램 만이 해석 가능</a:t>
            </a:r>
            <a:endParaRPr lang="en-US" altLang="ko-KR" dirty="0" smtClean="0"/>
          </a:p>
          <a:p>
            <a:r>
              <a:rPr lang="ko-KR" altLang="en-US" dirty="0" smtClean="0"/>
              <a:t>바이너리 파일의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jpeg, bmp </a:t>
            </a:r>
            <a:r>
              <a:rPr lang="ko-KR" altLang="en-US" dirty="0" smtClean="0"/>
              <a:t>등의 이미지 파일</a:t>
            </a:r>
          </a:p>
          <a:p>
            <a:pPr lvl="2"/>
            <a:r>
              <a:rPr lang="en-US" altLang="ko-KR" dirty="0" smtClean="0"/>
              <a:t>mp3 </a:t>
            </a:r>
            <a:r>
              <a:rPr lang="ko-KR" altLang="en-US" dirty="0" smtClean="0"/>
              <a:t>등의 오디오 파일</a:t>
            </a:r>
          </a:p>
          <a:p>
            <a:pPr lvl="2"/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멀티미디어 문서 파일</a:t>
            </a:r>
          </a:p>
          <a:p>
            <a:pPr lvl="2"/>
            <a:r>
              <a:rPr lang="en-US" altLang="ko-KR" dirty="0" err="1" smtClean="0"/>
              <a:t>obj</a:t>
            </a:r>
            <a:r>
              <a:rPr lang="en-US" altLang="ko-KR" dirty="0" smtClean="0"/>
              <a:t>, exe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코드나 실행 파일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5962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35896" y="2348880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5174" y="527835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2495" y="527835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</a:t>
            </a:r>
            <a:r>
              <a:rPr lang="ko-KR" altLang="en-US" sz="1000" dirty="0" err="1" smtClean="0"/>
              <a:t>데이타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" name="오른쪽 중괄호 9"/>
          <p:cNvSpPr/>
          <p:nvPr/>
        </p:nvSpPr>
        <p:spPr>
          <a:xfrm rot="5400000">
            <a:off x="3159095" y="488445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5238090" y="357907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68044" y="1412776"/>
            <a:ext cx="1225757" cy="360040"/>
          </a:xfrm>
          <a:prstGeom prst="wedgeRoundRectCallout">
            <a:avLst>
              <a:gd name="adj1" fmla="val -25418"/>
              <a:gd name="adj2" fmla="val 2088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매핑되지</a:t>
            </a:r>
            <a:r>
              <a:rPr lang="ko-KR" altLang="en-US" sz="1000" dirty="0">
                <a:solidFill>
                  <a:schemeClr val="tx1"/>
                </a:solidFill>
              </a:rPr>
              <a:t> 않는 바이너리 </a:t>
            </a:r>
            <a:r>
              <a:rPr lang="ko-KR" altLang="en-US" sz="1000" dirty="0" smtClean="0">
                <a:solidFill>
                  <a:schemeClr val="tx1"/>
                </a:solidFill>
              </a:rPr>
              <a:t>값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257" y="2348880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6489" y="37548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10954" y="5877272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9656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hwp</a:t>
            </a:r>
            <a:r>
              <a:rPr lang="ko-KR" altLang="en-US" dirty="0"/>
              <a:t> </a:t>
            </a:r>
            <a:r>
              <a:rPr lang="ko-KR" altLang="en-US" dirty="0" smtClean="0"/>
              <a:t>파일은 텍스트 파일인가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바이너리 파일인가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바이너리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한글이나 영어 문자 포함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글자 색이나 서체 등의 문자 포맷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비트맵 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</a:t>
            </a:r>
            <a:r>
              <a:rPr lang="en-US" altLang="ko-KR" dirty="0"/>
              <a:t> </a:t>
            </a:r>
            <a:r>
              <a:rPr lang="ko-KR" altLang="en-US" dirty="0" smtClean="0"/>
              <a:t>등의 그래픽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마진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마진 등 문서 포맷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23994</TotalTime>
  <Words>2561</Words>
  <Application>Microsoft Office PowerPoint</Application>
  <PresentationFormat>화면 슬라이드 쇼(4:3)</PresentationFormat>
  <Paragraphs>787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HY나무L</vt:lpstr>
      <vt:lpstr>맑은 고딕</vt:lpstr>
      <vt:lpstr>바탕</vt:lpstr>
      <vt:lpstr>휴먼편지체</vt:lpstr>
      <vt:lpstr>Arial</vt:lpstr>
      <vt:lpstr>Wingdings</vt:lpstr>
      <vt:lpstr>Wingdings 2</vt:lpstr>
      <vt:lpstr>Wingdings 3</vt:lpstr>
      <vt:lpstr>가을</vt:lpstr>
      <vt:lpstr>PowerPoint 프레젠테이션</vt:lpstr>
      <vt:lpstr>학습 목표</vt:lpstr>
      <vt:lpstr>텍스트 파일과 바이너리 파일</vt:lpstr>
      <vt:lpstr>텍스트 파일</vt:lpstr>
      <vt:lpstr>텍스트 파일의 내부</vt:lpstr>
      <vt:lpstr>자세히 보기</vt:lpstr>
      <vt:lpstr>바이너리 파일</vt:lpstr>
      <vt:lpstr>바이너리 파일의 내부</vt:lpstr>
      <vt:lpstr>hwp 파일은 텍스트 파일인가? 바이너리 파일인가?</vt:lpstr>
      <vt:lpstr>C++ 표준 파일 입출력 라이브러리</vt:lpstr>
      <vt:lpstr>템플릿에 char 타입으로 구체화한 클래스들</vt:lpstr>
      <vt:lpstr>파일 입출력 스트림은 파일을 프로그램과 연결한다.</vt:lpstr>
      <vt:lpstr>헤더 파일과 namespace </vt:lpstr>
      <vt:lpstr>파일 입출력 모드 : 텍스트 I/O와 바이너리 I/O</vt:lpstr>
      <vt:lpstr>&lt;&lt; 연산자를 이용한 간단한 파일 출력</vt:lpstr>
      <vt:lpstr>예제 12–1 키보드로 입력 받아 텍스트 파일 저장하기</vt:lpstr>
      <vt:lpstr>예제 12–2 ifstream과 &gt;&gt; 연산자로 텍스트 파일 읽기</vt:lpstr>
      <vt:lpstr>파일 모드(file mode)</vt:lpstr>
      <vt:lpstr>파일 모드 설정</vt:lpstr>
      <vt:lpstr>예제 12–3 get()을 이용한 텍스트 파일 읽기</vt:lpstr>
      <vt:lpstr>get()과 EOF</vt:lpstr>
      <vt:lpstr>get()으로 파일의 끝을 인지하는 방법</vt:lpstr>
      <vt:lpstr>파일의 끝을 잘못 인지하는 코드</vt:lpstr>
      <vt:lpstr>예제 12-4  텍스트 파일 연결</vt:lpstr>
      <vt:lpstr>텍스트 파일의 라인 단위 읽기</vt:lpstr>
      <vt:lpstr>예제 12-5 istream의 getline()을 이용하여 텍스트 파일을 읽고 화면 출력</vt:lpstr>
      <vt:lpstr>예제 12-6 getline(ifstream&amp;, string&amp;)으로 words.txt 파일을 읽고 단어 검색</vt:lpstr>
      <vt:lpstr>바이너리 I/O</vt:lpstr>
      <vt:lpstr>예제 12–7 바이너리 I/O로 파일 복사</vt:lpstr>
      <vt:lpstr>read()/write()로 블록 단위 파일 입출력</vt:lpstr>
      <vt:lpstr>예제 12–8 read()로 텍스트 파일을 바이너리 I/O로 읽기</vt:lpstr>
      <vt:lpstr>예제 12-9 read()/write()로 이미지 파일 복사 </vt:lpstr>
      <vt:lpstr>예제 12-10  int 배열과 double 값을 바이너리 파일에 저장하고 읽기</vt:lpstr>
      <vt:lpstr>텍스트 I/O와 바이너리 I/O의 확실한 차이점</vt:lpstr>
      <vt:lpstr>텍스트 I/O와 바이너리 I/O의 실행 결과 비교</vt:lpstr>
      <vt:lpstr>스트림 상태 검사</vt:lpstr>
      <vt:lpstr>스트림 상태를 나타내는 비트 정보와 스트림 상태를 검사하는 멤버 함수</vt:lpstr>
      <vt:lpstr>예제 12–11 스트림 상태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581</cp:revision>
  <dcterms:created xsi:type="dcterms:W3CDTF">2011-08-27T14:53:28Z</dcterms:created>
  <dcterms:modified xsi:type="dcterms:W3CDTF">2019-11-24T13:16:58Z</dcterms:modified>
</cp:coreProperties>
</file>