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370" r:id="rId3"/>
    <p:sldId id="333" r:id="rId4"/>
    <p:sldId id="334" r:id="rId5"/>
    <p:sldId id="350" r:id="rId6"/>
    <p:sldId id="335" r:id="rId7"/>
    <p:sldId id="337" r:id="rId8"/>
    <p:sldId id="362" r:id="rId9"/>
    <p:sldId id="368" r:id="rId10"/>
    <p:sldId id="336" r:id="rId11"/>
    <p:sldId id="338" r:id="rId12"/>
    <p:sldId id="339" r:id="rId13"/>
    <p:sldId id="371" r:id="rId14"/>
    <p:sldId id="372" r:id="rId15"/>
    <p:sldId id="261" r:id="rId16"/>
    <p:sldId id="326" r:id="rId17"/>
    <p:sldId id="340" r:id="rId18"/>
    <p:sldId id="327" r:id="rId19"/>
    <p:sldId id="352" r:id="rId20"/>
    <p:sldId id="351" r:id="rId21"/>
    <p:sldId id="328" r:id="rId22"/>
    <p:sldId id="353" r:id="rId23"/>
    <p:sldId id="373" r:id="rId24"/>
    <p:sldId id="342" r:id="rId25"/>
    <p:sldId id="366" r:id="rId26"/>
    <p:sldId id="345" r:id="rId27"/>
    <p:sldId id="343" r:id="rId28"/>
    <p:sldId id="355" r:id="rId29"/>
    <p:sldId id="346" r:id="rId30"/>
    <p:sldId id="367" r:id="rId31"/>
    <p:sldId id="344" r:id="rId32"/>
    <p:sldId id="348" r:id="rId33"/>
    <p:sldId id="349" r:id="rId34"/>
    <p:sldId id="357" r:id="rId35"/>
    <p:sldId id="358" r:id="rId36"/>
    <p:sldId id="347" r:id="rId37"/>
    <p:sldId id="374" r:id="rId38"/>
    <p:sldId id="359" r:id="rId39"/>
    <p:sldId id="360" r:id="rId40"/>
    <p:sldId id="361" r:id="rId41"/>
    <p:sldId id="329" r:id="rId42"/>
    <p:sldId id="363" r:id="rId43"/>
    <p:sldId id="364" r:id="rId44"/>
    <p:sldId id="332" r:id="rId45"/>
    <p:sldId id="365" r:id="rId46"/>
    <p:sldId id="369" r:id="rId47"/>
    <p:sldId id="375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D9D9"/>
    <a:srgbClr val="FF8989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4" autoAdjust="0"/>
    <p:restoredTop sz="96441" autoAdjust="0"/>
  </p:normalViewPr>
  <p:slideViewPr>
    <p:cSldViewPr>
      <p:cViewPr varScale="1">
        <p:scale>
          <a:sx n="98" d="100"/>
          <a:sy n="98" d="100"/>
        </p:scale>
        <p:origin x="9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04" y="1"/>
            <a:ext cx="9154903" cy="686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9D03-9E70-4544-A426-E6FD0AB32495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D8A0E19-1F37-41A7-AF21-59B6F50B4A93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EC5B-8D53-4B1F-8C65-16FCBFC0FF6D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F163-94C9-4911-9F1B-32931343353B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ED86AD-F980-4377-B939-03874F11430E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AB96E0-2F70-48BA-956D-17C3B70B1F7D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AEE-B393-4676-91B7-D8B97A9DDAE2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A53-CDD5-409D-975A-5B789FD6C3CD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51B0-94B9-4A6E-9C45-57EBA0AAF277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B5B6DE2-680B-47BF-AF22-387882E5B173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9F28E0-0CCB-420F-9995-39F4905AB1FC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4–3 </a:t>
            </a:r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6836" y="1412776"/>
            <a:ext cx="66015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 {	radius = 1; }</a:t>
            </a:r>
          </a:p>
          <a:p>
            <a:pPr defTabSz="180000"/>
            <a:r>
              <a:rPr lang="en-US" altLang="ko-KR" sz="1200" b="1" dirty="0"/>
              <a:t>	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 = { Circle(10), Circle(20), </a:t>
            </a:r>
            <a:r>
              <a:rPr lang="en-US" altLang="ko-KR" sz="1200" b="1" dirty="0" smtClean="0"/>
              <a:t>Circle() </a:t>
            </a:r>
            <a:r>
              <a:rPr lang="en-US" altLang="ko-KR" sz="1200" b="1" dirty="0"/>
              <a:t>}; 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Circle </a:t>
            </a:r>
            <a:r>
              <a:rPr lang="ko-KR" altLang="en-US" sz="1200" dirty="0" smtClean="0"/>
              <a:t>배열 </a:t>
            </a:r>
            <a:r>
              <a:rPr lang="ko-KR" altLang="en-US" sz="1200" dirty="0"/>
              <a:t>초기화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6836" y="5805264"/>
            <a:ext cx="660150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8024" y="3645024"/>
            <a:ext cx="3312368" cy="695466"/>
          </a:xfrm>
          <a:prstGeom prst="wedgeRoundRectCallout">
            <a:avLst>
              <a:gd name="adj1" fmla="val -45232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[0]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Circle(10),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Circle(20),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[2]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</a:t>
            </a:r>
            <a:r>
              <a:rPr lang="ko-KR" altLang="en-US" sz="1000" dirty="0">
                <a:solidFill>
                  <a:schemeClr val="tx1"/>
                </a:solidFill>
              </a:rPr>
              <a:t>이 호출된다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87824" y="4991563"/>
            <a:ext cx="220305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circles[0][0].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32263" y="6212816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배열을 초기화하는 다른 방식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51544" cy="320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4-4 Circle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4843318"/>
            <a:ext cx="468052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[0,0]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Circle [0,1]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12.56</a:t>
            </a:r>
          </a:p>
          <a:p>
            <a:r>
              <a:rPr lang="en-US" altLang="ko-KR" sz="1200" dirty="0"/>
              <a:t>Circle [0,2]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28.26</a:t>
            </a:r>
          </a:p>
          <a:p>
            <a:r>
              <a:rPr lang="en-US" altLang="ko-KR" sz="1200" dirty="0"/>
              <a:t>Circle [1,0]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50.24</a:t>
            </a:r>
          </a:p>
          <a:p>
            <a:r>
              <a:rPr lang="en-US" altLang="ko-KR" sz="1200" dirty="0"/>
              <a:t>Circle [1,1]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78.5</a:t>
            </a:r>
          </a:p>
          <a:p>
            <a:r>
              <a:rPr lang="en-US" altLang="ko-KR" sz="1200" dirty="0"/>
              <a:t>Circle [1,2]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113.04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1628800"/>
            <a:ext cx="46805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circles[2][3];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circles[0][0].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 	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j=0; j&lt;3; j++)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["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"," &lt;&lt; j 	&lt;&lt; "]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circles[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][j].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628800"/>
            <a:ext cx="288032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083624" y="2348879"/>
            <a:ext cx="2808312" cy="711081"/>
          </a:xfrm>
          <a:prstGeom prst="wedgeRoundRectCallout">
            <a:avLst>
              <a:gd name="adj1" fmla="val -57062"/>
              <a:gd name="adj2" fmla="val 161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>
                <a:solidFill>
                  <a:schemeClr val="tx1"/>
                </a:solidFill>
              </a:rPr>
              <a:t>Circle circles[2][3] </a:t>
            </a:r>
            <a:r>
              <a:rPr lang="fr-FR" altLang="ko-KR" sz="1200" dirty="0" smtClean="0">
                <a:solidFill>
                  <a:schemeClr val="tx1"/>
                </a:solidFill>
              </a:rPr>
              <a:t>= </a:t>
            </a:r>
          </a:p>
          <a:p>
            <a:r>
              <a:rPr lang="fr-FR" altLang="ko-KR" sz="1200" dirty="0" smtClean="0">
                <a:solidFill>
                  <a:schemeClr val="tx1"/>
                </a:solidFill>
              </a:rPr>
              <a:t>     { </a:t>
            </a:r>
            <a:r>
              <a:rPr lang="fr-FR" altLang="ko-KR" sz="1200" dirty="0">
                <a:solidFill>
                  <a:schemeClr val="tx1"/>
                </a:solidFill>
              </a:rPr>
              <a:t>{ Circle(1), Circle(2), Circle(3) </a:t>
            </a:r>
            <a:r>
              <a:rPr lang="fr-FR" altLang="ko-KR" sz="12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fr-FR" altLang="ko-KR" sz="1200" dirty="0">
                <a:solidFill>
                  <a:schemeClr val="tx1"/>
                </a:solidFill>
              </a:rPr>
              <a:t> </a:t>
            </a:r>
            <a:r>
              <a:rPr lang="fr-FR" altLang="ko-KR" sz="1200" dirty="0" smtClean="0">
                <a:solidFill>
                  <a:schemeClr val="tx1"/>
                </a:solidFill>
              </a:rPr>
              <a:t>      { </a:t>
            </a:r>
            <a:r>
              <a:rPr lang="fr-FR" altLang="ko-KR" sz="1200" dirty="0">
                <a:solidFill>
                  <a:schemeClr val="tx1"/>
                </a:solidFill>
              </a:rPr>
              <a:t>Circle(4), Circle(5), </a:t>
            </a:r>
            <a:r>
              <a:rPr lang="fr-FR" altLang="ko-KR" sz="1200" dirty="0" smtClean="0">
                <a:solidFill>
                  <a:schemeClr val="tx1"/>
                </a:solidFill>
              </a:rPr>
              <a:t>Circle(6) </a:t>
            </a:r>
            <a:r>
              <a:rPr lang="fr-FR" altLang="ko-KR" sz="1200" dirty="0">
                <a:solidFill>
                  <a:schemeClr val="tx1"/>
                </a:solidFill>
              </a:rPr>
              <a:t>} };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5580112" y="2348880"/>
            <a:ext cx="288032" cy="936104"/>
          </a:xfrm>
          <a:prstGeom prst="rightBrace">
            <a:avLst>
              <a:gd name="adj1" fmla="val 4257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1" y="1457400"/>
            <a:ext cx="8153400" cy="5400600"/>
          </a:xfrm>
        </p:spPr>
        <p:txBody>
          <a:bodyPr/>
          <a:lstStyle/>
          <a:p>
            <a:r>
              <a:rPr lang="en-US" altLang="ko-KR" dirty="0" smtClean="0"/>
              <a:t>public </a:t>
            </a:r>
            <a:r>
              <a:rPr lang="ko-KR" altLang="en-US" dirty="0" smtClean="0"/>
              <a:t>멤버함수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를 가진 </a:t>
            </a:r>
            <a:r>
              <a:rPr lang="en-US" altLang="ko-KR" dirty="0" smtClean="0"/>
              <a:t>Polygon </a:t>
            </a:r>
            <a:r>
              <a:rPr lang="ko-KR" altLang="en-US" dirty="0" smtClean="0"/>
              <a:t>클래스가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두 선언문에 대해 물음에 답하라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(1) </a:t>
            </a:r>
            <a:r>
              <a:rPr lang="ko-KR" altLang="en-US" dirty="0" smtClean="0"/>
              <a:t>포인터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poly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draw() </a:t>
            </a:r>
            <a:r>
              <a:rPr lang="ko-KR" altLang="en-US" dirty="0" smtClean="0"/>
              <a:t>함수를 호출하는 코드를 두 줄로 작성하라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(2) </a:t>
            </a:r>
            <a:r>
              <a:rPr lang="ko-KR" altLang="en-US" dirty="0" smtClean="0"/>
              <a:t>다음 중에서 다른 하나는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      ① </a:t>
            </a:r>
            <a:r>
              <a:rPr lang="en-US" altLang="ko-KR" dirty="0" err="1" smtClean="0"/>
              <a:t>poly.draw</a:t>
            </a:r>
            <a:r>
              <a:rPr lang="en-US" altLang="ko-KR" dirty="0" smtClean="0"/>
              <a:t>();               ② p=&amp;poly;  p-&gt;draw();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③ p=&amp;poly;  (*p).draw();  ④ poly-&gt;draw();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420888"/>
            <a:ext cx="3600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Polygon</a:t>
            </a:r>
            <a:r>
              <a:rPr lang="ko-KR" altLang="en-US" dirty="0" smtClean="0"/>
              <a:t> </a:t>
            </a:r>
            <a:r>
              <a:rPr lang="en-US" altLang="ko-KR" dirty="0" smtClean="0"/>
              <a:t>poly;</a:t>
            </a:r>
          </a:p>
          <a:p>
            <a:r>
              <a:rPr lang="en-US" altLang="ko-KR" dirty="0" smtClean="0"/>
              <a:t>Polygon *p;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0" y="1457400"/>
            <a:ext cx="8377417" cy="54006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대해 물음에 답하라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(1) Sample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[3]; </a:t>
            </a:r>
            <a:r>
              <a:rPr lang="ko-KR" altLang="en-US" dirty="0" smtClean="0"/>
              <a:t>이 실행될 때 출력결과는 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(2) Sample arr2D[2][2]={{Sample(2, 3), Sample(2, 4)},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{Sample(5), Sample()}}; </a:t>
            </a:r>
            <a:r>
              <a:rPr lang="ko-KR" altLang="en-US" dirty="0" smtClean="0"/>
              <a:t>이 실행될 때 출력결과는 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객체포인터를 이용하여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에서 선언된 </a:t>
            </a:r>
            <a:r>
              <a:rPr lang="en-US" altLang="ko-KR" dirty="0" err="1" smtClean="0"/>
              <a:t>arr</a:t>
            </a:r>
            <a:r>
              <a:rPr lang="ko-KR" altLang="en-US" dirty="0" smtClean="0"/>
              <a:t>의 모든 원소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(a)</a:t>
            </a:r>
            <a:r>
              <a:rPr lang="ko-KR" altLang="en-US" dirty="0" smtClean="0"/>
              <a:t>의 합을 출력하는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작성하라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988840"/>
            <a:ext cx="7128792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Sample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</a:p>
          <a:p>
            <a:r>
              <a:rPr lang="en-US" altLang="ko-KR" dirty="0" smtClean="0"/>
              <a:t>public: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Sample() { a=100;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&lt;&lt;a&lt;&lt;‘ ‘;  }</a:t>
            </a:r>
          </a:p>
          <a:p>
            <a:r>
              <a:rPr lang="en-US" altLang="ko-KR" dirty="0" smtClean="0"/>
              <a:t>   Sample(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x) </a:t>
            </a:r>
            <a:r>
              <a:rPr lang="en-US" altLang="ko-KR" dirty="0"/>
              <a:t>{ </a:t>
            </a:r>
            <a:r>
              <a:rPr lang="en-US" altLang="ko-KR" dirty="0" smtClean="0"/>
              <a:t>a=x;  </a:t>
            </a:r>
            <a:r>
              <a:rPr lang="en-US" altLang="ko-KR" dirty="0" err="1"/>
              <a:t>cout</a:t>
            </a:r>
            <a:r>
              <a:rPr lang="en-US" altLang="ko-KR" dirty="0"/>
              <a:t>&lt;&lt;a&lt;&lt;‘ ‘;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Sample(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 </a:t>
            </a:r>
            <a:r>
              <a:rPr lang="en-US" altLang="ko-KR" dirty="0"/>
              <a:t>{ </a:t>
            </a:r>
            <a:r>
              <a:rPr lang="en-US" altLang="ko-KR" dirty="0" smtClean="0"/>
              <a:t>a=x*y;  </a:t>
            </a:r>
            <a:r>
              <a:rPr lang="en-US" altLang="ko-KR" dirty="0" err="1"/>
              <a:t>cout</a:t>
            </a:r>
            <a:r>
              <a:rPr lang="en-US" altLang="ko-KR" dirty="0"/>
              <a:t>&lt;&lt;a&lt;&lt;‘ ‘;  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get() { return a; }</a:t>
            </a:r>
          </a:p>
          <a:p>
            <a:r>
              <a:rPr lang="en-US" altLang="ko-KR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88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메모리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선언을 통해 필요한 메모리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양의 메모리는 배열 선언을 통해 할당</a:t>
            </a:r>
            <a:endParaRPr lang="en-US" altLang="ko-KR" dirty="0" smtClean="0"/>
          </a:p>
          <a:p>
            <a:r>
              <a:rPr lang="ko-KR" altLang="en-US" dirty="0" smtClean="0"/>
              <a:t>동적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양이 예측되지 않는 경우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작성시 할당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중에 </a:t>
            </a:r>
            <a:r>
              <a:rPr lang="en-US" altLang="ko-KR" dirty="0"/>
              <a:t>OS</a:t>
            </a:r>
            <a:r>
              <a:rPr lang="ko-KR" altLang="en-US" dirty="0"/>
              <a:t>로부터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영역 할당 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메모리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배열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객체의 동적 생성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메모리로부터 객체를 위한 메모리 할당 요청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할당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</a:t>
            </a:r>
            <a:r>
              <a:rPr lang="ko-KR" altLang="en-US" dirty="0" smtClean="0"/>
              <a:t>로 할당 받은 메모리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객체의 동적 소멸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 뒤 객체를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반환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delete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기본 연산자</a:t>
            </a:r>
            <a:endParaRPr lang="en-US" altLang="ko-KR" dirty="0" smtClean="0"/>
          </a:p>
          <a:p>
            <a:r>
              <a:rPr lang="en-US" altLang="ko-KR" dirty="0" smtClean="0"/>
              <a:t>new/delete </a:t>
            </a:r>
            <a:r>
              <a:rPr lang="ko-KR" altLang="en-US" dirty="0" smtClean="0"/>
              <a:t>연산자의 사용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new/delete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4501" y="2333198"/>
            <a:ext cx="4793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데이터타입</a:t>
            </a:r>
            <a:r>
              <a:rPr lang="en-US" altLang="ko-KR" dirty="0" smtClean="0"/>
              <a:t> </a:t>
            </a:r>
            <a:r>
              <a:rPr lang="en-US" altLang="ko-KR" dirty="0"/>
              <a:t>*</a:t>
            </a:r>
            <a:r>
              <a:rPr lang="ko-KR" altLang="en-US" dirty="0"/>
              <a:t>포인터변수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 smtClean="0"/>
              <a:t>데이터타입 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ko-KR" altLang="en-US" dirty="0" smtClean="0"/>
              <a:t>포인터변수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773358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 //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char *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char; // char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Circle *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Circle(); // Circle </a:t>
            </a:r>
            <a:r>
              <a:rPr lang="ko-KR" altLang="en-US" sz="1600" dirty="0"/>
              <a:t>클래스 타입의 메모리 동적 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정수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문자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객체 공간 반환</a:t>
            </a:r>
          </a:p>
        </p:txBody>
      </p:sp>
    </p:spTree>
    <p:extLst>
      <p:ext uri="{BB962C8B-B14F-4D97-AF65-F5344CB8AC3E}">
        <p14:creationId xmlns:p14="http://schemas.microsoft.com/office/powerpoint/2010/main" val="30989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타입의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36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4-5 </a:t>
            </a:r>
            <a:r>
              <a:rPr lang="ko-KR" altLang="en-US" dirty="0" smtClean="0"/>
              <a:t>정수형 공간의 동적 할당 및 반환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556792"/>
            <a:ext cx="50405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*p;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if(!p)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메모리를 할당할 수 없습니다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*p = 5; </a:t>
            </a:r>
            <a:r>
              <a:rPr lang="en-US" altLang="ko-KR" sz="1400" dirty="0"/>
              <a:t>// </a:t>
            </a:r>
            <a:r>
              <a:rPr lang="ko-KR" altLang="en-US" sz="1400" dirty="0"/>
              <a:t>할당 받은 정수 공간에 </a:t>
            </a:r>
            <a:r>
              <a:rPr lang="en-US" altLang="ko-KR" sz="1400" dirty="0"/>
              <a:t>5 </a:t>
            </a:r>
            <a:r>
              <a:rPr lang="ko-KR" altLang="en-US" sz="1400" dirty="0"/>
              <a:t>삽입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 = *p;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"*p = " &lt;&lt; *p &lt;&lt; '\n';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= " &lt;&lt; n &lt;&lt; '\n';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p</a:t>
            </a:r>
            <a:r>
              <a:rPr lang="en-US" altLang="ko-KR" sz="1400" b="1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5877272"/>
            <a:ext cx="504056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*p = 5</a:t>
            </a:r>
          </a:p>
          <a:p>
            <a:r>
              <a:rPr lang="en-US" altLang="ko-KR" sz="1400" dirty="0"/>
              <a:t>n = 5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3928" y="2958039"/>
            <a:ext cx="1236712" cy="347733"/>
          </a:xfrm>
          <a:prstGeom prst="wedgeRoundRectCallout">
            <a:avLst>
              <a:gd name="adj1" fmla="val -131242"/>
              <a:gd name="adj2" fmla="val 350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r>
              <a:rPr lang="ko-KR" altLang="en-US" sz="1000" dirty="0" smtClean="0">
                <a:solidFill>
                  <a:schemeClr val="tx1"/>
                </a:solidFill>
              </a:rPr>
              <a:t>이면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메모리 할당 실패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07904" y="2490763"/>
            <a:ext cx="1236712" cy="347733"/>
          </a:xfrm>
          <a:prstGeom prst="wedgeRoundRectCallout">
            <a:avLst>
              <a:gd name="adj1" fmla="val -76920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 할당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63888" y="5207160"/>
            <a:ext cx="1596752" cy="347733"/>
          </a:xfrm>
          <a:prstGeom prst="wedgeRoundRectCallout">
            <a:avLst>
              <a:gd name="adj1" fmla="val -75499"/>
              <a:gd name="adj2" fmla="val -7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할당 받은 메모리 반환</a:t>
            </a:r>
          </a:p>
        </p:txBody>
      </p:sp>
    </p:spTree>
    <p:extLst>
      <p:ext uri="{BB962C8B-B14F-4D97-AF65-F5344CB8AC3E}">
        <p14:creationId xmlns:p14="http://schemas.microsoft.com/office/powerpoint/2010/main" val="15782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 사용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적절치 못한 포인터로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하면 실행 시간 오류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동적으로 할당 받지 않는 메모리 반환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동일한 메모리 두 번 반환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3032" y="2348880"/>
            <a:ext cx="668535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n;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&amp;n;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</a:p>
          <a:p>
            <a:pPr fontAlgn="base" latinLnBrk="0"/>
            <a:r>
              <a:rPr lang="en-US" altLang="ko-KR" sz="1600" dirty="0"/>
              <a:t>// </a:t>
            </a:r>
            <a:r>
              <a:rPr lang="ko-KR" altLang="en-US" sz="1600" dirty="0"/>
              <a:t>포인터 </a:t>
            </a:r>
            <a:r>
              <a:rPr lang="en-US" altLang="ko-KR" sz="1600" dirty="0"/>
              <a:t>p</a:t>
            </a:r>
            <a:r>
              <a:rPr lang="ko-KR" altLang="en-US" sz="1600" dirty="0"/>
              <a:t>가 가리키는 메모리는 동적으로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것이 아님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2176" y="4221088"/>
            <a:ext cx="66762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정상적인 메모리 반환</a:t>
            </a:r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이미 반환한 메모리를 중복 반환할 수 </a:t>
            </a:r>
            <a:r>
              <a:rPr lang="ko-KR" altLang="en-US" sz="1600" dirty="0" smtClean="0"/>
              <a:t>없음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36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객체에 대한 포인터를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객체의 배열을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이용하여 동적으로 메모리나 배열을 할당 받고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를 이용하여 반환할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</a:t>
            </a:r>
            <a:r>
              <a:rPr lang="ko-KR" altLang="en-US" dirty="0"/>
              <a:t>이용하여 동적으로 </a:t>
            </a:r>
            <a:r>
              <a:rPr lang="ko-KR" altLang="en-US" dirty="0" smtClean="0"/>
              <a:t>객체나 객체 배열을 할당 </a:t>
            </a:r>
            <a:r>
              <a:rPr lang="ko-KR" altLang="en-US" dirty="0"/>
              <a:t>받고 </a:t>
            </a:r>
            <a:r>
              <a:rPr lang="en-US" altLang="ko-KR" dirty="0"/>
              <a:t>delete</a:t>
            </a:r>
            <a:r>
              <a:rPr lang="ko-KR" altLang="en-US" dirty="0"/>
              <a:t>를 이용하여 반환할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포인터의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클래스를 이용하여 문자열을 다룰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3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동적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3312" y="1357960"/>
            <a:ext cx="8153400" cy="5400600"/>
          </a:xfrm>
        </p:spPr>
        <p:txBody>
          <a:bodyPr/>
          <a:lstStyle/>
          <a:p>
            <a:r>
              <a:rPr lang="en-US" altLang="ko-KR" dirty="0" smtClean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73448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데이터타입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데이터타입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배열의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 // </a:t>
            </a:r>
            <a:r>
              <a:rPr lang="ko-KR" altLang="en-US" sz="1600" dirty="0"/>
              <a:t>동적 배열 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배열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7924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4-6 </a:t>
            </a:r>
            <a:r>
              <a:rPr lang="ko-KR" altLang="en-US" dirty="0" smtClean="0"/>
              <a:t>정수형 배열의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6644" y="1484784"/>
            <a:ext cx="424847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입력할 정수의 개수는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정수의 개수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if(n &lt;= 0) return 0;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*p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정수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if(!p) 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메모리를 할당할 수 없습니다</a:t>
            </a:r>
            <a:r>
              <a:rPr lang="en-US" altLang="ko-KR" sz="1200" dirty="0"/>
              <a:t>.";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 </a:t>
            </a:r>
            <a:r>
              <a:rPr lang="en-US" altLang="ko-KR" sz="1200" dirty="0"/>
              <a:t>// </a:t>
            </a:r>
            <a:r>
              <a:rPr lang="ko-KR" altLang="en-US" sz="1200" dirty="0"/>
              <a:t>키보드로부터 정수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sum +=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평균 </a:t>
            </a:r>
            <a:r>
              <a:rPr lang="en-US" altLang="ko-KR" sz="1200" dirty="0"/>
              <a:t>= " &lt;&lt; sum/n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 메모리 반환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5178102"/>
            <a:ext cx="1834156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입력할 정수의 개수는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-5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7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3744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사용자로부터 입력할 정수의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개수를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배열을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동적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할당 받고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하나씩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받은 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0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동적 할당 메모리 초기화 및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시 유의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동적 할당 메모리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할당 시 초기화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배열은 동적 할당 시 초기화 불가능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delete</a:t>
            </a:r>
            <a:r>
              <a:rPr lang="ko-KR" altLang="en-US" dirty="0"/>
              <a:t>시 </a:t>
            </a:r>
            <a:r>
              <a:rPr lang="en-US" altLang="ko-KR" dirty="0"/>
              <a:t>[]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</a:t>
            </a:r>
            <a:r>
              <a:rPr lang="ko-KR" altLang="en-US" dirty="0"/>
              <a:t>오류는 아니지만 비정상적인 반환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137792"/>
            <a:ext cx="568040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데이터타입 *포인터변수 </a:t>
            </a:r>
            <a:r>
              <a:rPr lang="en-US" altLang="ko-KR" sz="1400" dirty="0"/>
              <a:t>=</a:t>
            </a:r>
            <a:r>
              <a:rPr lang="en-US" altLang="ko-KR" sz="1400" b="1" dirty="0"/>
              <a:t> new </a:t>
            </a:r>
            <a:r>
              <a:rPr lang="ko-KR" altLang="en-US" sz="1400" dirty="0"/>
              <a:t>데이터타입</a:t>
            </a:r>
            <a:r>
              <a:rPr lang="en-US" altLang="ko-KR" sz="1400" dirty="0"/>
              <a:t>(</a:t>
            </a:r>
            <a:r>
              <a:rPr lang="ko-KR" altLang="en-US" sz="1400" b="1" dirty="0" smtClean="0"/>
              <a:t>초기값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2545740"/>
            <a:ext cx="568040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pInt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b="1" dirty="0"/>
              <a:t>20</a:t>
            </a:r>
            <a:r>
              <a:rPr lang="en-US" altLang="ko-KR" sz="1400" dirty="0"/>
              <a:t>); // 20</a:t>
            </a:r>
            <a:r>
              <a:rPr lang="ko-KR" altLang="en-US" sz="1400" dirty="0"/>
              <a:t>으로 초기화된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 할당</a:t>
            </a:r>
          </a:p>
          <a:p>
            <a:pPr fontAlgn="base" latinLnBrk="0"/>
            <a:r>
              <a:rPr lang="en-US" altLang="ko-KR" sz="1400" dirty="0"/>
              <a:t>char *</a:t>
            </a:r>
            <a:r>
              <a:rPr lang="en-US" altLang="ko-KR" sz="1400" dirty="0" err="1"/>
              <a:t>pChar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char(</a:t>
            </a:r>
            <a:r>
              <a:rPr lang="en-US" altLang="ko-KR" sz="1400" b="1" dirty="0"/>
              <a:t>'a'</a:t>
            </a:r>
            <a:r>
              <a:rPr lang="en-US" altLang="ko-KR" sz="1400" dirty="0"/>
              <a:t>); // ‘a’</a:t>
            </a:r>
            <a:r>
              <a:rPr lang="ko-KR" altLang="en-US" sz="1400" dirty="0"/>
              <a:t>로 초기화된 </a:t>
            </a:r>
            <a:r>
              <a:rPr lang="en-US" altLang="ko-KR" sz="1400" dirty="0"/>
              <a:t>char </a:t>
            </a:r>
            <a:r>
              <a:rPr lang="ko-KR" altLang="en-US" sz="1400" dirty="0"/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717032"/>
            <a:ext cx="57606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</a:t>
            </a:r>
            <a:r>
              <a:rPr lang="en-US" altLang="ko-KR" sz="1400" dirty="0">
                <a:solidFill>
                  <a:srgbClr val="FF0000"/>
                </a:solidFill>
              </a:rPr>
              <a:t>(20)</a:t>
            </a:r>
            <a:r>
              <a:rPr lang="en-US" altLang="ko-KR" sz="1400" dirty="0"/>
              <a:t>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(20)[</a:t>
            </a:r>
            <a:r>
              <a:rPr lang="en-US" altLang="ko-KR" sz="1400" dirty="0"/>
              <a:t>10];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5301208"/>
            <a:ext cx="57606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*p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[10];</a:t>
            </a:r>
          </a:p>
          <a:p>
            <a:pPr fontAlgn="base" latinLnBrk="0"/>
            <a:r>
              <a:rPr lang="en-US" altLang="ko-KR" sz="1400" b="1" dirty="0"/>
              <a:t>delete p;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[] p;</a:t>
            </a:r>
            <a:r>
              <a:rPr lang="ko-KR" altLang="en-US" sz="1400" dirty="0"/>
              <a:t>로 하여야 함</a:t>
            </a:r>
            <a:r>
              <a:rPr lang="en-US" altLang="ko-KR" sz="1400" dirty="0" smtClean="0"/>
              <a:t>.</a:t>
            </a:r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*q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b="1" dirty="0"/>
              <a:t>delete [] q;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q;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0" y="1457400"/>
            <a:ext cx="8377417" cy="540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틀린 라인을 골라 수정하라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(2)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132856"/>
            <a:ext cx="292857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*p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(3);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n = *p;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elete [] p;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3696035"/>
            <a:ext cx="292857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 *p = new char [10]; 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har *q = p;</a:t>
            </a:r>
          </a:p>
          <a:p>
            <a:r>
              <a:rPr lang="en-US" altLang="ko-KR" dirty="0"/>
              <a:t>q</a:t>
            </a:r>
            <a:r>
              <a:rPr lang="en-US" altLang="ko-KR" dirty="0" smtClean="0"/>
              <a:t>[0] = ‘a’;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elete [] q;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elete [] p;</a:t>
            </a:r>
          </a:p>
        </p:txBody>
      </p:sp>
    </p:spTree>
    <p:extLst>
      <p:ext uri="{BB962C8B-B14F-4D97-AF65-F5344CB8AC3E}">
        <p14:creationId xmlns:p14="http://schemas.microsoft.com/office/powerpoint/2010/main" val="206064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동적 생성 및 반</a:t>
            </a:r>
            <a:r>
              <a:rPr lang="ko-KR" altLang="en-US" dirty="0"/>
              <a:t>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8774" y="1340768"/>
            <a:ext cx="68997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생성자매개변수리스트</a:t>
            </a:r>
            <a:r>
              <a:rPr lang="en-US" altLang="ko-KR" sz="1600" dirty="0" smtClean="0"/>
              <a:t>);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포인터변수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8" y="2348880"/>
            <a:ext cx="758573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4-7 Circle </a:t>
            </a:r>
            <a:r>
              <a:rPr lang="ko-KR" altLang="en-US" dirty="0" smtClean="0"/>
              <a:t>객체의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703705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715324"/>
            <a:ext cx="44617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Circle </a:t>
            </a:r>
            <a:r>
              <a:rPr lang="en-US" altLang="ko-KR" sz="1200" dirty="0"/>
              <a:t>*p, *q;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 </a:t>
            </a:r>
            <a:r>
              <a:rPr lang="en-US" altLang="ko-KR" sz="1200" b="1" dirty="0"/>
              <a:t>= new Circle;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q </a:t>
            </a:r>
            <a:r>
              <a:rPr lang="en-US" altLang="ko-KR" sz="1200" b="1" dirty="0"/>
              <a:t>= new Circle(30);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q-&gt;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delete </a:t>
            </a:r>
            <a:r>
              <a:rPr lang="en-US" altLang="ko-KR" sz="1200" b="1" dirty="0"/>
              <a:t>p; </a:t>
            </a:r>
          </a:p>
          <a:p>
            <a:pPr defTabSz="180000"/>
            <a:r>
              <a:rPr lang="en-US" altLang="ko-KR" sz="1200" b="1" dirty="0" smtClean="0"/>
              <a:t>	delete </a:t>
            </a:r>
            <a:r>
              <a:rPr lang="en-US" altLang="ko-KR" sz="1200" b="1" dirty="0"/>
              <a:t>q;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99992" y="3550363"/>
            <a:ext cx="446173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56176" y="2924944"/>
            <a:ext cx="2088232" cy="432048"/>
          </a:xfrm>
          <a:prstGeom prst="wedgeRoundRectCallout">
            <a:avLst>
              <a:gd name="adj1" fmla="val -83342"/>
              <a:gd name="adj2" fmla="val -56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생성한 순서에 관계 없이 원하는 순서대로 </a:t>
            </a:r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 smtClean="0">
                <a:solidFill>
                  <a:schemeClr val="tx1"/>
                </a:solidFill>
              </a:rPr>
              <a:t>할 수 </a:t>
            </a:r>
            <a:r>
              <a:rPr lang="ko-KR" altLang="en-US" sz="1000" dirty="0">
                <a:solidFill>
                  <a:schemeClr val="tx1"/>
                </a:solidFill>
              </a:rPr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5388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4–8 Circle </a:t>
            </a:r>
            <a:r>
              <a:rPr lang="ko-KR" altLang="en-US" dirty="0" smtClean="0"/>
              <a:t>객체의 동적 생성과 반환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24536" y="4156044"/>
            <a:ext cx="4437188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78.5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254.34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-1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847721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99992" y="1847721"/>
            <a:ext cx="44617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radius;</a:t>
            </a:r>
          </a:p>
          <a:p>
            <a:pPr defTabSz="180000"/>
            <a:r>
              <a:rPr lang="en-US" altLang="ko-KR" sz="1200" dirty="0"/>
              <a:t>		if(radius &lt; 0) break; // </a:t>
            </a:r>
            <a:r>
              <a:rPr lang="ko-KR" altLang="en-US" sz="1200" dirty="0"/>
              <a:t>음수가 입력되어 종료한다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Circle *p = new Circle(radius);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동적 객체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delete p;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반환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3619214"/>
            <a:ext cx="1296144" cy="313842"/>
          </a:xfrm>
          <a:prstGeom prst="wedgeRoundRectCallout">
            <a:avLst>
              <a:gd name="adj1" fmla="val -96327"/>
              <a:gd name="adj2" fmla="val -820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문이 없다면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메모리 누수 발생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420774" y="5517421"/>
            <a:ext cx="1540950" cy="288032"/>
          </a:xfrm>
          <a:prstGeom prst="wedgeRoundRectCallout">
            <a:avLst>
              <a:gd name="adj1" fmla="val -56573"/>
              <a:gd name="adj2" fmla="val 38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음수가 입력되면 종료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262946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동적 생성하여 면적을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음수가 입력되면 프로그램은 종료한다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5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7277" y="1484784"/>
            <a:ext cx="690267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 크기</a:t>
            </a:r>
            <a:r>
              <a:rPr lang="en-US" altLang="ko-KR" sz="1600" b="1" dirty="0" smtClean="0"/>
              <a:t>]</a:t>
            </a:r>
            <a:r>
              <a:rPr lang="en-US" altLang="ko-KR" sz="1600" dirty="0" smtClean="0"/>
              <a:t>;</a:t>
            </a:r>
          </a:p>
          <a:p>
            <a:pPr fontAlgn="base" latinLnBrk="0"/>
            <a:endParaRPr lang="en-US" altLang="ko-KR" sz="1600" dirty="0" smtClean="0"/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포인터변수가 가리키는 </a:t>
            </a:r>
            <a:r>
              <a:rPr lang="ko-KR" altLang="en-US" sz="1600" dirty="0" smtClean="0"/>
              <a:t>객체 배열을 반환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9397"/>
            <a:ext cx="8035702" cy="43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배열의 반환과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동적으로 생성된 배열도 보통 배열처럼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포인터로 배열 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배열 소멸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772816"/>
            <a:ext cx="655272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 *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Circle[3]; </a:t>
            </a:r>
            <a:r>
              <a:rPr lang="en-US" altLang="ko-KR" sz="1200" dirty="0"/>
              <a:t>// 3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 배열의 동적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첫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 // </a:t>
            </a:r>
            <a:r>
              <a:rPr lang="ko-KR" altLang="en-US" sz="1200" dirty="0"/>
              <a:t>배열의 두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 // </a:t>
            </a:r>
            <a:r>
              <a:rPr lang="ko-KR" altLang="en-US" sz="1200" dirty="0"/>
              <a:t>배열의 세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객체의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964216" y="3717032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(10);</a:t>
            </a:r>
          </a:p>
          <a:p>
            <a:pPr defTabSz="180000" fontAlgn="base" latinLnBrk="0"/>
            <a:r>
              <a:rPr lang="en-US" altLang="ko-KR" sz="1200" dirty="0"/>
              <a:t>(pArray+1)-&gt;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 fontAlgn="base" latinLnBrk="0"/>
            <a:r>
              <a:rPr lang="en-US" altLang="ko-KR" sz="1200" dirty="0"/>
              <a:t>(pArray+2)-&gt;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</a:t>
            </a:r>
            <a:r>
              <a:rPr lang="en-US" altLang="ko-KR" sz="1200" dirty="0" smtClean="0"/>
              <a:t>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/>
              <a:t>	(</a:t>
            </a:r>
            <a:r>
              <a:rPr lang="en-US" altLang="ko-KR" sz="1200" dirty="0" err="1"/>
              <a:t>pArray+i</a:t>
            </a:r>
            <a:r>
              <a:rPr lang="en-US" altLang="ko-KR" sz="1200" dirty="0"/>
              <a:t>)-&gt;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5790950"/>
            <a:ext cx="134613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200" b="1" dirty="0"/>
              <a:t>delete []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28628" y="5589240"/>
            <a:ext cx="2808312" cy="680418"/>
          </a:xfrm>
          <a:prstGeom prst="wedgeRoundRectCallout">
            <a:avLst>
              <a:gd name="adj1" fmla="val -101908"/>
              <a:gd name="adj2" fmla="val 2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[2]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(1)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[1]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[0]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0923" y="6269658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원소 객체의 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별도 실행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생성의 반대순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1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520" y="165370"/>
            <a:ext cx="8352928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4-9 Circle</a:t>
            </a:r>
            <a:r>
              <a:rPr lang="ko-KR" altLang="en-US" dirty="0" smtClean="0"/>
              <a:t> 배열의 동적 생성 </a:t>
            </a:r>
            <a:r>
              <a:rPr lang="ko-KR" altLang="en-US" dirty="0"/>
              <a:t>및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53592" y="4361036"/>
            <a:ext cx="4460305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20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88224" y="6149686"/>
            <a:ext cx="1225877" cy="432048"/>
          </a:xfrm>
          <a:prstGeom prst="wedgeRoundRectCallout">
            <a:avLst>
              <a:gd name="adj1" fmla="val -62574"/>
              <a:gd name="adj2" fmla="val -104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000" dirty="0">
                <a:solidFill>
                  <a:schemeClr val="tx1"/>
                </a:solidFill>
              </a:rPr>
              <a:t> 생성의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반대 순으로 실행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980728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449401" y="844820"/>
            <a:ext cx="44644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[3];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에 배열의 </a:t>
            </a:r>
            <a:r>
              <a:rPr lang="ko-KR" altLang="en-US" sz="1200" dirty="0" err="1"/>
              <a:t>주소값으로</a:t>
            </a:r>
            <a:r>
              <a:rPr lang="ko-KR" altLang="en-US" sz="1200" dirty="0"/>
              <a:t>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 원소의 주소로 증가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37364" y="6074781"/>
            <a:ext cx="177714" cy="506953"/>
          </a:xfrm>
          <a:prstGeom prst="rightBrace">
            <a:avLst>
              <a:gd name="adj1" fmla="val 2670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846340" y="1340768"/>
            <a:ext cx="1686099" cy="307578"/>
          </a:xfrm>
          <a:prstGeom prst="wedgeRoundRectCallout">
            <a:avLst>
              <a:gd name="adj1" fmla="val -44894"/>
              <a:gd name="adj2" fmla="val -78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</a:t>
            </a:r>
            <a:r>
              <a:rPr lang="ko-KR" altLang="en-US" sz="1000" dirty="0" smtClean="0">
                <a:solidFill>
                  <a:schemeClr val="tx1"/>
                </a:solidFill>
              </a:rPr>
              <a:t>원소 객체의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11414" y="4053458"/>
            <a:ext cx="1502687" cy="307578"/>
          </a:xfrm>
          <a:prstGeom prst="wedgeRoundRectCallout">
            <a:avLst>
              <a:gd name="adj1" fmla="val -96607"/>
              <a:gd name="adj2" fmla="val -7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</a:t>
            </a:r>
            <a:r>
              <a:rPr lang="ko-KR" altLang="en-US" sz="1000" dirty="0" smtClean="0">
                <a:solidFill>
                  <a:schemeClr val="tx1"/>
                </a:solidFill>
              </a:rPr>
              <a:t>배열 원소 객체의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소멸자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~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1755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0597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객체에 대한 포인터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포인터와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객체의 주소 값을 가지는 변수</a:t>
            </a:r>
            <a:endParaRPr lang="en-US" altLang="ko-KR" dirty="0" smtClean="0"/>
          </a:p>
          <a:p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로 멤버를 접근할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객체포인터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7" y="1916832"/>
            <a:ext cx="5140733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7" y="3861048"/>
            <a:ext cx="38846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3" y="4808770"/>
            <a:ext cx="35419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1: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2: 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3: </a:t>
            </a:r>
            <a:r>
              <a:rPr lang="en-US" altLang="ko-KR" sz="1200" dirty="0">
                <a:solidFill>
                  <a:srgbClr val="00B050"/>
                </a:solidFill>
              </a:rPr>
              <a:t>7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4: </a:t>
            </a:r>
            <a:r>
              <a:rPr lang="en-US" altLang="ko-KR" sz="12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200" dirty="0"/>
              <a:t>78.5 113.04 153.86 200.96</a:t>
            </a:r>
          </a:p>
          <a:p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491079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~Circle() {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484784"/>
            <a:ext cx="525394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원의 개수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배열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</a:t>
            </a:r>
            <a:r>
              <a:rPr lang="en-US" altLang="ko-KR" sz="1200" dirty="0"/>
              <a:t>" &lt;&lt; i+1 &lt;&lt; ":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radius; // </a:t>
            </a:r>
            <a:r>
              <a:rPr lang="ko-KR" altLang="en-US" sz="1200" dirty="0"/>
              <a:t>반지름 입력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각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객체를 반지름으로 초기화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=0; // </a:t>
            </a:r>
            <a:r>
              <a:rPr lang="ko-KR" altLang="en-US" sz="1200" dirty="0"/>
              <a:t>카운트 변수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Circle* p =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 '; // </a:t>
            </a:r>
            <a:r>
              <a:rPr lang="ko-KR" altLang="en-US" sz="1200" dirty="0"/>
              <a:t>원의 면적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&gt;= 100 &amp;&amp;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&lt;= 200) </a:t>
            </a:r>
          </a:p>
          <a:p>
            <a:pPr defTabSz="180000"/>
            <a:r>
              <a:rPr lang="en-US" altLang="ko-KR" sz="1200" dirty="0"/>
              <a:t>			count++;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/>
              <a:t>count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496" y="116632"/>
            <a:ext cx="910850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4-10 </a:t>
            </a:r>
            <a:r>
              <a:rPr lang="ko-KR" altLang="en-US" dirty="0" smtClean="0"/>
              <a:t>객체 배열의 동적 생성과 반환 응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0237" y="836712"/>
            <a:ext cx="8430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원을 개수를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동적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값을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면적이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200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사이인 원의 개수를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4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할당과 메모리 누수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563" y="6309320"/>
            <a:ext cx="622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프로그램이 종료되면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운영체제는 누수 메모리를 모두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힙에</a:t>
            </a:r>
            <a:r>
              <a:rPr lang="ko-KR" altLang="en-US" sz="1600" dirty="0" smtClean="0">
                <a:solidFill>
                  <a:srgbClr val="FF0000"/>
                </a:solidFill>
              </a:rPr>
              <a:t> 반환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21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50058"/>
            <a:ext cx="7704856" cy="248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</a:p>
          <a:p>
            <a:pPr lvl="1"/>
            <a:r>
              <a:rPr lang="ko-KR" altLang="en-US" dirty="0" smtClean="0"/>
              <a:t>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멤버 함수 내에서만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선언하는 변수가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컴파일러가 선언한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컴파일러에 의해 묵시적으로 </a:t>
            </a:r>
            <a:r>
              <a:rPr lang="ko-KR" altLang="en-US" dirty="0"/>
              <a:t>멤버 함수에 삽입 </a:t>
            </a:r>
            <a:r>
              <a:rPr lang="ko-KR" altLang="en-US" dirty="0" smtClean="0"/>
              <a:t>선언되는 매개 변수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501008"/>
            <a:ext cx="54006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Circle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</a:p>
          <a:p>
            <a:pPr defTabSz="180000" fontAlgn="base" latinLnBrk="0"/>
            <a:r>
              <a:rPr lang="en-US" altLang="ko-KR" sz="1600" dirty="0"/>
              <a:t>public:</a:t>
            </a:r>
          </a:p>
          <a:p>
            <a:pPr defTabSz="180000" fontAlgn="base" latinLnBrk="0"/>
            <a:r>
              <a:rPr lang="en-US" altLang="ko-KR" sz="1600" dirty="0"/>
              <a:t>	Circle()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radius=1; }</a:t>
            </a:r>
          </a:p>
          <a:p>
            <a:pPr defTabSz="180000" fontAlgn="base" latinLnBrk="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....</a:t>
            </a:r>
          </a:p>
          <a:p>
            <a:pPr defTabSz="180000"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08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와 객체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1484784"/>
            <a:ext cx="27363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Circle()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&gt;radius=1;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 = radius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radius) </a:t>
            </a:r>
            <a:r>
              <a:rPr lang="en-US" altLang="ko-KR" sz="1400" b="1" dirty="0" smtClean="0"/>
              <a:t>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	this-</a:t>
            </a:r>
            <a:r>
              <a:rPr lang="en-US" altLang="ko-KR" sz="1400" b="1" dirty="0"/>
              <a:t>&gt;radius = radius</a:t>
            </a:r>
            <a:r>
              <a:rPr lang="en-US" altLang="ko-KR" sz="1400" b="1" dirty="0" smtClean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5733506" y="4587970"/>
            <a:ext cx="27175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c1;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c2(2);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c3(3);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c1.setRadius(4);</a:t>
            </a:r>
            <a:r>
              <a:rPr lang="en-US" altLang="ko-KR" sz="1400" b="1" dirty="0" smtClean="0"/>
              <a:t> 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c2.setRadius(5);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c3.setRadius(6);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56216" y="2011100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setRadius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56216" y="3667111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en-US" altLang="ko-KR" sz="1200" dirty="0" smtClean="0">
                <a:solidFill>
                  <a:schemeClr val="tx1"/>
                </a:solidFill>
              </a:rPr>
              <a:t>radius;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56216" y="5382906"/>
            <a:ext cx="2571768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92733" y="2048822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92733" y="3738549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2732" y="5458044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9527" y="195535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c1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0676" y="36351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506983" y="5364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c3</a:t>
            </a:r>
            <a:endParaRPr lang="ko-KR" altLang="en-US" sz="1400" dirty="0"/>
          </a:p>
        </p:txBody>
      </p:sp>
      <p:sp>
        <p:nvSpPr>
          <p:cNvPr id="35" name="자유형 34"/>
          <p:cNvSpPr/>
          <p:nvPr/>
        </p:nvSpPr>
        <p:spPr>
          <a:xfrm flipH="1">
            <a:off x="3923928" y="2500097"/>
            <a:ext cx="2088232" cy="3346225"/>
          </a:xfrm>
          <a:custGeom>
            <a:avLst/>
            <a:gdLst>
              <a:gd name="connsiteX0" fmla="*/ 0 w 3472775"/>
              <a:gd name="connsiteY0" fmla="*/ 3754876 h 3754876"/>
              <a:gd name="connsiteX1" fmla="*/ 1439694 w 3472775"/>
              <a:gd name="connsiteY1" fmla="*/ 2743200 h 3754876"/>
              <a:gd name="connsiteX2" fmla="*/ 2169268 w 3472775"/>
              <a:gd name="connsiteY2" fmla="*/ 486383 h 3754876"/>
              <a:gd name="connsiteX3" fmla="*/ 3472775 w 3472775"/>
              <a:gd name="connsiteY3" fmla="*/ 0 h 37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775" h="3754876">
                <a:moveTo>
                  <a:pt x="0" y="3754876"/>
                </a:moveTo>
                <a:cubicBezTo>
                  <a:pt x="539074" y="3521412"/>
                  <a:pt x="1078149" y="3287949"/>
                  <a:pt x="1439694" y="2743200"/>
                </a:cubicBezTo>
                <a:cubicBezTo>
                  <a:pt x="1801239" y="2198451"/>
                  <a:pt x="1830421" y="943583"/>
                  <a:pt x="2169268" y="486383"/>
                </a:cubicBezTo>
                <a:cubicBezTo>
                  <a:pt x="2508115" y="29183"/>
                  <a:pt x="2990445" y="14591"/>
                  <a:pt x="3472775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flipH="1">
            <a:off x="3923927" y="5880370"/>
            <a:ext cx="2088232" cy="393970"/>
          </a:xfrm>
          <a:custGeom>
            <a:avLst/>
            <a:gdLst>
              <a:gd name="connsiteX0" fmla="*/ 0 w 3414409"/>
              <a:gd name="connsiteY0" fmla="*/ 787940 h 787940"/>
              <a:gd name="connsiteX1" fmla="*/ 1332690 w 3414409"/>
              <a:gd name="connsiteY1" fmla="*/ 632298 h 787940"/>
              <a:gd name="connsiteX2" fmla="*/ 2509737 w 3414409"/>
              <a:gd name="connsiteY2" fmla="*/ 126460 h 787940"/>
              <a:gd name="connsiteX3" fmla="*/ 3414409 w 3414409"/>
              <a:gd name="connsiteY3" fmla="*/ 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409" h="787940">
                <a:moveTo>
                  <a:pt x="0" y="787940"/>
                </a:moveTo>
                <a:cubicBezTo>
                  <a:pt x="457200" y="765242"/>
                  <a:pt x="914401" y="742545"/>
                  <a:pt x="1332690" y="632298"/>
                </a:cubicBezTo>
                <a:cubicBezTo>
                  <a:pt x="1750979" y="522051"/>
                  <a:pt x="2162784" y="231843"/>
                  <a:pt x="2509737" y="126460"/>
                </a:cubicBezTo>
                <a:cubicBezTo>
                  <a:pt x="2856690" y="21077"/>
                  <a:pt x="3414409" y="0"/>
                  <a:pt x="3414409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3923928" y="4173209"/>
            <a:ext cx="2051999" cy="1885846"/>
          </a:xfrm>
          <a:custGeom>
            <a:avLst/>
            <a:gdLst>
              <a:gd name="connsiteX0" fmla="*/ 2466109 w 2466109"/>
              <a:gd name="connsiteY0" fmla="*/ 2244437 h 2244437"/>
              <a:gd name="connsiteX1" fmla="*/ 1366982 w 2466109"/>
              <a:gd name="connsiteY1" fmla="*/ 1708727 h 2244437"/>
              <a:gd name="connsiteX2" fmla="*/ 711200 w 2466109"/>
              <a:gd name="connsiteY2" fmla="*/ 397164 h 2244437"/>
              <a:gd name="connsiteX3" fmla="*/ 0 w 2466109"/>
              <a:gd name="connsiteY3" fmla="*/ 0 h 224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109" h="2244437">
                <a:moveTo>
                  <a:pt x="2466109" y="2244437"/>
                </a:moveTo>
                <a:cubicBezTo>
                  <a:pt x="2062788" y="2130521"/>
                  <a:pt x="1659467" y="2016606"/>
                  <a:pt x="1366982" y="1708727"/>
                </a:cubicBezTo>
                <a:cubicBezTo>
                  <a:pt x="1074497" y="1400848"/>
                  <a:pt x="939030" y="681952"/>
                  <a:pt x="711200" y="397164"/>
                </a:cubicBezTo>
                <a:cubicBezTo>
                  <a:pt x="483370" y="112376"/>
                  <a:pt x="0" y="0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556285" y="3918941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1556284" y="5632615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565436" y="2269189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2618241" y="2048822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2742766" y="2009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2625539" y="3735233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2750064" y="36957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곱셈 기호 74"/>
          <p:cNvSpPr/>
          <p:nvPr/>
        </p:nvSpPr>
        <p:spPr>
          <a:xfrm>
            <a:off x="2625538" y="5468557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2750063" y="54290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18" y="1352637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</a:rPr>
              <a:t>각 객체 속의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다른 객체의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와 다름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07504" y="2142014"/>
            <a:ext cx="1224137" cy="576064"/>
          </a:xfrm>
          <a:prstGeom prst="wedgeRoundRectCallout">
            <a:avLst>
              <a:gd name="adj1" fmla="val 69632"/>
              <a:gd name="adj2" fmla="val 27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객체 자신에 대한 포인터</a:t>
            </a:r>
          </a:p>
        </p:txBody>
      </p:sp>
    </p:spTree>
    <p:extLst>
      <p:ext uri="{BB962C8B-B14F-4D97-AF65-F5344CB8AC3E}">
        <p14:creationId xmlns:p14="http://schemas.microsoft.com/office/powerpoint/2010/main" val="21540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가 필요한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매개변수의 이름과 멤버 변수의 이름이 같은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멤버 함수가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자신의 주소를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중복 시에 매우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958708"/>
            <a:ext cx="24482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this-&gt;radius 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4509120"/>
            <a:ext cx="338437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Sample* f() {</a:t>
            </a:r>
          </a:p>
          <a:p>
            <a:pPr defTabSz="180000" fontAlgn="base" latinLnBrk="0"/>
            <a:r>
              <a:rPr lang="en-US" altLang="ko-KR" sz="1400" dirty="0"/>
              <a:t>		....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b="1" dirty="0"/>
              <a:t>return this;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1940121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/>
              <a:t>radius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9" name="곱셈 기호 8"/>
          <p:cNvSpPr/>
          <p:nvPr/>
        </p:nvSpPr>
        <p:spPr>
          <a:xfrm>
            <a:off x="4139952" y="1743551"/>
            <a:ext cx="3816424" cy="1224136"/>
          </a:xfrm>
          <a:prstGeom prst="mathMultiply">
            <a:avLst/>
          </a:pr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4139952" y="2204864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15048" y="2816381"/>
            <a:ext cx="984744" cy="302611"/>
          </a:xfrm>
          <a:prstGeom prst="wedgeRoundRectCallout">
            <a:avLst>
              <a:gd name="adj1" fmla="val 28716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38936" y="2840599"/>
            <a:ext cx="1245032" cy="302611"/>
          </a:xfrm>
          <a:prstGeom prst="wedgeRoundRectCallout">
            <a:avLst>
              <a:gd name="adj1" fmla="val -21502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60280" y="2817475"/>
            <a:ext cx="1179872" cy="302611"/>
          </a:xfrm>
          <a:prstGeom prst="wedgeRoundRectCallout">
            <a:avLst>
              <a:gd name="adj1" fmla="val 11318"/>
              <a:gd name="adj2" fmla="val -1727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84168" y="2841693"/>
            <a:ext cx="1245032" cy="302611"/>
          </a:xfrm>
          <a:prstGeom prst="wedgeRoundRectCallout">
            <a:avLst>
              <a:gd name="adj1" fmla="val -19254"/>
              <a:gd name="adj2" fmla="val -175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의 제약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멤버 함수가 아닌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객체와의 관련성이 없기 때문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tatic </a:t>
            </a:r>
            <a:r>
              <a:rPr lang="ko-KR" altLang="en-US" dirty="0" smtClean="0"/>
              <a:t>멤버 함수에서</a:t>
            </a:r>
            <a:r>
              <a:rPr lang="en-US" altLang="ko-KR" dirty="0" smtClean="0"/>
              <a:t> this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생기기 전에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함수 호출이 있을 수 있기 때문에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포인터의 실체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컴파일러에서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8713" y="500413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ob.setA</a:t>
            </a:r>
            <a:r>
              <a:rPr lang="en-US" altLang="ko-KR" sz="1600" dirty="0" smtClean="0"/>
              <a:t>(5);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4964593" y="5004136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ob.setA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&amp;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ob</a:t>
            </a:r>
            <a:r>
              <a:rPr lang="en-US" altLang="ko-KR" sz="1600" dirty="0" smtClean="0"/>
              <a:t>, 5</a:t>
            </a:r>
            <a:r>
              <a:rPr lang="en-US" altLang="ko-KR" sz="1600" dirty="0"/>
              <a:t>);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542814" y="5173413"/>
            <a:ext cx="2421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1443" y="1563755"/>
            <a:ext cx="190693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a;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public: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setA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378713" y="4630796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Sample </a:t>
            </a:r>
            <a:r>
              <a:rPr lang="en-US" altLang="ko-KR" sz="1600" dirty="0" err="1" smtClean="0"/>
              <a:t>ob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0994" y="1556792"/>
            <a:ext cx="319735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....</a:t>
            </a:r>
            <a:r>
              <a:rPr lang="en-US" altLang="ko-KR" sz="1600" dirty="0"/>
              <a:t>	</a:t>
            </a:r>
          </a:p>
          <a:p>
            <a:pPr defTabSz="180000"/>
            <a:r>
              <a:rPr lang="en-US" altLang="ko-KR" sz="1600" dirty="0" smtClean="0"/>
              <a:t>public</a:t>
            </a:r>
            <a:r>
              <a:rPr lang="en-US" altLang="ko-KR" sz="1600" dirty="0"/>
              <a:t>: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 smtClean="0"/>
              <a:t>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Sample* this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>
            <a:stCxn id="12" idx="3"/>
            <a:endCxn id="17" idx="1"/>
          </p:cNvCxnSpPr>
          <p:nvPr/>
        </p:nvCxnSpPr>
        <p:spPr>
          <a:xfrm flipV="1">
            <a:off x="3128375" y="2464733"/>
            <a:ext cx="1342619" cy="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89766" y="5004136"/>
            <a:ext cx="360040" cy="36933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자유형 26"/>
          <p:cNvSpPr/>
          <p:nvPr/>
        </p:nvSpPr>
        <p:spPr>
          <a:xfrm>
            <a:off x="5292031" y="5312280"/>
            <a:ext cx="894945" cy="136483"/>
          </a:xfrm>
          <a:custGeom>
            <a:avLst/>
            <a:gdLst>
              <a:gd name="connsiteX0" fmla="*/ 0 w 894945"/>
              <a:gd name="connsiteY0" fmla="*/ 58366 h 272966"/>
              <a:gd name="connsiteX1" fmla="*/ 359924 w 894945"/>
              <a:gd name="connsiteY1" fmla="*/ 272375 h 272966"/>
              <a:gd name="connsiteX2" fmla="*/ 894945 w 894945"/>
              <a:gd name="connsiteY2" fmla="*/ 0 h 2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72966">
                <a:moveTo>
                  <a:pt x="0" y="58366"/>
                </a:moveTo>
                <a:cubicBezTo>
                  <a:pt x="105383" y="170234"/>
                  <a:pt x="210767" y="282103"/>
                  <a:pt x="359924" y="272375"/>
                </a:cubicBezTo>
                <a:cubicBezTo>
                  <a:pt x="509081" y="262647"/>
                  <a:pt x="702013" y="131323"/>
                  <a:pt x="8949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86976" y="1628800"/>
            <a:ext cx="1819766" cy="408672"/>
          </a:xfrm>
          <a:prstGeom prst="wedgeRoundRectCallout">
            <a:avLst>
              <a:gd name="adj1" fmla="val -29182"/>
              <a:gd name="adj2" fmla="val 133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컴파일러에 의해 묵시적으로 삽입된 매개 변수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848808" y="4449040"/>
            <a:ext cx="1603512" cy="471664"/>
          </a:xfrm>
          <a:prstGeom prst="wedgeRoundRectCallout">
            <a:avLst>
              <a:gd name="adj1" fmla="val -35269"/>
              <a:gd name="adj2" fmla="val 88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ob</a:t>
            </a:r>
            <a:r>
              <a:rPr lang="ko-KR" altLang="en-US" sz="1000" dirty="0">
                <a:solidFill>
                  <a:schemeClr val="tx1"/>
                </a:solidFill>
              </a:rPr>
              <a:t>의 주소가 </a:t>
            </a:r>
            <a:r>
              <a:rPr lang="en-US" altLang="ko-KR" sz="1000" dirty="0">
                <a:solidFill>
                  <a:schemeClr val="tx1"/>
                </a:solidFill>
              </a:rPr>
              <a:t>this </a:t>
            </a:r>
            <a:r>
              <a:rPr lang="ko-KR" altLang="en-US" sz="1000" dirty="0">
                <a:solidFill>
                  <a:schemeClr val="tx1"/>
                </a:solidFill>
              </a:rPr>
              <a:t>매개변수에 전달됨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600" y="3501008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개발자가 작성한 클래스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72142" y="3501008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(b) </a:t>
            </a:r>
            <a:r>
              <a:rPr lang="ko-KR" altLang="en-US" sz="1400" dirty="0" smtClean="0"/>
              <a:t>컴파일러에 의해 변환된 클래스</a:t>
            </a:r>
            <a:endParaRPr lang="ko-KR" altLang="en-US" sz="1400" dirty="0"/>
          </a:p>
        </p:txBody>
      </p:sp>
      <p:sp>
        <p:nvSpPr>
          <p:cNvPr id="3" name="자유형 2"/>
          <p:cNvSpPr/>
          <p:nvPr/>
        </p:nvSpPr>
        <p:spPr>
          <a:xfrm>
            <a:off x="5186400" y="2589852"/>
            <a:ext cx="1473832" cy="304181"/>
          </a:xfrm>
          <a:custGeom>
            <a:avLst/>
            <a:gdLst>
              <a:gd name="connsiteX0" fmla="*/ 0 w 1474237"/>
              <a:gd name="connsiteY0" fmla="*/ 214604 h 309346"/>
              <a:gd name="connsiteX1" fmla="*/ 1054360 w 1474237"/>
              <a:gd name="connsiteY1" fmla="*/ 298580 h 309346"/>
              <a:gd name="connsiteX2" fmla="*/ 1474237 w 1474237"/>
              <a:gd name="connsiteY2" fmla="*/ 0 h 3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237" h="309346">
                <a:moveTo>
                  <a:pt x="0" y="214604"/>
                </a:moveTo>
                <a:cubicBezTo>
                  <a:pt x="404327" y="274475"/>
                  <a:pt x="808654" y="334347"/>
                  <a:pt x="1054360" y="298580"/>
                </a:cubicBezTo>
                <a:cubicBezTo>
                  <a:pt x="1300066" y="262813"/>
                  <a:pt x="1387151" y="131406"/>
                  <a:pt x="1474237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120" y="2348880"/>
            <a:ext cx="1224136" cy="240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34809" y="5713511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객체의 멤버 함수를 호출하는 코드의 변환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9929" y="2493923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</a:t>
            </a:r>
            <a:r>
              <a:rPr lang="ko-KR" altLang="en-US" sz="1000" dirty="0" smtClean="0"/>
              <a:t>의해</a:t>
            </a:r>
            <a:endParaRPr lang="en-US" altLang="ko-KR" sz="1000" dirty="0" smtClean="0"/>
          </a:p>
          <a:p>
            <a:r>
              <a:rPr lang="ko-KR" altLang="en-US" sz="1000" dirty="0" smtClean="0"/>
              <a:t>변환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085386" y="4931442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의해 변환</a:t>
            </a:r>
          </a:p>
        </p:txBody>
      </p:sp>
    </p:spTree>
    <p:extLst>
      <p:ext uri="{BB962C8B-B14F-4D97-AF65-F5344CB8AC3E}">
        <p14:creationId xmlns:p14="http://schemas.microsoft.com/office/powerpoint/2010/main" val="7482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1" y="1457400"/>
            <a:ext cx="8153400" cy="5400600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his</a:t>
            </a:r>
            <a:r>
              <a:rPr lang="ko-KR" altLang="en-US" dirty="0" smtClean="0"/>
              <a:t>에 대해 잘못 설명한 것은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      ① this</a:t>
            </a:r>
            <a:r>
              <a:rPr lang="ko-KR" altLang="en-US" dirty="0" smtClean="0"/>
              <a:t>는 포인터이다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② </a:t>
            </a:r>
            <a:r>
              <a:rPr lang="en-US" altLang="ko-KR" dirty="0"/>
              <a:t>this</a:t>
            </a:r>
            <a:r>
              <a:rPr lang="ko-KR" altLang="en-US" dirty="0"/>
              <a:t>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타입을 제외한 객체의 모든 </a:t>
            </a:r>
            <a:r>
              <a:rPr lang="ko-KR" altLang="en-US" dirty="0" err="1" smtClean="0"/>
              <a:t>멤버함수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  에서 사용할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③ </a:t>
            </a:r>
            <a:r>
              <a:rPr lang="en-US" altLang="ko-KR" dirty="0"/>
              <a:t>this</a:t>
            </a:r>
            <a:r>
              <a:rPr lang="ko-KR" altLang="en-US" dirty="0"/>
              <a:t>는 </a:t>
            </a:r>
            <a:r>
              <a:rPr lang="ko-KR" altLang="en-US" dirty="0" smtClean="0"/>
              <a:t>컴파일러가 삽입해주는 전역변수로서 현재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 실행중인 객체에 대한 주소를 가진다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④ </a:t>
            </a:r>
            <a:r>
              <a:rPr lang="ko-KR" altLang="en-US" dirty="0" smtClean="0"/>
              <a:t>멤버함수에서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685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클래스를 이용한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string </a:t>
            </a:r>
            <a:r>
              <a:rPr lang="ko-KR" altLang="en-US" dirty="0" smtClean="0"/>
              <a:t>클래스의 객체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</a:t>
            </a:r>
            <a:r>
              <a:rPr lang="en-US" altLang="ko-KR" dirty="0" smtClean="0"/>
              <a:t>, 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가변 크기의 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문자열 연산을 실행하는 연산자와 멤버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길이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객체</a:t>
            </a:r>
            <a:r>
              <a:rPr lang="en-US" altLang="ko-KR" dirty="0" smtClean="0"/>
              <a:t>, string </a:t>
            </a:r>
            <a:r>
              <a:rPr lang="ko-KR" altLang="en-US" dirty="0" smtClean="0"/>
              <a:t>객체 등으로 혼용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3501008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#include &lt;string&gt;</a:t>
            </a:r>
          </a:p>
          <a:p>
            <a:pPr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5360" y="4581128"/>
            <a:ext cx="60509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"I love </a:t>
            </a:r>
            <a:r>
              <a:rPr lang="en-US" altLang="ko-KR" sz="1400" dirty="0" smtClean="0"/>
              <a:t>";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 smtClean="0"/>
              <a:t>'I', ' ', '</a:t>
            </a:r>
            <a:r>
              <a:rPr lang="en-US" altLang="ko-KR" sz="1400" dirty="0"/>
              <a:t>l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o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v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e', </a:t>
            </a:r>
            <a:r>
              <a:rPr lang="en-US" altLang="ko-KR" sz="1400" dirty="0" smtClean="0"/>
              <a:t>' '</a:t>
            </a:r>
            <a:r>
              <a:rPr lang="ko-KR" altLang="en-US" sz="1400" dirty="0" smtClean="0"/>
              <a:t>의 </a:t>
            </a:r>
            <a:r>
              <a:rPr lang="en-US" altLang="ko-KR" sz="1400" dirty="0"/>
              <a:t>7</a:t>
            </a:r>
            <a:r>
              <a:rPr lang="ko-KR" altLang="en-US" sz="1400" dirty="0"/>
              <a:t>개 문자로 </a:t>
            </a:r>
            <a:r>
              <a:rPr lang="ko-KR" altLang="en-US" sz="1400" dirty="0" smtClean="0"/>
              <a:t>구성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/>
              <a:t>str.append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++.");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/>
              <a:t>"I love C</a:t>
            </a:r>
            <a:r>
              <a:rPr lang="en-US" altLang="ko-KR" sz="1400" dirty="0" smtClean="0"/>
              <a:t>++."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된다</a:t>
            </a:r>
            <a:r>
              <a:rPr lang="en-US" altLang="ko-KR" sz="1400" dirty="0" smtClean="0"/>
              <a:t>. 11</a:t>
            </a:r>
            <a:r>
              <a:rPr lang="ko-KR" altLang="en-US" sz="1400" dirty="0" smtClean="0"/>
              <a:t>개의 문자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2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생성</a:t>
            </a:r>
            <a:r>
              <a:rPr lang="en-US" altLang="ko-KR" dirty="0"/>
              <a:t> </a:t>
            </a:r>
            <a:r>
              <a:rPr lang="ko-KR" altLang="en-US" dirty="0" smtClean="0"/>
              <a:t>및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96" y="1340768"/>
            <a:ext cx="8730552" cy="5400600"/>
          </a:xfrm>
        </p:spPr>
        <p:txBody>
          <a:bodyPr/>
          <a:lstStyle/>
          <a:p>
            <a:pPr lvl="1"/>
            <a:r>
              <a:rPr lang="ko-KR" altLang="en-US" dirty="0" smtClean="0"/>
              <a:t>문자열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문자열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문자열 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cin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 숫자 변환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stoi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2011 C++ </a:t>
            </a:r>
            <a:r>
              <a:rPr lang="ko-KR" altLang="en-US" dirty="0" smtClean="0"/>
              <a:t>표준부터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C++ 2008</a:t>
            </a:r>
            <a:r>
              <a:rPr lang="ko-KR" altLang="en-US" dirty="0" smtClean="0"/>
              <a:t>은                                                                       </a:t>
            </a:r>
            <a:r>
              <a:rPr lang="en-US" altLang="ko-KR" dirty="0" smtClean="0"/>
              <a:t>2011 </a:t>
            </a:r>
            <a:r>
              <a:rPr lang="ko-KR" altLang="en-US" dirty="0" smtClean="0"/>
              <a:t>표준 </a:t>
            </a:r>
            <a:r>
              <a:rPr lang="ko-KR" altLang="en-US" dirty="0" err="1" smtClean="0"/>
              <a:t>지원않음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4032" y="1411857"/>
            <a:ext cx="595840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</a:t>
            </a:r>
          </a:p>
          <a:p>
            <a:pPr fontAlgn="base" latinLnBrk="0"/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389“); //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리터럴로</a:t>
            </a:r>
            <a:r>
              <a:rPr lang="ko-KR" altLang="en-US" sz="1400" dirty="0"/>
              <a:t> 초기화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를 복사한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// </a:t>
            </a:r>
            <a:r>
              <a:rPr lang="en-US" altLang="ko-KR" sz="1400" dirty="0" smtClean="0"/>
              <a:t>C-</a:t>
            </a:r>
            <a:r>
              <a:rPr lang="ko-KR" altLang="en-US" sz="1400" dirty="0" err="1" smtClean="0"/>
              <a:t>스트링</a:t>
            </a:r>
            <a:r>
              <a:rPr lang="en-US" altLang="ko-KR" sz="1400" dirty="0" smtClean="0"/>
              <a:t>(char </a:t>
            </a:r>
            <a:r>
              <a:rPr lang="en-US" altLang="ko-KR" sz="1400" dirty="0"/>
              <a:t>[] 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으로부터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char text[] = {'L', 'o', 'v', 'e', ' ', 'C', '+', '+', '\0'};</a:t>
            </a:r>
          </a:p>
          <a:p>
            <a:pPr fontAlgn="base" latinLnBrk="0"/>
            <a:r>
              <a:rPr lang="en-US" altLang="ko-KR" sz="1400" dirty="0"/>
              <a:t>string title(text); // “Love C++" </a:t>
            </a:r>
            <a:r>
              <a:rPr lang="ko-KR" altLang="en-US" sz="1400" dirty="0"/>
              <a:t>문자열을 가진 </a:t>
            </a:r>
            <a:r>
              <a:rPr lang="en-US" altLang="ko-KR" sz="1400" dirty="0"/>
              <a:t>title </a:t>
            </a:r>
            <a:r>
              <a:rPr lang="ko-KR" altLang="en-US" sz="1400" dirty="0"/>
              <a:t>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75856" y="3356992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en-US" altLang="ko-KR" sz="1400" dirty="0" smtClean="0"/>
              <a:t>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“</a:t>
            </a:r>
            <a:r>
              <a:rPr lang="en-US" altLang="ko-KR" sz="1400" dirty="0"/>
              <a:t>Love C</a:t>
            </a:r>
            <a:r>
              <a:rPr lang="en-US" altLang="ko-KR" sz="1400" dirty="0" smtClean="0"/>
              <a:t>++"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275856" y="41299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name;</a:t>
            </a:r>
          </a:p>
          <a:p>
            <a:pPr fontAlgn="base" latinLnBrk="0"/>
            <a:r>
              <a:rPr lang="en-US" altLang="ko-KR" sz="1400" dirty="0" err="1"/>
              <a:t>cin</a:t>
            </a:r>
            <a:r>
              <a:rPr lang="en-US" altLang="ko-KR" sz="1400" dirty="0"/>
              <a:t> &gt;&gt; name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공백이 입력되면 하나의 문자열로 입력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75856" y="51380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</a:t>
            </a:r>
            <a:r>
              <a:rPr lang="en-US" altLang="ko-KR" sz="1400" dirty="0" smtClean="0"/>
              <a:t>123</a:t>
            </a:r>
            <a:r>
              <a:rPr lang="en-US" altLang="ko-KR" sz="1400" dirty="0"/>
              <a:t>";</a:t>
            </a:r>
          </a:p>
          <a:p>
            <a:pPr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b="1" dirty="0" err="1"/>
              <a:t>s</a:t>
            </a:r>
            <a:r>
              <a:rPr lang="en-US" altLang="ko-KR" sz="1400" b="1" dirty="0" err="1" smtClean="0"/>
              <a:t>toi</a:t>
            </a:r>
            <a:r>
              <a:rPr lang="en-US" altLang="ko-KR" sz="1400" b="1" dirty="0" smtClean="0"/>
              <a:t>(s)</a:t>
            </a:r>
            <a:r>
              <a:rPr lang="en-US" altLang="ko-KR" sz="1400" dirty="0" smtClean="0"/>
              <a:t>; // n</a:t>
            </a:r>
            <a:r>
              <a:rPr lang="ko-KR" altLang="en-US" sz="1400" dirty="0" smtClean="0"/>
              <a:t>은 정수 </a:t>
            </a:r>
            <a:r>
              <a:rPr lang="en-US" altLang="ko-KR" sz="1400" dirty="0" smtClean="0"/>
              <a:t>123. </a:t>
            </a:r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C++ 2010 </a:t>
            </a:r>
            <a:r>
              <a:rPr lang="ko-KR" altLang="en-US" sz="1400" dirty="0" smtClean="0"/>
              <a:t>이상 버전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5857" y="6002124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</a:t>
            </a:r>
            <a:r>
              <a:rPr lang="en-US" altLang="ko-KR" sz="1400" dirty="0" smtClean="0"/>
              <a:t>123</a:t>
            </a:r>
            <a:r>
              <a:rPr lang="en-US" altLang="ko-KR" sz="1400" dirty="0"/>
              <a:t>";</a:t>
            </a:r>
          </a:p>
          <a:p>
            <a:pPr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b="1" dirty="0" err="1" smtClean="0"/>
              <a:t>atoi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s.c_str</a:t>
            </a:r>
            <a:r>
              <a:rPr lang="en-US" altLang="ko-KR" sz="1400" b="1" dirty="0" smtClean="0"/>
              <a:t>())</a:t>
            </a:r>
            <a:r>
              <a:rPr lang="en-US" altLang="ko-KR" sz="1400" dirty="0" smtClean="0"/>
              <a:t>; // n</a:t>
            </a:r>
            <a:r>
              <a:rPr lang="ko-KR" altLang="en-US" sz="1400" dirty="0" smtClean="0"/>
              <a:t>은 정수 </a:t>
            </a:r>
            <a:r>
              <a:rPr lang="en-US" altLang="ko-KR" sz="1400" dirty="0" smtClean="0"/>
              <a:t>123. </a:t>
            </a:r>
            <a:r>
              <a:rPr lang="ko-KR" altLang="en-US" sz="1400" dirty="0" err="1"/>
              <a:t>비주얼</a:t>
            </a:r>
            <a:r>
              <a:rPr lang="ko-KR" altLang="en-US" sz="1400" dirty="0"/>
              <a:t> </a:t>
            </a:r>
            <a:r>
              <a:rPr lang="en-US" altLang="ko-KR" sz="1400" dirty="0"/>
              <a:t>C++ </a:t>
            </a:r>
            <a:r>
              <a:rPr lang="en-US" altLang="ko-KR" sz="1400" dirty="0" smtClean="0"/>
              <a:t>2008 </a:t>
            </a:r>
            <a:r>
              <a:rPr lang="ko-KR" altLang="en-US" sz="1400" dirty="0" smtClean="0"/>
              <a:t>이하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09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 </a:t>
            </a:r>
            <a:r>
              <a:rPr lang="ko-KR" altLang="en-US" dirty="0" smtClean="0"/>
              <a:t>객체 포인터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1412776"/>
            <a:ext cx="531743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donut;</a:t>
            </a:r>
          </a:p>
          <a:p>
            <a:pPr defTabSz="180000"/>
            <a:r>
              <a:rPr lang="en-US" altLang="ko-KR" sz="1400" dirty="0"/>
              <a:t>	Circle pizza(30);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이름으로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donut.getArea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포인터로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*p;</a:t>
            </a:r>
          </a:p>
          <a:p>
            <a:pPr defTabSz="180000"/>
            <a:r>
              <a:rPr lang="en-US" altLang="ko-KR" sz="1400" b="1" dirty="0"/>
              <a:t>	p = &amp;donut;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(*p).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p = &amp;pizza;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p-&gt;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(*p).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5"/>
            <a:ext cx="25202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	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Circle::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5007" y="5301207"/>
            <a:ext cx="5337189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3.14</a:t>
            </a:r>
          </a:p>
          <a:p>
            <a:r>
              <a:rPr lang="en-US" altLang="ko-KR" sz="1400" dirty="0" smtClean="0"/>
              <a:t>3.14</a:t>
            </a:r>
          </a:p>
          <a:p>
            <a:r>
              <a:rPr lang="en-US" altLang="ko-KR" sz="1400" dirty="0" smtClean="0"/>
              <a:t>3.14</a:t>
            </a:r>
            <a:endParaRPr lang="en-US" altLang="ko-KR" sz="1400" dirty="0"/>
          </a:p>
          <a:p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2826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4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객체의 동적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new/delete</a:t>
            </a:r>
            <a:r>
              <a:rPr lang="ko-KR" altLang="en-US" dirty="0" smtClean="0"/>
              <a:t>를 이용하여 문자열을 동적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88840"/>
            <a:ext cx="64807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*p = new string("C++");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동적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++"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p-&gt;append(" Great!!"); // p</a:t>
            </a:r>
            <a:r>
              <a:rPr lang="ko-KR" altLang="en-US" sz="1400" dirty="0"/>
              <a:t>가 가리키는 </a:t>
            </a:r>
            <a:r>
              <a:rPr lang="ko-KR" altLang="en-US" sz="1400" dirty="0" err="1"/>
              <a:t>스트링이</a:t>
            </a:r>
            <a:r>
              <a:rPr lang="ko-KR" altLang="en-US" sz="1400" dirty="0"/>
              <a:t> </a:t>
            </a:r>
            <a:r>
              <a:rPr lang="en-US" altLang="ko-KR" sz="1400" dirty="0"/>
              <a:t>"C++ Great</a:t>
            </a:r>
            <a:r>
              <a:rPr lang="en-US" altLang="ko-KR" sz="1400" dirty="0" smtClean="0"/>
              <a:t>!!"</a:t>
            </a:r>
            <a:r>
              <a:rPr lang="ko-KR" altLang="en-US" sz="1400" dirty="0" smtClean="0"/>
              <a:t>이 됨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"C++ Great</a:t>
            </a:r>
            <a:r>
              <a:rPr lang="en-US" altLang="ko-KR" sz="1400" dirty="0" smtClean="0"/>
              <a:t>!!"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delete p;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반환</a:t>
            </a:r>
          </a:p>
        </p:txBody>
      </p:sp>
    </p:spTree>
    <p:extLst>
      <p:ext uri="{BB962C8B-B14F-4D97-AF65-F5344CB8AC3E}">
        <p14:creationId xmlns:p14="http://schemas.microsoft.com/office/powerpoint/2010/main" val="20314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4–11 string </a:t>
            </a:r>
            <a:r>
              <a:rPr lang="ko-KR" altLang="en-US" dirty="0" smtClean="0"/>
              <a:t>클래스를 이용한 문자열 생성 및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9773" y="1412776"/>
            <a:ext cx="68407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389");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의 문자열을 복사한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char text[] = {'L', 'o', 'v', 'e', ' ', 'C', '+', '+', '\0'}; // C-</a:t>
            </a:r>
            <a:r>
              <a:rPr lang="ko-KR" altLang="en-US" sz="1400" dirty="0" err="1"/>
              <a:t>스트링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title(text); // "Love C++" </a:t>
            </a:r>
            <a:r>
              <a:rPr lang="ko-KR" altLang="en-US" sz="1400" dirty="0"/>
              <a:t>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빈 </a:t>
            </a:r>
            <a:r>
              <a:rPr lang="ko-KR" altLang="en-US" sz="1400" dirty="0" err="1"/>
              <a:t>스트링</a:t>
            </a:r>
            <a:r>
              <a:rPr lang="en-US" altLang="ko-KR" sz="1400" dirty="0"/>
              <a:t>. </a:t>
            </a:r>
            <a:r>
              <a:rPr lang="ko-KR" altLang="en-US" sz="1400" dirty="0"/>
              <a:t>아무 값도 출력되지 않음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5753224"/>
            <a:ext cx="683487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en-US" altLang="ko-KR" sz="1400" dirty="0"/>
              <a:t>Love C++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2020" y="5625595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문자열을 가진 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211960" y="1484784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위해 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31877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4-12 string </a:t>
            </a:r>
            <a:r>
              <a:rPr lang="ko-KR" altLang="en-US" dirty="0" smtClean="0"/>
              <a:t>배열 선언과 문자열 키 입력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82492" y="5301208"/>
            <a:ext cx="523798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 smtClean="0">
                <a:solidFill>
                  <a:srgbClr val="00B050"/>
                </a:solidFill>
              </a:rPr>
              <a:t>Kim Nam Yun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Chang Jae Young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Lee </a:t>
            </a:r>
            <a:r>
              <a:rPr lang="en-US" altLang="ko-KR" sz="1200" dirty="0" smtClean="0">
                <a:solidFill>
                  <a:srgbClr val="00B050"/>
                </a:solidFill>
              </a:rPr>
              <a:t>Jae Moon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Han Won Sun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Hwang Su </a:t>
            </a:r>
            <a:r>
              <a:rPr lang="en-US" altLang="ko-KR" sz="1200" dirty="0" err="1">
                <a:solidFill>
                  <a:srgbClr val="00B050"/>
                </a:solidFill>
              </a:rPr>
              <a:t>hee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문자열은 </a:t>
            </a:r>
            <a:r>
              <a:rPr lang="en-US" altLang="ko-KR" sz="1200" dirty="0"/>
              <a:t>Lee </a:t>
            </a:r>
            <a:r>
              <a:rPr lang="en-US" altLang="ko-KR" sz="1200" dirty="0" smtClean="0"/>
              <a:t>Jae Moon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582492" y="1412776"/>
            <a:ext cx="523798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string names[5];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배열 선언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 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'\n');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string latter = names[0];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b="1" dirty="0"/>
              <a:t>latter &lt;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{ // </a:t>
            </a:r>
            <a:r>
              <a:rPr lang="ko-KR" altLang="en-US" sz="1200" dirty="0"/>
              <a:t>사전 순으로 </a:t>
            </a:r>
            <a:r>
              <a:rPr lang="en-US" altLang="ko-KR" sz="1200" dirty="0"/>
              <a:t>latter </a:t>
            </a:r>
            <a:r>
              <a:rPr lang="ko-KR" altLang="en-US" sz="1200" dirty="0"/>
              <a:t>문자열이 앞에 온다면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latter = names[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latter </a:t>
            </a:r>
            <a:r>
              <a:rPr lang="ko-KR" altLang="en-US" sz="1200" dirty="0"/>
              <a:t>문자열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문자열은 </a:t>
            </a:r>
            <a:r>
              <a:rPr lang="en-US" altLang="ko-KR" sz="1200" dirty="0" smtClean="0"/>
              <a:t>" &lt;&lt; </a:t>
            </a:r>
            <a:r>
              <a:rPr lang="en-US" altLang="ko-KR" sz="1200" dirty="0"/>
              <a:t>latter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2181" y="1415341"/>
            <a:ext cx="336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선언하고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getline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문자열을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사전 순으로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가장 뒤에 나오는 문자열을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 비교는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간단히 이용하면 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96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4-13 </a:t>
            </a:r>
            <a:r>
              <a:rPr lang="ko-KR" altLang="en-US" dirty="0" smtClean="0"/>
              <a:t>문자열을 입력 받고 회전시키기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3384868"/>
            <a:ext cx="2877711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문자열을 입력하세요</a:t>
            </a:r>
            <a:r>
              <a:rPr lang="en-US" altLang="ko-KR" sz="1200" dirty="0"/>
              <a:t> (</a:t>
            </a:r>
            <a:r>
              <a:rPr lang="ko-KR" altLang="en-US" sz="1200" dirty="0"/>
              <a:t>한글 안됨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 love you</a:t>
            </a:r>
          </a:p>
          <a:p>
            <a:r>
              <a:rPr lang="en-US" altLang="ko-KR" sz="1200" dirty="0"/>
              <a:t> 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/>
              <a:t>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 err="1"/>
              <a:t>ove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</a:t>
            </a:r>
          </a:p>
          <a:p>
            <a:r>
              <a:rPr lang="en-US" altLang="ko-KR" sz="1200" dirty="0" err="1"/>
              <a:t>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</a:t>
            </a:r>
          </a:p>
          <a:p>
            <a:r>
              <a:rPr lang="en-US" altLang="ko-KR" sz="1200" dirty="0"/>
              <a:t>e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lov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ouI</a:t>
            </a:r>
            <a:r>
              <a:rPr lang="en-US" altLang="ko-KR" sz="1200" dirty="0"/>
              <a:t> love y</a:t>
            </a:r>
          </a:p>
          <a:p>
            <a:r>
              <a:rPr lang="en-US" altLang="ko-KR" sz="1200" dirty="0" err="1"/>
              <a:t>uI</a:t>
            </a:r>
            <a:r>
              <a:rPr lang="en-US" altLang="ko-KR" sz="1200" dirty="0"/>
              <a:t> love </a:t>
            </a:r>
            <a:r>
              <a:rPr lang="en-US" altLang="ko-KR" sz="1200" dirty="0" err="1"/>
              <a:t>yo</a:t>
            </a:r>
            <a:endParaRPr lang="en-US" altLang="ko-KR" sz="1200" dirty="0"/>
          </a:p>
          <a:p>
            <a:r>
              <a:rPr lang="en-US" altLang="ko-KR" sz="1200" dirty="0"/>
              <a:t>I love you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276872"/>
            <a:ext cx="511256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문자열을 입력하세요</a:t>
            </a:r>
            <a:r>
              <a:rPr lang="en-US" altLang="ko-KR" sz="1200" dirty="0"/>
              <a:t>(</a:t>
            </a:r>
            <a:r>
              <a:rPr lang="ko-KR" altLang="en-US" sz="1200" dirty="0" smtClean="0"/>
              <a:t>한글 </a:t>
            </a:r>
            <a:r>
              <a:rPr lang="ko-KR" altLang="en-US" sz="1200" dirty="0"/>
              <a:t>안됨</a:t>
            </a:r>
            <a:r>
              <a:rPr lang="en-US" altLang="ko-KR" sz="1200" dirty="0"/>
              <a:t>) 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문자열의 길이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string first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(0,1)</a:t>
            </a:r>
            <a:r>
              <a:rPr lang="en-US" altLang="ko-KR" sz="1200" dirty="0"/>
              <a:t>; // </a:t>
            </a:r>
            <a:r>
              <a:rPr lang="ko-KR" altLang="en-US" sz="1200" dirty="0"/>
              <a:t>맨 앞의 문자 </a:t>
            </a:r>
            <a:r>
              <a:rPr lang="en-US" altLang="ko-KR" sz="1200" dirty="0"/>
              <a:t>1</a:t>
            </a:r>
            <a:r>
              <a:rPr lang="ko-KR" altLang="en-US" sz="1200" dirty="0"/>
              <a:t>개를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string sub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(1, len-1)</a:t>
            </a:r>
            <a:r>
              <a:rPr lang="en-US" altLang="ko-KR" sz="1200" dirty="0"/>
              <a:t>; // </a:t>
            </a:r>
            <a:r>
              <a:rPr lang="ko-KR" altLang="en-US" sz="1200" dirty="0"/>
              <a:t>나머지 문자들을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 = </a:t>
            </a:r>
            <a:r>
              <a:rPr lang="en-US" altLang="ko-KR" sz="1200" b="1" dirty="0"/>
              <a:t>sub + first</a:t>
            </a:r>
            <a:r>
              <a:rPr lang="en-US" altLang="ko-KR" sz="1200" dirty="0"/>
              <a:t>; // </a:t>
            </a:r>
            <a:r>
              <a:rPr lang="ko-KR" altLang="en-US" sz="1200" dirty="0"/>
              <a:t>두 문자열을 연결하여 새로운 문자열로 만듦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445859"/>
            <a:ext cx="790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빈칸을 포함하는 문자열을 입력 받고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 문자씩 왼쪽으로 회전하도록 문자열을 변경하고 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80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79503" y="202757"/>
            <a:ext cx="792581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4-14 </a:t>
            </a:r>
            <a:r>
              <a:rPr lang="ko-KR" altLang="en-US" dirty="0" smtClean="0"/>
              <a:t>문자열 처리 응용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덧셈 문자열을 입력 받아 덧셈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1949" y="1567255"/>
            <a:ext cx="7423195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 // </a:t>
            </a:r>
            <a:r>
              <a:rPr lang="ko-KR" altLang="en-US" sz="1200" dirty="0"/>
              <a:t>문자열 내에 검색할 시작 인덱스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('+',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if(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-1) { // '+' </a:t>
            </a:r>
            <a:r>
              <a:rPr lang="ko-KR" altLang="en-US" sz="1200" dirty="0"/>
              <a:t>문자 발견할 수 없음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string part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if(</a:t>
            </a:r>
            <a:r>
              <a:rPr lang="en-US" altLang="ko-KR" sz="1200" b="1" dirty="0"/>
              <a:t>part == ""</a:t>
            </a:r>
            <a:r>
              <a:rPr lang="en-US" altLang="ko-KR" sz="1200" dirty="0"/>
              <a:t>) break; // "2+3+", </a:t>
            </a:r>
            <a:r>
              <a:rPr lang="ko-KR" altLang="en-US" sz="1200" dirty="0"/>
              <a:t>즉 </a:t>
            </a:r>
            <a:r>
              <a:rPr lang="en-US" altLang="ko-KR" sz="1200" dirty="0"/>
              <a:t>+</a:t>
            </a:r>
            <a:r>
              <a:rPr lang="ko-KR" altLang="en-US" sz="1200" dirty="0"/>
              <a:t>로 끝나는 경우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part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sum += </a:t>
            </a:r>
            <a:r>
              <a:rPr lang="en-US" altLang="ko-KR" sz="1200" b="1" dirty="0" err="1"/>
              <a:t>stoi</a:t>
            </a:r>
            <a:r>
              <a:rPr lang="en-US" altLang="ko-KR" sz="1200" b="1" dirty="0"/>
              <a:t>(part)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문자열을 수로 변환하여 더하기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count =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startIndex</a:t>
            </a:r>
            <a:r>
              <a:rPr lang="en-US" altLang="ko-KR" sz="1200" dirty="0" smtClean="0"/>
              <a:t>; // </a:t>
            </a:r>
            <a:r>
              <a:rPr lang="ko-KR" altLang="en-US" sz="1200" dirty="0" err="1" smtClean="0"/>
              <a:t>서브스트링으로</a:t>
            </a:r>
            <a:r>
              <a:rPr lang="ko-KR" altLang="en-US" sz="1200" dirty="0" smtClean="0"/>
              <a:t> 자를 문자 개수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smtClean="0"/>
              <a:t>string part = </a:t>
            </a:r>
            <a:r>
              <a:rPr lang="en-US" altLang="ko-KR" sz="1200" b="1" dirty="0" err="1" smtClean="0"/>
              <a:t>s.substr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startIndex</a:t>
            </a:r>
            <a:r>
              <a:rPr lang="en-US" altLang="ko-KR" sz="1200" b="1" dirty="0" smtClean="0"/>
              <a:t>, count)</a:t>
            </a:r>
            <a:r>
              <a:rPr lang="en-US" altLang="ko-KR" sz="1200" dirty="0" smtClean="0"/>
              <a:t>; // </a:t>
            </a:r>
            <a:r>
              <a:rPr lang="en-US" altLang="ko-KR" sz="1200" dirty="0" err="1" smtClean="0"/>
              <a:t>startIndex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count </a:t>
            </a:r>
            <a:r>
              <a:rPr lang="ko-KR" altLang="en-US" sz="1200" dirty="0" smtClean="0"/>
              <a:t>개의 문자로 </a:t>
            </a:r>
            <a:r>
              <a:rPr lang="ko-KR" altLang="en-US" sz="1200" dirty="0" err="1" smtClean="0"/>
              <a:t>서브스트링</a:t>
            </a:r>
            <a:r>
              <a:rPr lang="ko-KR" altLang="en-US" sz="1200" dirty="0" smtClean="0"/>
              <a:t> 만들기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part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sum += </a:t>
            </a:r>
            <a:r>
              <a:rPr lang="en-US" altLang="ko-KR" sz="1200" b="1" dirty="0" err="1" smtClean="0"/>
              <a:t>stoi</a:t>
            </a:r>
            <a:r>
              <a:rPr lang="en-US" altLang="ko-KR" sz="1200" b="1" dirty="0" smtClean="0"/>
              <a:t>(part)</a:t>
            </a:r>
            <a:r>
              <a:rPr lang="en-US" altLang="ko-KR" sz="1200" dirty="0" smtClean="0"/>
              <a:t>; // </a:t>
            </a:r>
            <a:r>
              <a:rPr lang="ko-KR" altLang="en-US" sz="1200" dirty="0" smtClean="0"/>
              <a:t>문자열을 수로 변환하여 더하기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err="1" smtClean="0"/>
              <a:t>startIndex</a:t>
            </a:r>
            <a:r>
              <a:rPr lang="en-US" altLang="ko-KR" sz="1200" dirty="0" smtClean="0"/>
              <a:t> = fIndex+1; // </a:t>
            </a:r>
            <a:r>
              <a:rPr lang="ko-KR" altLang="en-US" sz="1200" dirty="0" smtClean="0"/>
              <a:t>검색을 시작할 인덱스 전진시킴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숫자들의 합은 </a:t>
            </a:r>
            <a:r>
              <a:rPr lang="en-US" altLang="ko-KR" sz="1200" dirty="0" smtClean="0"/>
              <a:t>" &lt;&lt; sum;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5220073" y="3140968"/>
            <a:ext cx="381642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66+2+8+55+100</a:t>
            </a:r>
          </a:p>
          <a:p>
            <a:r>
              <a:rPr lang="en-US" altLang="ko-KR" sz="1200" dirty="0"/>
              <a:t>66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8</a:t>
            </a:r>
          </a:p>
          <a:p>
            <a:r>
              <a:rPr lang="en-US" altLang="ko-KR" sz="1200" dirty="0"/>
              <a:t>55</a:t>
            </a:r>
          </a:p>
          <a:p>
            <a:r>
              <a:rPr lang="en-US" altLang="ko-KR" sz="1200" dirty="0"/>
              <a:t>100</a:t>
            </a:r>
          </a:p>
          <a:p>
            <a:r>
              <a:rPr lang="ko-KR" altLang="en-US" sz="1200" dirty="0"/>
              <a:t>숫자들의 합은 </a:t>
            </a:r>
            <a:r>
              <a:rPr lang="en-US" altLang="ko-KR" sz="1200" dirty="0"/>
              <a:t>231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50952" y="1101858"/>
            <a:ext cx="8636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4+125+4+77+102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등으로 표현된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덧셈식을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문자열로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입력받아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계산하는 프로그램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45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15616" y="1628800"/>
            <a:ext cx="66247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'&amp;')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cin.ignore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</a:t>
            </a:r>
          </a:p>
          <a:p>
            <a:pPr defTabSz="180000"/>
            <a:r>
              <a:rPr lang="en-US" altLang="ko-KR" sz="1200" dirty="0"/>
              <a:t>	string f,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"find: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f, '\n'); // </a:t>
            </a:r>
            <a:r>
              <a:rPr lang="ko-KR" altLang="en-US" sz="1200" dirty="0"/>
              <a:t>검색할 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"replace: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r, '\n'); // </a:t>
            </a:r>
            <a:r>
              <a:rPr lang="ko-KR" altLang="en-US" sz="1200" dirty="0"/>
              <a:t>대치할 문자열 입력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(f,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startIndex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 </a:t>
            </a:r>
            <a:r>
              <a:rPr lang="ko-KR" altLang="en-US" sz="1200" dirty="0"/>
              <a:t>검색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== -1)</a:t>
            </a:r>
          </a:p>
          <a:p>
            <a:pPr defTabSz="180000"/>
            <a:r>
              <a:rPr lang="en-US" altLang="ko-KR" sz="1200" dirty="0"/>
              <a:t>			break; // </a:t>
            </a:r>
            <a:r>
              <a:rPr lang="ko-KR" altLang="en-US" sz="1200" dirty="0"/>
              <a:t>문자열 </a:t>
            </a:r>
            <a:r>
              <a:rPr lang="en-US" altLang="ko-KR" sz="1200" dirty="0"/>
              <a:t>s</a:t>
            </a:r>
            <a:r>
              <a:rPr lang="ko-KR" altLang="en-US" sz="1200" dirty="0"/>
              <a:t>의 끝까지 변경하였음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s.replace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fIndex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(), r)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fIndex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</a:t>
            </a:r>
            <a:r>
              <a:rPr lang="ko-KR" altLang="en-US" sz="1200" dirty="0"/>
              <a:t>의 길이만큼 문자열 </a:t>
            </a:r>
            <a:r>
              <a:rPr lang="en-US" altLang="ko-KR" sz="1200" dirty="0"/>
              <a:t>r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 smtClean="0"/>
              <a:t>startIndex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r.length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find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replace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5976" y="986835"/>
            <a:ext cx="8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입력될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때까지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여러 줄의 영문 문자열을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찾는 문자열과 대치할 문자열을 각각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변경하라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95936" y="3068960"/>
            <a:ext cx="3384376" cy="328746"/>
          </a:xfrm>
          <a:prstGeom prst="wedgeRoundRectCallout">
            <a:avLst>
              <a:gd name="adj1" fmla="val -100299"/>
              <a:gd name="adj2" fmla="val 10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 따라 오는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제거하기 위한 코드</a:t>
            </a:r>
            <a:r>
              <a:rPr lang="en-US" altLang="ko-KR" sz="1000" dirty="0">
                <a:solidFill>
                  <a:schemeClr val="tx1"/>
                </a:solidFill>
              </a:rPr>
              <a:t>!!!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772816"/>
            <a:ext cx="594951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It's now or never, come hold me tight. Kiss me my darling, be mine tonight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Tomorrow will be too late. It's now or never, my love won't wait&amp;</a:t>
            </a:r>
          </a:p>
          <a:p>
            <a:endParaRPr lang="en-US" altLang="ko-KR" sz="1200" dirty="0"/>
          </a:p>
          <a:p>
            <a:r>
              <a:rPr lang="en-US" altLang="ko-KR" sz="1200" dirty="0"/>
              <a:t>find: </a:t>
            </a:r>
            <a:r>
              <a:rPr lang="en-US" altLang="ko-KR" sz="1200" dirty="0">
                <a:solidFill>
                  <a:srgbClr val="00B050"/>
                </a:solidFill>
              </a:rPr>
              <a:t>now</a:t>
            </a:r>
          </a:p>
          <a:p>
            <a:r>
              <a:rPr lang="en-US" altLang="ko-KR" sz="1200" dirty="0"/>
              <a:t>replace: </a:t>
            </a:r>
            <a:r>
              <a:rPr lang="en-US" altLang="ko-KR" sz="1200" dirty="0">
                <a:solidFill>
                  <a:srgbClr val="00B050"/>
                </a:solidFill>
              </a:rPr>
              <a:t>Right Now</a:t>
            </a:r>
          </a:p>
          <a:p>
            <a:r>
              <a:rPr lang="en-US" altLang="ko-KR" sz="1200" dirty="0"/>
              <a:t>It's Right Now or never, come hold me tight. Kiss me my darling, be mine tonight</a:t>
            </a:r>
          </a:p>
          <a:p>
            <a:r>
              <a:rPr lang="en-US" altLang="ko-KR" sz="1200" dirty="0"/>
              <a:t>Tomorrow will be too late. It's Right Now or never, my love won't wait</a:t>
            </a:r>
            <a:endParaRPr lang="ko-KR" altLang="en-US" sz="12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012160" y="2239000"/>
            <a:ext cx="1224136" cy="471664"/>
          </a:xfrm>
          <a:prstGeom prst="wedgeRoundRectCallout">
            <a:avLst>
              <a:gd name="adj1" fmla="val -82921"/>
              <a:gd name="adj2" fmla="val -38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</a:t>
            </a:r>
            <a:r>
              <a:rPr lang="en-US" altLang="ko-KR" sz="1000" dirty="0">
                <a:solidFill>
                  <a:schemeClr val="tx1"/>
                </a:solidFill>
              </a:rPr>
              <a:t>&lt;Enter&gt;</a:t>
            </a:r>
            <a:r>
              <a:rPr lang="ko-KR" altLang="en-US" sz="1000" dirty="0">
                <a:solidFill>
                  <a:schemeClr val="tx1"/>
                </a:solidFill>
              </a:rPr>
              <a:t>키 입력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201822" y="2372980"/>
            <a:ext cx="1224136" cy="278428"/>
          </a:xfrm>
          <a:prstGeom prst="wedgeRoundRectCallout">
            <a:avLst>
              <a:gd name="adj1" fmla="val -86127"/>
              <a:gd name="adj2" fmla="val 555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검색할 단어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29118" y="2669733"/>
            <a:ext cx="1224136" cy="278428"/>
          </a:xfrm>
          <a:prstGeom prst="wedgeRoundRectCallout">
            <a:avLst>
              <a:gd name="adj1" fmla="val -73931"/>
              <a:gd name="adj2" fmla="val 12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대치할 단어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0" y="1457400"/>
            <a:ext cx="8377417" cy="540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프로그램의 실행결과는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988840"/>
            <a:ext cx="5472608" cy="31393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 a(“Hello C++”);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a.length</a:t>
            </a:r>
            <a:r>
              <a:rPr lang="en-US" altLang="ko-KR" dirty="0" smtClean="0"/>
              <a:t>()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a.append</a:t>
            </a:r>
            <a:r>
              <a:rPr lang="en-US" altLang="ko-KR" dirty="0" smtClean="0"/>
              <a:t>(“!!”);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a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smtClean="0"/>
              <a:t>a.at(6) &lt;&lt;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</a:t>
            </a:r>
            <a:r>
              <a:rPr lang="en-US" altLang="ko-KR" dirty="0" err="1" smtClean="0"/>
              <a:t>a.find</a:t>
            </a:r>
            <a:r>
              <a:rPr lang="en-US" altLang="ko-KR" dirty="0" smtClean="0"/>
              <a:t>(“C”)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n = </a:t>
            </a:r>
            <a:r>
              <a:rPr lang="en-US" altLang="ko-KR" dirty="0" err="1" smtClean="0"/>
              <a:t>a.find</a:t>
            </a:r>
            <a:r>
              <a:rPr lang="en-US" altLang="ko-KR" dirty="0" smtClean="0"/>
              <a:t>(“+++”);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</a:t>
            </a:r>
            <a:r>
              <a:rPr lang="en-US" altLang="ko-KR" dirty="0" smtClean="0"/>
              <a:t>n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a.erase</a:t>
            </a:r>
            <a:r>
              <a:rPr lang="en-US" altLang="ko-KR" dirty="0" smtClean="0"/>
              <a:t>(1, 3);</a:t>
            </a:r>
            <a:endParaRPr lang="en-US" altLang="ko-KR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smtClean="0"/>
              <a:t>a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712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배열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배열 선언과 형식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n[3]; // </a:t>
            </a:r>
            <a:r>
              <a:rPr lang="ko-KR" altLang="en-US" dirty="0" smtClean="0"/>
              <a:t>정수형 배열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c[3]; // Circle </a:t>
            </a:r>
            <a:r>
              <a:rPr lang="ko-KR" altLang="en-US" dirty="0" smtClean="0"/>
              <a:t>타입의 배열 선언</a:t>
            </a:r>
            <a:endParaRPr lang="en-US" altLang="ko-KR" dirty="0" smtClean="0"/>
          </a:p>
          <a:p>
            <a:r>
              <a:rPr lang="ko-KR" altLang="en-US" dirty="0" smtClean="0"/>
              <a:t>객체 배열 선언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배열을 위한 공간 할당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2. </a:t>
            </a:r>
            <a:r>
              <a:rPr lang="ko-KR" altLang="en-US" dirty="0" smtClean="0"/>
              <a:t>배열의 각 원소 객체마다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c[0]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c[1]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B0F0"/>
                </a:solidFill>
              </a:rPr>
              <a:t>매개 변수 없는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생성자</a:t>
            </a:r>
            <a:r>
              <a:rPr lang="ko-KR" altLang="en-US" b="1" dirty="0" smtClean="0">
                <a:solidFill>
                  <a:srgbClr val="00B0F0"/>
                </a:solidFill>
              </a:rPr>
              <a:t> 호출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lvl="1"/>
            <a:r>
              <a:rPr lang="ko-KR" altLang="en-US" dirty="0" smtClean="0"/>
              <a:t>매개 변수 있는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</a:t>
            </a:r>
            <a:r>
              <a:rPr lang="en-US" altLang="ko-KR" dirty="0" err="1" smtClean="0"/>
              <a:t>circleArray</a:t>
            </a:r>
            <a:r>
              <a:rPr lang="en-US" altLang="ko-KR" dirty="0" smtClean="0"/>
              <a:t>[3]</a:t>
            </a:r>
            <a:r>
              <a:rPr lang="en-US" altLang="ko-KR" dirty="0" smtClean="0">
                <a:solidFill>
                  <a:srgbClr val="FF0000"/>
                </a:solidFill>
              </a:rPr>
              <a:t>(5)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ko-KR" altLang="en-US" dirty="0" smtClean="0"/>
              <a:t>배열 소멸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객체마다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생성의 </a:t>
            </a:r>
            <a:r>
              <a:rPr lang="ko-KR" altLang="en-US" dirty="0" err="1" smtClean="0"/>
              <a:t>반대순으로</a:t>
            </a:r>
            <a:r>
              <a:rPr lang="ko-KR" altLang="en-US" dirty="0" smtClean="0"/>
              <a:t> 소멸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소멸자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소멸</a:t>
            </a:r>
            <a:r>
              <a:rPr lang="ko-KR" altLang="en-US" dirty="0" err="1" smtClean="0"/>
              <a:t>자</a:t>
            </a:r>
            <a:r>
              <a:rPr lang="en-US" altLang="ko-KR" dirty="0" smtClean="0"/>
              <a:t>, c[0]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 2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클래스의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9750" y="4964975"/>
            <a:ext cx="59137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9512" y="1412776"/>
            <a:ext cx="280831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double </a:t>
            </a:r>
            <a:r>
              <a:rPr lang="en-US" altLang="ko-KR" sz="1200" dirty="0"/>
              <a:t>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</a:t>
            </a:r>
            <a:r>
              <a:rPr lang="en-US" altLang="ko-KR" sz="1200" dirty="0"/>
              <a:t>3.14*radius*radius;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3122712" y="1412776"/>
            <a:ext cx="591378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[3]; </a:t>
            </a:r>
            <a:r>
              <a:rPr lang="en-US" altLang="ko-KR" sz="1200" b="1" dirty="0" smtClean="0"/>
              <a:t>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(1) Circle </a:t>
            </a:r>
            <a:r>
              <a:rPr lang="ko-KR" altLang="en-US" sz="1200" dirty="0">
                <a:solidFill>
                  <a:srgbClr val="FF0000"/>
                </a:solidFill>
              </a:rPr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</a:t>
            </a:r>
            <a:r>
              <a:rPr lang="en-US" altLang="ko-KR" sz="1200" b="1" dirty="0" smtClean="0"/>
              <a:t>); 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(2)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smtClean="0"/>
              <a:t>p;</a:t>
            </a:r>
            <a:r>
              <a:rPr lang="en-US" altLang="ko-KR" sz="1200" dirty="0" smtClean="0"/>
              <a:t> 			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(3)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p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 smtClean="0"/>
              <a:t>; 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(4)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	// </a:t>
            </a:r>
            <a:r>
              <a:rPr lang="ko-KR" altLang="en-US" sz="1200" dirty="0"/>
              <a:t>객체 포인터로 배열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</a:t>
            </a:r>
            <a:r>
              <a:rPr lang="en-US" altLang="ko-KR" sz="1200" b="1" dirty="0" smtClean="0"/>
              <a:t>++; 			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(5)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3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생성과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4-2</a:t>
            </a:r>
            <a:r>
              <a:rPr lang="ko-KR" altLang="en-US" dirty="0" smtClean="0"/>
              <a:t>의 실행 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7680"/>
            <a:ext cx="7992888" cy="470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생성시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7696" y="1426567"/>
            <a:ext cx="295232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waffle(15);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strike="sngStrike" dirty="0"/>
              <a:t>Circle </a:t>
            </a:r>
            <a:r>
              <a:rPr lang="en-US" altLang="ko-KR" sz="1400" strike="sngStrike" dirty="0" err="1"/>
              <a:t>circleArray</a:t>
            </a:r>
            <a:r>
              <a:rPr lang="en-US" altLang="ko-KR" sz="1400" strike="sngStrike" dirty="0"/>
              <a:t>[3</a:t>
            </a:r>
            <a:r>
              <a:rPr lang="en-US" altLang="ko-KR" sz="1400" strike="sngStrike" dirty="0" smtClean="0"/>
              <a:t>];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444320" y="5603031"/>
            <a:ext cx="325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error.cpp(15</a:t>
            </a:r>
            <a:r>
              <a:rPr lang="en-US" altLang="ko-KR" sz="1200" dirty="0">
                <a:solidFill>
                  <a:srgbClr val="FF0000"/>
                </a:solidFill>
              </a:rPr>
              <a:t>): </a:t>
            </a:r>
            <a:r>
              <a:rPr lang="en-US" altLang="ko-KR" sz="1200" dirty="0" smtClean="0">
                <a:solidFill>
                  <a:srgbClr val="FF0000"/>
                </a:solidFill>
              </a:rPr>
              <a:t> error </a:t>
            </a:r>
            <a:r>
              <a:rPr lang="en-US" altLang="ko-KR" sz="1200" dirty="0">
                <a:solidFill>
                  <a:srgbClr val="FF0000"/>
                </a:solidFill>
              </a:rPr>
              <a:t>C2512: 'Circle' : </a:t>
            </a:r>
            <a:r>
              <a:rPr lang="ko-KR" altLang="en-US" sz="1200" dirty="0">
                <a:solidFill>
                  <a:srgbClr val="FF0000"/>
                </a:solidFill>
              </a:rPr>
              <a:t>사용할 수 있는 </a:t>
            </a:r>
            <a:r>
              <a:rPr lang="ko-KR" altLang="en-US" sz="1200" dirty="0" smtClean="0">
                <a:solidFill>
                  <a:srgbClr val="FF0000"/>
                </a:solidFill>
              </a:rPr>
              <a:t>적절한  </a:t>
            </a:r>
            <a:r>
              <a:rPr lang="ko-KR" altLang="en-US" sz="1200" dirty="0">
                <a:solidFill>
                  <a:srgbClr val="FF0000"/>
                </a:solidFill>
              </a:rPr>
              <a:t>기본 생성자가 없습니다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95422" y="4809202"/>
            <a:ext cx="1800200" cy="659911"/>
          </a:xfrm>
          <a:prstGeom prst="wedgeRoundRectCallout">
            <a:avLst>
              <a:gd name="adj1" fmla="val -40103"/>
              <a:gd name="adj2" fmla="val -71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생성자가 없으므로 컴파일 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520123" y="4310239"/>
            <a:ext cx="864096" cy="341375"/>
          </a:xfrm>
          <a:prstGeom prst="wedgeRoundRectCallout">
            <a:avLst>
              <a:gd name="adj1" fmla="val 475"/>
              <a:gd name="adj2" fmla="val -176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r)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5512" y="1418755"/>
            <a:ext cx="29523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[3</a:t>
            </a:r>
            <a:r>
              <a:rPr lang="en-US" altLang="ko-KR" sz="1400" b="1" dirty="0" smtClean="0"/>
              <a:t>];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99921" y="2204864"/>
            <a:ext cx="2188103" cy="443887"/>
          </a:xfrm>
          <a:prstGeom prst="wedgeRoundRectCallout">
            <a:avLst>
              <a:gd name="adj1" fmla="val -88880"/>
              <a:gd name="adj2" fmla="val 78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컴파일러가 자동으로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Circle() { } </a:t>
            </a:r>
            <a:r>
              <a:rPr lang="ko-KR" altLang="en-US" sz="1000" dirty="0" smtClean="0">
                <a:solidFill>
                  <a:schemeClr val="tx1"/>
                </a:solidFill>
              </a:rPr>
              <a:t>삽입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오류가 발생하지 않음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5091" y="6104561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기본 생성자가 없으므로 컴파일 오류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26500" y="4836573"/>
            <a:ext cx="24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 smtClean="0"/>
              <a:t>생성자가 선언되어 </a:t>
            </a:r>
            <a:endParaRPr lang="en-US" altLang="ko-KR" sz="1400" dirty="0"/>
          </a:p>
          <a:p>
            <a:r>
              <a:rPr lang="en-US" altLang="ko-KR" sz="1400" dirty="0" smtClean="0"/>
              <a:t>      </a:t>
            </a:r>
            <a:r>
              <a:rPr lang="ko-KR" altLang="en-US" sz="1400" dirty="0" smtClean="0"/>
              <a:t>있지 않은 </a:t>
            </a:r>
            <a:r>
              <a:rPr lang="en-US" altLang="ko-KR" sz="1400" dirty="0" smtClean="0"/>
              <a:t>Circle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7391973" y="4080518"/>
            <a:ext cx="905070" cy="513184"/>
          </a:xfrm>
          <a:custGeom>
            <a:avLst/>
            <a:gdLst>
              <a:gd name="connsiteX0" fmla="*/ 0 w 905070"/>
              <a:gd name="connsiteY0" fmla="*/ 513184 h 513184"/>
              <a:gd name="connsiteX1" fmla="*/ 634482 w 905070"/>
              <a:gd name="connsiteY1" fmla="*/ 354563 h 513184"/>
              <a:gd name="connsiteX2" fmla="*/ 905070 w 905070"/>
              <a:gd name="connsiteY2" fmla="*/ 0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0" h="513184">
                <a:moveTo>
                  <a:pt x="0" y="513184"/>
                </a:moveTo>
                <a:cubicBezTo>
                  <a:pt x="241818" y="476639"/>
                  <a:pt x="483637" y="440094"/>
                  <a:pt x="634482" y="354563"/>
                </a:cubicBezTo>
                <a:cubicBezTo>
                  <a:pt x="785327" y="269032"/>
                  <a:pt x="845198" y="134516"/>
                  <a:pt x="90507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8149213" y="3789040"/>
            <a:ext cx="310811" cy="380377"/>
          </a:xfrm>
          <a:prstGeom prst="mathMultiply">
            <a:avLst>
              <a:gd name="adj1" fmla="val 3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094602" y="4355739"/>
            <a:ext cx="1832103" cy="250379"/>
          </a:xfrm>
          <a:prstGeom prst="wedgeRoundRectCallout">
            <a:avLst>
              <a:gd name="adj1" fmla="val -37834"/>
              <a:gd name="adj2" fmla="val -8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956373" y="2888673"/>
            <a:ext cx="810582" cy="1475509"/>
          </a:xfrm>
          <a:custGeom>
            <a:avLst/>
            <a:gdLst>
              <a:gd name="connsiteX0" fmla="*/ 769018 w 810582"/>
              <a:gd name="connsiteY0" fmla="*/ 1475509 h 1475509"/>
              <a:gd name="connsiteX1" fmla="*/ 91 w 810582"/>
              <a:gd name="connsiteY1" fmla="*/ 883227 h 1475509"/>
              <a:gd name="connsiteX2" fmla="*/ 810582 w 810582"/>
              <a:gd name="connsiteY2" fmla="*/ 0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582" h="1475509">
                <a:moveTo>
                  <a:pt x="769018" y="1475509"/>
                </a:moveTo>
                <a:cubicBezTo>
                  <a:pt x="381091" y="1302327"/>
                  <a:pt x="-6836" y="1129145"/>
                  <a:pt x="91" y="883227"/>
                </a:cubicBezTo>
                <a:cubicBezTo>
                  <a:pt x="7018" y="637309"/>
                  <a:pt x="810582" y="0"/>
                  <a:pt x="81058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배열 초기화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원소 객체당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지정하는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[0]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Circle(10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[1]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Circle(20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ko-KR" altLang="en-US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[2]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Circle()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398524"/>
            <a:ext cx="5832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 = { Circle(10), Circle(20), Circle() };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7044</TotalTime>
  <Words>3223</Words>
  <Application>Microsoft Office PowerPoint</Application>
  <PresentationFormat>화면 슬라이드 쇼(4:3)</PresentationFormat>
  <Paragraphs>1083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객체 포인터</vt:lpstr>
      <vt:lpstr>예제 4–1 객체 포인터 선언 및 활용</vt:lpstr>
      <vt:lpstr>객체 배열, 생성 및 소멸</vt:lpstr>
      <vt:lpstr>예제 4– 2 Circle 클래스의 배열 선언 및 활용</vt:lpstr>
      <vt:lpstr>배열 생성과 활용(예제 4-2의 실행 과정)</vt:lpstr>
      <vt:lpstr>객체 배열 생성시 기본 생성자 호출</vt:lpstr>
      <vt:lpstr>객체 배열 초기화</vt:lpstr>
      <vt:lpstr>예제 4–3 객체 배열 초기화</vt:lpstr>
      <vt:lpstr>2차원 배열</vt:lpstr>
      <vt:lpstr>예제 4-4 Circle 클래스의 2차원 배열 선언 및 활용</vt:lpstr>
      <vt:lpstr>Check Time</vt:lpstr>
      <vt:lpstr>Check Time</vt:lpstr>
      <vt:lpstr>동적 메모리 할당 및 반환</vt:lpstr>
      <vt:lpstr>new와 delete 연산자</vt:lpstr>
      <vt:lpstr>기본 타입의 메모리 동적 할당 및 반환</vt:lpstr>
      <vt:lpstr>예제 4-5 정수형 공간의 동적 할당 및 반환 예</vt:lpstr>
      <vt:lpstr>delete 사용 시 주의 사항</vt:lpstr>
      <vt:lpstr>배열의 동적 할당 및 반환</vt:lpstr>
      <vt:lpstr>예제 4-6 정수형 배열의 동적 할당 및 반환</vt:lpstr>
      <vt:lpstr>동적 할당 메모리 초기화 및 delete 시 유의 사항</vt:lpstr>
      <vt:lpstr>Check Time</vt:lpstr>
      <vt:lpstr>객체의 동적 생성 및 반환</vt:lpstr>
      <vt:lpstr>예제 4-7 Circle 객체의 동적 생성 및 반환</vt:lpstr>
      <vt:lpstr>예제 4–8 Circle 객체의 동적 생성과 반환 응용</vt:lpstr>
      <vt:lpstr>객체 배열의 동적 생성 및 반환</vt:lpstr>
      <vt:lpstr>객체 배열의 사용, 배열의 반환과 소멸자</vt:lpstr>
      <vt:lpstr>예제 4-9 Circle 배열의 동적 생성 및 반환</vt:lpstr>
      <vt:lpstr>PowerPoint 프레젠테이션</vt:lpstr>
      <vt:lpstr>동적 메모리 할당과 메모리 누수</vt:lpstr>
      <vt:lpstr>this 포인터</vt:lpstr>
      <vt:lpstr>this와 객체 </vt:lpstr>
      <vt:lpstr>this가 필요한 경우</vt:lpstr>
      <vt:lpstr>this의 제약 사항</vt:lpstr>
      <vt:lpstr>this 포인터의 실체 – 컴파일러에서 처리</vt:lpstr>
      <vt:lpstr>Check Time</vt:lpstr>
      <vt:lpstr>string 클래스를 이용한 문자열</vt:lpstr>
      <vt:lpstr>string 객체 생성 및 입출력</vt:lpstr>
      <vt:lpstr>string 객체의 동적 생성</vt:lpstr>
      <vt:lpstr>예제 4–11 string 클래스를 이용한 문자열 생성 및 출력</vt:lpstr>
      <vt:lpstr>예제 4-12 string 배열 선언과 문자열 키 입력 응용</vt:lpstr>
      <vt:lpstr>예제 4-13 문자열을 입력 받고 회전시키기</vt:lpstr>
      <vt:lpstr>예제 4-14 문자열 처리 응용 - 덧셈 문자열을 입력 받아 덧셈 실행</vt:lpstr>
      <vt:lpstr>PowerPoint 프레젠테이션</vt:lpstr>
      <vt:lpstr>PowerPoint 프레젠테이션</vt:lpstr>
      <vt:lpstr>Check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home1</cp:lastModifiedBy>
  <cp:revision>340</cp:revision>
  <dcterms:created xsi:type="dcterms:W3CDTF">2011-08-27T14:53:28Z</dcterms:created>
  <dcterms:modified xsi:type="dcterms:W3CDTF">2019-09-15T13:34:13Z</dcterms:modified>
</cp:coreProperties>
</file>