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handoutMasterIdLst>
    <p:handoutMasterId r:id="rId23"/>
  </p:handoutMasterIdLst>
  <p:sldIdLst>
    <p:sldId id="348" r:id="rId2"/>
    <p:sldId id="355" r:id="rId3"/>
    <p:sldId id="365" r:id="rId4"/>
    <p:sldId id="366" r:id="rId5"/>
    <p:sldId id="356" r:id="rId6"/>
    <p:sldId id="349" r:id="rId7"/>
    <p:sldId id="368" r:id="rId8"/>
    <p:sldId id="369" r:id="rId9"/>
    <p:sldId id="354" r:id="rId10"/>
    <p:sldId id="364" r:id="rId11"/>
    <p:sldId id="372" r:id="rId12"/>
    <p:sldId id="358" r:id="rId13"/>
    <p:sldId id="371" r:id="rId14"/>
    <p:sldId id="370" r:id="rId15"/>
    <p:sldId id="359" r:id="rId16"/>
    <p:sldId id="360" r:id="rId17"/>
    <p:sldId id="361" r:id="rId18"/>
    <p:sldId id="362" r:id="rId19"/>
    <p:sldId id="363" r:id="rId20"/>
    <p:sldId id="374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6" autoAdjust="0"/>
    <p:restoredTop sz="96441" autoAdjust="0"/>
  </p:normalViewPr>
  <p:slideViewPr>
    <p:cSldViewPr>
      <p:cViewPr varScale="1">
        <p:scale>
          <a:sx n="111" d="100"/>
          <a:sy n="111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본 예제의 실행 결과를 보면 이상한 점을 느껴야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앞 에서 배운 것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operator=()</a:t>
            </a:r>
            <a:r>
              <a:rPr lang="ko-KR" altLang="en-US" dirty="0" smtClean="0"/>
              <a:t>함수를 </a:t>
            </a:r>
            <a:r>
              <a:rPr lang="en-US" altLang="ko-KR" dirty="0" err="1" smtClean="0"/>
              <a:t>Chulsoo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멤버 함수로 정의 하지 않았는데도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제대로 동작 하기 때문이다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왜 그럴까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빈 클래스라도 컴파일러가 자동으로 만드는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함수</a:t>
            </a:r>
            <a:r>
              <a:rPr lang="ko-KR" altLang="en-US" baseline="0" dirty="0" smtClean="0"/>
              <a:t> 중에 복사 대입 연산자가 있다는 사실을 회상 해보자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E6785-86AE-4EA2-BFE9-5CF3F6DD8C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8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6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본 예제의 실행 결과를 보면 이상한 점을 느껴야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앞 에서 배운 것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operator=()</a:t>
            </a:r>
            <a:r>
              <a:rPr lang="ko-KR" altLang="en-US" dirty="0" smtClean="0"/>
              <a:t>함수를 </a:t>
            </a:r>
            <a:r>
              <a:rPr lang="en-US" altLang="ko-KR" dirty="0" err="1" smtClean="0"/>
              <a:t>Chulsoo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멤버 함수로 정의 하지 않았는데도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제대로 동작 하기 때문이다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왜 그럴까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빈 클래스라도 컴파일러가 자동으로 만드는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함수</a:t>
            </a:r>
            <a:r>
              <a:rPr lang="ko-KR" altLang="en-US" baseline="0" dirty="0" smtClean="0"/>
              <a:t> 중에 복사 대입 연산자가 있다는 사실을 회상 해보자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E6785-86AE-4EA2-BFE9-5CF3F6DD8C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4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90F97-ED1F-44FD-BCAA-A5037EE18E4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7405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43FC65-F4E1-4AEC-AA50-93B7751ADB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7657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D0C180-7B05-4000-A40A-0A0929A756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416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78214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 smtClean="0"/>
              <a:t>  1. </a:t>
            </a:r>
            <a:r>
              <a:rPr lang="ko-KR" altLang="en-US" dirty="0" smtClean="0"/>
              <a:t>연산자 중복정의 실습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복사대입연산자 </a:t>
            </a:r>
            <a:r>
              <a:rPr lang="ko-KR" altLang="en-US" dirty="0" err="1" smtClean="0"/>
              <a:t>중복정의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 smtClean="0"/>
              <a:t>  3. Further Study </a:t>
            </a:r>
          </a:p>
          <a:p>
            <a:pPr>
              <a:buSzPct val="100000"/>
            </a:pPr>
            <a:r>
              <a:rPr lang="en-US" altLang="ko-KR" dirty="0" smtClean="0"/>
              <a:t>  </a:t>
            </a:r>
            <a:r>
              <a:rPr lang="en-US" altLang="ko-KR" dirty="0"/>
              <a:t> </a:t>
            </a:r>
            <a:r>
              <a:rPr lang="en-US" altLang="ko-KR" dirty="0" smtClean="0"/>
              <a:t>  (1)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   (2) </a:t>
            </a:r>
            <a:r>
              <a:rPr lang="ko-KR" altLang="en-US" dirty="0" err="1" smtClean="0"/>
              <a:t>이동시멘틱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   (3)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>
              <a:buSzPct val="100000"/>
            </a:pPr>
            <a:r>
              <a:rPr lang="en-US" altLang="ko-KR" dirty="0"/>
              <a:t> </a:t>
            </a:r>
            <a:r>
              <a:rPr lang="en-US" altLang="ko-KR" dirty="0" smtClean="0"/>
              <a:t> 4. </a:t>
            </a:r>
            <a:r>
              <a:rPr lang="ko-KR" altLang="en-US" dirty="0" smtClean="0"/>
              <a:t>종합 실습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r>
              <a:rPr lang="ko-KR" altLang="en-US" dirty="0" smtClean="0"/>
              <a:t>장 실습하기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159389"/>
            <a:ext cx="8229600" cy="99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이동생성자와 </a:t>
            </a:r>
            <a:r>
              <a:rPr lang="ko-KR" altLang="en-US" dirty="0" err="1" smtClean="0"/>
              <a:t>이동대입</a:t>
            </a:r>
            <a:r>
              <a:rPr lang="ko-KR" altLang="en-US" dirty="0" smtClean="0"/>
              <a:t> 연산자 </a:t>
            </a:r>
            <a:r>
              <a:rPr lang="ko-KR" altLang="en-US" dirty="0" err="1" smtClean="0"/>
              <a:t>구현코드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3" y="1556792"/>
            <a:ext cx="25202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이동생성자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Circle(Circle &amp;&amp; c)</a:t>
            </a:r>
          </a:p>
          <a:p>
            <a:r>
              <a:rPr lang="en-US" altLang="ko-KR" sz="1600" dirty="0" smtClean="0"/>
              <a:t>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radius = </a:t>
            </a:r>
            <a:r>
              <a:rPr lang="en-US" altLang="ko-KR" sz="1600" dirty="0" err="1" smtClean="0"/>
              <a:t>c.radius</a:t>
            </a:r>
            <a:r>
              <a:rPr lang="en-US" altLang="ko-KR" sz="1600" dirty="0" smtClean="0"/>
              <a:t>;    </a:t>
            </a:r>
          </a:p>
          <a:p>
            <a:r>
              <a:rPr lang="en-US" altLang="ko-KR" sz="1600" dirty="0" smtClean="0"/>
              <a:t>   color = </a:t>
            </a:r>
            <a:r>
              <a:rPr lang="en-US" altLang="ko-KR" sz="1600" dirty="0" err="1" smtClean="0"/>
              <a:t>c.color</a:t>
            </a:r>
            <a:r>
              <a:rPr lang="en-US" altLang="ko-KR" sz="1600" dirty="0" smtClean="0"/>
              <a:t>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c.color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nullptr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23928" y="1556792"/>
            <a:ext cx="4917232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smtClean="0"/>
              <a:t>// </a:t>
            </a:r>
            <a:r>
              <a:rPr lang="ko-KR" altLang="en-US" sz="1600" dirty="0" smtClean="0"/>
              <a:t>이동대입연산자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Circle&amp; operator=(Circle &amp;&amp; op2)</a:t>
            </a:r>
          </a:p>
          <a:p>
            <a:r>
              <a:rPr lang="en-US" altLang="ko-KR" sz="1600" dirty="0" smtClean="0"/>
              <a:t>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if (this == &amp;op2)              // for a=a;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return *this;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delete [] color;</a:t>
            </a:r>
          </a:p>
          <a:p>
            <a:r>
              <a:rPr lang="en-US" altLang="ko-KR" sz="1600" dirty="0" smtClean="0"/>
              <a:t>   radius = op2.radius; </a:t>
            </a:r>
          </a:p>
          <a:p>
            <a:r>
              <a:rPr lang="en-US" altLang="ko-KR" sz="1600" dirty="0" smtClean="0"/>
              <a:t>   color = op2.color;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op2.color = </a:t>
            </a:r>
            <a:r>
              <a:rPr lang="en-US" altLang="ko-KR" sz="1600" dirty="0" err="1" smtClean="0"/>
              <a:t>nullptr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return *this;                    // for a=b=c;</a:t>
            </a:r>
            <a:endParaRPr lang="en-US" altLang="ko-KR" sz="1600" dirty="0"/>
          </a:p>
          <a:p>
            <a:r>
              <a:rPr lang="en-US" altLang="ko-KR" sz="16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337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975" y="0"/>
            <a:ext cx="5682177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Circle 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radius;</a:t>
            </a:r>
          </a:p>
          <a:p>
            <a:r>
              <a:rPr lang="en-US" altLang="ko-KR" sz="1600" dirty="0"/>
              <a:t>public:</a:t>
            </a:r>
          </a:p>
          <a:p>
            <a:r>
              <a:rPr lang="en-US" altLang="ko-KR" sz="1600" dirty="0" smtClean="0"/>
              <a:t>  Circle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: radius(0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smtClean="0"/>
              <a:t>"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radius &lt;&lt; ")"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r>
              <a:rPr lang="en-US" altLang="ko-KR" sz="1600" dirty="0" smtClean="0"/>
              <a:t>  Circle(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r) </a:t>
            </a:r>
            <a:r>
              <a:rPr lang="en-US" altLang="ko-KR" sz="1600" dirty="0" smtClean="0"/>
              <a:t>: radius(r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smtClean="0"/>
              <a:t>"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radius &lt;&lt; ")"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r>
              <a:rPr lang="en-US" altLang="ko-KR" sz="1600" dirty="0" smtClean="0"/>
              <a:t>  Circle(</a:t>
            </a:r>
            <a:r>
              <a:rPr lang="en-US" altLang="ko-KR" sz="1600" dirty="0" err="1" smtClean="0"/>
              <a:t>const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Circle</a:t>
            </a:r>
            <a:r>
              <a:rPr lang="en-US" altLang="ko-KR" sz="1600" dirty="0"/>
              <a:t>&amp; c</a:t>
            </a:r>
            <a:r>
              <a:rPr lang="en-US" altLang="ko-KR" sz="1600" dirty="0" smtClean="0"/>
              <a:t>) {</a:t>
            </a:r>
            <a:endParaRPr lang="en-US" altLang="ko-KR" sz="1600" dirty="0"/>
          </a:p>
          <a:p>
            <a:r>
              <a:rPr lang="en-US" altLang="ko-KR" sz="1600" dirty="0" smtClean="0"/>
              <a:t>     radius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c.radius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smtClean="0"/>
              <a:t>"</a:t>
            </a:r>
            <a:r>
              <a:rPr lang="ko-KR" altLang="en-US" sz="1600" dirty="0" err="1" smtClean="0"/>
              <a:t>복사생성자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radius &lt;&lt; ")"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r>
              <a:rPr lang="en-US" altLang="ko-KR" sz="1600" dirty="0" smtClean="0"/>
              <a:t>  Circle</a:t>
            </a:r>
            <a:r>
              <a:rPr lang="en-US" altLang="ko-KR" sz="1600" dirty="0"/>
              <a:t>&amp; operator=(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Circle &amp; op2</a:t>
            </a:r>
            <a:r>
              <a:rPr lang="en-US" altLang="ko-KR" sz="1600" dirty="0" smtClean="0"/>
              <a:t>) {</a:t>
            </a:r>
            <a:endParaRPr lang="en-US" altLang="ko-KR" sz="1600" dirty="0"/>
          </a:p>
          <a:p>
            <a:r>
              <a:rPr lang="en-US" altLang="ko-KR" sz="1600" dirty="0" smtClean="0"/>
              <a:t>     radius </a:t>
            </a:r>
            <a:r>
              <a:rPr lang="en-US" altLang="ko-KR" sz="1600" dirty="0"/>
              <a:t>= op2.radius;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복사대입연산자 </a:t>
            </a:r>
            <a:r>
              <a:rPr lang="en-US" altLang="ko-KR" sz="1600" dirty="0"/>
              <a:t>("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radius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")"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return </a:t>
            </a:r>
            <a:r>
              <a:rPr lang="en-US" altLang="ko-KR" sz="1600" dirty="0"/>
              <a:t>*this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r>
              <a:rPr lang="en-US" altLang="ko-KR" sz="1600" dirty="0" smtClean="0"/>
              <a:t>  Circle(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Circle</a:t>
            </a:r>
            <a:r>
              <a:rPr lang="en-US" altLang="ko-KR" sz="1600" dirty="0"/>
              <a:t>&amp;&amp; c) {</a:t>
            </a:r>
          </a:p>
          <a:p>
            <a:r>
              <a:rPr lang="en-US" altLang="ko-KR" sz="1600" dirty="0"/>
              <a:t>     radius = </a:t>
            </a:r>
            <a:r>
              <a:rPr lang="en-US" altLang="ko-KR" sz="1600" dirty="0" err="1"/>
              <a:t>c.radius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이동생성자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("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radius &lt;&lt; ")"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 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Circle</a:t>
            </a:r>
            <a:r>
              <a:rPr lang="en-US" altLang="ko-KR" sz="1600" dirty="0"/>
              <a:t>&amp; operator=(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Circle &amp;&amp; op2</a:t>
            </a:r>
            <a:r>
              <a:rPr lang="en-US" altLang="ko-KR" sz="1600" dirty="0" smtClean="0"/>
              <a:t>) {</a:t>
            </a:r>
            <a:endParaRPr lang="en-US" altLang="ko-KR" sz="1600" dirty="0"/>
          </a:p>
          <a:p>
            <a:r>
              <a:rPr lang="en-US" altLang="ko-KR" sz="1600" dirty="0" smtClean="0"/>
              <a:t>     radius </a:t>
            </a:r>
            <a:r>
              <a:rPr lang="en-US" altLang="ko-KR" sz="1600" dirty="0"/>
              <a:t>= op2.radius;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이동대입연산자 </a:t>
            </a:r>
            <a:r>
              <a:rPr lang="en-US" altLang="ko-KR" sz="1600" dirty="0"/>
              <a:t>("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radius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")"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 return </a:t>
            </a:r>
            <a:r>
              <a:rPr lang="en-US" altLang="ko-KR" sz="1600" dirty="0"/>
              <a:t>*this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r>
              <a:rPr lang="en-US" altLang="ko-KR" sz="1600" dirty="0" smtClean="0"/>
              <a:t>  ~</a:t>
            </a:r>
            <a:r>
              <a:rPr lang="en-US" altLang="ko-KR" sz="1600" dirty="0"/>
              <a:t>Circle</a:t>
            </a:r>
            <a:r>
              <a:rPr lang="en-US" altLang="ko-KR" sz="1600" dirty="0" smtClean="0"/>
              <a:t>() {</a:t>
            </a:r>
            <a:endParaRPr lang="en-US" altLang="ko-KR" sz="1600" dirty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</a:t>
            </a:r>
            <a:r>
              <a:rPr lang="en-US" altLang="ko-KR" sz="1600" dirty="0" smtClean="0"/>
              <a:t>"</a:t>
            </a:r>
            <a:r>
              <a:rPr lang="ko-KR" altLang="en-US" sz="1600" dirty="0" err="1" smtClean="0"/>
              <a:t>소멸자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radius &lt;&lt; ")"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 }</a:t>
            </a:r>
            <a:endParaRPr lang="en-US" altLang="ko-KR" sz="1600" dirty="0"/>
          </a:p>
          <a:p>
            <a:r>
              <a:rPr lang="en-US" altLang="ko-KR" sz="1600" dirty="0" smtClean="0"/>
              <a:t>  Circle </a:t>
            </a:r>
            <a:r>
              <a:rPr lang="en-US" altLang="ko-KR" sz="1600" dirty="0"/>
              <a:t>operator+(</a:t>
            </a:r>
            <a:r>
              <a:rPr lang="en-US" altLang="ko-KR" sz="1600" dirty="0" err="1"/>
              <a:t>const</a:t>
            </a:r>
            <a:r>
              <a:rPr lang="en-US" altLang="ko-KR" sz="1600" dirty="0"/>
              <a:t> Circle&amp; op2</a:t>
            </a:r>
            <a:r>
              <a:rPr lang="en-US" altLang="ko-KR" sz="1600" dirty="0" smtClean="0"/>
              <a:t>) {</a:t>
            </a:r>
            <a:endParaRPr lang="en-US" altLang="ko-KR" sz="1600" dirty="0"/>
          </a:p>
          <a:p>
            <a:r>
              <a:rPr lang="en-US" altLang="ko-KR" sz="1600" dirty="0" smtClean="0"/>
              <a:t>     Circle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tmp.radius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radius + op2.radius;</a:t>
            </a:r>
          </a:p>
          <a:p>
            <a:r>
              <a:rPr lang="en-US" altLang="ko-KR" sz="1600" dirty="0" smtClean="0"/>
              <a:t>     return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};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496506"/>
            <a:ext cx="2880320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r>
              <a:rPr lang="en-US" altLang="ko-KR" sz="1600" dirty="0"/>
              <a:t>Circle a(10), b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&lt;&lt; "================" </a:t>
            </a:r>
            <a:r>
              <a:rPr lang="en-US" altLang="ko-KR" sz="1600" dirty="0"/>
              <a:t>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Circle c = a;  // Circle c(a);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&lt;&lt; "================"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b </a:t>
            </a:r>
            <a:r>
              <a:rPr lang="en-US" altLang="ko-KR" sz="1600" dirty="0"/>
              <a:t>= a + c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err="1"/>
              <a:t>cout</a:t>
            </a:r>
            <a:r>
              <a:rPr lang="en-US" altLang="ko-KR" sz="1600" dirty="0"/>
              <a:t>&lt;&lt; "================"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// c=b;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return 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153" y="3838554"/>
            <a:ext cx="28003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err="1" smtClean="0"/>
              <a:t>const</a:t>
            </a:r>
            <a:r>
              <a:rPr lang="ko-KR" altLang="en-US" dirty="0" smtClean="0"/>
              <a:t> 한정자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4675" y="1513091"/>
            <a:ext cx="82237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- </a:t>
            </a:r>
            <a:r>
              <a:rPr lang="ko-KR" altLang="en-US" dirty="0" smtClean="0">
                <a:ea typeface="굴림" panose="020B0600000101010101" pitchFamily="50" charset="-127"/>
              </a:rPr>
              <a:t>한정자 개념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ea typeface="굴림" panose="020B0600000101010101" pitchFamily="50" charset="-127"/>
              </a:rPr>
              <a:t>참조자를</a:t>
            </a:r>
            <a:r>
              <a:rPr lang="ko-KR" altLang="en-US" dirty="0" smtClean="0">
                <a:ea typeface="굴림" panose="020B0600000101010101" pitchFamily="50" charset="-127"/>
              </a:rPr>
              <a:t> 한정자로 이용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913740"/>
            <a:ext cx="640871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float PI = 3.1415926;</a:t>
            </a:r>
            <a:br>
              <a:rPr lang="en-US" altLang="ko-KR" dirty="0"/>
            </a:br>
            <a:r>
              <a:rPr lang="en-US" altLang="ko-KR" dirty="0"/>
              <a:t>…</a:t>
            </a:r>
          </a:p>
          <a:p>
            <a:r>
              <a:rPr lang="en-US" altLang="ko-KR" dirty="0"/>
              <a:t>PI = 3.0;    // </a:t>
            </a:r>
            <a:r>
              <a:rPr lang="ko-KR" altLang="en-US" dirty="0"/>
              <a:t>잘못된 값의 대입 가능성 존재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3057849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3.1415926;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37511" y="4333454"/>
            <a:ext cx="64148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1: </a:t>
            </a:r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  <a:endParaRPr lang="ko-KR" altLang="ko-KR" dirty="0"/>
          </a:p>
          <a:p>
            <a:r>
              <a:rPr lang="en-US" altLang="ko-KR" dirty="0"/>
              <a:t>2: {</a:t>
            </a:r>
            <a:endParaRPr lang="ko-KR" altLang="ko-KR" dirty="0"/>
          </a:p>
          <a:p>
            <a:r>
              <a:rPr lang="en-US" altLang="ko-KR" dirty="0"/>
              <a:t>3:	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size = 100;</a:t>
            </a:r>
            <a:endParaRPr lang="ko-KR" altLang="ko-KR" dirty="0"/>
          </a:p>
          <a:p>
            <a:r>
              <a:rPr lang="en-US" altLang="ko-KR" dirty="0"/>
              <a:t>4:	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&amp;size2 = size; </a:t>
            </a:r>
            <a:endParaRPr lang="ko-KR" altLang="ko-KR" dirty="0"/>
          </a:p>
          <a:p>
            <a:r>
              <a:rPr lang="en-US" altLang="ko-KR" dirty="0"/>
              <a:t>5:	</a:t>
            </a:r>
            <a:r>
              <a:rPr lang="en-US" altLang="ko-KR" dirty="0" err="1"/>
              <a:t>int</a:t>
            </a:r>
            <a:r>
              <a:rPr lang="en-US" altLang="ko-KR" dirty="0"/>
              <a:t> &amp;size3 = size;             // </a:t>
            </a:r>
            <a:r>
              <a:rPr lang="ko-KR" altLang="en-US" dirty="0"/>
              <a:t>컴파일 오류</a:t>
            </a:r>
            <a:endParaRPr lang="ko-KR" altLang="ko-KR" dirty="0"/>
          </a:p>
          <a:p>
            <a:r>
              <a:rPr lang="en-US" altLang="ko-KR" dirty="0"/>
              <a:t>6:	return 0;</a:t>
            </a:r>
            <a:endParaRPr lang="ko-KR" altLang="ko-KR" dirty="0"/>
          </a:p>
          <a:p>
            <a:r>
              <a:rPr lang="en-US" altLang="ko-KR" dirty="0"/>
              <a:t>7: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5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err="1" smtClean="0"/>
              <a:t>const</a:t>
            </a:r>
            <a:r>
              <a:rPr lang="ko-KR" altLang="en-US" dirty="0" smtClean="0"/>
              <a:t> 한정자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4675" y="1513091"/>
            <a:ext cx="82237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- </a:t>
            </a:r>
            <a:r>
              <a:rPr lang="en-US" altLang="ko-KR" dirty="0" err="1">
                <a:ea typeface="굴림" panose="020B0600000101010101" pitchFamily="50" charset="-127"/>
              </a:rPr>
              <a:t>c</a:t>
            </a:r>
            <a:r>
              <a:rPr lang="en-US" altLang="ko-KR" dirty="0" err="1" smtClean="0">
                <a:ea typeface="굴림" panose="020B0600000101010101" pitchFamily="50" charset="-127"/>
              </a:rPr>
              <a:t>onst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포인터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067088"/>
            <a:ext cx="756084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 char </a:t>
            </a:r>
            <a:r>
              <a:rPr lang="en-US" altLang="ko-KR" dirty="0" err="1" smtClean="0"/>
              <a:t>mybuf</a:t>
            </a:r>
            <a:r>
              <a:rPr lang="en-US" altLang="ko-KR" dirty="0" smtClean="0"/>
              <a:t>[100];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</a:t>
            </a:r>
            <a:r>
              <a:rPr lang="en-US" altLang="ko-KR" dirty="0" err="1" smtClean="0"/>
              <a:t>yourbuf</a:t>
            </a:r>
            <a:r>
              <a:rPr lang="en-US" altLang="ko-KR" dirty="0" smtClean="0"/>
              <a:t> =“C++”;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char *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aptr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mybuf</a:t>
            </a:r>
            <a:r>
              <a:rPr lang="en-US" altLang="ko-KR" dirty="0" smtClean="0"/>
              <a:t>;       // </a:t>
            </a:r>
            <a:r>
              <a:rPr lang="ko-KR" altLang="en-US" dirty="0" smtClean="0"/>
              <a:t>포인터주소를 고정</a:t>
            </a:r>
            <a:endParaRPr lang="en-US" altLang="ko-KR" dirty="0" smtClean="0"/>
          </a:p>
          <a:p>
            <a:r>
              <a:rPr lang="en-US" altLang="ko-KR" dirty="0" smtClean="0"/>
              <a:t> *</a:t>
            </a:r>
            <a:r>
              <a:rPr lang="en-US" altLang="ko-KR" dirty="0" err="1" smtClean="0"/>
              <a:t>aptr</a:t>
            </a:r>
            <a:r>
              <a:rPr lang="en-US" altLang="ko-KR" dirty="0" smtClean="0"/>
              <a:t> = ‘a’;      //</a:t>
            </a:r>
            <a:r>
              <a:rPr lang="ko-KR" altLang="en-US" dirty="0" smtClean="0"/>
              <a:t>포인터가 </a:t>
            </a:r>
            <a:r>
              <a:rPr lang="ko-KR" altLang="en-US" dirty="0" err="1" smtClean="0"/>
              <a:t>가르키는</a:t>
            </a:r>
            <a:r>
              <a:rPr lang="ko-KR" altLang="en-US" dirty="0" smtClean="0"/>
              <a:t> 저장소의 값 변경가능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aptr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yourbuf</a:t>
            </a:r>
            <a:r>
              <a:rPr lang="en-US" altLang="ko-KR" dirty="0" smtClean="0"/>
              <a:t>;      //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error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myb</a:t>
            </a:r>
            <a:r>
              <a:rPr lang="en-US" altLang="ko-KR" dirty="0" smtClean="0"/>
              <a:t>=1000;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bptr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myb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bptr</a:t>
            </a:r>
            <a:r>
              <a:rPr lang="en-US" altLang="ko-KR" dirty="0" smtClean="0"/>
              <a:t> = 0;   //  error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bptr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myb</a:t>
            </a:r>
            <a:r>
              <a:rPr lang="en-US" altLang="ko-KR" dirty="0" smtClean="0"/>
              <a:t>;  //</a:t>
            </a:r>
            <a:r>
              <a:rPr lang="ko-KR" altLang="en-US" dirty="0" smtClean="0"/>
              <a:t>메모리주소와 저장소 </a:t>
            </a:r>
            <a:r>
              <a:rPr lang="ko-KR" altLang="en-US" dirty="0" err="1" smtClean="0"/>
              <a:t>상수화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6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err="1" smtClean="0"/>
              <a:t>const</a:t>
            </a:r>
            <a:r>
              <a:rPr lang="ko-KR" altLang="en-US" dirty="0" smtClean="0"/>
              <a:t> 한정자 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4675" y="1513091"/>
            <a:ext cx="822378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클래스는 함수 </a:t>
            </a:r>
            <a:r>
              <a:rPr lang="ko-KR" altLang="en-US" dirty="0" err="1">
                <a:ea typeface="굴림" panose="020B0600000101010101" pitchFamily="50" charset="-127"/>
              </a:rPr>
              <a:t>호출시</a:t>
            </a:r>
            <a:r>
              <a:rPr lang="ko-KR" altLang="en-US" dirty="0">
                <a:ea typeface="굴림" panose="020B0600000101010101" pitchFamily="50" charset="-127"/>
              </a:rPr>
              <a:t> 참조에 의한 전달을 사용하는 것이 바람직하다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심지어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함수 매개변수의 값을 변경하지 않더라도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- </a:t>
            </a:r>
            <a:r>
              <a:rPr lang="ko-KR" altLang="en-US" dirty="0">
                <a:ea typeface="굴림" panose="020B0600000101010101" pitchFamily="50" charset="-127"/>
              </a:rPr>
              <a:t>인자 보호를 위해 </a:t>
            </a:r>
            <a:r>
              <a:rPr lang="en-US" altLang="ko-KR" dirty="0">
                <a:ea typeface="굴림" panose="020B0600000101010101" pitchFamily="50" charset="-127"/>
              </a:rPr>
              <a:t>constant </a:t>
            </a:r>
            <a:r>
              <a:rPr lang="ko-KR" altLang="en-US" dirty="0">
                <a:ea typeface="굴림" panose="020B0600000101010101" pitchFamily="50" charset="-127"/>
              </a:rPr>
              <a:t>한정자 사용</a:t>
            </a:r>
            <a:r>
              <a:rPr lang="en-US" altLang="ko-KR" dirty="0">
                <a:ea typeface="굴림" panose="020B0600000101010101" pitchFamily="50" charset="-127"/>
              </a:rPr>
              <a:t>(constant call-by-reference </a:t>
            </a:r>
            <a:r>
              <a:rPr lang="ko-KR" altLang="en-US" dirty="0">
                <a:ea typeface="굴림" panose="020B0600000101010101" pitchFamily="50" charset="-127"/>
              </a:rPr>
              <a:t>매개변수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타입 앞에 </a:t>
            </a:r>
            <a:r>
              <a:rPr lang="en-US" altLang="ko-KR" dirty="0" err="1">
                <a:ea typeface="굴림" panose="020B0600000101010101" pitchFamily="50" charset="-127"/>
              </a:rPr>
              <a:t>const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키워드를 사용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매개변수를 </a:t>
            </a:r>
            <a:r>
              <a:rPr lang="en-US" altLang="ko-KR" dirty="0">
                <a:ea typeface="굴림" panose="020B0600000101010101" pitchFamily="50" charset="-127"/>
              </a:rPr>
              <a:t>"</a:t>
            </a:r>
            <a:r>
              <a:rPr lang="ko-KR" altLang="en-US" dirty="0">
                <a:ea typeface="굴림" panose="020B0600000101010101" pitchFamily="50" charset="-127"/>
              </a:rPr>
              <a:t>읽기 전용</a:t>
            </a:r>
            <a:r>
              <a:rPr lang="en-US" altLang="ko-KR" dirty="0">
                <a:ea typeface="굴림" panose="020B0600000101010101" pitchFamily="50" charset="-127"/>
              </a:rPr>
              <a:t>"</a:t>
            </a:r>
            <a:r>
              <a:rPr lang="ko-KR" altLang="en-US" dirty="0">
                <a:ea typeface="굴림" panose="020B0600000101010101" pitchFamily="50" charset="-127"/>
              </a:rPr>
              <a:t>으로 만듦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굴림" panose="020B0600000101010101" pitchFamily="50" charset="-127"/>
              </a:rPr>
              <a:t>매개변수를 수정하려 시도하면 컴파일 에러 발생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- </a:t>
            </a:r>
            <a:r>
              <a:rPr lang="ko-KR" altLang="en-US" dirty="0">
                <a:ea typeface="굴림" panose="020B0600000101010101" pitchFamily="50" charset="-127"/>
              </a:rPr>
              <a:t>만약 멤버함수에서 객체의 수정이 없다면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굴림" panose="020B0600000101010101" pitchFamily="50" charset="-127"/>
              </a:rPr>
              <a:t>const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매개변수로 하라</a:t>
            </a:r>
            <a:r>
              <a:rPr lang="en-US" altLang="ko-KR" dirty="0" smtClean="0">
                <a:ea typeface="굴림" panose="020B0600000101010101" pitchFamily="50" charset="-127"/>
              </a:rPr>
              <a:t>!</a:t>
            </a:r>
            <a:r>
              <a:rPr lang="ko-KR" altLang="en-US" dirty="0" smtClean="0">
                <a:ea typeface="굴림" panose="020B0600000101010101" pitchFamily="50" charset="-127"/>
              </a:rPr>
              <a:t>  </a:t>
            </a:r>
            <a:r>
              <a:rPr lang="en-US" altLang="ko-KR" dirty="0"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ea typeface="굴림" panose="020B0600000101010101" pitchFamily="50" charset="-127"/>
              </a:rPr>
              <a:t>매개변수 전부를 보호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굴림" panose="020B0600000101010101" pitchFamily="50" charset="-127"/>
              </a:rPr>
              <a:t>클래스 </a:t>
            </a:r>
            <a:r>
              <a:rPr lang="ko-KR" altLang="en-US" dirty="0">
                <a:ea typeface="굴림" panose="020B0600000101010101" pitchFamily="50" charset="-127"/>
              </a:rPr>
              <a:t>멤버 함수에 대한 </a:t>
            </a:r>
            <a:r>
              <a:rPr lang="en-US" altLang="ko-KR" dirty="0" err="1">
                <a:ea typeface="굴림" panose="020B0600000101010101" pitchFamily="50" charset="-127"/>
              </a:rPr>
              <a:t>const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지정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1200150" lvl="2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dirty="0" err="1">
                <a:ea typeface="굴림" panose="020B0600000101010101" pitchFamily="50" charset="-127"/>
              </a:rPr>
              <a:t>함수선언의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끝에 </a:t>
            </a:r>
            <a:r>
              <a:rPr lang="en-US" altLang="ko-KR" dirty="0" err="1">
                <a:ea typeface="굴림" panose="020B0600000101010101" pitchFamily="50" charset="-127"/>
              </a:rPr>
              <a:t>const</a:t>
            </a:r>
            <a:r>
              <a:rPr lang="en-US" altLang="ko-KR" dirty="0">
                <a:ea typeface="굴림" panose="020B0600000101010101" pitchFamily="50" charset="-127"/>
              </a:rPr>
              <a:t>;</a:t>
            </a:r>
            <a:r>
              <a:rPr lang="ko-KR" altLang="en-US" dirty="0">
                <a:ea typeface="굴림" panose="020B0600000101010101" pitchFamily="50" charset="-127"/>
              </a:rPr>
              <a:t>으로 끝맺음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1200150" lvl="2" indent="-28575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ea typeface="굴림" panose="020B0600000101010101" pitchFamily="50" charset="-127"/>
              </a:rPr>
              <a:t>함수 정의 헤더에도 뒤에 </a:t>
            </a:r>
            <a:r>
              <a:rPr lang="en-US" altLang="ko-KR" dirty="0" err="1">
                <a:ea typeface="굴림" panose="020B0600000101010101" pitchFamily="50" charset="-127"/>
              </a:rPr>
              <a:t>const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붙임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>
          <a:xfrm>
            <a:off x="611560" y="293652"/>
            <a:ext cx="7046540" cy="651272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예제</a:t>
            </a:r>
            <a:r>
              <a:rPr lang="en-US" altLang="ko-KR" sz="2400" dirty="0"/>
              <a:t>) </a:t>
            </a:r>
            <a:r>
              <a:rPr lang="ko-KR" altLang="en-US" sz="2400" dirty="0" err="1"/>
              <a:t>호출객체의</a:t>
            </a:r>
            <a:r>
              <a:rPr lang="ko-KR" altLang="en-US" sz="2400" dirty="0"/>
              <a:t> 값을 변경해선 안되는 </a:t>
            </a:r>
            <a:r>
              <a:rPr lang="ko-KR" altLang="en-US" sz="2400" dirty="0" err="1" smtClean="0"/>
              <a:t>멤버함수를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작성하려면 함수에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설정</a:t>
            </a:r>
            <a:endParaRPr lang="ko-KR" altLang="en-US" sz="2400" dirty="0"/>
          </a:p>
        </p:txBody>
      </p:sp>
      <p:sp>
        <p:nvSpPr>
          <p:cNvPr id="71683" name="내용 개체 틀 2"/>
          <p:cNvSpPr>
            <a:spLocks noGrp="1"/>
          </p:cNvSpPr>
          <p:nvPr>
            <p:ph idx="1"/>
          </p:nvPr>
        </p:nvSpPr>
        <p:spPr>
          <a:xfrm>
            <a:off x="1491090" y="1700808"/>
            <a:ext cx="6172200" cy="3744416"/>
          </a:xfrm>
        </p:spPr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altLang="ko-KR" dirty="0" err="1" smtClean="0"/>
              <a:t>BankAccount</a:t>
            </a:r>
            <a:r>
              <a:rPr lang="en-US" altLang="ko-KR" dirty="0" smtClean="0"/>
              <a:t> </a:t>
            </a:r>
            <a:r>
              <a:rPr lang="en-US" altLang="ko-KR" dirty="0" err="1"/>
              <a:t>myAccount</a:t>
            </a:r>
            <a:r>
              <a:rPr lang="en-US" altLang="ko-KR" dirty="0"/>
              <a:t>;</a:t>
            </a:r>
          </a:p>
          <a:p>
            <a:pPr marL="342900" lvl="1" indent="0">
              <a:buNone/>
            </a:pPr>
            <a:r>
              <a:rPr lang="en-US" altLang="ko-KR" dirty="0" err="1"/>
              <a:t>myAccount.output</a:t>
            </a:r>
            <a:r>
              <a:rPr lang="en-US" altLang="ko-KR" dirty="0"/>
              <a:t>();</a:t>
            </a:r>
          </a:p>
          <a:p>
            <a:pPr marL="342900" lvl="1" indent="0">
              <a:buNone/>
            </a:pPr>
            <a:r>
              <a:rPr lang="en-US" altLang="ko-KR" dirty="0"/>
              <a:t>    :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BankAccount</a:t>
            </a:r>
            <a:r>
              <a:rPr lang="en-US" altLang="ko-KR" dirty="0"/>
              <a:t> {</a:t>
            </a:r>
          </a:p>
          <a:p>
            <a:pPr marL="342900" lvl="1" indent="0">
              <a:buNone/>
            </a:pPr>
            <a:r>
              <a:rPr lang="en-US" altLang="ko-KR" dirty="0"/>
              <a:t>    :</a:t>
            </a:r>
          </a:p>
          <a:p>
            <a:pPr marL="342900" lvl="1" indent="0">
              <a:buNone/>
            </a:pPr>
            <a:r>
              <a:rPr lang="en-US" altLang="ko-KR" dirty="0"/>
              <a:t> void output() 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342900" lvl="1" indent="0">
              <a:buNone/>
            </a:pPr>
            <a:r>
              <a:rPr lang="en-US" altLang="ko-KR" dirty="0"/>
              <a:t>}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marL="3429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BankAccount</a:t>
            </a:r>
            <a:r>
              <a:rPr lang="en-US" altLang="ko-KR" dirty="0"/>
              <a:t>::output() </a:t>
            </a:r>
            <a:r>
              <a:rPr lang="en-US" altLang="ko-KR" dirty="0" err="1">
                <a:solidFill>
                  <a:srgbClr val="FF0000"/>
                </a:solidFill>
              </a:rPr>
              <a:t>const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ko-KR" dirty="0"/>
              <a:t>{     :</a:t>
            </a:r>
          </a:p>
          <a:p>
            <a:pPr marL="342900" lvl="1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82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6864" cy="723280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예제</a:t>
            </a:r>
            <a:r>
              <a:rPr lang="en-US" altLang="ko-KR" sz="2400" dirty="0"/>
              <a:t>) </a:t>
            </a:r>
            <a:r>
              <a:rPr lang="ko-KR" altLang="en-US" sz="2400" dirty="0"/>
              <a:t>특정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클래스형</a:t>
            </a:r>
            <a:r>
              <a:rPr lang="ko-KR" altLang="en-US" sz="2400" dirty="0"/>
              <a:t> 매개변수에 </a:t>
            </a:r>
            <a:r>
              <a:rPr lang="en-US" altLang="ko-KR" sz="2400" dirty="0" err="1"/>
              <a:t>const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사용한다면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모든 </a:t>
            </a:r>
            <a:r>
              <a:rPr lang="ko-KR" altLang="en-US" sz="2400" dirty="0" err="1"/>
              <a:t>멤버함수에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설정</a:t>
            </a:r>
            <a:endParaRPr lang="ko-KR" altLang="en-US" sz="2400" dirty="0"/>
          </a:p>
        </p:txBody>
      </p:sp>
      <p:sp>
        <p:nvSpPr>
          <p:cNvPr id="72707" name="내용 개체 틀 2"/>
          <p:cNvSpPr>
            <a:spLocks noGrp="1"/>
          </p:cNvSpPr>
          <p:nvPr>
            <p:ph idx="1"/>
          </p:nvPr>
        </p:nvSpPr>
        <p:spPr>
          <a:xfrm>
            <a:off x="1485900" y="1714500"/>
            <a:ext cx="6172200" cy="3910013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r>
              <a:rPr lang="en-US" altLang="ko-KR"/>
              <a:t>void welcome(</a:t>
            </a:r>
            <a:r>
              <a:rPr lang="en-US" altLang="ko-KR">
                <a:solidFill>
                  <a:srgbClr val="FF0000"/>
                </a:solidFill>
              </a:rPr>
              <a:t>const</a:t>
            </a:r>
            <a:r>
              <a:rPr lang="en-US" altLang="ko-KR"/>
              <a:t> BankAccount&amp;  yourAccount)</a:t>
            </a:r>
          </a:p>
          <a:p>
            <a:pPr marL="342900" lvl="1" indent="0">
              <a:buNone/>
            </a:pPr>
            <a:r>
              <a:rPr lang="en-US" altLang="ko-KR"/>
              <a:t>{   :</a:t>
            </a:r>
          </a:p>
          <a:p>
            <a:pPr marL="342900" lvl="1" indent="0">
              <a:buNone/>
            </a:pPr>
            <a:r>
              <a:rPr lang="en-US" altLang="ko-KR"/>
              <a:t>    yourAccount.output();</a:t>
            </a:r>
          </a:p>
          <a:p>
            <a:pPr marL="342900" lvl="1" indent="0">
              <a:buNone/>
            </a:pPr>
            <a:r>
              <a:rPr lang="en-US" altLang="ko-KR"/>
              <a:t>}</a:t>
            </a:r>
          </a:p>
          <a:p>
            <a:pPr marL="342900" lvl="1" indent="0">
              <a:buNone/>
            </a:pPr>
            <a:r>
              <a:rPr lang="en-US" altLang="ko-KR"/>
              <a:t>    :</a:t>
            </a:r>
          </a:p>
          <a:p>
            <a:pPr marL="342900" lvl="1" indent="0">
              <a:buNone/>
            </a:pPr>
            <a:r>
              <a:rPr lang="en-US" altLang="ko-KR"/>
              <a:t>class BankAccount {</a:t>
            </a:r>
          </a:p>
          <a:p>
            <a:pPr marL="342900" lvl="1" indent="0">
              <a:buNone/>
            </a:pPr>
            <a:r>
              <a:rPr lang="en-US" altLang="ko-KR"/>
              <a:t>    :</a:t>
            </a:r>
          </a:p>
          <a:p>
            <a:pPr marL="342900" lvl="1" indent="0">
              <a:buNone/>
            </a:pPr>
            <a:r>
              <a:rPr lang="en-US" altLang="ko-KR"/>
              <a:t> void output() </a:t>
            </a:r>
            <a:r>
              <a:rPr lang="en-US" altLang="ko-KR">
                <a:solidFill>
                  <a:srgbClr val="FF0000"/>
                </a:solidFill>
              </a:rPr>
              <a:t>const;</a:t>
            </a:r>
          </a:p>
          <a:p>
            <a:pPr marL="342900" lvl="1" indent="0">
              <a:buNone/>
            </a:pPr>
            <a:r>
              <a:rPr lang="en-US" altLang="ko-KR"/>
              <a:t>}</a:t>
            </a:r>
            <a:r>
              <a:rPr lang="en-US" altLang="ko-KR">
                <a:solidFill>
                  <a:srgbClr val="FF0000"/>
                </a:solidFill>
              </a:rPr>
              <a:t> </a:t>
            </a:r>
          </a:p>
          <a:p>
            <a:pPr marL="342900" lvl="1" indent="0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ko-KR"/>
              <a:t>void BankAccount::output() </a:t>
            </a:r>
            <a:r>
              <a:rPr lang="en-US" altLang="ko-KR">
                <a:solidFill>
                  <a:srgbClr val="FF0000"/>
                </a:solidFill>
              </a:rPr>
              <a:t>const</a:t>
            </a:r>
          </a:p>
          <a:p>
            <a:pPr marL="342900" lvl="1" indent="0">
              <a:buNone/>
            </a:pPr>
            <a:r>
              <a:rPr lang="en-US" altLang="ko-KR"/>
              <a:t>{     :</a:t>
            </a:r>
          </a:p>
          <a:p>
            <a:pPr marL="342900" lvl="1" indent="0">
              <a:buNone/>
            </a:pPr>
            <a:r>
              <a:rPr lang="en-US" altLang="ko-KR"/>
              <a:t>}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5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ko-KR" altLang="en-US" dirty="0" smtClean="0"/>
              <a:t>값에 의한 리턴</a:t>
            </a:r>
            <a:endParaRPr lang="en-US" dirty="0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다시</a:t>
            </a:r>
            <a:r>
              <a:rPr lang="en-US" dirty="0" smtClean="0"/>
              <a:t> "+" </a:t>
            </a:r>
            <a:r>
              <a:rPr lang="ko-KR" altLang="en-US" dirty="0" smtClean="0"/>
              <a:t>연산자 오버로드 고려하자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err="1"/>
              <a:t>const</a:t>
            </a:r>
            <a:r>
              <a:rPr lang="en-US" sz="1800" dirty="0"/>
              <a:t> Money operator + (</a:t>
            </a:r>
            <a:r>
              <a:rPr lang="en-US" sz="1800" dirty="0" err="1"/>
              <a:t>const</a:t>
            </a:r>
            <a:r>
              <a:rPr lang="en-US" sz="1800" dirty="0"/>
              <a:t> Money&amp; amount1,</a:t>
            </a:r>
            <a:br>
              <a:rPr lang="en-US" sz="1800" dirty="0"/>
            </a:br>
            <a:r>
              <a:rPr lang="en-US" sz="1800" dirty="0"/>
              <a:t>			        	   </a:t>
            </a:r>
            <a:r>
              <a:rPr lang="en-US" sz="1800" dirty="0" err="1"/>
              <a:t>const</a:t>
            </a:r>
            <a:r>
              <a:rPr lang="en-US" sz="1800" dirty="0"/>
              <a:t> Money&amp; amount2);</a:t>
            </a:r>
          </a:p>
          <a:p>
            <a:pPr lvl="1" eaLnBrk="1" hangingPunct="1"/>
            <a:r>
              <a:rPr lang="en-US" dirty="0" smtClean="0"/>
              <a:t>"constant object</a:t>
            </a:r>
            <a:r>
              <a:rPr lang="en-US" altLang="ko-KR" dirty="0" smtClean="0"/>
              <a:t>"</a:t>
            </a:r>
            <a:r>
              <a:rPr lang="en-US" dirty="0" smtClean="0"/>
              <a:t> </a:t>
            </a:r>
            <a:r>
              <a:rPr lang="ko-KR" altLang="en-US" dirty="0" smtClean="0"/>
              <a:t>를</a:t>
            </a:r>
            <a:r>
              <a:rPr lang="en-US" dirty="0" smtClean="0"/>
              <a:t> </a:t>
            </a:r>
            <a:r>
              <a:rPr lang="ko-KR" altLang="en-US" dirty="0" smtClean="0"/>
              <a:t>리턴</a:t>
            </a:r>
            <a:r>
              <a:rPr lang="en-US" dirty="0" smtClean="0"/>
              <a:t>?</a:t>
            </a:r>
          </a:p>
          <a:p>
            <a:pPr lvl="1" eaLnBrk="1" hangingPunct="1"/>
            <a:r>
              <a:rPr lang="ko-KR" altLang="en-US" dirty="0" smtClean="0"/>
              <a:t>왜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smtClean="0"/>
              <a:t>“Non-</a:t>
            </a:r>
            <a:r>
              <a:rPr lang="en-US" dirty="0" err="1" smtClean="0"/>
              <a:t>const</a:t>
            </a:r>
            <a:r>
              <a:rPr lang="en-US" dirty="0" smtClean="0"/>
              <a:t>”</a:t>
            </a:r>
            <a:r>
              <a:rPr lang="ko-KR" altLang="en-US" dirty="0" smtClean="0"/>
              <a:t> 객체를 리턴 한다고 고려해보자</a:t>
            </a:r>
            <a:r>
              <a:rPr lang="en-US" altLang="ko-KR" dirty="0" smtClean="0"/>
              <a:t>…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85994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ko-KR" altLang="en-US" dirty="0" smtClean="0"/>
              <a:t>값 리턴</a:t>
            </a:r>
            <a:endParaRPr lang="en-US" dirty="0" smtClean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const</a:t>
            </a:r>
            <a:r>
              <a:rPr lang="ko-KR" altLang="en-US" dirty="0"/>
              <a:t>가 없는 선언을 살펴보자</a:t>
            </a:r>
            <a:r>
              <a:rPr lang="en-US" altLang="ko-KR" dirty="0"/>
              <a:t>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Money operator </a:t>
            </a:r>
            <a:r>
              <a:rPr lang="en-US" dirty="0" smtClean="0"/>
              <a:t>+(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Money&amp; amount1,</a:t>
            </a:r>
            <a:br>
              <a:rPr lang="en-US" dirty="0"/>
            </a:br>
            <a:r>
              <a:rPr lang="en-US" dirty="0"/>
              <a:t>		  	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Money&amp; amount2);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dirty="0"/>
              <a:t>다음 호출 </a:t>
            </a:r>
            <a:r>
              <a:rPr lang="ko-KR" altLang="en-US" dirty="0" err="1"/>
              <a:t>표현식을</a:t>
            </a:r>
            <a:r>
              <a:rPr lang="ko-KR" altLang="en-US" dirty="0"/>
              <a:t> 살펴보면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m1 + m2 </a:t>
            </a:r>
          </a:p>
          <a:p>
            <a:pPr lvl="1" eaLnBrk="1" hangingPunct="1"/>
            <a:r>
              <a:rPr lang="ko-KR" altLang="en-US" dirty="0"/>
              <a:t>여기서</a:t>
            </a:r>
            <a:r>
              <a:rPr lang="en-US" dirty="0"/>
              <a:t> m1 </a:t>
            </a:r>
            <a:r>
              <a:rPr lang="ko-KR" altLang="en-US" dirty="0"/>
              <a:t>과</a:t>
            </a:r>
            <a:r>
              <a:rPr lang="en-US" dirty="0"/>
              <a:t> m2</a:t>
            </a:r>
            <a:r>
              <a:rPr lang="ko-KR" altLang="en-US" dirty="0"/>
              <a:t>는 </a:t>
            </a:r>
            <a:r>
              <a:rPr lang="en-US" dirty="0"/>
              <a:t>Money </a:t>
            </a:r>
            <a:r>
              <a:rPr lang="ko-KR" altLang="en-US" dirty="0"/>
              <a:t>객체</a:t>
            </a:r>
            <a:endParaRPr lang="en-US" dirty="0"/>
          </a:p>
          <a:p>
            <a:pPr lvl="1" eaLnBrk="1" hangingPunct="1"/>
            <a:r>
              <a:rPr lang="ko-KR" altLang="en-US" dirty="0" err="1"/>
              <a:t>리턴된</a:t>
            </a:r>
            <a:r>
              <a:rPr lang="ko-KR" altLang="en-US" dirty="0"/>
              <a:t> 객체는</a:t>
            </a:r>
            <a:r>
              <a:rPr lang="en-US" dirty="0"/>
              <a:t>Money </a:t>
            </a:r>
            <a:r>
              <a:rPr lang="ko-KR" altLang="en-US" dirty="0"/>
              <a:t>객체</a:t>
            </a:r>
            <a:endParaRPr lang="en-US" dirty="0"/>
          </a:p>
          <a:p>
            <a:pPr lvl="1" eaLnBrk="1" hangingPunct="1"/>
            <a:r>
              <a:rPr lang="ko-KR" altLang="en-US" dirty="0" err="1"/>
              <a:t>리턴된</a:t>
            </a:r>
            <a:r>
              <a:rPr lang="ko-KR" altLang="en-US" dirty="0"/>
              <a:t> 객체를 가지고 작업을 할 수 있다</a:t>
            </a:r>
            <a:r>
              <a:rPr lang="en-US" dirty="0"/>
              <a:t>!</a:t>
            </a:r>
          </a:p>
          <a:p>
            <a:pPr lvl="2" eaLnBrk="1" hangingPunct="1"/>
            <a:r>
              <a:rPr lang="ko-KR" altLang="en-US" dirty="0"/>
              <a:t>멤버 함수 호출과 같은</a:t>
            </a:r>
            <a:r>
              <a:rPr lang="en-US" altLang="ko-K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820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ko-KR" altLang="en-US" dirty="0" smtClean="0"/>
              <a:t>객체 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멤버 함수 호출 가능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m1+m2 </a:t>
            </a:r>
            <a:r>
              <a:rPr lang="ko-KR" altLang="en-US" dirty="0" err="1"/>
              <a:t>표현식에</a:t>
            </a:r>
            <a:r>
              <a:rPr lang="ko-KR" altLang="en-US" dirty="0"/>
              <a:t> 의해 </a:t>
            </a:r>
            <a:r>
              <a:rPr lang="ko-KR" altLang="en-US" dirty="0" err="1"/>
              <a:t>리턴되는</a:t>
            </a:r>
            <a:r>
              <a:rPr lang="ko-KR" altLang="en-US" dirty="0"/>
              <a:t> 객체로 멤버 함수를 호출할 수 있다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/>
              <a:t>(m1+m2).output();  // </a:t>
            </a:r>
            <a:r>
              <a:rPr lang="ko-KR" altLang="en-US" dirty="0"/>
              <a:t>적합</a:t>
            </a:r>
            <a:r>
              <a:rPr lang="en-US" dirty="0"/>
              <a:t>, </a:t>
            </a:r>
            <a:r>
              <a:rPr lang="ko-KR" altLang="en-US" dirty="0"/>
              <a:t>옳음</a:t>
            </a:r>
            <a:r>
              <a:rPr lang="en-US" dirty="0"/>
              <a:t>?</a:t>
            </a:r>
          </a:p>
          <a:p>
            <a:pPr lvl="3" eaLnBrk="1" hangingPunct="1"/>
            <a:r>
              <a:rPr lang="ko-KR" altLang="en-US" dirty="0"/>
              <a:t>문제없다</a:t>
            </a:r>
            <a:r>
              <a:rPr lang="en-US" altLang="ko-KR" dirty="0"/>
              <a:t>:</a:t>
            </a:r>
            <a:r>
              <a:rPr lang="ko-KR" altLang="en-US" dirty="0"/>
              <a:t>어떠한 것도 변화하지 않는다</a:t>
            </a:r>
            <a:endParaRPr lang="en-US" dirty="0"/>
          </a:p>
          <a:p>
            <a:pPr lvl="2" eaLnBrk="1" hangingPunct="1"/>
            <a:r>
              <a:rPr lang="en-US" dirty="0"/>
              <a:t>(m1+m2).input();	  //</a:t>
            </a:r>
            <a:r>
              <a:rPr lang="ko-KR" altLang="en-US" dirty="0"/>
              <a:t>적합</a:t>
            </a:r>
            <a:r>
              <a:rPr lang="en-US" dirty="0"/>
              <a:t>!</a:t>
            </a:r>
          </a:p>
          <a:p>
            <a:pPr lvl="3" eaLnBrk="1" hangingPunct="1"/>
            <a:r>
              <a:rPr lang="ko-KR" altLang="en-US" dirty="0"/>
              <a:t>문제 있다</a:t>
            </a:r>
            <a:r>
              <a:rPr lang="en-US" dirty="0"/>
              <a:t>!	  // </a:t>
            </a:r>
            <a:r>
              <a:rPr lang="ko-KR" altLang="en-US" dirty="0"/>
              <a:t>적합하지만</a:t>
            </a:r>
            <a:r>
              <a:rPr lang="en-US" altLang="ko-KR" dirty="0"/>
              <a:t>, </a:t>
            </a:r>
            <a:r>
              <a:rPr lang="ko-KR" altLang="en-US" dirty="0"/>
              <a:t>변경시킨다</a:t>
            </a:r>
            <a:r>
              <a:rPr lang="en-US" dirty="0"/>
              <a:t>!</a:t>
            </a:r>
          </a:p>
          <a:p>
            <a:pPr lvl="2" eaLnBrk="1" hangingPunct="1"/>
            <a:r>
              <a:rPr lang="ko-KR" altLang="en-US" dirty="0"/>
              <a:t>익명 객체의 수정을 허락</a:t>
            </a:r>
            <a:r>
              <a:rPr lang="en-US" dirty="0"/>
              <a:t>!</a:t>
            </a:r>
          </a:p>
          <a:p>
            <a:pPr lvl="2" eaLnBrk="1" hangingPunct="1"/>
            <a:r>
              <a:rPr lang="ko-KR" altLang="en-US" dirty="0"/>
              <a:t>여기에서 그것을 허락하면 안 된다</a:t>
            </a:r>
            <a:r>
              <a:rPr lang="en-US" dirty="0"/>
              <a:t>!</a:t>
            </a:r>
          </a:p>
          <a:p>
            <a:pPr>
              <a:spcBef>
                <a:spcPct val="50000"/>
              </a:spcBef>
            </a:pPr>
            <a:r>
              <a:rPr lang="ko-KR" altLang="en-US" dirty="0"/>
              <a:t>그러므로 </a:t>
            </a:r>
            <a:r>
              <a:rPr lang="ko-KR" altLang="en-US" dirty="0" smtClean="0"/>
              <a:t>리턴 </a:t>
            </a:r>
            <a:r>
              <a:rPr lang="ko-KR" altLang="en-US" dirty="0"/>
              <a:t>객체를 </a:t>
            </a:r>
            <a:r>
              <a:rPr lang="en-US" altLang="ko-KR" dirty="0" err="1"/>
              <a:t>const</a:t>
            </a:r>
            <a:r>
              <a:rPr lang="ko-KR" altLang="en-US" dirty="0"/>
              <a:t>로 정의해야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8483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811" y="1359932"/>
            <a:ext cx="65774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Book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활용하는 사례이다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</a:p>
          <a:p>
            <a:pPr fontAlgn="base"/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 fontAlgn="base">
              <a:buAutoNum type="arabicParenBoth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==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연산자 함수를 가진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Book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 fontAlgn="base">
              <a:buAutoNum type="arabicParenBoth"/>
            </a:pP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==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연산자를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프렌드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함수로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596" y="2872159"/>
            <a:ext cx="9011019" cy="12327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Book a("</a:t>
            </a:r>
            <a:r>
              <a:rPr lang="ko-KR" altLang="en-US" dirty="0"/>
              <a:t>명품 </a:t>
            </a:r>
            <a:r>
              <a:rPr lang="en-US" altLang="ko-KR" dirty="0"/>
              <a:t>C++", 30000, 500), b("</a:t>
            </a:r>
            <a:r>
              <a:rPr lang="ko-KR" altLang="en-US" dirty="0" err="1"/>
              <a:t>고품</a:t>
            </a:r>
            <a:r>
              <a:rPr lang="ko-KR" altLang="en-US" dirty="0"/>
              <a:t> </a:t>
            </a:r>
            <a:r>
              <a:rPr lang="en-US" altLang="ko-KR" dirty="0"/>
              <a:t>C++", 30000, 500);</a:t>
            </a:r>
          </a:p>
          <a:p>
            <a:r>
              <a:rPr lang="en-US" altLang="ko-KR" dirty="0"/>
              <a:t>if (a == 30000) 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정가 </a:t>
            </a:r>
            <a:r>
              <a:rPr lang="en-US" altLang="ko-KR" dirty="0"/>
              <a:t>30000</a:t>
            </a:r>
            <a:r>
              <a:rPr lang="ko-KR" altLang="en-US" dirty="0"/>
              <a:t>원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 // price </a:t>
            </a:r>
            <a:r>
              <a:rPr lang="ko-KR" altLang="en-US" dirty="0"/>
              <a:t>비교</a:t>
            </a:r>
          </a:p>
          <a:p>
            <a:r>
              <a:rPr lang="en-US" altLang="ko-KR" dirty="0"/>
              <a:t>if (a == "</a:t>
            </a:r>
            <a:r>
              <a:rPr lang="ko-KR" altLang="en-US" dirty="0"/>
              <a:t>명품 </a:t>
            </a:r>
            <a:r>
              <a:rPr lang="en-US" altLang="ko-KR" dirty="0"/>
              <a:t>C++") 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 // </a:t>
            </a:r>
            <a:r>
              <a:rPr lang="ko-KR" altLang="en-US" dirty="0"/>
              <a:t>책 </a:t>
            </a:r>
            <a:r>
              <a:rPr lang="en-US" altLang="ko-KR" dirty="0"/>
              <a:t>title </a:t>
            </a:r>
            <a:r>
              <a:rPr lang="ko-KR" altLang="en-US" dirty="0"/>
              <a:t>비교</a:t>
            </a:r>
          </a:p>
          <a:p>
            <a:r>
              <a:rPr lang="en-US" altLang="ko-KR" dirty="0"/>
              <a:t>if (a == b) 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두 책이 같은 책입니다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 // title, price, pages </a:t>
            </a:r>
            <a:r>
              <a:rPr lang="ko-KR" altLang="en-US" dirty="0"/>
              <a:t>모두 비교 </a:t>
            </a:r>
            <a:endParaRPr lang="ko-KR" altLang="en-US" sz="12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1) Book </a:t>
            </a:r>
            <a:r>
              <a:rPr lang="ko-KR" altLang="en-US" dirty="0" smtClean="0"/>
              <a:t>클래스에서 연산자 중복정의하기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(p.367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24675" y="4200804"/>
            <a:ext cx="799288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{</a:t>
            </a:r>
          </a:p>
          <a:p>
            <a:r>
              <a:rPr lang="en-US" altLang="ko-KR" dirty="0" smtClean="0">
                <a:solidFill>
                  <a:srgbClr val="2B91A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string</a:t>
            </a:r>
            <a:r>
              <a:rPr lang="en-US" altLang="ko-KR" dirty="0" smtClean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title;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price;</a:t>
            </a:r>
          </a:p>
          <a:p>
            <a:r>
              <a:rPr lang="en-US" altLang="ko-KR" dirty="0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pages;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Book(</a:t>
            </a:r>
            <a:r>
              <a:rPr lang="en-US" altLang="ko-KR" dirty="0">
                <a:solidFill>
                  <a:srgbClr val="2B91A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title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</a:t>
            </a:r>
            <a:r>
              <a:rPr lang="en-US" altLang="ko-KR" dirty="0">
                <a:solidFill>
                  <a:srgbClr val="A31515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""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price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0, </a:t>
            </a:r>
            <a:r>
              <a:rPr lang="en-US" altLang="ko-KR" dirty="0" err="1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pages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0) {</a:t>
            </a:r>
          </a:p>
          <a:p>
            <a:r>
              <a:rPr lang="en-US" altLang="ko-KR" dirty="0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this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-&gt;title </a:t>
            </a:r>
            <a:r>
              <a:rPr lang="en-US" altLang="ko-KR" dirty="0">
                <a:solidFill>
                  <a:srgbClr val="00808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title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 </a:t>
            </a:r>
            <a:r>
              <a:rPr lang="en-US" altLang="ko-KR" dirty="0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-&gt;price = </a:t>
            </a:r>
            <a:r>
              <a:rPr lang="en-US" altLang="ko-KR" dirty="0">
                <a:solidFill>
                  <a:srgbClr val="80808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price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 </a:t>
            </a:r>
            <a:r>
              <a:rPr lang="en-US" altLang="ko-KR" dirty="0">
                <a:solidFill>
                  <a:srgbClr val="0000FF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-&gt;pages = </a:t>
            </a:r>
            <a:r>
              <a:rPr lang="en-US" altLang="ko-KR" dirty="0">
                <a:solidFill>
                  <a:srgbClr val="80808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pages</a:t>
            </a:r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21297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err="1" smtClean="0"/>
              <a:t>종합실습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원을 나타내는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648" y="1412776"/>
            <a:ext cx="42484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class Circle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radius;;     // </a:t>
            </a:r>
            <a:r>
              <a:rPr lang="ko-KR" altLang="en-US" sz="1200" dirty="0" smtClean="0"/>
              <a:t>반지름</a:t>
            </a:r>
            <a:endParaRPr lang="en-US" altLang="ko-KR" sz="1200" dirty="0" smtClean="0"/>
          </a:p>
          <a:p>
            <a:r>
              <a:rPr lang="en-US" altLang="ko-KR" sz="1200" dirty="0" smtClean="0"/>
              <a:t>   char *color;   // </a:t>
            </a:r>
            <a:r>
              <a:rPr lang="ko-KR" altLang="en-US" sz="1200" dirty="0" smtClean="0"/>
              <a:t>원의 색상</a:t>
            </a:r>
            <a:endParaRPr lang="en-US" altLang="ko-KR" sz="1200" dirty="0" smtClean="0"/>
          </a:p>
          <a:p>
            <a:r>
              <a:rPr lang="en-US" altLang="ko-KR" sz="1200" dirty="0" smtClean="0"/>
              <a:t>};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 err="1" smtClean="0"/>
              <a:t>nt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main()</a:t>
            </a:r>
            <a:endParaRPr lang="en-US" altLang="ko-KR" sz="1200" dirty="0"/>
          </a:p>
          <a:p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 smtClean="0"/>
              <a:t>   return 0;</a:t>
            </a:r>
          </a:p>
          <a:p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4187" y="3131023"/>
            <a:ext cx="8410857" cy="36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000"/>
              </a:lnSpc>
              <a:buAutoNum type="arabicParenBoth"/>
            </a:pPr>
            <a:r>
              <a:rPr lang="ko-KR" altLang="en-US" sz="1400" dirty="0" smtClean="0"/>
              <a:t>필요한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소멸자를</a:t>
            </a:r>
            <a:r>
              <a:rPr lang="ko-KR" altLang="en-US" sz="1400" dirty="0" smtClean="0"/>
              <a:t> 추가하고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객체를 생성하는 문장을 작성하라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ts val="2000"/>
              </a:lnSpc>
              <a:buAutoNum type="arabicParenBoth"/>
            </a:pPr>
            <a:r>
              <a:rPr lang="en-US" altLang="ko-KR" sz="1400" dirty="0" smtClean="0"/>
              <a:t>Circle</a:t>
            </a:r>
            <a:r>
              <a:rPr lang="ko-KR" altLang="en-US" sz="1400" dirty="0" smtClean="0"/>
              <a:t>클래스에 </a:t>
            </a:r>
            <a:r>
              <a:rPr lang="en-US" altLang="ko-KR" sz="1400" dirty="0" smtClean="0"/>
              <a:t>radius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접근자와</a:t>
            </a:r>
            <a:r>
              <a:rPr lang="ko-KR" altLang="en-US" sz="1400" dirty="0" smtClean="0"/>
              <a:t> 설정자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원의 면적을 계산하는 </a:t>
            </a:r>
            <a:r>
              <a:rPr lang="en-US" altLang="ko-KR" sz="1400" dirty="0" err="1" smtClean="0"/>
              <a:t>getArea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와 원주를 계산하는 </a:t>
            </a:r>
            <a:r>
              <a:rPr lang="en-US" altLang="ko-KR" sz="1400" dirty="0" err="1" smtClean="0"/>
              <a:t>getPerimeter</a:t>
            </a:r>
            <a:r>
              <a:rPr lang="en-US" altLang="ko-KR" sz="1400" dirty="0" smtClean="0"/>
              <a:t>(), print()</a:t>
            </a:r>
            <a:r>
              <a:rPr lang="ko-KR" altLang="en-US" sz="1400" dirty="0" smtClean="0"/>
              <a:t>를 추가하라</a:t>
            </a:r>
            <a:r>
              <a:rPr lang="en-US" altLang="ko-KR" sz="1400" dirty="0" smtClean="0"/>
              <a:t>. </a:t>
            </a:r>
          </a:p>
          <a:p>
            <a:pPr marL="342900" indent="-342900">
              <a:lnSpc>
                <a:spcPts val="2000"/>
              </a:lnSpc>
              <a:buAutoNum type="arabicParenBoth"/>
            </a:pPr>
            <a:r>
              <a:rPr lang="ko-KR" altLang="en-US" sz="1400" dirty="0" err="1" smtClean="0"/>
              <a:t>복사생성자를</a:t>
            </a:r>
            <a:r>
              <a:rPr lang="ko-KR" altLang="en-US" sz="1400" dirty="0" smtClean="0"/>
              <a:t> 추가하고 복사생성자가 호출되는 문장을 작성하라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ts val="2000"/>
              </a:lnSpc>
              <a:buAutoNum type="arabicParenBoth"/>
            </a:pPr>
            <a:r>
              <a:rPr lang="en-US" altLang="ko-KR" sz="1400" dirty="0" smtClean="0"/>
              <a:t>Circle </a:t>
            </a:r>
            <a:r>
              <a:rPr lang="ko-KR" altLang="en-US" sz="1400" dirty="0" smtClean="0"/>
              <a:t>객체 두 개를 받아서 같은 반지름인지 </a:t>
            </a:r>
            <a:r>
              <a:rPr lang="ko-KR" altLang="en-US" sz="1400" dirty="0" smtClean="0"/>
              <a:t>체크하는 </a:t>
            </a:r>
            <a:r>
              <a:rPr lang="en-US" altLang="ko-KR" sz="1400" dirty="0" err="1" smtClean="0"/>
              <a:t>is_equal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을 작성하라</a:t>
            </a:r>
            <a:r>
              <a:rPr lang="en-US" altLang="ko-KR" sz="1400" dirty="0" smtClean="0"/>
              <a:t>.   </a:t>
            </a:r>
            <a:r>
              <a:rPr lang="ko-KR" altLang="en-US" sz="1400" dirty="0" smtClean="0"/>
              <a:t>다음과 같은 함수원형을 가정한다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     bool </a:t>
            </a:r>
            <a:r>
              <a:rPr lang="en-US" altLang="ko-KR" sz="1400" dirty="0" err="1" smtClean="0"/>
              <a:t>is_equal</a:t>
            </a:r>
            <a:r>
              <a:rPr lang="en-US" altLang="ko-KR" sz="1400" dirty="0" smtClean="0"/>
              <a:t>(Circle &amp;c1, Circle &amp;c2);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     main()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 함수를 수행하는 문장을 작성하라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정상적인 프로그램 수행을 위해 추가해야 할 </a:t>
            </a:r>
            <a:r>
              <a:rPr lang="ko-KR" altLang="en-US" sz="1400" dirty="0" smtClean="0"/>
              <a:t>것이</a:t>
            </a:r>
            <a:endParaRPr lang="en-US" altLang="ko-KR" sz="1400" dirty="0" smtClean="0"/>
          </a:p>
          <a:p>
            <a:pPr>
              <a:lnSpc>
                <a:spcPts val="2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(5) </a:t>
            </a:r>
            <a:r>
              <a:rPr lang="ko-KR" altLang="en-US" sz="1400" dirty="0" smtClean="0"/>
              <a:t>지금까지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생성된 원의 개수를 나타내는 </a:t>
            </a:r>
            <a:r>
              <a:rPr lang="ko-KR" altLang="en-US" sz="1400" dirty="0" err="1" smtClean="0"/>
              <a:t>정적변수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를 추가하고 원이 생성될 때마다 </a:t>
            </a:r>
            <a:r>
              <a:rPr lang="ko-KR" altLang="en-US" sz="1400" dirty="0" smtClean="0"/>
              <a:t>증가시키고</a:t>
            </a:r>
            <a:endParaRPr lang="en-US" altLang="ko-KR" sz="1400" dirty="0" smtClean="0"/>
          </a:p>
          <a:p>
            <a:pPr>
              <a:lnSpc>
                <a:spcPts val="2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원이 소멸되면 감소시키도록 수정하라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(6</a:t>
            </a:r>
            <a:r>
              <a:rPr lang="en-US" altLang="ko-KR" sz="1400" dirty="0" smtClean="0"/>
              <a:t>) count</a:t>
            </a:r>
            <a:r>
              <a:rPr lang="ko-KR" altLang="en-US" sz="1400" dirty="0" smtClean="0"/>
              <a:t>의 값을 반환하는 </a:t>
            </a:r>
            <a:r>
              <a:rPr lang="ko-KR" altLang="en-US" sz="1400" dirty="0" err="1" smtClean="0"/>
              <a:t>정적함수를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구현하고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함수를 이용하여 원의 개수를 출력해보라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(7) </a:t>
            </a:r>
            <a:r>
              <a:rPr lang="ko-KR" altLang="en-US" sz="1400" dirty="0" smtClean="0"/>
              <a:t>대입 연산자 중복 코드를 작성하고 대입 연산자를 이용하는 문장을 작성하라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ts val="2000"/>
              </a:lnSpc>
            </a:pPr>
            <a:r>
              <a:rPr lang="en-US" altLang="ko-KR" sz="1400" dirty="0" smtClean="0"/>
              <a:t>(8) </a:t>
            </a:r>
            <a:r>
              <a:rPr lang="ko-KR" altLang="en-US" sz="1400" dirty="0" err="1" smtClean="0"/>
              <a:t>이동대입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연산자 중복 </a:t>
            </a:r>
            <a:r>
              <a:rPr lang="ko-KR" altLang="en-US" sz="1400" dirty="0" smtClean="0"/>
              <a:t>코드와 </a:t>
            </a:r>
            <a:r>
              <a:rPr lang="ko-KR" altLang="en-US" sz="1400" dirty="0" err="1" smtClean="0"/>
              <a:t>이동생성자</a:t>
            </a:r>
            <a:r>
              <a:rPr lang="ko-KR" altLang="en-US" sz="1400" dirty="0" smtClean="0"/>
              <a:t> 코드를 작성하고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이들을 자동호출하는 문장을 </a:t>
            </a:r>
            <a:r>
              <a:rPr lang="ko-KR" altLang="en-US" sz="1400" dirty="0"/>
              <a:t>작성하라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0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6651" y="260648"/>
            <a:ext cx="8820472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 . . .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bool </a:t>
            </a:r>
            <a:r>
              <a:rPr lang="en-US" altLang="ko-KR" dirty="0"/>
              <a:t>operator ==(</a:t>
            </a:r>
            <a:r>
              <a:rPr lang="en-US" altLang="ko-KR" dirty="0" err="1"/>
              <a:t>int</a:t>
            </a:r>
            <a:r>
              <a:rPr lang="en-US" altLang="ko-KR" dirty="0"/>
              <a:t> price);</a:t>
            </a:r>
          </a:p>
          <a:p>
            <a:pPr marL="0" indent="0">
              <a:buNone/>
            </a:pPr>
            <a:r>
              <a:rPr lang="en-US" altLang="ko-KR" dirty="0"/>
              <a:t>  bool operator ==(string title);</a:t>
            </a:r>
          </a:p>
          <a:p>
            <a:pPr marL="0" indent="0">
              <a:buNone/>
            </a:pPr>
            <a:r>
              <a:rPr lang="en-US" altLang="ko-KR" dirty="0"/>
              <a:t>  bool operator ==(Book book);</a:t>
            </a:r>
          </a:p>
          <a:p>
            <a:pPr marL="0" indent="0">
              <a:buNone/>
            </a:pP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en-US" altLang="ko-KR" dirty="0" smtClean="0"/>
              <a:t>ool </a:t>
            </a:r>
            <a:r>
              <a:rPr lang="en-US" altLang="ko-KR" dirty="0"/>
              <a:t>Book::operator ==(</a:t>
            </a:r>
            <a:r>
              <a:rPr lang="en-US" altLang="ko-KR" dirty="0" err="1"/>
              <a:t>int</a:t>
            </a:r>
            <a:r>
              <a:rPr lang="en-US" altLang="ko-KR" dirty="0"/>
              <a:t> price) {</a:t>
            </a:r>
          </a:p>
          <a:p>
            <a:pPr marL="0" indent="0">
              <a:buNone/>
            </a:pPr>
            <a:r>
              <a:rPr lang="en-US" altLang="ko-KR" dirty="0"/>
              <a:t>  if(this-&gt;price == price) return true;</a:t>
            </a:r>
          </a:p>
          <a:p>
            <a:pPr marL="0" indent="0">
              <a:buNone/>
            </a:pPr>
            <a:r>
              <a:rPr lang="en-US" altLang="ko-KR" dirty="0"/>
              <a:t>  else return false; 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84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0096" y="116632"/>
            <a:ext cx="8820472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 . . .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bool </a:t>
            </a:r>
            <a:r>
              <a:rPr lang="en-US" altLang="ko-KR" dirty="0"/>
              <a:t>operator ==(</a:t>
            </a:r>
            <a:r>
              <a:rPr lang="en-US" altLang="ko-KR" dirty="0" err="1"/>
              <a:t>int</a:t>
            </a:r>
            <a:r>
              <a:rPr lang="en-US" altLang="ko-KR" dirty="0"/>
              <a:t> price);</a:t>
            </a:r>
          </a:p>
          <a:p>
            <a:pPr marL="0" indent="0">
              <a:buNone/>
            </a:pPr>
            <a:r>
              <a:rPr lang="en-US" altLang="ko-KR" dirty="0"/>
              <a:t>  bool operator ==(string title);</a:t>
            </a:r>
          </a:p>
          <a:p>
            <a:pPr marL="0" indent="0">
              <a:buNone/>
            </a:pPr>
            <a:r>
              <a:rPr lang="en-US" altLang="ko-KR" dirty="0"/>
              <a:t>  bool operator ==(Book book);</a:t>
            </a:r>
          </a:p>
          <a:p>
            <a:pPr marL="0" indent="0">
              <a:buNone/>
            </a:pPr>
            <a:r>
              <a:rPr lang="en-US" altLang="ko-KR" dirty="0" smtClean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en-US" altLang="ko-KR" dirty="0" smtClean="0"/>
              <a:t>ool </a:t>
            </a:r>
            <a:r>
              <a:rPr lang="en-US" altLang="ko-KR" dirty="0"/>
              <a:t>Book::operator ==(</a:t>
            </a:r>
            <a:r>
              <a:rPr lang="en-US" altLang="ko-KR" dirty="0" err="1"/>
              <a:t>int</a:t>
            </a:r>
            <a:r>
              <a:rPr lang="en-US" altLang="ko-KR" dirty="0"/>
              <a:t> price) {</a:t>
            </a:r>
          </a:p>
          <a:p>
            <a:pPr marL="0" indent="0">
              <a:buNone/>
            </a:pPr>
            <a:r>
              <a:rPr lang="en-US" altLang="ko-KR" dirty="0"/>
              <a:t>  if(this-&gt;price == price) return true;</a:t>
            </a:r>
          </a:p>
          <a:p>
            <a:pPr marL="0" indent="0">
              <a:buNone/>
            </a:pPr>
            <a:r>
              <a:rPr lang="en-US" altLang="ko-KR" dirty="0"/>
              <a:t>  else return false;  }</a:t>
            </a:r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en-US" altLang="ko-KR" dirty="0" smtClean="0"/>
              <a:t>ool </a:t>
            </a:r>
            <a:r>
              <a:rPr lang="en-US" altLang="ko-KR" dirty="0"/>
              <a:t>Book::operator ==(string title) {</a:t>
            </a:r>
          </a:p>
          <a:p>
            <a:pPr marL="0" indent="0">
              <a:buNone/>
            </a:pPr>
            <a:r>
              <a:rPr lang="en-US" altLang="ko-KR" dirty="0"/>
              <a:t>  if(this-&gt;title == title) return true;</a:t>
            </a:r>
          </a:p>
          <a:p>
            <a:pPr marL="0" indent="0">
              <a:buNone/>
            </a:pPr>
            <a:r>
              <a:rPr lang="en-US" altLang="ko-KR" dirty="0"/>
              <a:t>  else return false;  }</a:t>
            </a:r>
          </a:p>
          <a:p>
            <a:pPr marL="0" indent="0">
              <a:buNone/>
            </a:pPr>
            <a:r>
              <a:rPr lang="en-US" altLang="ko-KR" dirty="0"/>
              <a:t>b</a:t>
            </a:r>
            <a:r>
              <a:rPr lang="en-US" altLang="ko-KR" dirty="0" smtClean="0"/>
              <a:t>ool </a:t>
            </a:r>
            <a:r>
              <a:rPr lang="en-US" altLang="ko-KR" dirty="0"/>
              <a:t>Book::operator ==(Book book) {</a:t>
            </a:r>
          </a:p>
          <a:p>
            <a:pPr marL="0" indent="0">
              <a:buNone/>
            </a:pPr>
            <a:r>
              <a:rPr lang="en-US" altLang="ko-KR" dirty="0"/>
              <a:t>  if(this-&gt;title == </a:t>
            </a:r>
            <a:r>
              <a:rPr lang="en-US" altLang="ko-KR" dirty="0" err="1"/>
              <a:t>book.title</a:t>
            </a:r>
            <a:r>
              <a:rPr lang="en-US" altLang="ko-KR" dirty="0"/>
              <a:t> &amp;&amp; this-&gt;price == </a:t>
            </a:r>
            <a:r>
              <a:rPr lang="en-US" altLang="ko-KR" dirty="0" err="1"/>
              <a:t>book.price</a:t>
            </a:r>
            <a:r>
              <a:rPr lang="en-US" altLang="ko-KR" dirty="0"/>
              <a:t> &amp;&amp; </a:t>
            </a:r>
          </a:p>
          <a:p>
            <a:pPr marL="0" indent="0">
              <a:buNone/>
            </a:pPr>
            <a:r>
              <a:rPr lang="en-US" altLang="ko-KR" dirty="0"/>
              <a:t>     this-&gt;pages == </a:t>
            </a:r>
            <a:r>
              <a:rPr lang="en-US" altLang="ko-KR" dirty="0" err="1"/>
              <a:t>book.pages</a:t>
            </a:r>
            <a:r>
              <a:rPr lang="en-US" altLang="ko-KR" dirty="0"/>
              <a:t>) return true;</a:t>
            </a:r>
          </a:p>
          <a:p>
            <a:pPr marL="0" indent="0">
              <a:buNone/>
            </a:pPr>
            <a:r>
              <a:rPr lang="en-US" altLang="ko-KR" dirty="0"/>
              <a:t>  else return false;  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8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7647"/>
            <a:ext cx="91450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//     </a:t>
            </a:r>
            <a:r>
              <a:rPr lang="ko-KR" altLang="en-US" dirty="0" err="1" smtClean="0">
                <a:solidFill>
                  <a:srgbClr val="0000FF"/>
                </a:solidFill>
                <a:ea typeface="맑은 고딕" panose="020B0503020000020004" pitchFamily="50" charset="-127"/>
              </a:rPr>
              <a:t>프랜드</a:t>
            </a:r>
            <a:r>
              <a:rPr lang="ko-KR" altLang="en-US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연산자함수로 만들기</a:t>
            </a:r>
            <a:endParaRPr lang="en-US" altLang="ko-KR" dirty="0" smtClean="0">
              <a:solidFill>
                <a:srgbClr val="0000FF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//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{</a:t>
            </a:r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2B91AF"/>
                </a:solidFill>
                <a:ea typeface="맑은 고딕" panose="020B0503020000020004" pitchFamily="50" charset="-127"/>
              </a:rPr>
              <a:t>  string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title;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err="1" smtClean="0">
                <a:solidFill>
                  <a:srgbClr val="0000FF"/>
                </a:solidFill>
                <a:ea typeface="맑은 고딕" panose="020B0503020000020004" pitchFamily="50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price;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dirty="0" err="1" smtClean="0">
                <a:solidFill>
                  <a:srgbClr val="0000FF"/>
                </a:solidFill>
                <a:ea typeface="맑은 고딕" panose="020B0503020000020004" pitchFamily="50" charset="-127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pages;</a:t>
            </a:r>
          </a:p>
          <a:p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…</a:t>
            </a:r>
          </a:p>
          <a:p>
            <a:endParaRPr lang="en-US" altLang="ko-KR" dirty="0">
              <a:solidFill>
                <a:srgbClr val="0000FF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friend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ea typeface="맑은 고딕" panose="020B0503020000020004" pitchFamily="50" charset="-127"/>
              </a:rPr>
              <a:t>operator ==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price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friend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ea typeface="맑은 고딕" panose="020B0503020000020004" pitchFamily="50" charset="-127"/>
              </a:rPr>
              <a:t>operator ==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title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friend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ea typeface="맑은 고딕" panose="020B0503020000020004" pitchFamily="50" charset="-127"/>
              </a:rPr>
              <a:t>operator ==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book1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book2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};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bool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ea typeface="맑은 고딕" panose="020B0503020000020004" pitchFamily="50" charset="-127"/>
              </a:rPr>
              <a:t>operator ==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price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) {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if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 err="1">
                <a:solidFill>
                  <a:srgbClr val="000000"/>
                </a:solidFill>
                <a:ea typeface="맑은 고딕" panose="020B0503020000020004" pitchFamily="50" charset="-127"/>
              </a:rPr>
              <a:t>.price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==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price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else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ea typeface="맑은 고딕" panose="020B0503020000020004" pitchFamily="50" charset="-127"/>
              </a:rPr>
              <a:t>false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;  }</a:t>
            </a:r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bool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ea typeface="맑은 고딕" panose="020B0503020000020004" pitchFamily="50" charset="-127"/>
              </a:rPr>
              <a:t>operator ==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title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) {</a:t>
            </a:r>
          </a:p>
          <a:p>
            <a:endParaRPr lang="en-US" altLang="ko-KR" dirty="0" smtClean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}</a:t>
            </a:r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bool</a:t>
            </a:r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ea typeface="맑은 고딕" panose="020B0503020000020004" pitchFamily="50" charset="-127"/>
              </a:rPr>
              <a:t>operator ==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book1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ea typeface="맑은 고딕" panose="020B0503020000020004" pitchFamily="50" charset="-127"/>
              </a:rPr>
              <a:t>Book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ea typeface="맑은 고딕" panose="020B0503020000020004" pitchFamily="50" charset="-127"/>
              </a:rPr>
              <a:t>book2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</a:rPr>
              <a:t>) {</a:t>
            </a:r>
          </a:p>
          <a:p>
            <a:r>
              <a:rPr lang="en-US" altLang="ko-KR" dirty="0" smtClean="0">
                <a:solidFill>
                  <a:srgbClr val="0000FF"/>
                </a:solidFill>
                <a:ea typeface="맑은 고딕" panose="020B0503020000020004" pitchFamily="50" charset="-127"/>
              </a:rPr>
              <a:t>  </a:t>
            </a:r>
          </a:p>
          <a:p>
            <a:endParaRPr lang="en-US" altLang="ko-KR" dirty="0" smtClean="0">
              <a:solidFill>
                <a:srgbClr val="0000FF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}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8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1520" y="159389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2) </a:t>
            </a:r>
            <a:r>
              <a:rPr lang="ko-KR" altLang="en-US" dirty="0" err="1" smtClean="0"/>
              <a:t>복사대입</a:t>
            </a:r>
            <a:r>
              <a:rPr lang="ko-KR" altLang="en-US" dirty="0" smtClean="0"/>
              <a:t> 연산자 오버로딩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545" y="1412776"/>
            <a:ext cx="8477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복사대입</a:t>
            </a:r>
            <a:r>
              <a:rPr lang="ko-KR" altLang="en-US" dirty="0" smtClean="0"/>
              <a:t> </a:t>
            </a:r>
            <a:r>
              <a:rPr lang="ko-KR" altLang="en-US" dirty="0"/>
              <a:t>연산자는 컴파일러가 자동으로 만드는 대입 연산자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오버로딩임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복사대입연산자는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복사생성자처럼 깊은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얕은 복사의 문제가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구현시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a=a;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a=b=c;</a:t>
            </a:r>
            <a:r>
              <a:rPr lang="ko-KR" altLang="en-US" dirty="0" smtClean="0"/>
              <a:t>와 같은 코드도 고려해야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복사생성자</a:t>
            </a:r>
            <a:r>
              <a:rPr lang="en-US" altLang="ko-KR" dirty="0"/>
              <a:t>, </a:t>
            </a:r>
            <a:r>
              <a:rPr lang="ko-KR" altLang="en-US" dirty="0" smtClean="0"/>
              <a:t>복사대입연산자는 쌍으로 </a:t>
            </a:r>
            <a:r>
              <a:rPr lang="ko-KR" altLang="en-US" dirty="0"/>
              <a:t>함께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복사 </a:t>
            </a:r>
            <a:r>
              <a:rPr lang="ko-KR" altLang="en-US" dirty="0" err="1" smtClean="0">
                <a:sym typeface="Wingdings" panose="05000000000000000000" pitchFamily="2" charset="2"/>
              </a:rPr>
              <a:t>시맨틱</a:t>
            </a:r>
            <a:r>
              <a:rPr lang="ko-KR" altLang="en-US" dirty="0" smtClean="0">
                <a:sym typeface="Wingdings" panose="05000000000000000000" pitchFamily="2" charset="2"/>
              </a:rPr>
              <a:t> 활성화 클래스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3777427"/>
            <a:ext cx="278932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class Circle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radius;;     // </a:t>
            </a:r>
            <a:r>
              <a:rPr lang="ko-KR" altLang="en-US" sz="1600" dirty="0" smtClean="0"/>
              <a:t>반지름</a:t>
            </a:r>
            <a:endParaRPr lang="en-US" altLang="ko-KR" sz="1600" dirty="0" smtClean="0"/>
          </a:p>
          <a:p>
            <a:r>
              <a:rPr lang="en-US" altLang="ko-KR" sz="1600" dirty="0" smtClean="0"/>
              <a:t>   char *color;   // </a:t>
            </a:r>
            <a:r>
              <a:rPr lang="ko-KR" altLang="en-US" sz="1600" dirty="0" smtClean="0"/>
              <a:t>원의 색상</a:t>
            </a:r>
            <a:endParaRPr lang="en-US" altLang="ko-KR" sz="1600" dirty="0" smtClean="0"/>
          </a:p>
          <a:p>
            <a:r>
              <a:rPr lang="en-US" altLang="ko-KR" sz="1600" dirty="0" smtClean="0"/>
              <a:t>};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main()</a:t>
            </a:r>
            <a:endParaRPr lang="en-US" altLang="ko-KR" sz="1600" dirty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. . .</a:t>
            </a:r>
          </a:p>
          <a:p>
            <a:r>
              <a:rPr lang="en-US" altLang="ko-KR" sz="1600" dirty="0" smtClean="0"/>
              <a:t>   return 0;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903240" y="3777427"/>
            <a:ext cx="491723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Circle&amp; operator=(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Circle &amp; op2)</a:t>
            </a:r>
          </a:p>
          <a:p>
            <a:r>
              <a:rPr lang="en-US" altLang="ko-KR" sz="1600" dirty="0" smtClean="0"/>
              <a:t>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if (this == &amp;op2)              // for a=a;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return *this;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delete [] color;</a:t>
            </a:r>
          </a:p>
          <a:p>
            <a:r>
              <a:rPr lang="en-US" altLang="ko-KR" sz="1600" dirty="0" smtClean="0"/>
              <a:t>   radius = op2.radius; </a:t>
            </a:r>
          </a:p>
          <a:p>
            <a:r>
              <a:rPr lang="en-US" altLang="ko-KR" sz="1600" dirty="0" smtClean="0"/>
              <a:t>   color = new char [</a:t>
            </a:r>
            <a:r>
              <a:rPr lang="en-US" altLang="ko-KR" sz="1600" dirty="0" err="1" smtClean="0"/>
              <a:t>strlen</a:t>
            </a:r>
            <a:r>
              <a:rPr lang="en-US" altLang="ko-KR" sz="1600" dirty="0" smtClean="0"/>
              <a:t>(op2.color)+1</a:t>
            </a:r>
            <a:r>
              <a:rPr lang="en-US" altLang="ko-KR" sz="1600" dirty="0"/>
              <a:t>]</a:t>
            </a:r>
            <a:r>
              <a:rPr lang="en-US" altLang="ko-KR" sz="1600" dirty="0" smtClean="0"/>
              <a:t>;  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(color, op2.color);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return *this;                    // for a=b=c;</a:t>
            </a:r>
            <a:endParaRPr lang="en-US" altLang="ko-KR" sz="1600" dirty="0"/>
          </a:p>
          <a:p>
            <a:r>
              <a:rPr lang="en-US" altLang="ko-KR" sz="16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861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Further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Study : </a:t>
            </a:r>
            <a:r>
              <a:rPr lang="ko-KR" altLang="en-US" dirty="0" err="1" smtClean="0"/>
              <a:t>참조자</a:t>
            </a:r>
            <a:r>
              <a:rPr lang="en-US" altLang="ko-KR" dirty="0" smtClean="0"/>
              <a:t> </a:t>
            </a:r>
            <a:r>
              <a:rPr lang="en-US" altLang="ko-KR" dirty="0"/>
              <a:t>(Reference)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495856" cy="511256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참조자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ko-KR" altLang="en-US" dirty="0"/>
              <a:t>변수의 저장공간을 공유하기 위해 만든 실제 변수가 아닌 컴파일러가 인지하는 가상 변수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- </a:t>
            </a:r>
            <a:r>
              <a:rPr lang="ko-KR" altLang="en-US" dirty="0" smtClean="0"/>
              <a:t>참고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 </a:t>
            </a:r>
            <a:r>
              <a:rPr lang="en-US" altLang="ko-KR" dirty="0" err="1" smtClean="0"/>
              <a:t>lvalue</a:t>
            </a:r>
            <a:r>
              <a:rPr lang="en-US" altLang="ko-KR" dirty="0" smtClean="0"/>
              <a:t>(left-hand </a:t>
            </a:r>
            <a:r>
              <a:rPr lang="en-US" altLang="ko-KR" dirty="0"/>
              <a:t>side value) : </a:t>
            </a:r>
            <a:r>
              <a:rPr lang="ko-KR" altLang="en-US" dirty="0"/>
              <a:t>대입연산자의 왼쪽 </a:t>
            </a:r>
            <a:r>
              <a:rPr lang="ko-KR" altLang="en-US" dirty="0" smtClean="0"/>
              <a:t>위치에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놓이는 </a:t>
            </a:r>
            <a:r>
              <a:rPr lang="ko-KR" altLang="en-US" dirty="0"/>
              <a:t>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 </a:t>
            </a:r>
            <a:r>
              <a:rPr lang="en-US" altLang="ko-KR" dirty="0" err="1" smtClean="0"/>
              <a:t>rvalue</a:t>
            </a:r>
            <a:r>
              <a:rPr lang="en-US" altLang="ko-KR" dirty="0" smtClean="0"/>
              <a:t>(right-hand </a:t>
            </a:r>
            <a:r>
              <a:rPr lang="en-US" altLang="ko-KR" dirty="0"/>
              <a:t>side value) : </a:t>
            </a:r>
            <a:r>
              <a:rPr lang="ko-KR" altLang="en-US" dirty="0"/>
              <a:t>대입연산자의 오른쪽 </a:t>
            </a:r>
            <a:r>
              <a:rPr lang="ko-KR" altLang="en-US" dirty="0" smtClean="0"/>
              <a:t>위치에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/>
              <a:t>놓이는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 err="1"/>
              <a:t>임시공간</a:t>
            </a:r>
            <a:r>
              <a:rPr lang="en-US" altLang="ko-KR" dirty="0"/>
              <a:t>, </a:t>
            </a:r>
            <a:r>
              <a:rPr lang="ko-KR" altLang="en-US" dirty="0" err="1" smtClean="0"/>
              <a:t>무명변수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  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ko-KR" altLang="en-US" dirty="0" smtClean="0"/>
              <a:t>공통적인 </a:t>
            </a:r>
            <a:r>
              <a:rPr lang="ko-KR" altLang="en-US" dirty="0"/>
              <a:t>특징은 데이터의 이동이나 복사가 존재한다는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참조변수의</a:t>
            </a:r>
            <a:r>
              <a:rPr lang="ko-KR" altLang="en-US" dirty="0" smtClean="0"/>
              <a:t> </a:t>
            </a:r>
            <a:r>
              <a:rPr lang="ko-KR" altLang="en-US" dirty="0"/>
              <a:t>선언 </a:t>
            </a:r>
            <a:r>
              <a:rPr lang="en-US" altLang="ko-KR" dirty="0"/>
              <a:t>:   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0000"/>
                </a:solidFill>
              </a:rPr>
              <a:t>타입 </a:t>
            </a:r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C00000"/>
                </a:solidFill>
              </a:rPr>
              <a:t>원본 객체</a:t>
            </a:r>
            <a:r>
              <a:rPr lang="en-US" altLang="ko-KR" dirty="0" smtClean="0">
                <a:solidFill>
                  <a:srgbClr val="C00000"/>
                </a:solidFill>
              </a:rPr>
              <a:t>; </a:t>
            </a:r>
            <a:r>
              <a:rPr lang="en-US" altLang="ko-KR" dirty="0" smtClean="0"/>
              <a:t>) </a:t>
            </a:r>
            <a:r>
              <a:rPr lang="en-US" altLang="ko-KR" dirty="0">
                <a:solidFill>
                  <a:srgbClr val="C00000"/>
                </a:solidFill>
              </a:rPr>
              <a:t/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>
                <a:solidFill>
                  <a:srgbClr val="C00000"/>
                </a:solidFill>
              </a:rPr>
              <a:t/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-US" altLang="ko-KR" dirty="0"/>
              <a:t>(ex) </a:t>
            </a:r>
            <a:r>
              <a:rPr lang="en-US" altLang="ko-KR" dirty="0" err="1"/>
              <a:t>int</a:t>
            </a:r>
            <a:r>
              <a:rPr lang="en-US" altLang="ko-KR" dirty="0"/>
              <a:t>&amp; ref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&amp; ref = 65;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31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r-value</a:t>
            </a:r>
            <a:r>
              <a:rPr lang="en-US" altLang="ko-KR" dirty="0"/>
              <a:t> </a:t>
            </a:r>
            <a:r>
              <a:rPr lang="ko-KR" altLang="en-US" dirty="0" err="1"/>
              <a:t>참조자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0000"/>
                </a:solidFill>
              </a:rPr>
              <a:t>타입 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en-US" altLang="ko-KR" dirty="0" err="1">
                <a:solidFill>
                  <a:srgbClr val="FF0000"/>
                </a:solidFill>
              </a:rPr>
              <a:t>r-value</a:t>
            </a:r>
            <a:r>
              <a:rPr lang="en-US" altLang="ko-KR" dirty="0">
                <a:solidFill>
                  <a:srgbClr val="FF0000"/>
                </a:solidFill>
              </a:rPr>
              <a:t>;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연산의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임시결과는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상수이며 보통 이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임시결과에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대해 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r-value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참조를 선언한다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dirty="0" smtClean="0"/>
              <a:t>(ex)</a:t>
            </a: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ko-K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ko-K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</a:t>
            </a:r>
            <a:r>
              <a:rPr kumimoji="1"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0;</a:t>
            </a:r>
            <a:endParaRPr kumimoji="1" lang="en-US" altLang="ko-KR" sz="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kumimoji="1" lang="en-US" altLang="ko-K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kumimoji="1" lang="en-US" altLang="ko-KR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"Input number: "</a:t>
            </a:r>
            <a:r>
              <a:rPr kumimoji="1"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kumimoji="1" lang="en-US" altLang="ko-KR" sz="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kumimoji="1" lang="en-US" altLang="ko-K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&gt;&gt; </a:t>
            </a:r>
            <a:r>
              <a:rPr kumimoji="1" lang="en-US" altLang="ko-K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n;</a:t>
            </a:r>
            <a:endParaRPr kumimoji="1" lang="en-US" altLang="ko-KR" sz="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8000"/>
                </a:solidFill>
                <a:latin typeface="22"/>
                <a:cs typeface="Consolas" pitchFamily="49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22"/>
                <a:cs typeface="Consolas" pitchFamily="49" charset="0"/>
              </a:rPr>
              <a:t>산술 연산으로 만들어진 임시 객체에 대한 </a:t>
            </a:r>
            <a:r>
              <a:rPr kumimoji="1" lang="en-US" altLang="ko-KR" dirty="0" err="1">
                <a:solidFill>
                  <a:srgbClr val="008000"/>
                </a:solidFill>
                <a:latin typeface="22"/>
                <a:cs typeface="Consolas" pitchFamily="49" charset="0"/>
              </a:rPr>
              <a:t>r-value</a:t>
            </a:r>
            <a:r>
              <a:rPr kumimoji="1" lang="en-US" altLang="ko-KR" dirty="0">
                <a:solidFill>
                  <a:srgbClr val="008000"/>
                </a:solidFill>
                <a:latin typeface="22"/>
                <a:cs typeface="Consolas" pitchFamily="49" charset="0"/>
              </a:rPr>
              <a:t> </a:t>
            </a:r>
            <a:r>
              <a:rPr kumimoji="1" lang="ko-KR" altLang="en-US" dirty="0">
                <a:solidFill>
                  <a:srgbClr val="008000"/>
                </a:solidFill>
                <a:latin typeface="22"/>
                <a:cs typeface="Consolas" pitchFamily="49" charset="0"/>
              </a:rPr>
              <a:t>참조</a:t>
            </a:r>
            <a:endParaRPr kumimoji="1" lang="ko-KR" altLang="en-US" sz="800" dirty="0">
              <a:latin typeface="22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b="1" dirty="0" smtClean="0">
                <a:solidFill>
                  <a:srgbClr val="C00000"/>
                </a:solidFill>
                <a:latin typeface="22"/>
                <a:cs typeface="Consolas" pitchFamily="49" charset="0"/>
              </a:rPr>
              <a:t>    </a:t>
            </a:r>
            <a:r>
              <a:rPr kumimoji="1" lang="en-US" altLang="ko-KR" b="1" u="sng" dirty="0" err="1" smtClean="0">
                <a:solidFill>
                  <a:srgbClr val="C00000"/>
                </a:solidFill>
                <a:latin typeface="22"/>
                <a:cs typeface="Consolas" pitchFamily="49" charset="0"/>
              </a:rPr>
              <a:t>int</a:t>
            </a:r>
            <a:r>
              <a:rPr kumimoji="1" lang="en-US" altLang="ko-KR" b="1" u="sng" dirty="0" smtClean="0">
                <a:solidFill>
                  <a:srgbClr val="C00000"/>
                </a:solidFill>
                <a:latin typeface="22"/>
                <a:cs typeface="Consolas" pitchFamily="49" charset="0"/>
              </a:rPr>
              <a:t> </a:t>
            </a:r>
            <a:r>
              <a:rPr kumimoji="1" lang="en-US" altLang="ko-KR" b="1" u="sng" dirty="0">
                <a:solidFill>
                  <a:srgbClr val="C00000"/>
                </a:solidFill>
                <a:latin typeface="22"/>
                <a:cs typeface="Consolas" pitchFamily="49" charset="0"/>
              </a:rPr>
              <a:t>&amp;&amp;</a:t>
            </a:r>
            <a:r>
              <a:rPr kumimoji="1" lang="en-US" altLang="ko-KR" b="1" u="sng" dirty="0" err="1">
                <a:solidFill>
                  <a:srgbClr val="C00000"/>
                </a:solidFill>
                <a:latin typeface="22"/>
                <a:cs typeface="Consolas" pitchFamily="49" charset="0"/>
              </a:rPr>
              <a:t>rdata</a:t>
            </a:r>
            <a:r>
              <a:rPr kumimoji="1" lang="en-US" altLang="ko-KR" b="1" dirty="0">
                <a:solidFill>
                  <a:srgbClr val="C00000"/>
                </a:solidFill>
                <a:latin typeface="22"/>
                <a:cs typeface="Consolas" pitchFamily="49" charset="0"/>
              </a:rPr>
              <a:t> = </a:t>
            </a:r>
            <a:r>
              <a:rPr kumimoji="1" lang="en-US" altLang="ko-KR" b="1" dirty="0" smtClean="0">
                <a:solidFill>
                  <a:srgbClr val="C00000"/>
                </a:solidFill>
                <a:latin typeface="22"/>
                <a:cs typeface="Consolas" pitchFamily="49" charset="0"/>
              </a:rPr>
              <a:t>n </a:t>
            </a:r>
            <a:r>
              <a:rPr kumimoji="1" lang="en-US" altLang="ko-KR" b="1" dirty="0">
                <a:solidFill>
                  <a:srgbClr val="C00000"/>
                </a:solidFill>
                <a:latin typeface="22"/>
                <a:cs typeface="Consolas" pitchFamily="49" charset="0"/>
              </a:rPr>
              <a:t>+ 5;</a:t>
            </a:r>
            <a:endParaRPr kumimoji="1" lang="en-US" altLang="ko-KR" b="1" dirty="0">
              <a:solidFill>
                <a:srgbClr val="C00000"/>
              </a:solidFill>
              <a:latin typeface="22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22"/>
                <a:cs typeface="Consolas" pitchFamily="49" charset="0"/>
              </a:rPr>
              <a:t>    </a:t>
            </a:r>
            <a:r>
              <a:rPr kumimoji="1" lang="en-US" altLang="ko-KR" dirty="0" err="1" smtClean="0">
                <a:solidFill>
                  <a:srgbClr val="000000"/>
                </a:solidFill>
                <a:latin typeface="22"/>
                <a:cs typeface="Consolas" pitchFamily="49" charset="0"/>
              </a:rPr>
              <a:t>cout</a:t>
            </a:r>
            <a:r>
              <a:rPr kumimoji="1" lang="en-US" altLang="ko-KR" dirty="0" smtClean="0">
                <a:solidFill>
                  <a:srgbClr val="000000"/>
                </a:solidFill>
                <a:latin typeface="22"/>
                <a:cs typeface="Consolas" pitchFamily="49" charset="0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22"/>
                <a:cs typeface="Consolas" pitchFamily="49" charset="0"/>
              </a:rPr>
              <a:t>&lt;&lt; </a:t>
            </a:r>
            <a:r>
              <a:rPr kumimoji="1" lang="en-US" altLang="ko-KR" dirty="0" err="1">
                <a:solidFill>
                  <a:srgbClr val="000000"/>
                </a:solidFill>
                <a:latin typeface="22"/>
                <a:cs typeface="Consolas" pitchFamily="49" charset="0"/>
              </a:rPr>
              <a:t>rdata</a:t>
            </a:r>
            <a:r>
              <a:rPr kumimoji="1" lang="en-US" altLang="ko-KR" dirty="0">
                <a:solidFill>
                  <a:srgbClr val="000000"/>
                </a:solidFill>
                <a:latin typeface="22"/>
                <a:cs typeface="Consolas" pitchFamily="49" charset="0"/>
              </a:rPr>
              <a:t> &lt;&lt; </a:t>
            </a:r>
            <a:r>
              <a:rPr kumimoji="1" lang="en-US" altLang="ko-KR" dirty="0" err="1">
                <a:solidFill>
                  <a:srgbClr val="000000"/>
                </a:solidFill>
                <a:latin typeface="22"/>
                <a:cs typeface="Consolas" pitchFamily="49" charset="0"/>
              </a:rPr>
              <a:t>endl</a:t>
            </a:r>
            <a:r>
              <a:rPr kumimoji="1" lang="en-US" altLang="ko-KR" dirty="0">
                <a:solidFill>
                  <a:srgbClr val="000000"/>
                </a:solidFill>
                <a:latin typeface="22"/>
                <a:cs typeface="Consolas" pitchFamily="49" charset="0"/>
              </a:rPr>
              <a:t>;</a:t>
            </a:r>
            <a:endParaRPr kumimoji="1" lang="en-US" altLang="ko-KR" sz="800" dirty="0">
              <a:latin typeface="22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8000"/>
                </a:solidFill>
                <a:latin typeface="22"/>
                <a:cs typeface="Consolas" pitchFamily="49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22"/>
                <a:cs typeface="Consolas" pitchFamily="49" charset="0"/>
              </a:rPr>
              <a:t>함수 반환으로 만들어진 임시 객체에 대한 </a:t>
            </a:r>
            <a:r>
              <a:rPr kumimoji="1" lang="en-US" altLang="ko-KR" dirty="0" err="1">
                <a:solidFill>
                  <a:srgbClr val="008000"/>
                </a:solidFill>
                <a:latin typeface="22"/>
                <a:cs typeface="Consolas" pitchFamily="49" charset="0"/>
              </a:rPr>
              <a:t>r-value</a:t>
            </a:r>
            <a:r>
              <a:rPr kumimoji="1" lang="en-US" altLang="ko-KR" dirty="0">
                <a:solidFill>
                  <a:srgbClr val="008000"/>
                </a:solidFill>
                <a:latin typeface="22"/>
                <a:cs typeface="Consolas" pitchFamily="49" charset="0"/>
              </a:rPr>
              <a:t> </a:t>
            </a:r>
            <a:r>
              <a:rPr kumimoji="1" lang="ko-KR" altLang="en-US" dirty="0">
                <a:solidFill>
                  <a:srgbClr val="008000"/>
                </a:solidFill>
                <a:latin typeface="22"/>
                <a:cs typeface="Consolas" pitchFamily="49" charset="0"/>
              </a:rPr>
              <a:t>참조</a:t>
            </a:r>
            <a:endParaRPr kumimoji="1" lang="ko-KR" altLang="en-US" sz="800" dirty="0">
              <a:latin typeface="22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200" b="1" dirty="0" smtClean="0">
                <a:solidFill>
                  <a:srgbClr val="0000FF"/>
                </a:solidFill>
                <a:latin typeface="22"/>
                <a:cs typeface="Consolas" pitchFamily="49" charset="0"/>
              </a:rPr>
              <a:t>    </a:t>
            </a:r>
            <a:r>
              <a:rPr kumimoji="1" lang="en-US" altLang="ko-KR" sz="2200" b="1" u="sng" dirty="0" err="1" smtClean="0">
                <a:solidFill>
                  <a:srgbClr val="C00000"/>
                </a:solidFill>
                <a:latin typeface="22"/>
                <a:cs typeface="Consolas" pitchFamily="49" charset="0"/>
              </a:rPr>
              <a:t>int</a:t>
            </a:r>
            <a:r>
              <a:rPr kumimoji="1" lang="en-US" altLang="ko-KR" sz="2200" b="1" u="sng" dirty="0" smtClean="0">
                <a:solidFill>
                  <a:srgbClr val="C00000"/>
                </a:solidFill>
                <a:latin typeface="22"/>
                <a:cs typeface="Consolas" pitchFamily="49" charset="0"/>
              </a:rPr>
              <a:t> </a:t>
            </a:r>
            <a:r>
              <a:rPr kumimoji="1" lang="en-US" altLang="ko-KR" sz="2200" b="1" u="sng" dirty="0">
                <a:solidFill>
                  <a:srgbClr val="C00000"/>
                </a:solidFill>
                <a:latin typeface="22"/>
                <a:cs typeface="Consolas" pitchFamily="49" charset="0"/>
              </a:rPr>
              <a:t>&amp;&amp;result</a:t>
            </a:r>
            <a:r>
              <a:rPr kumimoji="1" lang="en-US" altLang="ko-KR" sz="2200" b="1" dirty="0">
                <a:solidFill>
                  <a:srgbClr val="C00000"/>
                </a:solidFill>
                <a:latin typeface="22"/>
                <a:cs typeface="Consolas" pitchFamily="49" charset="0"/>
              </a:rPr>
              <a:t> = </a:t>
            </a:r>
            <a:r>
              <a:rPr kumimoji="1" lang="en-US" altLang="ko-KR" sz="2200" b="1" dirty="0" err="1">
                <a:solidFill>
                  <a:srgbClr val="C00000"/>
                </a:solidFill>
                <a:latin typeface="22"/>
                <a:cs typeface="Consolas" pitchFamily="49" charset="0"/>
              </a:rPr>
              <a:t>TestFunc</a:t>
            </a:r>
            <a:r>
              <a:rPr kumimoji="1" lang="en-US" altLang="ko-KR" sz="2200" b="1" dirty="0">
                <a:solidFill>
                  <a:srgbClr val="C00000"/>
                </a:solidFill>
                <a:latin typeface="22"/>
                <a:cs typeface="Consolas" pitchFamily="49" charset="0"/>
              </a:rPr>
              <a:t>(10);</a:t>
            </a:r>
            <a:endParaRPr kumimoji="1" lang="en-US" altLang="ko-KR" sz="2200" b="1" dirty="0">
              <a:solidFill>
                <a:srgbClr val="C00000"/>
              </a:solidFill>
              <a:latin typeface="22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8000"/>
                </a:solidFill>
                <a:latin typeface="22"/>
                <a:cs typeface="Consolas" pitchFamily="49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22"/>
                <a:cs typeface="Consolas" pitchFamily="49" charset="0"/>
              </a:rPr>
              <a:t>값을 변경할 수 있다</a:t>
            </a:r>
            <a:r>
              <a:rPr kumimoji="1" lang="en-US" altLang="ko-KR" dirty="0">
                <a:solidFill>
                  <a:srgbClr val="008000"/>
                </a:solidFill>
                <a:latin typeface="22"/>
                <a:cs typeface="Consolas" pitchFamily="49" charset="0"/>
              </a:rPr>
              <a:t>.</a:t>
            </a:r>
            <a:endParaRPr kumimoji="1" lang="en-US" altLang="ko-KR" sz="800" dirty="0">
              <a:latin typeface="22"/>
              <a:ea typeface="굴림" pitchFamily="50" charset="-127"/>
              <a:cs typeface="굴림" pitchFamily="50" charset="-127"/>
            </a:endParaRPr>
          </a:p>
          <a:p>
            <a:pPr marL="0" indent="0" defTabSz="844083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result </a:t>
            </a:r>
            <a:r>
              <a:rPr kumimoji="1" lang="en-US" altLang="ko-K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10;</a:t>
            </a:r>
            <a:endParaRPr kumimoji="1" lang="en-US" altLang="ko-KR" sz="800" dirty="0">
              <a:latin typeface="Consolas" panose="020B0609020204030204" pitchFamily="49" charset="0"/>
              <a:ea typeface="굴림" pitchFamily="50" charset="-127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 . .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96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Autofit/>
          </a:bodyPr>
          <a:lstStyle/>
          <a:p>
            <a:pPr marL="514350" indent="-514350"/>
            <a:r>
              <a:rPr lang="ko-KR" altLang="en-US" sz="2800" dirty="0" smtClean="0"/>
              <a:t>이동 </a:t>
            </a:r>
            <a:r>
              <a:rPr lang="ko-KR" altLang="en-US" sz="2800" dirty="0" err="1" smtClean="0"/>
              <a:t>시맨틱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이동생성자와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이동대입연산자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675" y="1628800"/>
            <a:ext cx="8619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복사생성자와 대입연산자에 </a:t>
            </a:r>
            <a:r>
              <a:rPr lang="en-US" altLang="ko-KR" dirty="0" err="1" smtClean="0"/>
              <a:t>r-value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참조를 조합해서 만든 이동생성자와 이동대입연산자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Circle </a:t>
            </a:r>
            <a:r>
              <a:rPr lang="ko-KR" altLang="en-US" dirty="0" smtClean="0"/>
              <a:t>클래스의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.  </a:t>
            </a:r>
            <a:r>
              <a:rPr lang="en-US" altLang="ko-KR" dirty="0" smtClean="0">
                <a:solidFill>
                  <a:srgbClr val="FF0000"/>
                </a:solidFill>
              </a:rPr>
              <a:t>Circle(Circle&amp;&amp; c) ;                </a:t>
            </a:r>
            <a:r>
              <a:rPr lang="en-US" altLang="ko-KR" dirty="0" smtClean="0"/>
              <a:t>// </a:t>
            </a:r>
            <a:r>
              <a:rPr lang="ko-KR" altLang="en-US" dirty="0" err="1" smtClean="0"/>
              <a:t>이동생성자</a:t>
            </a:r>
            <a:r>
              <a:rPr lang="ko-KR" altLang="en-US" dirty="0" smtClean="0"/>
              <a:t> 선언문</a:t>
            </a:r>
            <a:endParaRPr lang="en-US" altLang="ko-KR" dirty="0"/>
          </a:p>
          <a:p>
            <a:r>
              <a:rPr lang="en-US" altLang="ko-KR" dirty="0" smtClean="0"/>
              <a:t>    .  </a:t>
            </a:r>
            <a:r>
              <a:rPr lang="en-US" altLang="ko-KR" dirty="0" smtClean="0">
                <a:solidFill>
                  <a:srgbClr val="FF0000"/>
                </a:solidFill>
              </a:rPr>
              <a:t>Circle&amp; operator=(</a:t>
            </a:r>
            <a:r>
              <a:rPr lang="en-US" altLang="ko-KR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</a:rPr>
              <a:t> Circle &amp;&amp; op2);  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이동대입연산자 선언문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이동생성자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 -</a:t>
            </a:r>
            <a:r>
              <a:rPr lang="ko-KR" altLang="en-US" dirty="0" smtClean="0"/>
              <a:t> 함수의 반환 형식이 클래스인 경우 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이동대입연산자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임시객체를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r-value</a:t>
            </a:r>
            <a:r>
              <a:rPr lang="ko-KR" altLang="en-US" dirty="0" smtClean="0"/>
              <a:t>로 삼아 곧바로 단순대입연산 실행 시 호출</a:t>
            </a:r>
            <a:endParaRPr lang="en-US" altLang="ko-KR" dirty="0" smtClean="0"/>
          </a:p>
          <a:p>
            <a:r>
              <a:rPr lang="en-US" altLang="ko-KR" dirty="0" smtClean="0"/>
              <a:t>                      (ex)  a = b + c;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컴파일러가 디폴트 </a:t>
            </a:r>
            <a:r>
              <a:rPr lang="ko-KR" altLang="en-US" dirty="0"/>
              <a:t>이동생성자와 디폴트 </a:t>
            </a:r>
            <a:r>
              <a:rPr lang="ko-KR" altLang="en-US" dirty="0" smtClean="0"/>
              <a:t>이동대입연산자 </a:t>
            </a:r>
            <a:r>
              <a:rPr lang="ko-KR" altLang="en-US" dirty="0"/>
              <a:t>제공하지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ko-KR" altLang="en-US" dirty="0" smtClean="0"/>
              <a:t>  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</a:t>
            </a:r>
            <a:r>
              <a:rPr lang="ko-KR" altLang="en-US" dirty="0"/>
              <a:t>이동생성자와 이동대입연산자를 정의하지 않으면 복사생성자와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복사대입연산자를 </a:t>
            </a:r>
            <a:r>
              <a:rPr lang="ko-KR" altLang="en-US" dirty="0"/>
              <a:t>사용하여 수행 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50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10517</TotalTime>
  <Words>1846</Words>
  <Application>Microsoft Office PowerPoint</Application>
  <PresentationFormat>화면 슬라이드 쇼(4:3)</PresentationFormat>
  <Paragraphs>368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22</vt:lpstr>
      <vt:lpstr>HY강B</vt:lpstr>
      <vt:lpstr>HY나무L</vt:lpstr>
      <vt:lpstr>굴림</vt:lpstr>
      <vt:lpstr>맑은 고딕</vt:lpstr>
      <vt:lpstr>맑은 고딕 Semilight</vt:lpstr>
      <vt:lpstr>휴먼편지체</vt:lpstr>
      <vt:lpstr>Arial</vt:lpstr>
      <vt:lpstr>Consolas</vt:lpstr>
      <vt:lpstr>Times New Roman</vt:lpstr>
      <vt:lpstr>Wingdings</vt:lpstr>
      <vt:lpstr>Wingdings 2</vt:lpstr>
      <vt:lpstr>가을</vt:lpstr>
      <vt:lpstr> 7장 실습하기</vt:lpstr>
      <vt:lpstr>(실습1) Book 클래스에서 연산자 중복정의하기       (p.367 2번)</vt:lpstr>
      <vt:lpstr>PowerPoint 프레젠테이션</vt:lpstr>
      <vt:lpstr>PowerPoint 프레젠테이션</vt:lpstr>
      <vt:lpstr>PowerPoint 프레젠테이션</vt:lpstr>
      <vt:lpstr>(실습2) 복사대입 연산자 오버로딩</vt:lpstr>
      <vt:lpstr>Further Study : 참조자 (Reference) </vt:lpstr>
      <vt:lpstr>r-value 참조자 ( 타입 &amp;&amp;이름 = r-value; )</vt:lpstr>
      <vt:lpstr>이동 시맨틱(이동생성자와 이동대입연산자)</vt:lpstr>
      <vt:lpstr>이동생성자와 이동대입 연산자 구현코드</vt:lpstr>
      <vt:lpstr>PowerPoint 프레젠테이션</vt:lpstr>
      <vt:lpstr>const 한정자 </vt:lpstr>
      <vt:lpstr>const 한정자 </vt:lpstr>
      <vt:lpstr>const 한정자 사용 </vt:lpstr>
      <vt:lpstr>(예제) 호출객체의 값을 변경해선 안되는 멤버함수를          작성하려면 함수에 const 설정</vt:lpstr>
      <vt:lpstr>(예제) 특정 클래스형 매개변수에 const를 사용한다면          모든 멤버함수에 const 설정</vt:lpstr>
      <vt:lpstr>const 값에 의한 리턴</vt:lpstr>
      <vt:lpstr>Non-const 값 리턴</vt:lpstr>
      <vt:lpstr>Non-const 객체 관련 작업</vt:lpstr>
      <vt:lpstr>(종합실습) 원을 나타내는 Circle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home1</cp:lastModifiedBy>
  <cp:revision>441</cp:revision>
  <cp:lastPrinted>2018-10-14T14:18:14Z</cp:lastPrinted>
  <dcterms:created xsi:type="dcterms:W3CDTF">2011-08-27T14:53:28Z</dcterms:created>
  <dcterms:modified xsi:type="dcterms:W3CDTF">2019-10-13T15:40:47Z</dcterms:modified>
</cp:coreProperties>
</file>