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7"/>
  </p:notesMasterIdLst>
  <p:sldIdLst>
    <p:sldId id="256" r:id="rId2"/>
    <p:sldId id="403" r:id="rId3"/>
    <p:sldId id="354" r:id="rId4"/>
    <p:sldId id="379" r:id="rId5"/>
    <p:sldId id="391" r:id="rId6"/>
    <p:sldId id="357" r:id="rId7"/>
    <p:sldId id="358" r:id="rId8"/>
    <p:sldId id="359" r:id="rId9"/>
    <p:sldId id="405" r:id="rId10"/>
    <p:sldId id="406" r:id="rId11"/>
    <p:sldId id="360" r:id="rId12"/>
    <p:sldId id="361" r:id="rId13"/>
    <p:sldId id="362" r:id="rId14"/>
    <p:sldId id="393" r:id="rId15"/>
    <p:sldId id="400" r:id="rId16"/>
    <p:sldId id="407" r:id="rId17"/>
    <p:sldId id="399" r:id="rId18"/>
    <p:sldId id="401" r:id="rId19"/>
    <p:sldId id="363" r:id="rId20"/>
    <p:sldId id="366" r:id="rId21"/>
    <p:sldId id="382" r:id="rId22"/>
    <p:sldId id="408" r:id="rId23"/>
    <p:sldId id="367" r:id="rId24"/>
    <p:sldId id="383" r:id="rId25"/>
    <p:sldId id="409" r:id="rId26"/>
    <p:sldId id="368" r:id="rId27"/>
    <p:sldId id="410" r:id="rId28"/>
    <p:sldId id="369" r:id="rId29"/>
    <p:sldId id="411" r:id="rId30"/>
    <p:sldId id="402" r:id="rId31"/>
    <p:sldId id="370" r:id="rId32"/>
    <p:sldId id="371" r:id="rId33"/>
    <p:sldId id="412" r:id="rId34"/>
    <p:sldId id="372" r:id="rId35"/>
    <p:sldId id="394" r:id="rId36"/>
    <p:sldId id="385" r:id="rId37"/>
    <p:sldId id="374" r:id="rId38"/>
    <p:sldId id="387" r:id="rId39"/>
    <p:sldId id="396" r:id="rId40"/>
    <p:sldId id="386" r:id="rId41"/>
    <p:sldId id="395" r:id="rId42"/>
    <p:sldId id="388" r:id="rId43"/>
    <p:sldId id="389" r:id="rId44"/>
    <p:sldId id="413" r:id="rId45"/>
    <p:sldId id="404" r:id="rId4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AB8"/>
    <a:srgbClr val="EAF896"/>
    <a:srgbClr val="E2F571"/>
    <a:srgbClr val="94B6D2"/>
    <a:srgbClr val="FF9900"/>
    <a:srgbClr val="EDE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6102" autoAdjust="0"/>
  </p:normalViewPr>
  <p:slideViewPr>
    <p:cSldViewPr>
      <p:cViewPr varScale="1">
        <p:scale>
          <a:sx n="105" d="100"/>
          <a:sy n="105" d="100"/>
        </p:scale>
        <p:origin x="46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E103-5202-44DB-B465-3B6E394F68CF}" type="datetime1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73FAEFE-58CE-4444-A5F9-29BAF0C574F9}" type="datetime1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4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0A83-1A65-4CB9-AF9E-0D4681BD208F}" type="datetime1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9974-5378-4045-B9A9-EA33FE976AF5}" type="datetime1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F695EB5-A284-4D87-8EA8-02CBB34C90DD}" type="datetime1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CC00380-7BCA-46F1-9645-1A883BF16B5B}" type="datetime1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401E-0828-49AA-8317-ADD5F44E0CC0}" type="datetime1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0299-1ECC-46F4-897F-DEDA078FED8F}" type="datetime1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3C98-F187-4032-A305-E8720C2C009F}" type="datetime1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8DF0783-337C-4225-B1DC-814A6D429331}" type="datetime1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2BD980C-44F0-4514-9122-ABC543068422}" type="datetime1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711880" cy="54006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다음 소스에 요구된 선언문을 작성하라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sz="1700" dirty="0" smtClean="0"/>
              <a:t>   class Sample;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</a:t>
            </a:r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f(Sample);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class Test  {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public: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void f(Sample):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void g(Sample);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};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class Sample {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private: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</a:t>
            </a:r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x;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public: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Sample(</a:t>
            </a:r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x);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</a:t>
            </a:r>
            <a:r>
              <a:rPr lang="en-US" altLang="ko-KR" sz="1700" u="sng" dirty="0" smtClean="0"/>
              <a:t>                              </a:t>
            </a:r>
            <a:r>
              <a:rPr lang="en-US" altLang="ko-KR" sz="1700" dirty="0" smtClean="0"/>
              <a:t>  // ① </a:t>
            </a:r>
            <a:r>
              <a:rPr lang="ko-KR" altLang="en-US" sz="1700" dirty="0" smtClean="0"/>
              <a:t>함수</a:t>
            </a:r>
            <a:r>
              <a:rPr lang="en-US" altLang="ko-KR" sz="1700" dirty="0" smtClean="0"/>
              <a:t> f()</a:t>
            </a:r>
            <a:r>
              <a:rPr lang="ko-KR" altLang="en-US" sz="1700" dirty="0" smtClean="0"/>
              <a:t>를 </a:t>
            </a:r>
            <a:r>
              <a:rPr lang="ko-KR" altLang="en-US" sz="1700" dirty="0" err="1" smtClean="0"/>
              <a:t>프렌드로</a:t>
            </a:r>
            <a:r>
              <a:rPr lang="ko-KR" altLang="en-US" sz="1700" dirty="0" smtClean="0"/>
              <a:t> 선언하라</a:t>
            </a:r>
            <a:r>
              <a:rPr lang="en-US" altLang="ko-KR" sz="1700" dirty="0" smtClean="0"/>
              <a:t>.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</a:t>
            </a:r>
            <a:r>
              <a:rPr lang="en-US" altLang="ko-KR" sz="1700" u="sng" dirty="0" smtClean="0"/>
              <a:t>                              </a:t>
            </a:r>
            <a:r>
              <a:rPr lang="en-US" altLang="ko-KR" sz="1700" dirty="0" smtClean="0"/>
              <a:t>  // ② Test </a:t>
            </a:r>
            <a:r>
              <a:rPr lang="ko-KR" altLang="en-US" sz="1700" dirty="0" smtClean="0"/>
              <a:t>클래스의 함수 </a:t>
            </a:r>
            <a:r>
              <a:rPr lang="en-US" altLang="ko-KR" sz="1700" dirty="0" smtClean="0"/>
              <a:t>f()</a:t>
            </a:r>
            <a:r>
              <a:rPr lang="ko-KR" altLang="en-US" sz="1700" dirty="0" smtClean="0"/>
              <a:t>를 </a:t>
            </a:r>
            <a:r>
              <a:rPr lang="ko-KR" altLang="en-US" sz="1700" dirty="0" err="1" smtClean="0"/>
              <a:t>프렌드로</a:t>
            </a:r>
            <a:r>
              <a:rPr lang="ko-KR" altLang="en-US" sz="1700" dirty="0" smtClean="0"/>
              <a:t> 선언하라</a:t>
            </a:r>
            <a:r>
              <a:rPr lang="en-US" altLang="ko-KR" sz="1700" dirty="0" smtClean="0"/>
              <a:t>.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</a:t>
            </a:r>
            <a:r>
              <a:rPr lang="en-US" altLang="ko-KR" sz="1700" u="sng" dirty="0" smtClean="0"/>
              <a:t>                              </a:t>
            </a:r>
            <a:r>
              <a:rPr lang="en-US" altLang="ko-KR" sz="1700" dirty="0" smtClean="0"/>
              <a:t>  // ③ Test </a:t>
            </a:r>
            <a:r>
              <a:rPr lang="ko-KR" altLang="en-US" sz="1700" dirty="0" smtClean="0"/>
              <a:t>클래스의 모든 함수를 </a:t>
            </a:r>
            <a:r>
              <a:rPr lang="ko-KR" altLang="en-US" sz="1700" dirty="0" err="1" smtClean="0"/>
              <a:t>프렌드로</a:t>
            </a:r>
            <a:r>
              <a:rPr lang="ko-KR" altLang="en-US" sz="1700" dirty="0" smtClean="0"/>
              <a:t> 선언하라</a:t>
            </a:r>
            <a:r>
              <a:rPr lang="en-US" altLang="ko-KR" sz="1700" dirty="0" smtClean="0"/>
              <a:t>.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73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91421"/>
            <a:ext cx="3509029" cy="22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일상 생활에서의 기호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기호의 사례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숫자 더하기 </a:t>
            </a:r>
            <a:r>
              <a:rPr lang="en-US" altLang="ko-KR" dirty="0" smtClean="0"/>
              <a:t>: 2 + 3 = 5</a:t>
            </a:r>
          </a:p>
          <a:p>
            <a:pPr lvl="2"/>
            <a:r>
              <a:rPr lang="ko-KR" altLang="en-US" dirty="0" smtClean="0"/>
              <a:t>색 혼합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빨강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파랑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보라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생활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결혼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기호를 숫자와 물체에 적용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중복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간결한 </a:t>
            </a:r>
            <a:r>
              <a:rPr lang="ko-KR" altLang="en-US" dirty="0" smtClean="0"/>
              <a:t>의미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en-US" altLang="ko-KR" dirty="0" smtClean="0"/>
              <a:t>++ </a:t>
            </a:r>
            <a:r>
              <a:rPr lang="ko-KR" altLang="en-US" dirty="0" smtClean="0"/>
              <a:t>언어에서도 연산자 중복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언어에 본래부터 있든 연산자에 새로운 의미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높은 프로그램 </a:t>
            </a:r>
            <a:r>
              <a:rPr lang="ko-KR" altLang="en-US" dirty="0" err="1" smtClean="0"/>
              <a:t>가독성</a:t>
            </a:r>
            <a:endParaRPr lang="en-US" altLang="ko-KR" dirty="0" smtClean="0"/>
          </a:p>
          <a:p>
            <a:pPr lvl="1"/>
            <a:r>
              <a:rPr lang="ko-KR" altLang="en-US" dirty="0" err="1"/>
              <a:t>다형성의</a:t>
            </a:r>
            <a:r>
              <a:rPr lang="ko-KR" altLang="en-US" dirty="0"/>
              <a:t> 일종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8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중복의 사례 </a:t>
            </a:r>
            <a:r>
              <a:rPr lang="en-US" altLang="ko-KR" dirty="0" smtClean="0"/>
              <a:t>: + </a:t>
            </a:r>
            <a:r>
              <a:rPr lang="ko-KR" altLang="en-US" dirty="0" smtClean="0"/>
              <a:t>연산자에 대해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정수 더하기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문자열 합치기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색 섞기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배열 합치기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844824"/>
            <a:ext cx="770485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a=2, b=3, c;</a:t>
            </a:r>
            <a:endParaRPr lang="ko-KR" altLang="en-US" sz="1600" dirty="0"/>
          </a:p>
          <a:p>
            <a:pPr fontAlgn="base" latinLnBrk="0"/>
            <a:r>
              <a:rPr lang="en-US" altLang="ko-KR" sz="1600" b="1" dirty="0"/>
              <a:t>c = a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b; </a:t>
            </a:r>
            <a:r>
              <a:rPr lang="en-US" altLang="ko-KR" sz="1600" dirty="0"/>
              <a:t>// + </a:t>
            </a:r>
            <a:r>
              <a:rPr lang="ko-KR" altLang="en-US" sz="1600" dirty="0" smtClean="0"/>
              <a:t>결과 </a:t>
            </a:r>
            <a:r>
              <a:rPr lang="en-US" altLang="ko-KR" sz="1600" dirty="0"/>
              <a:t>5. </a:t>
            </a:r>
            <a:r>
              <a:rPr lang="ko-KR" altLang="en-US" sz="1600" dirty="0"/>
              <a:t>정수가 </a:t>
            </a:r>
            <a:r>
              <a:rPr lang="ko-KR" altLang="en-US" sz="1600" dirty="0" err="1"/>
              <a:t>피연산자일</a:t>
            </a:r>
            <a:r>
              <a:rPr lang="ko-KR" altLang="en-US" sz="1600" dirty="0"/>
              <a:t> 때 </a:t>
            </a:r>
            <a:r>
              <a:rPr lang="en-US" altLang="ko-KR" sz="1600" dirty="0"/>
              <a:t>2</a:t>
            </a:r>
            <a:r>
              <a:rPr lang="ko-KR" altLang="en-US" sz="1600" dirty="0"/>
              <a:t>와 </a:t>
            </a:r>
            <a:r>
              <a:rPr lang="en-US" altLang="ko-KR" sz="1600" dirty="0"/>
              <a:t>3</a:t>
            </a:r>
            <a:r>
              <a:rPr lang="ko-KR" altLang="en-US" sz="1600" dirty="0"/>
              <a:t>을 더하기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40664" y="3284984"/>
            <a:ext cx="767753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string a="C", c;</a:t>
            </a:r>
            <a:endParaRPr lang="ko-KR" altLang="en-US" sz="1600" dirty="0"/>
          </a:p>
          <a:p>
            <a:pPr fontAlgn="base" latinLnBrk="0"/>
            <a:r>
              <a:rPr lang="en-US" altLang="ko-KR" sz="1600" b="1" dirty="0"/>
              <a:t>c = a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"++“; </a:t>
            </a:r>
            <a:r>
              <a:rPr lang="en-US" altLang="ko-KR" sz="1600" dirty="0"/>
              <a:t>// + </a:t>
            </a:r>
            <a:r>
              <a:rPr lang="ko-KR" altLang="en-US" sz="1600" dirty="0" smtClean="0"/>
              <a:t>결과 </a:t>
            </a:r>
            <a:r>
              <a:rPr lang="ko-KR" altLang="en-US" sz="1600" dirty="0"/>
              <a:t>“</a:t>
            </a:r>
            <a:r>
              <a:rPr lang="en-US" altLang="ko-KR" sz="1600" dirty="0"/>
              <a:t>C++". </a:t>
            </a:r>
            <a:r>
              <a:rPr lang="ko-KR" altLang="en-US" sz="1600" dirty="0"/>
              <a:t>문자열이 </a:t>
            </a:r>
            <a:r>
              <a:rPr lang="ko-KR" altLang="en-US" sz="1600" dirty="0" err="1"/>
              <a:t>피연산자일</a:t>
            </a:r>
            <a:r>
              <a:rPr lang="ko-KR" altLang="en-US" sz="1600" dirty="0"/>
              <a:t> 때 두 개의 문자열 합치기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13344" y="4585483"/>
            <a:ext cx="770485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Color a(BLUE), b(RED), c;</a:t>
            </a:r>
          </a:p>
          <a:p>
            <a:pPr fontAlgn="base" latinLnBrk="0"/>
            <a:r>
              <a:rPr lang="en-US" altLang="ko-KR" sz="1600" b="1" dirty="0"/>
              <a:t>c = a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 b; </a:t>
            </a:r>
            <a:r>
              <a:rPr lang="en-US" altLang="ko-KR" sz="1600" dirty="0"/>
              <a:t>// c = VIOLET. a, b</a:t>
            </a:r>
            <a:r>
              <a:rPr lang="ko-KR" altLang="en-US" sz="1600" dirty="0"/>
              <a:t>의 두 색을 섞은 새로운 </a:t>
            </a:r>
            <a:r>
              <a:rPr lang="en-US" altLang="ko-KR" sz="1600" dirty="0"/>
              <a:t>Color </a:t>
            </a:r>
            <a:r>
              <a:rPr lang="ko-KR" altLang="en-US" sz="1600" dirty="0"/>
              <a:t>객체 </a:t>
            </a:r>
            <a:r>
              <a:rPr lang="en-US" altLang="ko-KR" sz="1600" dirty="0"/>
              <a:t>c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3344" y="5949280"/>
            <a:ext cx="770485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SortedArray</a:t>
            </a:r>
            <a:r>
              <a:rPr lang="en-US" altLang="ko-KR" sz="1600" dirty="0"/>
              <a:t> a(2,5,9), b(3,7,10), c;</a:t>
            </a:r>
            <a:endParaRPr lang="ko-KR" altLang="en-US" sz="1600" dirty="0"/>
          </a:p>
          <a:p>
            <a:pPr fontAlgn="base" latinLnBrk="0"/>
            <a:r>
              <a:rPr lang="en-US" altLang="ko-KR" sz="1600" b="1" dirty="0"/>
              <a:t>c = a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 b</a:t>
            </a:r>
            <a:r>
              <a:rPr lang="en-US" altLang="ko-KR" sz="1600" dirty="0"/>
              <a:t>; // c = {2,3,5,7,9,10}. </a:t>
            </a:r>
            <a:r>
              <a:rPr lang="ko-KR" altLang="en-US" sz="1600" dirty="0"/>
              <a:t>정렬된 두 배열을 결합한</a:t>
            </a:r>
            <a:r>
              <a:rPr lang="en-US" altLang="ko-KR" sz="1600" dirty="0"/>
              <a:t>(merge) </a:t>
            </a:r>
            <a:r>
              <a:rPr lang="ko-KR" altLang="en-US" sz="1600" dirty="0"/>
              <a:t>새로운 배열 생성</a:t>
            </a:r>
          </a:p>
        </p:txBody>
      </p:sp>
    </p:spTree>
    <p:extLst>
      <p:ext uri="{BB962C8B-B14F-4D97-AF65-F5344CB8AC3E}">
        <p14:creationId xmlns:p14="http://schemas.microsoft.com/office/powerpoint/2010/main" val="30066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중복의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376264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 본래 있는 연산자만 중복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3%%5 // </a:t>
            </a:r>
            <a:r>
              <a:rPr lang="ko-KR" altLang="en-US" dirty="0" smtClean="0"/>
              <a:t>컴파일 오류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6## 7 // </a:t>
            </a:r>
            <a:r>
              <a:rPr lang="ko-KR" altLang="en-US" dirty="0" smtClean="0"/>
              <a:t>컴파일 오류</a:t>
            </a:r>
            <a:endParaRPr lang="en-US" altLang="ko-KR" dirty="0" smtClean="0"/>
          </a:p>
          <a:p>
            <a:r>
              <a:rPr lang="ko-KR" altLang="en-US" dirty="0" smtClean="0"/>
              <a:t>피 연산자 타입이 다른 새로운 연산 정의</a:t>
            </a:r>
            <a:endParaRPr lang="en-US" altLang="ko-KR" dirty="0" smtClean="0"/>
          </a:p>
          <a:p>
            <a:r>
              <a:rPr lang="ko-KR" altLang="en-US" dirty="0" smtClean="0"/>
              <a:t>연산자는 함수 형태로 구현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연산자 함수</a:t>
            </a:r>
            <a:r>
              <a:rPr lang="en-US" altLang="ko-KR" dirty="0" smtClean="0"/>
              <a:t>(operator function)</a:t>
            </a:r>
          </a:p>
          <a:p>
            <a:r>
              <a:rPr lang="ko-KR" altLang="en-US" dirty="0" smtClean="0"/>
              <a:t>반드시 클래스와 관계를 가짐</a:t>
            </a:r>
            <a:endParaRPr lang="en-US" altLang="ko-KR" dirty="0" smtClean="0"/>
          </a:p>
          <a:p>
            <a:r>
              <a:rPr lang="ko-KR" altLang="en-US" dirty="0" err="1" smtClean="0"/>
              <a:t>피연산자의</a:t>
            </a:r>
            <a:r>
              <a:rPr lang="ko-KR" altLang="en-US" dirty="0" smtClean="0"/>
              <a:t> 개수를 바꿀 수 없음</a:t>
            </a:r>
            <a:endParaRPr lang="en-US" altLang="ko-KR" dirty="0" smtClean="0"/>
          </a:p>
          <a:p>
            <a:r>
              <a:rPr lang="ko-KR" altLang="en-US" dirty="0" smtClean="0"/>
              <a:t>연산의 우선 순위 변경 안됨</a:t>
            </a:r>
            <a:endParaRPr lang="en-US" altLang="ko-KR" dirty="0" smtClean="0"/>
          </a:p>
          <a:p>
            <a:r>
              <a:rPr lang="ko-KR" altLang="en-US" dirty="0" smtClean="0"/>
              <a:t>모든 연산자가 중복 가능하지 않음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443" y="3923465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중복 가능한</a:t>
            </a:r>
            <a:endParaRPr lang="en-US" altLang="ko-KR" sz="1400" dirty="0" smtClean="0"/>
          </a:p>
          <a:p>
            <a:r>
              <a:rPr lang="ko-KR" altLang="en-US" sz="1400" dirty="0" smtClean="0"/>
              <a:t>연산자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52674" y="6037595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중복 불가능한</a:t>
            </a:r>
            <a:endParaRPr lang="en-US" altLang="ko-KR" sz="1400" dirty="0" smtClean="0"/>
          </a:p>
          <a:p>
            <a:r>
              <a:rPr lang="ko-KR" altLang="en-US" sz="1400" dirty="0" smtClean="0"/>
              <a:t>연산자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78" y="4015678"/>
            <a:ext cx="6711537" cy="1933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896" y="6156693"/>
            <a:ext cx="6737519" cy="36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함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09634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연산자 함수 구현 방법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1. </a:t>
            </a:r>
            <a:r>
              <a:rPr lang="ko-KR" altLang="en-US" dirty="0" smtClean="0"/>
              <a:t>클래스의 멤버 함수로 구현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2. </a:t>
            </a:r>
            <a:r>
              <a:rPr lang="ko-KR" altLang="en-US" dirty="0" smtClean="0"/>
              <a:t>외부 함수로 구현하고 클래스에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함수로 선언</a:t>
            </a: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연산자 함수 형식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3573016"/>
            <a:ext cx="47233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i="1" dirty="0" err="1"/>
              <a:t>리턴타입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operator</a:t>
            </a:r>
            <a:r>
              <a:rPr lang="ko-KR" altLang="en-US" dirty="0"/>
              <a:t>연산자</a:t>
            </a:r>
            <a:r>
              <a:rPr lang="en-US" altLang="ko-KR" dirty="0"/>
              <a:t>(</a:t>
            </a:r>
            <a:r>
              <a:rPr lang="ko-KR" altLang="en-US" i="1" dirty="0"/>
              <a:t>매개변수리스트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7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연산자의 작성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32040" y="4250363"/>
            <a:ext cx="343183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class Color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...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Color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operator+ </a:t>
            </a:r>
            <a:r>
              <a:rPr lang="en-US" altLang="ko-KR" sz="1200" b="1" dirty="0" smtClean="0"/>
              <a:t>(Color op2);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 smtClean="0"/>
              <a:t>bool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operator== </a:t>
            </a:r>
            <a:r>
              <a:rPr lang="en-US" altLang="ko-KR" sz="1200" b="1" dirty="0" smtClean="0"/>
              <a:t>(Color op2);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735384" y="3850908"/>
            <a:ext cx="391164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클래스의 멤버 함수로 작성되는 경우 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467544" y="4217020"/>
            <a:ext cx="4001737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Color operator + (Color op1, Color op2); // </a:t>
            </a:r>
            <a:r>
              <a:rPr lang="ko-KR" altLang="en-US" sz="1200" dirty="0" smtClean="0"/>
              <a:t>외부 함수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bool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operator </a:t>
            </a:r>
            <a:r>
              <a:rPr lang="en-US" altLang="ko-KR" sz="1200" dirty="0" smtClean="0"/>
              <a:t>== </a:t>
            </a:r>
            <a:r>
              <a:rPr lang="en-US" altLang="ko-KR" sz="1200" dirty="0"/>
              <a:t>(Color op1, Color op2); // </a:t>
            </a:r>
            <a:r>
              <a:rPr lang="ko-KR" altLang="en-US" sz="1200" dirty="0"/>
              <a:t>외부 함수</a:t>
            </a:r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smtClean="0"/>
              <a:t>class Color {</a:t>
            </a:r>
          </a:p>
          <a:p>
            <a:pPr defTabSz="180000" fontAlgn="base" latinLnBrk="0"/>
            <a:r>
              <a:rPr lang="en-US" altLang="ko-KR" sz="1200" dirty="0" smtClean="0"/>
              <a:t>	...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friend </a:t>
            </a:r>
            <a:r>
              <a:rPr lang="en-US" altLang="ko-KR" sz="1200" b="1" dirty="0"/>
              <a:t>Color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operator+ </a:t>
            </a:r>
            <a:r>
              <a:rPr lang="en-US" altLang="ko-KR" sz="1200" b="1" dirty="0"/>
              <a:t>(Color op1, Color op2</a:t>
            </a:r>
            <a:r>
              <a:rPr lang="en-US" altLang="ko-KR" sz="1200" b="1" dirty="0" smtClean="0"/>
              <a:t>);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friend </a:t>
            </a:r>
            <a:r>
              <a:rPr lang="en-US" altLang="ko-KR" sz="1200" b="1" dirty="0" err="1" smtClean="0"/>
              <a:t>bool</a:t>
            </a:r>
            <a:r>
              <a:rPr lang="en-US" altLang="ko-KR" sz="1200" b="1" dirty="0" smtClean="0"/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operator== </a:t>
            </a:r>
            <a:r>
              <a:rPr lang="en-US" altLang="ko-KR" sz="1200" b="1" dirty="0"/>
              <a:t>(Color </a:t>
            </a:r>
            <a:r>
              <a:rPr lang="en-US" altLang="ko-KR" sz="1200" b="1" dirty="0" smtClean="0"/>
              <a:t>op1, Color op2);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46567" y="3577359"/>
            <a:ext cx="3490058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외부 함수로 구현되고 </a:t>
            </a:r>
            <a:endParaRPr lang="en-US" altLang="ko-KR" sz="1600" dirty="0" smtClean="0"/>
          </a:p>
          <a:p>
            <a:pPr fontAlgn="base" latinLnBrk="0"/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클래스에 </a:t>
            </a:r>
            <a:r>
              <a:rPr lang="ko-KR" altLang="en-US" sz="1600" dirty="0" err="1" smtClean="0"/>
              <a:t>프렌드로</a:t>
            </a:r>
            <a:r>
              <a:rPr lang="ko-KR" altLang="en-US" sz="1600" dirty="0" smtClean="0"/>
              <a:t> 선언되는 경우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1715324"/>
            <a:ext cx="5976664" cy="156966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Color a(BLUE), b(RED), c</a:t>
            </a:r>
            <a:r>
              <a:rPr lang="en-US" altLang="ko-KR" sz="1600" dirty="0" smtClean="0"/>
              <a:t>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c = </a:t>
            </a:r>
            <a:r>
              <a:rPr lang="en-US" altLang="ko-KR" sz="1600" b="1" dirty="0"/>
              <a:t>a + b</a:t>
            </a:r>
            <a:r>
              <a:rPr lang="en-US" altLang="ko-KR" sz="1600" dirty="0"/>
              <a:t>; </a:t>
            </a:r>
            <a:r>
              <a:rPr lang="en-US" altLang="ko-KR" sz="1600" dirty="0" smtClean="0"/>
              <a:t> // 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를 더하기 위한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연산자 작성 필요</a:t>
            </a:r>
            <a:endParaRPr lang="en-US" altLang="ko-KR" sz="1600" dirty="0" smtClean="0"/>
          </a:p>
          <a:p>
            <a:pPr fontAlgn="base" latinLnBrk="0"/>
            <a:r>
              <a:rPr lang="en-US" altLang="ko-KR" sz="1600" dirty="0" smtClean="0"/>
              <a:t>if(</a:t>
            </a:r>
            <a:r>
              <a:rPr lang="en-US" altLang="ko-KR" sz="1600" b="1" dirty="0" smtClean="0"/>
              <a:t>a == b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{ //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비교하기 </a:t>
            </a:r>
            <a:r>
              <a:rPr lang="ko-KR" altLang="en-US" sz="1600" dirty="0"/>
              <a:t>위한 </a:t>
            </a:r>
            <a:r>
              <a:rPr lang="en-US" altLang="ko-KR" sz="1600" dirty="0" smtClean="0"/>
              <a:t>== </a:t>
            </a:r>
            <a:r>
              <a:rPr lang="ko-KR" altLang="en-US" sz="1600" dirty="0"/>
              <a:t>연산자 작성 필요</a:t>
            </a:r>
            <a:endParaRPr lang="en-US" altLang="ko-KR" sz="1600" dirty="0"/>
          </a:p>
          <a:p>
            <a:pPr fontAlgn="base" latinLnBrk="0"/>
            <a:r>
              <a:rPr lang="en-US" altLang="ko-KR" sz="1600" dirty="0" smtClean="0"/>
              <a:t>	...</a:t>
            </a:r>
          </a:p>
          <a:p>
            <a:pPr fontAlgn="base" latinLnBrk="0"/>
            <a:r>
              <a:rPr lang="en-US" altLang="ko-KR" sz="1600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50935" y="1325049"/>
            <a:ext cx="362310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연산자 함수 작성이 필요한 코드 사례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1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457400"/>
            <a:ext cx="8233398" cy="5400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다음 중 연산자 중복이 불가능한 것은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sz="2000" dirty="0" smtClean="0"/>
              <a:t>① new       ② ++      ③ **      ④ []</a:t>
            </a:r>
          </a:p>
          <a:p>
            <a:r>
              <a:rPr lang="en-US" altLang="ko-KR" dirty="0" smtClean="0"/>
              <a:t>Money</a:t>
            </a:r>
            <a:r>
              <a:rPr lang="ko-KR" altLang="en-US" dirty="0" smtClean="0"/>
              <a:t> 클래스의 두 객체를 더하여 합한 결과를 </a:t>
            </a:r>
            <a:r>
              <a:rPr lang="en-US" altLang="ko-KR" dirty="0" smtClean="0"/>
              <a:t>Money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리턴하고자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  + </a:t>
            </a:r>
            <a:r>
              <a:rPr lang="ko-KR" altLang="en-US" dirty="0" smtClean="0"/>
              <a:t>연산자를</a:t>
            </a:r>
            <a:r>
              <a:rPr lang="en-US" altLang="ko-KR" dirty="0" smtClean="0"/>
              <a:t> Money </a:t>
            </a:r>
            <a:r>
              <a:rPr lang="ko-KR" altLang="en-US" dirty="0" smtClean="0"/>
              <a:t>클래스의 멤버 함수로 선언할 때</a:t>
            </a:r>
            <a:r>
              <a:rPr lang="en-US" altLang="ko-KR" dirty="0" smtClean="0"/>
              <a:t>, +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 원형은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sz="2000" dirty="0" smtClean="0"/>
              <a:t>       class Money {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</a:t>
            </a:r>
            <a:r>
              <a:rPr lang="en-US" altLang="ko-KR" sz="2000" u="sng" dirty="0" smtClean="0"/>
              <a:t>                                    </a:t>
            </a:r>
            <a:r>
              <a:rPr lang="en-US" altLang="ko-KR" sz="2000" dirty="0" smtClean="0"/>
              <a:t> // + </a:t>
            </a:r>
            <a:r>
              <a:rPr lang="ko-KR" altLang="en-US" sz="2000" dirty="0" smtClean="0"/>
              <a:t>연산자 함수의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원형을 써라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};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dirty="0" smtClean="0"/>
              <a:t>만일 외부함수로 구현한다면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연산자 함수의 원형은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dirty="0" smtClean="0"/>
              <a:t>연산자 중복과 가장 거리가 먼 것은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   ① </a:t>
            </a:r>
            <a:r>
              <a:rPr lang="ko-KR" altLang="en-US" sz="2000" dirty="0" smtClean="0"/>
              <a:t>연산자함수</a:t>
            </a:r>
            <a:r>
              <a:rPr lang="en-US" altLang="ko-KR" sz="2000" dirty="0" smtClean="0"/>
              <a:t>      </a:t>
            </a:r>
            <a:r>
              <a:rPr lang="en-US" altLang="ko-KR" sz="2000" dirty="0"/>
              <a:t>② </a:t>
            </a:r>
            <a:r>
              <a:rPr lang="ko-KR" altLang="en-US" sz="2000" dirty="0" smtClean="0"/>
              <a:t>클래스</a:t>
            </a:r>
            <a:r>
              <a:rPr lang="en-US" altLang="ko-KR" sz="2000" dirty="0" smtClean="0"/>
              <a:t>      </a:t>
            </a:r>
            <a:r>
              <a:rPr lang="en-US" altLang="ko-KR" sz="2000" dirty="0"/>
              <a:t>③ </a:t>
            </a:r>
            <a:r>
              <a:rPr lang="ko-KR" altLang="en-US" sz="2000" dirty="0" err="1" smtClean="0"/>
              <a:t>프렌드</a:t>
            </a:r>
            <a:r>
              <a:rPr lang="en-US" altLang="ko-KR" sz="2000" dirty="0" smtClean="0"/>
              <a:t>      </a:t>
            </a:r>
            <a:r>
              <a:rPr lang="en-US" altLang="ko-KR" sz="2000" dirty="0"/>
              <a:t>④ </a:t>
            </a:r>
            <a:r>
              <a:rPr lang="ko-KR" altLang="en-US" sz="2000" dirty="0" smtClean="0"/>
              <a:t>동적 바인딩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774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앞으로 연산자 함수 작성에 사용할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11760" y="1772816"/>
            <a:ext cx="402533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 // </a:t>
            </a:r>
            <a:r>
              <a:rPr lang="ko-KR" altLang="en-US" sz="1400" dirty="0"/>
              <a:t>에너지를 표현하는 파워 </a:t>
            </a:r>
            <a:r>
              <a:rPr lang="ko-KR" altLang="en-US" sz="1400" dirty="0" smtClean="0"/>
              <a:t>클래스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kick; // </a:t>
            </a:r>
            <a:r>
              <a:rPr lang="ko-KR" altLang="en-US" sz="1400" dirty="0"/>
              <a:t>발로 차는 </a:t>
            </a:r>
            <a:r>
              <a:rPr lang="ko-KR" altLang="en-US" sz="1400" dirty="0" smtClean="0"/>
              <a:t>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punch; // </a:t>
            </a:r>
            <a:r>
              <a:rPr lang="ko-KR" altLang="en-US" sz="1400" dirty="0"/>
              <a:t>주먹으로 치는 </a:t>
            </a:r>
            <a:r>
              <a:rPr lang="ko-KR" altLang="en-US" sz="1400" dirty="0" smtClean="0"/>
              <a:t>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Power(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kick=0,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punch=0) {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this-</a:t>
            </a:r>
            <a:r>
              <a:rPr lang="en-US" altLang="ko-KR" sz="1400" dirty="0"/>
              <a:t>&gt;kick = kick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this-</a:t>
            </a:r>
            <a:r>
              <a:rPr lang="en-US" altLang="ko-KR" sz="1400" dirty="0"/>
              <a:t>&gt;punch = punch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 }</a:t>
            </a:r>
          </a:p>
          <a:p>
            <a:pPr defTabSz="180000" fontAlgn="base" latinLnBrk="0"/>
            <a:r>
              <a:rPr lang="en-US" altLang="ko-KR" sz="1400" dirty="0" smtClean="0"/>
              <a:t>};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57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멤버 함수로 이항 연산자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1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 연산자 중복 </a:t>
            </a:r>
            <a:r>
              <a:rPr lang="en-US" altLang="ko-KR" dirty="0" smtClean="0"/>
              <a:t>: +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456" y="10527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59632" y="1528139"/>
            <a:ext cx="1611339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+ b</a:t>
            </a:r>
            <a:r>
              <a:rPr lang="en-US" altLang="ko-KR" sz="2400" dirty="0"/>
              <a:t>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149299" y="2333548"/>
            <a:ext cx="3135922" cy="17706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kick;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punch;</a:t>
            </a:r>
          </a:p>
          <a:p>
            <a:pPr defTabSz="180000" fontAlgn="base" latinLnBrk="0"/>
            <a:r>
              <a:rPr lang="en-US" altLang="ko-KR" sz="1400" dirty="0" smtClean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.................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Power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operator+ </a:t>
            </a:r>
            <a:r>
              <a:rPr lang="en-US" altLang="ko-KR" sz="1400" dirty="0" smtClean="0">
                <a:solidFill>
                  <a:srgbClr val="FF0000"/>
                </a:solidFill>
              </a:rPr>
              <a:t>(Power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op2</a:t>
            </a:r>
            <a:r>
              <a:rPr lang="en-US" altLang="ko-KR" sz="1400" dirty="0" smtClean="0">
                <a:solidFill>
                  <a:srgbClr val="FF0000"/>
                </a:solidFill>
              </a:rPr>
              <a:t>);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75599" y="1520497"/>
            <a:ext cx="2194832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c = </a:t>
            </a:r>
            <a:r>
              <a:rPr lang="en-US" altLang="ko-KR" sz="2400" dirty="0" smtClean="0">
                <a:solidFill>
                  <a:srgbClr val="FF0000"/>
                </a:solidFill>
              </a:rPr>
              <a:t>a . + ( b );</a:t>
            </a:r>
          </a:p>
        </p:txBody>
      </p:sp>
      <p:cxnSp>
        <p:nvCxnSpPr>
          <p:cNvPr id="10" name="직선 화살표 연결선 9"/>
          <p:cNvCxnSpPr>
            <a:stCxn id="7" idx="3"/>
            <a:endCxn id="9" idx="1"/>
          </p:cNvCxnSpPr>
          <p:nvPr/>
        </p:nvCxnSpPr>
        <p:spPr>
          <a:xfrm flipV="1">
            <a:off x="2870971" y="1751330"/>
            <a:ext cx="2304628" cy="7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60692" y="1712805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3131840" y="3511461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6925182" y="2899599"/>
            <a:ext cx="1152127" cy="315562"/>
          </a:xfrm>
          <a:prstGeom prst="wedgeRoundRectCallout">
            <a:avLst>
              <a:gd name="adj1" fmla="val -63115"/>
              <a:gd name="adj2" fmla="val 4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오른쪽 </a:t>
            </a:r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op2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02654" y="4725144"/>
            <a:ext cx="368505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Power Power::operator+(Power op2)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tmp.kick</a:t>
            </a:r>
            <a:r>
              <a:rPr lang="en-US" altLang="ko-KR" sz="1400" dirty="0"/>
              <a:t> = this-&gt;kick + op2.kick;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tmp.punch</a:t>
            </a:r>
            <a:r>
              <a:rPr lang="en-US" altLang="ko-KR" sz="1400" dirty="0"/>
              <a:t> = this-&gt;punch + op2.punch;</a:t>
            </a:r>
          </a:p>
          <a:p>
            <a:pPr defTabSz="180000" fontAlgn="base" latinLnBrk="0"/>
            <a:r>
              <a:rPr lang="en-US" altLang="ko-KR" sz="1400" dirty="0"/>
              <a:t>	return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8305" y="4104246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717260" y="1920607"/>
            <a:ext cx="631857" cy="1590854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6781165" y="1920607"/>
            <a:ext cx="72405" cy="1652409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620925" y="1920607"/>
            <a:ext cx="1224136" cy="41294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68058" y="6110139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+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8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053952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함수의 개념을 이해하고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함수를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연산자 중복의 개념을 이해하고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연산자를 클래스 멤버 함수로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연산자를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함수로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다양한 이항 연산자를 중복 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다양한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연산자를 중복 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단항</a:t>
            </a:r>
            <a:r>
              <a:rPr lang="ko-KR" altLang="en-US" dirty="0" smtClean="0"/>
              <a:t> 연산자에서 전위 연산자와 후위 연산자를 구분하여 작성할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3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7-4 </a:t>
            </a:r>
            <a:r>
              <a:rPr lang="ko-KR" altLang="en-US" dirty="0" smtClean="0"/>
              <a:t>두 개의 </a:t>
            </a:r>
            <a:r>
              <a:rPr lang="en-US" altLang="ko-KR" dirty="0" smtClean="0"/>
              <a:t>Power </a:t>
            </a:r>
            <a:r>
              <a:rPr lang="ko-KR" altLang="en-US" dirty="0" smtClean="0"/>
              <a:t>객체를 더하는 </a:t>
            </a:r>
            <a:r>
              <a:rPr lang="en-US" altLang="ko-KR" dirty="0" smtClean="0"/>
              <a:t>+ </a:t>
            </a:r>
            <a:r>
              <a:rPr lang="ko-KR" altLang="en-US" dirty="0"/>
              <a:t>연산자 </a:t>
            </a:r>
            <a:r>
              <a:rPr lang="ko-KR" altLang="en-US" dirty="0" smtClean="0"/>
              <a:t>작</a:t>
            </a:r>
            <a:r>
              <a:rPr lang="ko-KR" altLang="en-US" dirty="0"/>
              <a:t>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556792"/>
            <a:ext cx="5022058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 operator+ (Power op2); </a:t>
            </a:r>
            <a:r>
              <a:rPr lang="en-US" altLang="ko-KR" sz="1200" dirty="0"/>
              <a:t>// +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Power::operator+(Power op2) </a:t>
            </a:r>
            <a:r>
              <a:rPr lang="en-US" altLang="ko-KR" sz="1200" dirty="0"/>
              <a:t>{</a:t>
            </a:r>
            <a:r>
              <a:rPr lang="en-US" altLang="ko-KR" sz="1200" b="1" dirty="0"/>
              <a:t> </a:t>
            </a:r>
          </a:p>
          <a:p>
            <a:pPr defTabSz="180000"/>
            <a:r>
              <a:rPr lang="en-US" altLang="ko-KR" sz="1200" dirty="0"/>
              <a:t>	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tmp.kick</a:t>
            </a:r>
            <a:r>
              <a:rPr lang="en-US" altLang="ko-KR" sz="1200" dirty="0"/>
              <a:t> = this-&gt;kick + op2.kick; // </a:t>
            </a:r>
            <a:r>
              <a:rPr lang="en-US" altLang="ko-KR" sz="1200" dirty="0" smtClean="0"/>
              <a:t>kick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tmp.punch</a:t>
            </a:r>
            <a:r>
              <a:rPr lang="en-US" altLang="ko-KR" sz="1200" dirty="0"/>
              <a:t> = this-&gt;punch + op2.punch; // </a:t>
            </a:r>
            <a:r>
              <a:rPr lang="en-US" altLang="ko-KR" sz="1200" dirty="0" smtClean="0"/>
              <a:t>punch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더한 결과 리턴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35092" y="3789139"/>
            <a:ext cx="338437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b(4,6), c;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 = a + b;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 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연산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535092" y="5446965"/>
            <a:ext cx="338437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kick=7,punch=11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491880" y="4749945"/>
            <a:ext cx="1701674" cy="315562"/>
          </a:xfrm>
          <a:prstGeom prst="wedgeRoundRectCallout">
            <a:avLst>
              <a:gd name="adj1" fmla="val -67751"/>
              <a:gd name="adj2" fmla="val 303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452320" y="5559433"/>
            <a:ext cx="1039750" cy="421393"/>
          </a:xfrm>
          <a:prstGeom prst="wedgeRoundRectCallout">
            <a:avLst>
              <a:gd name="adj1" fmla="val -103044"/>
              <a:gd name="adj2" fmla="val -2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a, b,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 순으로 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808256" y="4589357"/>
            <a:ext cx="1288128" cy="476149"/>
          </a:xfrm>
          <a:prstGeom prst="wedgeRoundRectCallout">
            <a:avLst>
              <a:gd name="adj1" fmla="val -87879"/>
              <a:gd name="adj2" fmla="val -942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의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operator+() </a:t>
            </a:r>
            <a:r>
              <a:rPr lang="ko-KR" altLang="en-US" sz="1000" dirty="0">
                <a:solidFill>
                  <a:schemeClr val="tx1"/>
                </a:solidFill>
              </a:rPr>
              <a:t>멤버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26672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== </a:t>
            </a:r>
            <a:r>
              <a:rPr lang="ko-KR" altLang="en-US" dirty="0" smtClean="0"/>
              <a:t>연산자 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032064" y="2475836"/>
            <a:ext cx="3134088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FF0000"/>
                </a:solidFill>
              </a:rPr>
              <a:t>bool</a:t>
            </a:r>
            <a:r>
              <a:rPr lang="en-US" altLang="ko-KR" sz="1400" b="1" dirty="0">
                <a:solidFill>
                  <a:srgbClr val="FF0000"/>
                </a:solidFill>
              </a:rPr>
              <a:t> operator== (Power op2);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41969" y="4489375"/>
            <a:ext cx="3888541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err="1"/>
              <a:t>bool</a:t>
            </a:r>
            <a:r>
              <a:rPr lang="en-US" altLang="ko-KR" sz="1400" b="1" dirty="0"/>
              <a:t> Power::operator==(Power op2)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if(kick==op2.kick &amp;&amp; punch==op2.punch)</a:t>
            </a:r>
          </a:p>
          <a:p>
            <a:pPr defTabSz="180000" fontAlgn="base" latinLnBrk="0"/>
            <a:r>
              <a:rPr lang="en-US" altLang="ko-KR" sz="1400" dirty="0"/>
              <a:t>		return true;</a:t>
            </a:r>
          </a:p>
          <a:p>
            <a:pPr defTabSz="180000" fontAlgn="base" latinLnBrk="0"/>
            <a:r>
              <a:rPr lang="en-US" altLang="ko-KR" sz="1400" dirty="0"/>
              <a:t>	else</a:t>
            </a:r>
          </a:p>
          <a:p>
            <a:pPr defTabSz="180000" fontAlgn="base" latinLnBrk="0"/>
            <a:r>
              <a:rPr lang="en-US" altLang="ko-KR" sz="1400" dirty="0"/>
              <a:t>		return false;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75656" y="1681063"/>
            <a:ext cx="1180131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 == b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408340" y="1694285"/>
            <a:ext cx="1763624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 . == ( b )</a:t>
            </a:r>
          </a:p>
        </p:txBody>
      </p:sp>
      <p:cxnSp>
        <p:nvCxnSpPr>
          <p:cNvPr id="34" name="직선 화살표 연결선 33"/>
          <p:cNvCxnSpPr>
            <a:stCxn id="32" idx="3"/>
            <a:endCxn id="33" idx="1"/>
          </p:cNvCxnSpPr>
          <p:nvPr/>
        </p:nvCxnSpPr>
        <p:spPr>
          <a:xfrm>
            <a:off x="2655787" y="1911896"/>
            <a:ext cx="2752553" cy="1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39759" y="1873372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182231" y="3769807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6733387" y="2011871"/>
            <a:ext cx="43589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52120" y="2011871"/>
            <a:ext cx="504056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919738" y="2011871"/>
            <a:ext cx="660374" cy="4639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사각형 설명선 22"/>
          <p:cNvSpPr/>
          <p:nvPr/>
        </p:nvSpPr>
        <p:spPr>
          <a:xfrm>
            <a:off x="3009961" y="3249075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6937958" y="2630473"/>
            <a:ext cx="1152127" cy="315562"/>
          </a:xfrm>
          <a:prstGeom prst="wedgeRoundRectCallout">
            <a:avLst>
              <a:gd name="adj1" fmla="val -63115"/>
              <a:gd name="adj2" fmla="val 4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오른쪽 </a:t>
            </a:r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op2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0032" y="5929535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==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66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7-5 </a:t>
            </a:r>
            <a:r>
              <a:rPr lang="ko-KR" altLang="en-US" dirty="0" smtClean="0"/>
              <a:t>두 개의 </a:t>
            </a:r>
            <a:r>
              <a:rPr lang="en-US" altLang="ko-KR" dirty="0" smtClean="0"/>
              <a:t>Power </a:t>
            </a:r>
            <a:r>
              <a:rPr lang="ko-KR" altLang="en-US" dirty="0" smtClean="0"/>
              <a:t>객체를 비교하는 </a:t>
            </a:r>
            <a:r>
              <a:rPr lang="en-US" altLang="ko-KR" dirty="0" smtClean="0"/>
              <a:t>== </a:t>
            </a:r>
            <a:r>
              <a:rPr lang="ko-KR" altLang="en-US" dirty="0"/>
              <a:t>연산자 </a:t>
            </a:r>
            <a:r>
              <a:rPr lang="ko-KR" altLang="en-US" dirty="0" smtClean="0"/>
              <a:t>작</a:t>
            </a:r>
            <a:r>
              <a:rPr lang="ko-KR" altLang="en-US" dirty="0"/>
              <a:t>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0820" y="1710065"/>
            <a:ext cx="4483188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 smtClean="0"/>
              <a:t>                                               // </a:t>
            </a:r>
            <a:r>
              <a:rPr lang="en-US" altLang="ko-KR" sz="1200" dirty="0"/>
              <a:t>== </a:t>
            </a:r>
            <a:r>
              <a:rPr lang="ko-KR" altLang="en-US" sz="1200" dirty="0"/>
              <a:t>연산자 함수 </a:t>
            </a:r>
            <a:r>
              <a:rPr lang="ko-KR" altLang="en-US" sz="1200" dirty="0" smtClean="0"/>
              <a:t>선언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&lt;&lt; </a:t>
            </a:r>
            <a:r>
              <a:rPr lang="en-US" altLang="ko-KR" sz="1200" dirty="0"/>
              <a:t>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860032" y="3933056"/>
            <a:ext cx="399207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b(3,5); // 2 </a:t>
            </a:r>
            <a:r>
              <a:rPr lang="ko-KR" altLang="en-US" sz="1200" dirty="0"/>
              <a:t>개의 동일한 파워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/>
              <a:t>a == b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두 파워가 같다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두 파워가 같지 않다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860032" y="5410090"/>
            <a:ext cx="396689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kick=3,punch=5</a:t>
            </a:r>
          </a:p>
          <a:p>
            <a:r>
              <a:rPr lang="ko-KR" altLang="en-US" sz="1200" dirty="0"/>
              <a:t>두 파워가 같다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627784" y="5094528"/>
            <a:ext cx="1800200" cy="315562"/>
          </a:xfrm>
          <a:prstGeom prst="wedgeRoundRectCallout">
            <a:avLst>
              <a:gd name="adj1" fmla="val -72118"/>
              <a:gd name="adj2" fmla="val 588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==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6301662" y="4346253"/>
            <a:ext cx="1939850" cy="315562"/>
          </a:xfrm>
          <a:prstGeom prst="wedgeRoundRectCallout">
            <a:avLst>
              <a:gd name="adj1" fmla="val -82440"/>
              <a:gd name="adj2" fmla="val 722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operator==() </a:t>
            </a:r>
            <a:r>
              <a:rPr lang="ko-KR" altLang="en-US" sz="1000" dirty="0">
                <a:solidFill>
                  <a:schemeClr val="tx1"/>
                </a:solidFill>
              </a:rPr>
              <a:t>멤버 함수 호출</a:t>
            </a:r>
          </a:p>
        </p:txBody>
      </p:sp>
    </p:spTree>
    <p:extLst>
      <p:ext uri="{BB962C8B-B14F-4D97-AF65-F5344CB8AC3E}">
        <p14:creationId xmlns:p14="http://schemas.microsoft.com/office/powerpoint/2010/main" val="391173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7-5 </a:t>
            </a:r>
            <a:r>
              <a:rPr lang="ko-KR" altLang="en-US" dirty="0" smtClean="0"/>
              <a:t>두 개의 </a:t>
            </a:r>
            <a:r>
              <a:rPr lang="en-US" altLang="ko-KR" dirty="0" smtClean="0"/>
              <a:t>Power </a:t>
            </a:r>
            <a:r>
              <a:rPr lang="ko-KR" altLang="en-US" dirty="0" smtClean="0"/>
              <a:t>객체를 비교하는 </a:t>
            </a:r>
            <a:r>
              <a:rPr lang="en-US" altLang="ko-KR" dirty="0" smtClean="0"/>
              <a:t>== </a:t>
            </a:r>
            <a:r>
              <a:rPr lang="ko-KR" altLang="en-US" dirty="0"/>
              <a:t>연산자 </a:t>
            </a:r>
            <a:r>
              <a:rPr lang="ko-KR" altLang="en-US" dirty="0" smtClean="0"/>
              <a:t>작</a:t>
            </a:r>
            <a:r>
              <a:rPr lang="ko-KR" altLang="en-US" dirty="0"/>
              <a:t>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0820" y="1710065"/>
            <a:ext cx="4483188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bool</a:t>
            </a:r>
            <a:r>
              <a:rPr lang="en-US" altLang="ko-KR" sz="1200" b="1" dirty="0"/>
              <a:t> operator== (Power op2);</a:t>
            </a:r>
            <a:r>
              <a:rPr lang="en-US" altLang="ko-KR" sz="1200" dirty="0"/>
              <a:t>  // ==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&lt;&lt; </a:t>
            </a:r>
            <a:r>
              <a:rPr lang="en-US" altLang="ko-KR" sz="1200" dirty="0"/>
              <a:t>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/>
              <a:t>bool</a:t>
            </a:r>
            <a:r>
              <a:rPr lang="en-US" altLang="ko-KR" sz="1200" b="1" dirty="0"/>
              <a:t> Power::operator==(Power op2)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if(kick==op2.kick &amp;&amp; punch==op2.punch) return true;</a:t>
            </a:r>
          </a:p>
          <a:p>
            <a:pPr defTabSz="180000"/>
            <a:r>
              <a:rPr lang="en-US" altLang="ko-KR" sz="1200" dirty="0"/>
              <a:t>	else return false;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60032" y="3933056"/>
            <a:ext cx="399207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b(3,5); // 2 </a:t>
            </a:r>
            <a:r>
              <a:rPr lang="ko-KR" altLang="en-US" sz="1200" dirty="0"/>
              <a:t>개의 동일한 파워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/>
              <a:t>a == b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두 파워가 같다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두 파워가 같지 않다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860032" y="5410090"/>
            <a:ext cx="396689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kick=3,punch=5</a:t>
            </a:r>
          </a:p>
          <a:p>
            <a:r>
              <a:rPr lang="ko-KR" altLang="en-US" sz="1200" dirty="0"/>
              <a:t>두 파워가 같다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402414" y="4921507"/>
            <a:ext cx="1800200" cy="315562"/>
          </a:xfrm>
          <a:prstGeom prst="wedgeRoundRectCallout">
            <a:avLst>
              <a:gd name="adj1" fmla="val -72118"/>
              <a:gd name="adj2" fmla="val 588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==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6301662" y="4346253"/>
            <a:ext cx="1939850" cy="315562"/>
          </a:xfrm>
          <a:prstGeom prst="wedgeRoundRectCallout">
            <a:avLst>
              <a:gd name="adj1" fmla="val -82440"/>
              <a:gd name="adj2" fmla="val 722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operator==() </a:t>
            </a:r>
            <a:r>
              <a:rPr lang="ko-KR" altLang="en-US" sz="1000" dirty="0">
                <a:solidFill>
                  <a:schemeClr val="tx1"/>
                </a:solidFill>
              </a:rPr>
              <a:t>멤버 함수 호출</a:t>
            </a:r>
          </a:p>
        </p:txBody>
      </p:sp>
    </p:spTree>
    <p:extLst>
      <p:ext uri="{BB962C8B-B14F-4D97-AF65-F5344CB8AC3E}">
        <p14:creationId xmlns:p14="http://schemas.microsoft.com/office/powerpoint/2010/main" val="13898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+= </a:t>
            </a:r>
            <a:r>
              <a:rPr lang="ko-KR" altLang="en-US" dirty="0" smtClean="0"/>
              <a:t>연산자 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283968" y="2333704"/>
            <a:ext cx="3384376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Power&amp; </a:t>
            </a:r>
            <a:r>
              <a:rPr lang="en-US" altLang="ko-KR" sz="1400" b="1" dirty="0">
                <a:solidFill>
                  <a:srgbClr val="FF0000"/>
                </a:solidFill>
              </a:rPr>
              <a:t>operator+= (Power op2);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22675" y="1528139"/>
            <a:ext cx="1816523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+= b;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076056" y="1520497"/>
            <a:ext cx="2411238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. += ( b );</a:t>
            </a:r>
          </a:p>
        </p:txBody>
      </p:sp>
      <p:cxnSp>
        <p:nvCxnSpPr>
          <p:cNvPr id="26" name="직선 화살표 연결선 25"/>
          <p:cNvCxnSpPr>
            <a:stCxn id="24" idx="3"/>
            <a:endCxn id="25" idx="1"/>
          </p:cNvCxnSpPr>
          <p:nvPr/>
        </p:nvCxnSpPr>
        <p:spPr>
          <a:xfrm flipV="1">
            <a:off x="2739198" y="1751330"/>
            <a:ext cx="2336858" cy="7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23735" y="1712805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4139952" y="4293096"/>
            <a:ext cx="374441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>
                <a:solidFill>
                  <a:srgbClr val="FF0000"/>
                </a:solidFill>
              </a:rPr>
              <a:t>Power&amp; </a:t>
            </a:r>
            <a:r>
              <a:rPr lang="en-US" altLang="ko-KR" sz="1400" b="1" dirty="0"/>
              <a:t>Power::operator+=(Power op2)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kick = kick + op2.kick;</a:t>
            </a:r>
          </a:p>
          <a:p>
            <a:pPr defTabSz="180000" fontAlgn="base" latinLnBrk="0"/>
            <a:r>
              <a:rPr lang="en-US" altLang="ko-KR" sz="1400" dirty="0"/>
              <a:t>	punch = punch + op2.punch;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return *this</a:t>
            </a:r>
            <a:r>
              <a:rPr lang="en-US" altLang="ko-KR" sz="1400" b="1" dirty="0" smtClean="0"/>
              <a:t>; </a:t>
            </a:r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ko-KR" altLang="en-US" sz="1400" dirty="0" smtClean="0">
                <a:solidFill>
                  <a:srgbClr val="00B050"/>
                </a:solidFill>
              </a:rPr>
              <a:t>자신의 참조 리턴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40762" y="3644606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6959718" y="1876234"/>
            <a:ext cx="43589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5878451" y="1876234"/>
            <a:ext cx="504056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5146069" y="1876234"/>
            <a:ext cx="660374" cy="4639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사각형 설명선 21"/>
          <p:cNvSpPr/>
          <p:nvPr/>
        </p:nvSpPr>
        <p:spPr>
          <a:xfrm>
            <a:off x="3235936" y="3068960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7164289" y="2494836"/>
            <a:ext cx="1152127" cy="315562"/>
          </a:xfrm>
          <a:prstGeom prst="wedgeRoundRectCallout">
            <a:avLst>
              <a:gd name="adj1" fmla="val -63115"/>
              <a:gd name="adj2" fmla="val 4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오른쪽 </a:t>
            </a:r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op2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4511" y="5469852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+=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3347864" y="4941168"/>
            <a:ext cx="504056" cy="315562"/>
          </a:xfrm>
          <a:prstGeom prst="wedgeRoundRectCallout">
            <a:avLst>
              <a:gd name="adj1" fmla="val 157305"/>
              <a:gd name="adj2" fmla="val 290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3369291" y="3977534"/>
            <a:ext cx="504056" cy="315562"/>
          </a:xfrm>
          <a:prstGeom prst="wedgeRoundRectCallout">
            <a:avLst>
              <a:gd name="adj1" fmla="val 184727"/>
              <a:gd name="adj2" fmla="val 770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5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7-6 </a:t>
            </a:r>
            <a:r>
              <a:rPr lang="ko-KR" altLang="en-US" dirty="0" smtClean="0"/>
              <a:t>두 </a:t>
            </a:r>
            <a:r>
              <a:rPr lang="en-US" altLang="ko-KR" dirty="0" smtClean="0"/>
              <a:t>Power </a:t>
            </a:r>
            <a:r>
              <a:rPr lang="ko-KR" altLang="en-US" dirty="0" smtClean="0"/>
              <a:t>객체를 더하는 </a:t>
            </a:r>
            <a:r>
              <a:rPr lang="en-US" altLang="ko-KR" dirty="0" smtClean="0"/>
              <a:t>+= </a:t>
            </a:r>
            <a:r>
              <a:rPr lang="ko-KR" altLang="en-US" dirty="0" smtClean="0"/>
              <a:t>연산자 작성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3797" y="1537622"/>
            <a:ext cx="4536504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                                             // </a:t>
            </a:r>
            <a:r>
              <a:rPr lang="en-US" altLang="ko-KR" sz="1200" dirty="0"/>
              <a:t>+= </a:t>
            </a:r>
            <a:r>
              <a:rPr lang="ko-KR" altLang="en-US" sz="1200" dirty="0"/>
              <a:t>연산자 함수 </a:t>
            </a:r>
            <a:r>
              <a:rPr lang="ko-KR" altLang="en-US" sz="1200" dirty="0" smtClean="0"/>
              <a:t>선언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56401" y="3546206"/>
            <a:ext cx="282024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b(4,6), c;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 = a += b;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 </a:t>
            </a:r>
            <a:r>
              <a:rPr lang="ko-KR" altLang="en-US" sz="1200" dirty="0" smtClean="0"/>
              <a:t>더하기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456401" y="5241879"/>
            <a:ext cx="282024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kick=7,punch=11</a:t>
            </a:r>
          </a:p>
          <a:p>
            <a:r>
              <a:rPr lang="en-US" altLang="ko-KR" sz="1200" dirty="0"/>
              <a:t>kick=7,punch=11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502878" y="5373216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337412" y="5735072"/>
            <a:ext cx="1267036" cy="216024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a+=b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c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941266" y="4725144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+=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6764477" y="5373216"/>
            <a:ext cx="137692" cy="255516"/>
          </a:xfrm>
          <a:prstGeom prst="rightBrac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/>
          </a:p>
        </p:txBody>
      </p:sp>
      <p:sp>
        <p:nvSpPr>
          <p:cNvPr id="13" name="오른쪽 중괄호 12"/>
          <p:cNvSpPr/>
          <p:nvPr/>
        </p:nvSpPr>
        <p:spPr>
          <a:xfrm>
            <a:off x="6782412" y="5715326"/>
            <a:ext cx="137692" cy="255516"/>
          </a:xfrm>
          <a:prstGeom prst="rightBrac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701565" y="4015474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operator+=() </a:t>
            </a:r>
            <a:r>
              <a:rPr lang="ko-KR" altLang="en-US" sz="1000" dirty="0">
                <a:solidFill>
                  <a:schemeClr val="tx1"/>
                </a:solidFill>
              </a:rPr>
              <a:t>멤버 함수 호출</a:t>
            </a:r>
          </a:p>
        </p:txBody>
      </p:sp>
    </p:spTree>
    <p:extLst>
      <p:ext uri="{BB962C8B-B14F-4D97-AF65-F5344CB8AC3E}">
        <p14:creationId xmlns:p14="http://schemas.microsoft.com/office/powerpoint/2010/main" val="14540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7-6 </a:t>
            </a:r>
            <a:r>
              <a:rPr lang="ko-KR" altLang="en-US" dirty="0" smtClean="0"/>
              <a:t>두 </a:t>
            </a:r>
            <a:r>
              <a:rPr lang="en-US" altLang="ko-KR" dirty="0" smtClean="0"/>
              <a:t>Power </a:t>
            </a:r>
            <a:r>
              <a:rPr lang="ko-KR" altLang="en-US" dirty="0" smtClean="0"/>
              <a:t>객체를 더하는 </a:t>
            </a:r>
            <a:r>
              <a:rPr lang="en-US" altLang="ko-KR" dirty="0" smtClean="0"/>
              <a:t>+= </a:t>
            </a:r>
            <a:r>
              <a:rPr lang="ko-KR" altLang="en-US" dirty="0" smtClean="0"/>
              <a:t>연산자 작성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3797" y="1537622"/>
            <a:ext cx="4536504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Power&amp; </a:t>
            </a:r>
            <a:r>
              <a:rPr lang="en-US" altLang="ko-KR" sz="1200" b="1" dirty="0"/>
              <a:t>operator+= (Power op2); </a:t>
            </a:r>
            <a:r>
              <a:rPr lang="en-US" altLang="ko-KR" sz="1200" dirty="0"/>
              <a:t>// +=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smtClean="0"/>
              <a:t>Power&amp; </a:t>
            </a:r>
            <a:r>
              <a:rPr lang="en-US" altLang="ko-KR" sz="1200" b="1" dirty="0"/>
              <a:t>Power::operator+=(Power op2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kick = kick + op2.kick; // kick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punch = punch + op2.punch; // punch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*this; // </a:t>
            </a:r>
            <a:r>
              <a:rPr lang="ko-KR" altLang="en-US" sz="1200" dirty="0"/>
              <a:t>합한 결과 리턴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56401" y="3546206"/>
            <a:ext cx="282024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b(4,6), c;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 = a += b;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 </a:t>
            </a:r>
            <a:r>
              <a:rPr lang="ko-KR" altLang="en-US" sz="1200" dirty="0" smtClean="0"/>
              <a:t>더하기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456401" y="5241879"/>
            <a:ext cx="282024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kick=7,punch=11</a:t>
            </a:r>
          </a:p>
          <a:p>
            <a:r>
              <a:rPr lang="en-US" altLang="ko-KR" sz="1200" dirty="0"/>
              <a:t>kick=7,punch=11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502878" y="5373216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337412" y="5735072"/>
            <a:ext cx="1267036" cy="216024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a+=b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c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941266" y="4725144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+=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6764477" y="5373216"/>
            <a:ext cx="137692" cy="255516"/>
          </a:xfrm>
          <a:prstGeom prst="rightBrac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/>
          </a:p>
        </p:txBody>
      </p:sp>
      <p:sp>
        <p:nvSpPr>
          <p:cNvPr id="13" name="오른쪽 중괄호 12"/>
          <p:cNvSpPr/>
          <p:nvPr/>
        </p:nvSpPr>
        <p:spPr>
          <a:xfrm>
            <a:off x="6782412" y="5715326"/>
            <a:ext cx="137692" cy="255516"/>
          </a:xfrm>
          <a:prstGeom prst="rightBrac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701565" y="4015474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operator+=() </a:t>
            </a:r>
            <a:r>
              <a:rPr lang="ko-KR" altLang="en-US" sz="1000" dirty="0">
                <a:solidFill>
                  <a:schemeClr val="tx1"/>
                </a:solidFill>
              </a:rPr>
              <a:t>멤버 함수 호출</a:t>
            </a:r>
          </a:p>
        </p:txBody>
      </p:sp>
    </p:spTree>
    <p:extLst>
      <p:ext uri="{BB962C8B-B14F-4D97-AF65-F5344CB8AC3E}">
        <p14:creationId xmlns:p14="http://schemas.microsoft.com/office/powerpoint/2010/main" val="37826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연산자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):</a:t>
            </a:r>
            <a:r>
              <a:rPr lang="ko-KR" altLang="en-US" dirty="0" smtClean="0"/>
              <a:t> </a:t>
            </a:r>
            <a:r>
              <a:rPr lang="en-US" altLang="ko-KR" dirty="0" smtClean="0"/>
              <a:t>b </a:t>
            </a:r>
            <a:r>
              <a:rPr lang="en-US" altLang="ko-KR" dirty="0"/>
              <a:t>= a + 2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412776"/>
            <a:ext cx="489654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                                                      // </a:t>
            </a:r>
            <a:r>
              <a:rPr lang="en-US" altLang="ko-KR" sz="1200" dirty="0"/>
              <a:t>+ </a:t>
            </a:r>
            <a:r>
              <a:rPr lang="ko-KR" altLang="en-US" sz="1200" dirty="0"/>
              <a:t>연산자 함수 </a:t>
            </a:r>
            <a:r>
              <a:rPr lang="ko-KR" altLang="en-US" sz="1200" dirty="0" smtClean="0"/>
              <a:t>선언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5364088" y="3429000"/>
            <a:ext cx="331236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a + 2;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객체와 정수 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364088" y="5118283"/>
            <a:ext cx="3265837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kick=5,punch=7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398633" y="5236457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233167" y="5608986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a + 2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660232" y="5236457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6678167" y="5589240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203848" y="4654766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660232" y="3863598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operator+(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3274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연산자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):</a:t>
            </a:r>
            <a:r>
              <a:rPr lang="ko-KR" altLang="en-US" dirty="0" smtClean="0"/>
              <a:t> </a:t>
            </a:r>
            <a:r>
              <a:rPr lang="en-US" altLang="ko-KR" dirty="0" smtClean="0"/>
              <a:t>b </a:t>
            </a:r>
            <a:r>
              <a:rPr lang="en-US" altLang="ko-KR" dirty="0"/>
              <a:t>= a + 2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412776"/>
            <a:ext cx="4896544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 operator+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op2); </a:t>
            </a:r>
            <a:r>
              <a:rPr lang="en-US" altLang="ko-KR" sz="1200" dirty="0"/>
              <a:t>// +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Power::operator+(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op2)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tmp.kick</a:t>
            </a:r>
            <a:r>
              <a:rPr lang="en-US" altLang="ko-KR" sz="1200" dirty="0"/>
              <a:t> = kick + op2; // kick</a:t>
            </a:r>
            <a:r>
              <a:rPr lang="ko-KR" altLang="en-US" sz="1200" dirty="0"/>
              <a:t>에 </a:t>
            </a:r>
            <a:r>
              <a:rPr lang="en-US" altLang="ko-KR" sz="1200" dirty="0"/>
              <a:t>op2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tmp.punch</a:t>
            </a:r>
            <a:r>
              <a:rPr lang="en-US" altLang="ko-KR" sz="1200" dirty="0"/>
              <a:t> = punch + op2; // </a:t>
            </a:r>
            <a:r>
              <a:rPr lang="en-US" altLang="ko-KR" sz="1200" dirty="0" smtClean="0"/>
              <a:t>punch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op2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리턴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64088" y="3429000"/>
            <a:ext cx="331236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a + 2;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객체와 정수 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364088" y="5118283"/>
            <a:ext cx="3265837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kick=5,punch=7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398633" y="5236457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233167" y="5608986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a + 2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660232" y="5236457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6678167" y="5589240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339752" y="4437112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660232" y="3863598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operator+(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41715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457400"/>
            <a:ext cx="8423848" cy="540060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Power</a:t>
            </a:r>
            <a:r>
              <a:rPr lang="ko-KR" altLang="en-US" sz="2000" dirty="0" smtClean="0"/>
              <a:t> 객체 </a:t>
            </a:r>
            <a:r>
              <a:rPr lang="en-US" altLang="ko-KR" sz="2000" dirty="0" smtClean="0"/>
              <a:t>a, b</a:t>
            </a:r>
            <a:r>
              <a:rPr lang="ko-KR" altLang="en-US" sz="2000" dirty="0" smtClean="0"/>
              <a:t>에 대해 다음 연산을 위한 연산자 함수를 선언하라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r>
              <a:rPr lang="en-US" altLang="ko-KR" sz="2000" dirty="0" smtClean="0"/>
              <a:t>    (1) a &gt; 0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(2) a &amp; b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err="1"/>
              <a:t>c</a:t>
            </a:r>
            <a:r>
              <a:rPr lang="en-US" altLang="ko-KR" sz="2000" dirty="0" err="1" smtClean="0"/>
              <a:t>out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객체는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iostream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헤더파일에 선언된 </a:t>
            </a:r>
            <a:r>
              <a:rPr lang="en-US" altLang="ko-KR" sz="2000" dirty="0" err="1" smtClean="0"/>
              <a:t>ostream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 타입의 객체이다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정수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을 출력하기 위해 </a:t>
            </a:r>
            <a:r>
              <a:rPr lang="en-US" altLang="ko-KR" sz="2000" dirty="0" err="1" smtClean="0"/>
              <a:t>cout</a:t>
            </a:r>
            <a:r>
              <a:rPr lang="ko-KR" altLang="en-US" sz="2000" dirty="0" smtClean="0"/>
              <a:t>과 정수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은 다음과 같이 사용된다</a:t>
            </a:r>
            <a:r>
              <a:rPr lang="en-US" altLang="ko-KR" sz="2000" dirty="0" smtClean="0"/>
              <a:t>. 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    (1) </a:t>
            </a:r>
            <a:r>
              <a:rPr lang="ko-KR" altLang="en-US" sz="2000" dirty="0" smtClean="0"/>
              <a:t>컴파일러는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&lt;&lt; n;</a:t>
            </a:r>
            <a:r>
              <a:rPr lang="ko-KR" altLang="en-US" sz="2000" dirty="0" smtClean="0"/>
              <a:t>문을 어떻게 변형하겠는가</a:t>
            </a:r>
            <a:r>
              <a:rPr lang="en-US" altLang="ko-KR" sz="2000" dirty="0" smtClean="0"/>
              <a:t>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 (2) &lt;&lt; </a:t>
            </a:r>
            <a:r>
              <a:rPr lang="ko-KR" altLang="en-US" sz="2000" dirty="0" smtClean="0"/>
              <a:t>연산자는 원래 정수 시프트를 위한 기본 연산자이지만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ostream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 내에 </a:t>
            </a:r>
            <a:r>
              <a:rPr lang="ko-KR" altLang="en-US" sz="2000" dirty="0" err="1" smtClean="0"/>
              <a:t>스트림</a:t>
            </a:r>
            <a:r>
              <a:rPr lang="ko-KR" altLang="en-US" sz="2000" dirty="0" smtClean="0"/>
              <a:t> 출력을 위해 중복되었다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연산자 </a:t>
            </a:r>
            <a:r>
              <a:rPr lang="en-US" altLang="ko-KR" sz="2000" dirty="0" smtClean="0"/>
              <a:t>&lt;&lt;</a:t>
            </a:r>
            <a:r>
              <a:rPr lang="ko-KR" altLang="en-US" sz="2000" dirty="0" smtClean="0"/>
              <a:t>가 어떤 원형으로 선언되어 있겠는가</a:t>
            </a:r>
            <a:r>
              <a:rPr lang="en-US" altLang="ko-KR" sz="2000" dirty="0" smtClean="0"/>
              <a:t>?(</a:t>
            </a:r>
            <a:r>
              <a:rPr lang="ko-KR" altLang="en-US" sz="2000" dirty="0" smtClean="0"/>
              <a:t>상세내용은</a:t>
            </a:r>
            <a:r>
              <a:rPr lang="en-US" altLang="ko-KR" sz="2000" dirty="0" smtClean="0"/>
              <a:t> 11</a:t>
            </a:r>
            <a:r>
              <a:rPr lang="ko-KR" altLang="en-US" sz="2000" dirty="0" smtClean="0"/>
              <a:t>장 참고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3834534"/>
            <a:ext cx="21858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n = 5;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en-US" altLang="ko-KR" dirty="0"/>
              <a:t>&lt;&lt; n;</a:t>
            </a:r>
          </a:p>
        </p:txBody>
      </p:sp>
    </p:spTree>
    <p:extLst>
      <p:ext uri="{BB962C8B-B14F-4D97-AF65-F5344CB8AC3E}">
        <p14:creationId xmlns:p14="http://schemas.microsoft.com/office/powerpoint/2010/main" val="327207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err="1" smtClean="0"/>
              <a:t>프렌드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17107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프렌드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endParaRPr lang="en-US" altLang="ko-KR" dirty="0" smtClean="0"/>
          </a:p>
          <a:p>
            <a:pPr lvl="1"/>
            <a:r>
              <a:rPr lang="ko-KR" altLang="en-US" dirty="0"/>
              <a:t>클</a:t>
            </a:r>
            <a:r>
              <a:rPr lang="ko-KR" altLang="en-US" dirty="0" smtClean="0"/>
              <a:t>래스의 </a:t>
            </a:r>
            <a:r>
              <a:rPr lang="ko-KR" altLang="en-US" dirty="0"/>
              <a:t>멤버 함수가 </a:t>
            </a:r>
            <a:r>
              <a:rPr lang="ko-KR" altLang="en-US" dirty="0" smtClean="0"/>
              <a:t>아닌 외부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전역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클래스의 멤버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friend </a:t>
            </a:r>
            <a:r>
              <a:rPr lang="ko-KR" altLang="en-US" dirty="0" smtClean="0"/>
              <a:t>키워드로 클래스 내에 선언된 함수</a:t>
            </a:r>
            <a:endParaRPr lang="en-US" altLang="ko-KR" dirty="0" smtClean="0"/>
          </a:p>
          <a:p>
            <a:pPr lvl="2"/>
            <a:r>
              <a:rPr lang="ko-KR" altLang="en-US" dirty="0"/>
              <a:t>클래스의 모든 멤버를 접근할 수 있는 권한 </a:t>
            </a:r>
            <a:r>
              <a:rPr lang="ko-KR" altLang="en-US" dirty="0" smtClean="0"/>
              <a:t>부여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프렌드</a:t>
            </a:r>
            <a:r>
              <a:rPr lang="ko-KR" altLang="en-US" dirty="0" smtClean="0"/>
              <a:t> 함수라고 부름</a:t>
            </a:r>
            <a:endParaRPr lang="en-US" altLang="ko-KR" dirty="0" smtClean="0"/>
          </a:p>
          <a:p>
            <a:pPr lvl="1"/>
            <a:r>
              <a:rPr lang="ko-KR" altLang="en-US" dirty="0" err="1"/>
              <a:t>프렌드</a:t>
            </a:r>
            <a:r>
              <a:rPr lang="ko-KR" altLang="en-US" dirty="0"/>
              <a:t> 선언의 필요성</a:t>
            </a:r>
            <a:endParaRPr lang="en-US" altLang="ko-KR" dirty="0"/>
          </a:p>
          <a:p>
            <a:pPr lvl="2"/>
            <a:r>
              <a:rPr lang="ko-KR" altLang="en-US" dirty="0"/>
              <a:t>클래스의 멤버로 선언하기에는 무리가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클래스의 </a:t>
            </a:r>
            <a:r>
              <a:rPr lang="ko-KR" altLang="en-US" dirty="0"/>
              <a:t>모든 </a:t>
            </a:r>
            <a:r>
              <a:rPr lang="ko-KR" altLang="en-US" dirty="0" smtClean="0"/>
              <a:t>멤버를 자유롭게 접근할 수 있는 일부 외부 함수 작성 시</a:t>
            </a:r>
            <a:endParaRPr lang="en-US" altLang="ko-KR" dirty="0" smtClean="0"/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76" y="4581128"/>
            <a:ext cx="7207660" cy="206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9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멤버 함수로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</a:t>
            </a:r>
            <a:r>
              <a:rPr lang="ko-KR" altLang="en-US" dirty="0"/>
              <a:t>연산자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7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연산자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연산자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피연산자가</a:t>
            </a:r>
            <a:r>
              <a:rPr lang="ko-KR" altLang="en-US" dirty="0" smtClean="0"/>
              <a:t> 하나 뿐인 연산자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연산자 중복 방식은 이항 연산자의 경우와 거의 유사함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단항</a:t>
            </a:r>
            <a:r>
              <a:rPr lang="ko-KR" altLang="en-US" dirty="0" smtClean="0"/>
              <a:t> 연산자 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전위 연산자</a:t>
            </a:r>
            <a:r>
              <a:rPr lang="en-US" altLang="ko-KR" dirty="0" smtClean="0"/>
              <a:t>(prefix operator)</a:t>
            </a:r>
          </a:p>
          <a:p>
            <a:pPr lvl="3"/>
            <a:r>
              <a:rPr lang="en-US" altLang="ko-KR" dirty="0" smtClean="0"/>
              <a:t>!op, ~op, ++op, --op</a:t>
            </a:r>
          </a:p>
          <a:p>
            <a:pPr lvl="2"/>
            <a:r>
              <a:rPr lang="ko-KR" altLang="en-US" dirty="0" smtClean="0"/>
              <a:t>후위 연산자</a:t>
            </a:r>
            <a:r>
              <a:rPr lang="en-US" altLang="ko-KR" dirty="0" smtClean="0"/>
              <a:t>(postfix operator)</a:t>
            </a:r>
          </a:p>
          <a:p>
            <a:pPr lvl="3"/>
            <a:r>
              <a:rPr lang="en-US" altLang="ko-KR" dirty="0" smtClean="0"/>
              <a:t>op++, op--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7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전위 </a:t>
            </a:r>
            <a:r>
              <a:rPr lang="en-US" altLang="ko-KR" dirty="0" smtClean="0"/>
              <a:t>++ </a:t>
            </a:r>
            <a:r>
              <a:rPr lang="ko-KR" altLang="en-US" dirty="0"/>
              <a:t>연산자 </a:t>
            </a:r>
            <a:r>
              <a:rPr lang="ko-KR" altLang="en-US" dirty="0" smtClean="0"/>
              <a:t>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444311" y="2311204"/>
            <a:ext cx="2631643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Power&amp; </a:t>
            </a:r>
            <a:r>
              <a:rPr lang="en-US" altLang="ko-KR" sz="1400" b="1" dirty="0">
                <a:solidFill>
                  <a:srgbClr val="FF0000"/>
                </a:solidFill>
              </a:rPr>
              <a:t>operator++ ( 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63992" y="1484784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++a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96676" y="1498006"/>
            <a:ext cx="1579278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 . ++ (  )</a:t>
            </a: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2341769" y="1715617"/>
            <a:ext cx="3154907" cy="1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8095" y="1677093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652224" y="4176716"/>
            <a:ext cx="459218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>
                <a:solidFill>
                  <a:srgbClr val="FF0000"/>
                </a:solidFill>
              </a:rPr>
              <a:t>Power&amp; </a:t>
            </a:r>
            <a:r>
              <a:rPr lang="en-US" altLang="ko-KR" sz="1400" b="1" dirty="0"/>
              <a:t>Power::operator++( 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// kick</a:t>
            </a:r>
            <a:r>
              <a:rPr lang="ko-KR" altLang="en-US" sz="1400" dirty="0"/>
              <a:t>과 </a:t>
            </a:r>
            <a:r>
              <a:rPr lang="en-US" altLang="ko-KR" sz="1400" dirty="0"/>
              <a:t>punch</a:t>
            </a:r>
            <a:r>
              <a:rPr lang="ko-KR" altLang="en-US" sz="1400" dirty="0"/>
              <a:t>는 </a:t>
            </a:r>
            <a:r>
              <a:rPr lang="en-US" altLang="ko-KR" sz="1400" dirty="0"/>
              <a:t>a</a:t>
            </a:r>
            <a:r>
              <a:rPr lang="ko-KR" altLang="en-US" sz="1400" dirty="0"/>
              <a:t>의 멤버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kick++;</a:t>
            </a:r>
          </a:p>
          <a:p>
            <a:pPr defTabSz="180000" fontAlgn="base" latinLnBrk="0"/>
            <a:r>
              <a:rPr lang="en-US" altLang="ko-KR" sz="1400" dirty="0"/>
              <a:t>	punch++;</a:t>
            </a:r>
          </a:p>
          <a:p>
            <a:pPr defTabSz="180000" fontAlgn="base" latinLnBrk="0"/>
            <a:r>
              <a:rPr lang="en-US" altLang="ko-KR" sz="1400" dirty="0"/>
              <a:t>	return *this; // </a:t>
            </a:r>
            <a:r>
              <a:rPr lang="ko-KR" altLang="en-US" sz="1400" dirty="0"/>
              <a:t>변경된 객체 자신</a:t>
            </a:r>
            <a:r>
              <a:rPr lang="en-US" altLang="ko-KR" sz="1400" dirty="0"/>
              <a:t>(</a:t>
            </a:r>
            <a:r>
              <a:rPr lang="ko-KR" altLang="en-US" sz="1400" dirty="0"/>
              <a:t>객체 </a:t>
            </a:r>
            <a:r>
              <a:rPr lang="en-US" altLang="ko-KR" sz="1400" dirty="0" smtClean="0"/>
              <a:t>a)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참조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리턴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23314" y="3598675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740456" y="1844824"/>
            <a:ext cx="504056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5008074" y="1844824"/>
            <a:ext cx="660374" cy="4639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사각형 설명선 17"/>
          <p:cNvSpPr/>
          <p:nvPr/>
        </p:nvSpPr>
        <p:spPr>
          <a:xfrm>
            <a:off x="3330999" y="3082028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6571898" y="2513746"/>
            <a:ext cx="1152127" cy="315562"/>
          </a:xfrm>
          <a:prstGeom prst="wedgeRoundRectCallout">
            <a:avLst>
              <a:gd name="adj1" fmla="val -42884"/>
              <a:gd name="adj2" fmla="val 1392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매개 변수 없음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09817" y="5641503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전위 </a:t>
            </a:r>
            <a:r>
              <a:rPr lang="en-US" altLang="ko-KR" sz="1400" dirty="0" smtClean="0"/>
              <a:t>++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773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7-8 </a:t>
            </a:r>
            <a:r>
              <a:rPr lang="ko-KR" altLang="en-US" dirty="0" smtClean="0"/>
              <a:t>전위 </a:t>
            </a:r>
            <a:r>
              <a:rPr lang="en-US" altLang="ko-KR" dirty="0" smtClean="0"/>
              <a:t>++ </a:t>
            </a:r>
            <a:r>
              <a:rPr lang="ko-KR" altLang="en-US" dirty="0" smtClean="0"/>
              <a:t>연산자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609630"/>
            <a:ext cx="4968552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 smtClean="0"/>
              <a:t>                                                 // </a:t>
            </a:r>
            <a:r>
              <a:rPr lang="ko-KR" altLang="en-US" sz="1200" dirty="0" smtClean="0"/>
              <a:t>전</a:t>
            </a:r>
            <a:r>
              <a:rPr lang="ko-KR" altLang="en-US" sz="1200" dirty="0"/>
              <a:t>위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</a:t>
            </a:r>
            <a:r>
              <a:rPr lang="ko-KR" altLang="en-US" sz="1200" dirty="0" smtClean="0"/>
              <a:t>선언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5493365" y="3226899"/>
            <a:ext cx="316835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++a; </a:t>
            </a:r>
            <a:r>
              <a:rPr lang="en-US" altLang="ko-KR" sz="1200" dirty="0"/>
              <a:t>//  </a:t>
            </a:r>
            <a:r>
              <a:rPr lang="ko-KR" altLang="en-US" sz="1200" dirty="0" smtClean="0"/>
              <a:t>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사용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508104" y="5099113"/>
            <a:ext cx="315361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kick=4,punch=6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552234" y="5197100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305854" y="5569494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++a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756430" y="5197100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6750854" y="5549748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807804" y="4802381"/>
            <a:ext cx="2191551" cy="315562"/>
          </a:xfrm>
          <a:prstGeom prst="wedgeRoundRectCallout">
            <a:avLst>
              <a:gd name="adj1" fmla="val -64114"/>
              <a:gd name="adj2" fmla="val 247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전위 </a:t>
            </a:r>
            <a:r>
              <a:rPr lang="en-US" altLang="ko-KR" sz="1000" dirty="0">
                <a:solidFill>
                  <a:schemeClr val="tx1"/>
                </a:solidFill>
              </a:rPr>
              <a:t>++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720815" y="3696167"/>
            <a:ext cx="1587503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operator++()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23354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7-8 </a:t>
            </a:r>
            <a:r>
              <a:rPr lang="ko-KR" altLang="en-US" dirty="0" smtClean="0"/>
              <a:t>전위 </a:t>
            </a:r>
            <a:r>
              <a:rPr lang="en-US" altLang="ko-KR" dirty="0" smtClean="0"/>
              <a:t>++ </a:t>
            </a:r>
            <a:r>
              <a:rPr lang="ko-KR" altLang="en-US" dirty="0" smtClean="0"/>
              <a:t>연산자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609630"/>
            <a:ext cx="4968552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Power&amp; </a:t>
            </a:r>
            <a:r>
              <a:rPr lang="en-US" altLang="ko-KR" sz="1200" b="1" dirty="0"/>
              <a:t>operator++ ();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전</a:t>
            </a:r>
            <a:r>
              <a:rPr lang="ko-KR" altLang="en-US" sz="1200" dirty="0"/>
              <a:t>위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smtClean="0"/>
              <a:t>Power&amp; </a:t>
            </a:r>
            <a:r>
              <a:rPr lang="en-US" altLang="ko-KR" sz="1200" b="1" dirty="0"/>
              <a:t>Power::operator++()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kick++;</a:t>
            </a:r>
          </a:p>
          <a:p>
            <a:pPr defTabSz="180000"/>
            <a:r>
              <a:rPr lang="en-US" altLang="ko-KR" sz="1200" dirty="0"/>
              <a:t>	punch++;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return *this; </a:t>
            </a:r>
            <a:r>
              <a:rPr lang="en-US" altLang="ko-KR" sz="1200" dirty="0"/>
              <a:t>// </a:t>
            </a:r>
            <a:r>
              <a:rPr lang="ko-KR" altLang="en-US" sz="1200" dirty="0"/>
              <a:t>변경된 객체 자신</a:t>
            </a:r>
            <a:r>
              <a:rPr lang="en-US" altLang="ko-KR" sz="1200" dirty="0"/>
              <a:t>(</a:t>
            </a:r>
            <a:r>
              <a:rPr lang="ko-KR" altLang="en-US" sz="1200" dirty="0"/>
              <a:t>객체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의 참조 리턴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93365" y="3226899"/>
            <a:ext cx="316835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++a; </a:t>
            </a:r>
            <a:r>
              <a:rPr lang="en-US" altLang="ko-KR" sz="1200" dirty="0"/>
              <a:t>//  </a:t>
            </a:r>
            <a:r>
              <a:rPr lang="ko-KR" altLang="en-US" sz="1200" dirty="0" smtClean="0"/>
              <a:t>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사용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508104" y="5099113"/>
            <a:ext cx="315361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kick=4,punch=6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552234" y="5197100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305854" y="5569494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++a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756430" y="5197100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6750854" y="5549748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807804" y="4802381"/>
            <a:ext cx="2191551" cy="315562"/>
          </a:xfrm>
          <a:prstGeom prst="wedgeRoundRectCallout">
            <a:avLst>
              <a:gd name="adj1" fmla="val -64114"/>
              <a:gd name="adj2" fmla="val 247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전위 </a:t>
            </a:r>
            <a:r>
              <a:rPr lang="en-US" altLang="ko-KR" sz="1000" dirty="0">
                <a:solidFill>
                  <a:schemeClr val="tx1"/>
                </a:solidFill>
              </a:rPr>
              <a:t>++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720815" y="3696167"/>
            <a:ext cx="1587503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operator++()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43974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7-9(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Power 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! </a:t>
            </a:r>
            <a:r>
              <a:rPr lang="ko-KR" altLang="en-US" dirty="0" smtClean="0"/>
              <a:t>연산자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0811" y="1359932"/>
            <a:ext cx="65774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!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연산자를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Power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클래스의 멤버 함수로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/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!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kick, punch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파워가 모두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이면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true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아니면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false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914" y="2226344"/>
            <a:ext cx="505019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bool</a:t>
            </a:r>
            <a:r>
              <a:rPr lang="en-US" altLang="ko-KR" sz="1200" b="1" dirty="0"/>
              <a:t> operator! (); </a:t>
            </a:r>
            <a:r>
              <a:rPr lang="en-US" altLang="ko-KR" sz="1200" dirty="0"/>
              <a:t>// !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/>
              <a:t>bool</a:t>
            </a:r>
            <a:r>
              <a:rPr lang="en-US" altLang="ko-KR" sz="1200" b="1" dirty="0"/>
              <a:t> Power::operator!()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if(kick == 0 &amp;&amp; punch == 0) return true;</a:t>
            </a:r>
          </a:p>
          <a:p>
            <a:pPr defTabSz="180000"/>
            <a:r>
              <a:rPr lang="en-US" altLang="ko-KR" sz="1200" dirty="0"/>
              <a:t>	else return false;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5976" y="2384654"/>
            <a:ext cx="468052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 {</a:t>
            </a:r>
          </a:p>
          <a:p>
            <a:pPr defTabSz="180000"/>
            <a:r>
              <a:rPr lang="en-US" altLang="ko-KR" sz="1200" dirty="0"/>
              <a:t>	Power a(0,0), b(5,5);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/>
              <a:t>!a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"a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이다</a:t>
            </a:r>
            <a:r>
              <a:rPr lang="en-US" altLang="ko-KR" sz="1200" dirty="0" smtClean="0"/>
              <a:t>."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</a:t>
            </a:r>
            <a:r>
              <a:rPr lang="en-US" altLang="ko-KR" sz="1200" dirty="0"/>
              <a:t>// ! </a:t>
            </a:r>
            <a:r>
              <a:rPr lang="ko-KR" altLang="en-US" sz="1200" dirty="0"/>
              <a:t>연산자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else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"a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아니다</a:t>
            </a:r>
            <a:r>
              <a:rPr lang="en-US" altLang="ko-KR" sz="1200" dirty="0" smtClean="0"/>
              <a:t>."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/>
              <a:t>!b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"b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이다</a:t>
            </a:r>
            <a:r>
              <a:rPr lang="en-US" altLang="ko-KR" sz="1200" dirty="0" smtClean="0"/>
              <a:t>."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</a:t>
            </a:r>
            <a:r>
              <a:rPr lang="en-US" altLang="ko-KR" sz="1200" dirty="0"/>
              <a:t>// ! </a:t>
            </a:r>
            <a:r>
              <a:rPr lang="ko-KR" altLang="en-US" sz="1200" dirty="0"/>
              <a:t>연산자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else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"b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아니다</a:t>
            </a:r>
            <a:r>
              <a:rPr lang="en-US" altLang="ko-KR" sz="1200" dirty="0" smtClean="0"/>
              <a:t>."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7245621" y="3927430"/>
            <a:ext cx="1790875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b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822995" y="5373216"/>
            <a:ext cx="1604988" cy="315562"/>
          </a:xfrm>
          <a:prstGeom prst="wedgeRoundRectCallout">
            <a:avLst>
              <a:gd name="adj1" fmla="val -80868"/>
              <a:gd name="adj2" fmla="val 384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!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994942" y="2904628"/>
            <a:ext cx="1505050" cy="315562"/>
          </a:xfrm>
          <a:prstGeom prst="wedgeRoundRectCallout">
            <a:avLst>
              <a:gd name="adj1" fmla="val 70319"/>
              <a:gd name="adj2" fmla="val -322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operator!()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20992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</a:t>
            </a:r>
            <a:r>
              <a:rPr lang="ko-KR" altLang="en-US" dirty="0"/>
              <a:t>연산자 </a:t>
            </a:r>
            <a:r>
              <a:rPr lang="ko-KR" altLang="en-US" dirty="0" smtClean="0"/>
              <a:t>중복</a:t>
            </a:r>
            <a:r>
              <a:rPr lang="en-US" altLang="ko-KR" dirty="0" smtClean="0"/>
              <a:t>, ++ </a:t>
            </a:r>
            <a:r>
              <a:rPr lang="ko-KR" altLang="en-US" dirty="0" smtClean="0"/>
              <a:t>연산</a:t>
            </a:r>
            <a:r>
              <a:rPr lang="ko-KR" altLang="en-US" dirty="0"/>
              <a:t>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85022" y="4293096"/>
            <a:ext cx="4371639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Power Power::operator++(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x)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Power </a:t>
            </a:r>
            <a:r>
              <a:rPr lang="en-US" altLang="ko-KR" sz="1400" dirty="0" err="1" smtClean="0"/>
              <a:t>tmp</a:t>
            </a:r>
            <a:r>
              <a:rPr lang="en-US" altLang="ko-KR" sz="1400" dirty="0" smtClean="0"/>
              <a:t> = *this; // </a:t>
            </a:r>
            <a:r>
              <a:rPr lang="ko-KR" altLang="en-US" sz="1400" dirty="0" smtClean="0"/>
              <a:t>증가 이전 객체 상태 저장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kick++;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punch++;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return </a:t>
            </a:r>
            <a:r>
              <a:rPr lang="en-US" altLang="ko-KR" sz="1400" dirty="0" err="1" smtClean="0"/>
              <a:t>tmp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증가 이전의 객체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객체 </a:t>
            </a:r>
            <a:r>
              <a:rPr lang="en-US" altLang="ko-KR" sz="1400" dirty="0" smtClean="0"/>
              <a:t>a) </a:t>
            </a:r>
            <a:r>
              <a:rPr lang="ko-KR" altLang="en-US" sz="1400" dirty="0" smtClean="0"/>
              <a:t>리턴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053632" y="2403316"/>
            <a:ext cx="3234421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	Power operator ++ 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x 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403648" y="1537200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a++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529933" y="1527708"/>
            <a:ext cx="3227165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 . ++ ( </a:t>
            </a:r>
            <a:r>
              <a:rPr lang="ko-KR" altLang="en-US" sz="2400" dirty="0" smtClean="0">
                <a:solidFill>
                  <a:srgbClr val="FF0000"/>
                </a:solidFill>
              </a:rPr>
              <a:t>임의의 정수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 flipV="1">
            <a:off x="2181425" y="1758541"/>
            <a:ext cx="2348508" cy="9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25441" y="1721866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493793" y="369728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객체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366105" y="1860365"/>
            <a:ext cx="304737" cy="135261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485680" y="1914536"/>
            <a:ext cx="228326" cy="4887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사각형 설명선 18"/>
          <p:cNvSpPr/>
          <p:nvPr/>
        </p:nvSpPr>
        <p:spPr>
          <a:xfrm>
            <a:off x="3045520" y="3137179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6711989" y="2640288"/>
            <a:ext cx="798027" cy="315562"/>
          </a:xfrm>
          <a:prstGeom prst="wedgeRoundRectCallout">
            <a:avLst>
              <a:gd name="adj1" fmla="val -74091"/>
              <a:gd name="adj2" fmla="val 1307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매개 변수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6429896" y="1914536"/>
            <a:ext cx="144016" cy="129844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85680" y="5701700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후위 </a:t>
            </a:r>
            <a:r>
              <a:rPr lang="en-US" altLang="ko-KR" sz="1400" dirty="0" smtClean="0"/>
              <a:t>++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20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7-10 </a:t>
            </a:r>
            <a:r>
              <a:rPr lang="ko-KR" altLang="en-US" dirty="0" smtClean="0"/>
              <a:t>후위 </a:t>
            </a:r>
            <a:r>
              <a:rPr lang="en-US" altLang="ko-KR" dirty="0" smtClean="0"/>
              <a:t>++ </a:t>
            </a:r>
            <a:r>
              <a:rPr lang="ko-KR" altLang="en-US" dirty="0" smtClean="0"/>
              <a:t>연산자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600339"/>
            <a:ext cx="4408143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 operator++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&lt;&lt; </a:t>
            </a:r>
            <a:r>
              <a:rPr lang="en-US" altLang="ko-KR" sz="1200" dirty="0"/>
              <a:t>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Power::operator++(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 = *this; </a:t>
            </a:r>
            <a:r>
              <a:rPr lang="en-US" altLang="ko-KR" sz="1200" dirty="0"/>
              <a:t>// </a:t>
            </a:r>
            <a:r>
              <a:rPr lang="ko-KR" altLang="en-US" sz="1200" dirty="0"/>
              <a:t>증가 이전 객체 상태를 저장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kick++;</a:t>
            </a:r>
          </a:p>
          <a:p>
            <a:pPr defTabSz="180000"/>
            <a:r>
              <a:rPr lang="en-US" altLang="ko-KR" sz="1200" dirty="0"/>
              <a:t>	punch++;</a:t>
            </a:r>
          </a:p>
          <a:p>
            <a:pPr defTabSz="180000"/>
            <a:r>
              <a:rPr lang="en-US" altLang="ko-KR" sz="1200" dirty="0"/>
              <a:t>	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증가 이전 객체 상태 리턴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56892" y="3497172"/>
            <a:ext cx="3646931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b="1" dirty="0"/>
              <a:t>	b = a++;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사용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 // a</a:t>
            </a:r>
            <a:r>
              <a:rPr lang="ko-KR" altLang="en-US" sz="1200" dirty="0"/>
              <a:t>의 파워는 </a:t>
            </a:r>
            <a:r>
              <a:rPr lang="en-US" altLang="ko-KR" sz="1200" dirty="0"/>
              <a:t>1 </a:t>
            </a:r>
            <a:r>
              <a:rPr lang="ko-KR" altLang="en-US" sz="1200" dirty="0"/>
              <a:t>증가됨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 // b</a:t>
            </a:r>
            <a:r>
              <a:rPr lang="ko-KR" altLang="en-US" sz="1200" dirty="0"/>
              <a:t>는 </a:t>
            </a:r>
            <a:r>
              <a:rPr lang="en-US" altLang="ko-KR" sz="1200" dirty="0"/>
              <a:t>a</a:t>
            </a:r>
            <a:r>
              <a:rPr lang="ko-KR" altLang="en-US" sz="1200" dirty="0"/>
              <a:t>가 증가되기 이전 상태를 가짐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56893" y="5458159"/>
            <a:ext cx="3646930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kick=3,punch=5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023988" y="5556810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76256" y="5926723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a++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228184" y="5556810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6228184" y="5916850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483768" y="4804214"/>
            <a:ext cx="2191551" cy="315562"/>
          </a:xfrm>
          <a:prstGeom prst="wedgeRoundRectCallout">
            <a:avLst>
              <a:gd name="adj1" fmla="val -64043"/>
              <a:gd name="adj2" fmla="val 587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후위 </a:t>
            </a:r>
            <a:r>
              <a:rPr lang="en-US" altLang="ko-KR" sz="1000" dirty="0">
                <a:solidFill>
                  <a:schemeClr val="tx1"/>
                </a:solidFill>
              </a:rPr>
              <a:t>++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350596" y="3931770"/>
            <a:ext cx="1860276" cy="315562"/>
          </a:xfrm>
          <a:prstGeom prst="wedgeRoundRectCallout">
            <a:avLst>
              <a:gd name="adj1" fmla="val -77147"/>
              <a:gd name="adj2" fmla="val 689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operator++(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28109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+ a </a:t>
            </a:r>
            <a:r>
              <a:rPr lang="ko-KR" altLang="en-US" dirty="0" smtClean="0"/>
              <a:t>덧셈</a:t>
            </a:r>
            <a:r>
              <a:rPr lang="ko-KR" altLang="en-US" dirty="0"/>
              <a:t>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위한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연산자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함수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865987" y="2469862"/>
            <a:ext cx="240161" cy="2214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79088" y="1593755"/>
            <a:ext cx="1654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trike="sngStrike" dirty="0" smtClean="0"/>
              <a:t>b </a:t>
            </a:r>
            <a:r>
              <a:rPr lang="en-US" altLang="ko-KR" strike="sngStrike" dirty="0"/>
              <a:t>= </a:t>
            </a:r>
            <a:r>
              <a:rPr lang="en-US" altLang="ko-KR" strike="sngStrike" dirty="0" smtClean="0"/>
              <a:t>2 . + ( a 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47269" y="2041818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dirty="0" smtClean="0"/>
              <a:t>b </a:t>
            </a:r>
            <a:r>
              <a:rPr lang="en-US" altLang="ko-KR" dirty="0"/>
              <a:t>= </a:t>
            </a:r>
            <a:r>
              <a:rPr lang="en-US" altLang="ko-KR" dirty="0" smtClean="0"/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379088" y="2363927"/>
            <a:ext cx="1777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 smtClean="0"/>
              <a:t>b </a:t>
            </a:r>
            <a:r>
              <a:rPr lang="en-US" altLang="ko-KR" dirty="0"/>
              <a:t>= </a:t>
            </a:r>
            <a:r>
              <a:rPr lang="en-US" altLang="ko-KR" dirty="0" smtClean="0">
                <a:solidFill>
                  <a:srgbClr val="FF0000"/>
                </a:solidFill>
              </a:rPr>
              <a:t>+ ( 2 , a )</a:t>
            </a:r>
            <a:r>
              <a:rPr lang="en-US" altLang="ko-KR" dirty="0" smtClean="0"/>
              <a:t>;</a:t>
            </a:r>
          </a:p>
        </p:txBody>
      </p:sp>
      <p:cxnSp>
        <p:nvCxnSpPr>
          <p:cNvPr id="9" name="직선 화살표 연결선 8"/>
          <p:cNvCxnSpPr>
            <a:stCxn id="7" idx="3"/>
            <a:endCxn id="6" idx="1"/>
          </p:cNvCxnSpPr>
          <p:nvPr/>
        </p:nvCxnSpPr>
        <p:spPr>
          <a:xfrm flipV="1">
            <a:off x="3618771" y="1778421"/>
            <a:ext cx="2760317" cy="448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3618771" y="2226484"/>
            <a:ext cx="2760317" cy="322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92646" y="1617220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sym typeface="Wingdings"/>
              </a:rPr>
              <a:t></a:t>
            </a:r>
            <a:r>
              <a:rPr lang="ko-KR" altLang="en-US" sz="1400" strike="sngStrike" dirty="0" smtClean="0">
                <a:solidFill>
                  <a:srgbClr val="FF0000"/>
                </a:solidFill>
                <a:sym typeface="Wingdings"/>
              </a:rPr>
              <a:t> 변환 불가</a:t>
            </a:r>
            <a:r>
              <a:rPr lang="ko-KR" altLang="en-US" sz="1400" strike="sngStrike" dirty="0">
                <a:solidFill>
                  <a:srgbClr val="FF0000"/>
                </a:solidFill>
                <a:sym typeface="Wingdings"/>
              </a:rPr>
              <a:t>능</a:t>
            </a:r>
            <a:endParaRPr lang="ko-KR" altLang="en-US" sz="1400" strike="sngStrike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92646" y="2411150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/>
              </a:rPr>
              <a:t> </a:t>
            </a:r>
            <a:r>
              <a:rPr lang="ko-KR" altLang="en-US" sz="1400" dirty="0" smtClean="0">
                <a:sym typeface="Wingdings"/>
              </a:rPr>
              <a:t>변환 가능</a:t>
            </a:r>
            <a:endParaRPr lang="ko-KR" altLang="en-US" sz="1400" dirty="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065628" y="2954626"/>
            <a:ext cx="920439" cy="432048"/>
          </a:xfrm>
          <a:prstGeom prst="wedgeRoundRectCallout">
            <a:avLst>
              <a:gd name="adj1" fmla="val 46808"/>
              <a:gd name="adj2" fmla="val -1073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외부 연산자 </a:t>
            </a:r>
            <a:r>
              <a:rPr lang="ko-KR" altLang="en-US" sz="1000" dirty="0" err="1">
                <a:solidFill>
                  <a:schemeClr val="tx1"/>
                </a:solidFill>
              </a:rPr>
              <a:t>함수명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7106148" y="2954626"/>
            <a:ext cx="792088" cy="432048"/>
          </a:xfrm>
          <a:prstGeom prst="wedgeRoundRectCallout">
            <a:avLst>
              <a:gd name="adj1" fmla="val -19917"/>
              <a:gd name="adj2" fmla="val -1112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왼쪽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8106116" y="2954626"/>
            <a:ext cx="800072" cy="432048"/>
          </a:xfrm>
          <a:prstGeom prst="wedgeRoundRectCallout">
            <a:avLst>
              <a:gd name="adj1" fmla="val -99943"/>
              <a:gd name="adj2" fmla="val -1192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오른쪽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536" y="1902262"/>
            <a:ext cx="18797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/>
              <a:t>Power a(3,4), b;</a:t>
            </a:r>
          </a:p>
          <a:p>
            <a:pPr fontAlgn="base" latinLnBrk="0"/>
            <a:r>
              <a:rPr lang="en-US" altLang="ko-KR" dirty="0"/>
              <a:t>b = 2 + a;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49160" y="5068341"/>
            <a:ext cx="3753884" cy="1532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Power operator+ 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op1, Power op2)</a:t>
            </a:r>
            <a:r>
              <a:rPr lang="en-US" altLang="ko-KR" sz="1400" dirty="0"/>
              <a:t> 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tmp.kick</a:t>
            </a:r>
            <a:r>
              <a:rPr lang="en-US" altLang="ko-KR" sz="1400" dirty="0"/>
              <a:t> = op1 + op2.kick;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tmp.punch</a:t>
            </a:r>
            <a:r>
              <a:rPr lang="en-US" altLang="ko-KR" sz="1400" dirty="0"/>
              <a:t> = op1 + op2.punch;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331640" y="4077072"/>
            <a:ext cx="1624163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b = </a:t>
            </a:r>
            <a:r>
              <a:rPr lang="en-US" altLang="ko-KR" sz="2400" dirty="0">
                <a:solidFill>
                  <a:srgbClr val="FF0000"/>
                </a:solidFill>
              </a:rPr>
              <a:t>2 + a;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235963" y="4077072"/>
            <a:ext cx="220284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b = </a:t>
            </a:r>
            <a:r>
              <a:rPr lang="en-US" altLang="ko-KR" sz="2400" dirty="0">
                <a:solidFill>
                  <a:srgbClr val="FF0000"/>
                </a:solidFill>
              </a:rPr>
              <a:t>+ ( 2 , a );</a:t>
            </a:r>
          </a:p>
        </p:txBody>
      </p:sp>
      <p:cxnSp>
        <p:nvCxnSpPr>
          <p:cNvPr id="22" name="직선 화살표 연결선 21"/>
          <p:cNvCxnSpPr>
            <a:stCxn id="20" idx="3"/>
            <a:endCxn id="21" idx="1"/>
          </p:cNvCxnSpPr>
          <p:nvPr/>
        </p:nvCxnSpPr>
        <p:spPr>
          <a:xfrm>
            <a:off x="2955803" y="4307905"/>
            <a:ext cx="228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사각형 설명선 25"/>
          <p:cNvSpPr/>
          <p:nvPr/>
        </p:nvSpPr>
        <p:spPr>
          <a:xfrm>
            <a:off x="2483768" y="5225860"/>
            <a:ext cx="843999" cy="315562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7503044" y="4592053"/>
            <a:ext cx="792088" cy="315562"/>
          </a:xfrm>
          <a:prstGeom prst="wedgeRoundRectCallout">
            <a:avLst>
              <a:gd name="adj1" fmla="val -110990"/>
              <a:gd name="adj2" fmla="val 251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매개변수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918779" y="4478181"/>
            <a:ext cx="1119917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5940152" y="4478181"/>
            <a:ext cx="60260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7013292" y="4478181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68085" y="4305818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29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7-11 2+a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연산자 함수를 </a:t>
            </a:r>
            <a:r>
              <a:rPr lang="ko-KR" altLang="en-US" dirty="0" err="1" smtClean="0"/>
              <a:t>프렌드로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520" y="1412776"/>
            <a:ext cx="496855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kick;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Power operator+(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op1, Power op2);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프렌드</a:t>
            </a:r>
            <a:r>
              <a:rPr lang="ko-KR" altLang="en-US" sz="1200" dirty="0"/>
              <a:t>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operator+(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op1, Power op2)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tmp.kick</a:t>
            </a:r>
            <a:r>
              <a:rPr lang="en-US" altLang="ko-KR" sz="1200" dirty="0"/>
              <a:t> = op1 + op2.kick; // kick </a:t>
            </a:r>
            <a:r>
              <a:rPr lang="ko-KR" altLang="en-US" sz="1200" dirty="0" smtClean="0"/>
              <a:t>더하기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tmp.punch</a:t>
            </a:r>
            <a:r>
              <a:rPr lang="en-US" altLang="ko-KR" sz="1200" dirty="0"/>
              <a:t> = op1 + op2.punch; // punch </a:t>
            </a:r>
            <a:r>
              <a:rPr lang="ko-KR" altLang="en-US" sz="1200" dirty="0" smtClean="0"/>
              <a:t>더하기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리턴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5552666" y="5097670"/>
            <a:ext cx="3168352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kick=5,punch=7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52666" y="3284984"/>
            <a:ext cx="316835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2 + a;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 더하기 연산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458035" y="4437112"/>
            <a:ext cx="2304256" cy="315562"/>
          </a:xfrm>
          <a:prstGeom prst="wedgeRoundRectCallout">
            <a:avLst>
              <a:gd name="adj1" fmla="val -70757"/>
              <a:gd name="adj2" fmla="val 539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연산자 함수를 외부 함수로 구현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018522" y="6133586"/>
            <a:ext cx="3132348" cy="459022"/>
          </a:xfrm>
          <a:prstGeom prst="wedgeRoundRectCallout">
            <a:avLst>
              <a:gd name="adj1" fmla="val -63395"/>
              <a:gd name="adj2" fmla="val -1907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private </a:t>
            </a:r>
            <a:r>
              <a:rPr lang="ko-KR" altLang="en-US" sz="1000" dirty="0">
                <a:solidFill>
                  <a:schemeClr val="tx1"/>
                </a:solidFill>
              </a:rPr>
              <a:t>속성인 </a:t>
            </a:r>
            <a:r>
              <a:rPr lang="en-US" altLang="ko-KR" sz="1000" dirty="0">
                <a:solidFill>
                  <a:schemeClr val="tx1"/>
                </a:solidFill>
              </a:rPr>
              <a:t>kick, punch</a:t>
            </a:r>
            <a:r>
              <a:rPr lang="ko-KR" altLang="en-US" sz="1000" dirty="0">
                <a:solidFill>
                  <a:schemeClr val="tx1"/>
                </a:solidFill>
              </a:rPr>
              <a:t>를 접근하도록 하기 위해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연산자 함수를 </a:t>
            </a:r>
            <a:r>
              <a:rPr lang="en-US" altLang="ko-KR" sz="1000" dirty="0">
                <a:solidFill>
                  <a:schemeClr val="tx1"/>
                </a:solidFill>
              </a:rPr>
              <a:t>friend</a:t>
            </a:r>
            <a:r>
              <a:rPr lang="ko-KR" altLang="en-US" sz="1000" dirty="0">
                <a:solidFill>
                  <a:schemeClr val="tx1"/>
                </a:solidFill>
              </a:rPr>
              <a:t>로 선언해야 함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672060" y="5214684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431256" y="5594470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2+a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3" name="오른쪽 중괄호 12"/>
          <p:cNvSpPr/>
          <p:nvPr/>
        </p:nvSpPr>
        <p:spPr>
          <a:xfrm>
            <a:off x="6876256" y="5214684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/>
          <p:cNvSpPr/>
          <p:nvPr/>
        </p:nvSpPr>
        <p:spPr>
          <a:xfrm>
            <a:off x="6876256" y="5574724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891354" y="3754252"/>
            <a:ext cx="1760822" cy="315562"/>
          </a:xfrm>
          <a:prstGeom prst="wedgeRoundRectCallout">
            <a:avLst>
              <a:gd name="adj1" fmla="val -77147"/>
              <a:gd name="adj2" fmla="val 689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operator+(2, a)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38040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프렌드로</a:t>
            </a:r>
            <a:r>
              <a:rPr lang="ko-KR" altLang="en-US" dirty="0" smtClean="0"/>
              <a:t> 초대하는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가지 유형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800200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err="1"/>
              <a:t>프렌드</a:t>
            </a:r>
            <a:r>
              <a:rPr lang="ko-KR" altLang="en-US" dirty="0"/>
              <a:t> 함수가 되는 </a:t>
            </a:r>
            <a:r>
              <a:rPr lang="en-US" altLang="ko-KR" dirty="0"/>
              <a:t>3 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2"/>
            <a:r>
              <a:rPr lang="ko-KR" altLang="en-US" dirty="0"/>
              <a:t>전역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</a:t>
            </a:r>
            <a:r>
              <a:rPr lang="ko-KR" altLang="en-US" dirty="0"/>
              <a:t>외부에 선언된 </a:t>
            </a:r>
            <a:r>
              <a:rPr lang="ko-KR" altLang="en-US" dirty="0" smtClean="0"/>
              <a:t>전역 함수</a:t>
            </a:r>
            <a:endParaRPr lang="en-US" altLang="ko-KR" dirty="0"/>
          </a:p>
          <a:p>
            <a:pPr lvl="2"/>
            <a:r>
              <a:rPr lang="ko-KR" altLang="en-US" dirty="0"/>
              <a:t>다른 클래스의 멤버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</a:t>
            </a:r>
            <a:r>
              <a:rPr lang="ko-KR" altLang="en-US" dirty="0"/>
              <a:t>클래스의 특정 멤버 함수</a:t>
            </a:r>
            <a:endParaRPr lang="en-US" altLang="ko-KR" dirty="0"/>
          </a:p>
          <a:p>
            <a:pPr lvl="2"/>
            <a:r>
              <a:rPr lang="ko-KR" altLang="en-US" dirty="0"/>
              <a:t>다른 클래스 </a:t>
            </a:r>
            <a:r>
              <a:rPr lang="ko-KR" altLang="en-US" dirty="0" smtClean="0"/>
              <a:t>전체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</a:t>
            </a:r>
            <a:r>
              <a:rPr lang="ko-KR" altLang="en-US" dirty="0"/>
              <a:t>클래스의 모든 멤버 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6768752" cy="37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94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연산자를 외부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함수로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55371" y="2924944"/>
            <a:ext cx="4124941" cy="1532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Power operator+ (Power op1, Power op2)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tmp.kick</a:t>
            </a:r>
            <a:r>
              <a:rPr lang="en-US" altLang="ko-KR" sz="1400" dirty="0"/>
              <a:t> = op1.kick + op2.kick;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tmp.punch</a:t>
            </a:r>
            <a:r>
              <a:rPr lang="en-US" altLang="ko-KR" sz="1400" dirty="0"/>
              <a:t> = op1.punch + op2.punch;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374501" y="1988840"/>
            <a:ext cx="1600118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+ b</a:t>
            </a:r>
            <a:r>
              <a:rPr lang="en-US" altLang="ko-KR" sz="2400" dirty="0"/>
              <a:t>;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097249" y="1991980"/>
            <a:ext cx="2183611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+ ( a , b )</a:t>
            </a:r>
            <a:r>
              <a:rPr lang="en-US" altLang="ko-KR" sz="2400" dirty="0"/>
              <a:t>;</a:t>
            </a:r>
          </a:p>
        </p:txBody>
      </p:sp>
      <p:cxnSp>
        <p:nvCxnSpPr>
          <p:cNvPr id="28" name="직선 화살표 연결선 27"/>
          <p:cNvCxnSpPr>
            <a:stCxn id="26" idx="3"/>
            <a:endCxn id="27" idx="1"/>
          </p:cNvCxnSpPr>
          <p:nvPr/>
        </p:nvCxnSpPr>
        <p:spPr>
          <a:xfrm>
            <a:off x="2974619" y="2219673"/>
            <a:ext cx="2122630" cy="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사각형 설명선 33"/>
          <p:cNvSpPr/>
          <p:nvPr/>
        </p:nvSpPr>
        <p:spPr>
          <a:xfrm>
            <a:off x="2130620" y="3084162"/>
            <a:ext cx="843999" cy="315562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7359028" y="2462752"/>
            <a:ext cx="792088" cy="315562"/>
          </a:xfrm>
          <a:prstGeom prst="wedgeRoundRectCallout">
            <a:avLst>
              <a:gd name="adj1" fmla="val -110990"/>
              <a:gd name="adj2" fmla="val 251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매개변수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4774763" y="2348880"/>
            <a:ext cx="1119917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796136" y="2348880"/>
            <a:ext cx="60260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869276" y="2348880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24069" y="2222813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95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7-12 </a:t>
            </a:r>
            <a:r>
              <a:rPr lang="en-US" altLang="ko-KR" dirty="0" err="1" smtClean="0"/>
              <a:t>a+b</a:t>
            </a:r>
            <a:r>
              <a:rPr lang="ko-KR" altLang="en-US" dirty="0" smtClean="0"/>
              <a:t>를 위한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 함수를 </a:t>
            </a:r>
            <a:r>
              <a:rPr lang="ko-KR" altLang="en-US" dirty="0" err="1" smtClean="0"/>
              <a:t>프렌드로</a:t>
            </a:r>
            <a:r>
              <a:rPr lang="ko-KR" altLang="en-US" dirty="0" smtClean="0"/>
              <a:t> 작</a:t>
            </a:r>
            <a:r>
              <a:rPr lang="ko-KR" altLang="en-US" dirty="0"/>
              <a:t>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054" y="10527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1" y="1640989"/>
            <a:ext cx="5014207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Power operator+(Power op1, Power op2);</a:t>
            </a:r>
            <a:r>
              <a:rPr lang="en-US" altLang="ko-KR" sz="1200" dirty="0"/>
              <a:t> // </a:t>
            </a:r>
            <a:r>
              <a:rPr lang="ko-KR" altLang="en-US" sz="1200" dirty="0" err="1"/>
              <a:t>프렌드</a:t>
            </a:r>
            <a:r>
              <a:rPr lang="ko-KR" altLang="en-US" sz="1200" dirty="0"/>
              <a:t>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operator+(Power op1, Power op2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tmp.kick</a:t>
            </a:r>
            <a:r>
              <a:rPr lang="en-US" altLang="ko-KR" sz="1200" dirty="0"/>
              <a:t> = op1.kick + op2.kick; // kick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tmp.punch</a:t>
            </a:r>
            <a:r>
              <a:rPr lang="en-US" altLang="ko-KR" sz="1200" dirty="0"/>
              <a:t> = op1.punch + op2.punch; // punch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리턴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69618" y="3988221"/>
            <a:ext cx="267499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b(4,6), c;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 = a + b;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 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연산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769618" y="5518973"/>
            <a:ext cx="267499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kick=7,punch=11</a:t>
            </a:r>
            <a:endParaRPr lang="ko-KR" altLang="en-US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995935" y="4824011"/>
            <a:ext cx="1485650" cy="315562"/>
          </a:xfrm>
          <a:prstGeom prst="wedgeRoundRectCallout">
            <a:avLst>
              <a:gd name="adj1" fmla="val -65644"/>
              <a:gd name="adj2" fmla="val 189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연산자 함수 구현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668343" y="5631441"/>
            <a:ext cx="1039750" cy="421393"/>
          </a:xfrm>
          <a:prstGeom prst="wedgeRoundRectCallout">
            <a:avLst>
              <a:gd name="adj1" fmla="val -103044"/>
              <a:gd name="adj2" fmla="val -2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a, b,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 순으로 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087518" y="4793304"/>
            <a:ext cx="1660946" cy="315562"/>
          </a:xfrm>
          <a:prstGeom prst="wedgeRoundRectCallout">
            <a:avLst>
              <a:gd name="adj1" fmla="val -76760"/>
              <a:gd name="adj2" fmla="val -1170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operator+(</a:t>
            </a:r>
            <a:r>
              <a:rPr lang="en-US" altLang="ko-KR" sz="1000" dirty="0" err="1">
                <a:solidFill>
                  <a:schemeClr val="tx1"/>
                </a:solidFill>
              </a:rPr>
              <a:t>a,b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10546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연산자 </a:t>
            </a:r>
            <a:r>
              <a:rPr lang="en-US" altLang="ko-KR" dirty="0" smtClean="0"/>
              <a:t>++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프렌드로</a:t>
            </a:r>
            <a:r>
              <a:rPr lang="ko-KR" altLang="en-US" dirty="0" smtClean="0"/>
              <a:t> 작성하기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38216" y="1362993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++a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15760" y="1362993"/>
            <a:ext cx="1293944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++ ( a 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42103" y="4200922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a++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60017" y="4200922"/>
            <a:ext cx="1640193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++ ( a, 0 )</a:t>
            </a:r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3415993" y="1593826"/>
            <a:ext cx="25997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3419880" y="4431755"/>
            <a:ext cx="25401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263343" y="2330887"/>
            <a:ext cx="3336867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>
                <a:solidFill>
                  <a:srgbClr val="FF0000"/>
                </a:solidFill>
              </a:rPr>
              <a:t>Power&amp; </a:t>
            </a:r>
            <a:r>
              <a:rPr lang="en-US" altLang="ko-KR" sz="1400" b="1" dirty="0"/>
              <a:t>operator++ (Power&amp; op) </a:t>
            </a:r>
            <a:r>
              <a:rPr lang="en-US" altLang="ko-KR" sz="1400" dirty="0"/>
              <a:t>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op.kick</a:t>
            </a:r>
            <a:r>
              <a:rPr lang="en-US" altLang="ko-KR" sz="1400" dirty="0"/>
              <a:t>++;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op.punch</a:t>
            </a:r>
            <a:r>
              <a:rPr lang="en-US" altLang="ko-KR" sz="1400" dirty="0"/>
              <a:t>++;</a:t>
            </a:r>
          </a:p>
          <a:p>
            <a:pPr defTabSz="180000" fontAlgn="base" latinLnBrk="0"/>
            <a:r>
              <a:rPr lang="en-US" altLang="ko-KR" sz="1400" dirty="0"/>
              <a:t>	return op;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19754" y="5137026"/>
            <a:ext cx="3672408" cy="1532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Power operator++ (Power&amp; op,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x)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op;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op.kick</a:t>
            </a:r>
            <a:r>
              <a:rPr lang="en-US" altLang="ko-KR" sz="1400" dirty="0"/>
              <a:t>++;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op.punch</a:t>
            </a:r>
            <a:r>
              <a:rPr lang="en-US" altLang="ko-KR" sz="1400" dirty="0"/>
              <a:t>++;</a:t>
            </a:r>
          </a:p>
          <a:p>
            <a:pPr defTabSz="180000" fontAlgn="base" latinLnBrk="0"/>
            <a:r>
              <a:rPr lang="en-US" altLang="ko-KR" sz="1400" dirty="0"/>
              <a:t>	return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228558" y="1561885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172815" y="4446430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7600210" y="3650684"/>
            <a:ext cx="1436286" cy="510891"/>
          </a:xfrm>
          <a:prstGeom prst="wedgeRoundRectCallout">
            <a:avLst>
              <a:gd name="adj1" fmla="val -74806"/>
              <a:gd name="adj2" fmla="val 876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0</a:t>
            </a:r>
            <a:r>
              <a:rPr lang="ko-KR" altLang="en-US" sz="1000" dirty="0">
                <a:solidFill>
                  <a:schemeClr val="tx1"/>
                </a:solidFill>
              </a:rPr>
              <a:t>은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의미 없는 값으로 </a:t>
            </a:r>
            <a:r>
              <a:rPr lang="ko-KR" altLang="en-US" sz="1000" dirty="0" smtClean="0">
                <a:solidFill>
                  <a:schemeClr val="tx1"/>
                </a:solidFill>
              </a:rPr>
              <a:t>전위 </a:t>
            </a:r>
            <a:r>
              <a:rPr lang="ko-KR" altLang="en-US" sz="1000" dirty="0">
                <a:solidFill>
                  <a:schemeClr val="tx1"/>
                </a:solidFill>
              </a:rPr>
              <a:t>연산자와 구분하기 위함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9089" y="1387834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(a) </a:t>
            </a:r>
            <a:r>
              <a:rPr lang="ko-KR" altLang="en-US" dirty="0" smtClean="0"/>
              <a:t>전위 연산자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1560" y="4263638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(b) </a:t>
            </a:r>
            <a:r>
              <a:rPr lang="ko-KR" altLang="en-US" dirty="0" smtClean="0"/>
              <a:t>후위 연산자</a:t>
            </a:r>
            <a:endParaRPr lang="ko-KR" altLang="en-US" dirty="0"/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2936030" y="2448063"/>
            <a:ext cx="843999" cy="315562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5713819" y="1700384"/>
            <a:ext cx="626186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948272" y="1700384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사각형 설명선 36"/>
          <p:cNvSpPr/>
          <p:nvPr/>
        </p:nvSpPr>
        <p:spPr>
          <a:xfrm>
            <a:off x="2843816" y="5308595"/>
            <a:ext cx="843999" cy="315562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5621605" y="4560916"/>
            <a:ext cx="626186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856058" y="4560916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216098" y="4576574"/>
            <a:ext cx="112789" cy="73202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8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85254"/>
            <a:ext cx="4248472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7-13 ++</a:t>
            </a:r>
            <a:r>
              <a:rPr lang="ko-KR" altLang="en-US" dirty="0" smtClean="0"/>
              <a:t>연산자를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프렌드로</a:t>
            </a:r>
            <a:r>
              <a:rPr lang="ko-KR" altLang="en-US" dirty="0" smtClean="0"/>
              <a:t> 작성한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3633698"/>
            <a:ext cx="6406569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 this-&gt;kick = kick; this-&gt;punch = punch; 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</a:t>
            </a:r>
            <a:r>
              <a:rPr lang="en-US" altLang="ko-KR" sz="1200" b="1" dirty="0" smtClean="0"/>
              <a:t>Power&amp; </a:t>
            </a:r>
            <a:r>
              <a:rPr lang="en-US" altLang="ko-KR" sz="1200" b="1" dirty="0"/>
              <a:t>operator++(Power&amp; op);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</a:t>
            </a:r>
            <a:r>
              <a:rPr lang="ko-KR" altLang="en-US" sz="1200" dirty="0" err="1"/>
              <a:t>프렌드</a:t>
            </a:r>
            <a:r>
              <a:rPr lang="ko-KR" altLang="en-US" sz="1200" dirty="0"/>
              <a:t> 선언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friend Power operator++(Power&amp; op,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</a:t>
            </a:r>
            <a:r>
              <a:rPr lang="ko-KR" altLang="en-US" sz="1200" dirty="0" err="1"/>
              <a:t>프렌드</a:t>
            </a:r>
            <a:r>
              <a:rPr lang="ko-KR" altLang="en-US" sz="1200" dirty="0"/>
              <a:t>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51920" y="282421"/>
            <a:ext cx="512787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Power&amp; </a:t>
            </a:r>
            <a:r>
              <a:rPr lang="en-US" altLang="ko-KR" sz="1200" b="1" dirty="0"/>
              <a:t>operator++(Power&amp; op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{ // </a:t>
            </a:r>
            <a:r>
              <a:rPr lang="ko-KR" altLang="en-US" sz="1200" dirty="0" smtClean="0"/>
              <a:t>전</a:t>
            </a:r>
            <a:r>
              <a:rPr lang="ko-KR" altLang="en-US" sz="1200" dirty="0"/>
              <a:t>위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op.kick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op.punch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	return op; // </a:t>
            </a:r>
            <a:r>
              <a:rPr lang="ko-KR" altLang="en-US" sz="1200" dirty="0"/>
              <a:t>연산 결과 리턴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smtClean="0"/>
              <a:t>Power </a:t>
            </a:r>
            <a:r>
              <a:rPr lang="en-US" altLang="ko-KR" sz="1200" b="1" dirty="0"/>
              <a:t>operator++(Power&amp; op,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 </a:t>
            </a:r>
            <a:r>
              <a:rPr lang="en-US" altLang="ko-KR" sz="1200" dirty="0" smtClean="0"/>
              <a:t>{ // </a:t>
            </a:r>
            <a:r>
              <a:rPr lang="ko-KR" altLang="en-US" sz="1200" dirty="0" smtClean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</a:t>
            </a:r>
            <a:r>
              <a:rPr lang="ko-KR" altLang="en-US" sz="1200" dirty="0" smtClean="0"/>
              <a:t>구현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op; // </a:t>
            </a:r>
            <a:r>
              <a:rPr lang="ko-KR" altLang="en-US" sz="1200" dirty="0"/>
              <a:t>변경하기 전의 </a:t>
            </a:r>
            <a:r>
              <a:rPr lang="en-US" altLang="ko-KR" sz="1200" dirty="0"/>
              <a:t>op </a:t>
            </a:r>
            <a:r>
              <a:rPr lang="ko-KR" altLang="en-US" sz="1200" dirty="0"/>
              <a:t>상태 저장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op.kick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op.punch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	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 smtClean="0"/>
              <a:t>변경 이전의 </a:t>
            </a:r>
            <a:r>
              <a:rPr lang="en-US" altLang="ko-KR" sz="1200" dirty="0"/>
              <a:t>op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++a;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 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a++;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 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868144" y="4341644"/>
            <a:ext cx="3111652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kick=5,punch=7</a:t>
            </a:r>
          </a:p>
          <a:p>
            <a:r>
              <a:rPr lang="en-US" altLang="ko-KR" sz="1200" dirty="0"/>
              <a:t>kick=4,punch=6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703980" y="4293096"/>
            <a:ext cx="1332516" cy="412982"/>
          </a:xfrm>
          <a:prstGeom prst="wedgeRoundRectCallout">
            <a:avLst>
              <a:gd name="adj1" fmla="val -80568"/>
              <a:gd name="adj2" fmla="val 145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++a </a:t>
            </a:r>
            <a:r>
              <a:rPr lang="ko-KR" altLang="en-US" sz="1000" dirty="0">
                <a:solidFill>
                  <a:schemeClr val="tx1"/>
                </a:solidFill>
              </a:rPr>
              <a:t>실행 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703980" y="4816897"/>
            <a:ext cx="1332516" cy="344848"/>
          </a:xfrm>
          <a:prstGeom prst="wedgeRoundRectCallout">
            <a:avLst>
              <a:gd name="adj1" fmla="val -79523"/>
              <a:gd name="adj2" fmla="val -192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a++ </a:t>
            </a:r>
            <a:r>
              <a:rPr lang="ko-KR" altLang="en-US" sz="1000" dirty="0">
                <a:solidFill>
                  <a:schemeClr val="tx1"/>
                </a:solidFill>
              </a:rPr>
              <a:t>실행 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7148980" y="4450562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7148980" y="4797152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148548" y="548680"/>
            <a:ext cx="1332516" cy="344848"/>
          </a:xfrm>
          <a:prstGeom prst="wedgeRoundRectCallout">
            <a:avLst>
              <a:gd name="adj1" fmla="val -79523"/>
              <a:gd name="adj2" fmla="val -649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참조 매개 변수 사용에 주목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148548" y="1031418"/>
            <a:ext cx="1332516" cy="344848"/>
          </a:xfrm>
          <a:prstGeom prst="wedgeRoundRectCallout">
            <a:avLst>
              <a:gd name="adj1" fmla="val -83467"/>
              <a:gd name="adj2" fmla="val 752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참조 매개 변수 사용에 주목</a:t>
            </a:r>
          </a:p>
        </p:txBody>
      </p:sp>
    </p:spTree>
    <p:extLst>
      <p:ext uri="{BB962C8B-B14F-4D97-AF65-F5344CB8AC3E}">
        <p14:creationId xmlns:p14="http://schemas.microsoft.com/office/powerpoint/2010/main" val="4231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457400"/>
            <a:ext cx="8233398" cy="540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Circle </a:t>
            </a:r>
            <a:r>
              <a:rPr lang="ko-KR" altLang="en-US" dirty="0" smtClean="0"/>
              <a:t>클래스의 객체</a:t>
            </a:r>
            <a:r>
              <a:rPr lang="en-US" altLang="ko-KR" dirty="0"/>
              <a:t> </a:t>
            </a:r>
            <a:r>
              <a:rPr lang="en-US" altLang="ko-KR" dirty="0" smtClean="0"/>
              <a:t>donut, pizza</a:t>
            </a:r>
            <a:r>
              <a:rPr lang="ko-KR" altLang="en-US" dirty="0" smtClean="0"/>
              <a:t>가 있을 때</a:t>
            </a:r>
            <a:r>
              <a:rPr lang="en-US" altLang="ko-KR" dirty="0" smtClean="0"/>
              <a:t>, Circle </a:t>
            </a:r>
            <a:r>
              <a:rPr lang="ko-KR" altLang="en-US" dirty="0" smtClean="0"/>
              <a:t>클래스의 멤버로 연산자 함수를 작성할 수 없는 경우는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2000" dirty="0" smtClean="0"/>
              <a:t>① 3 &lt; donut    ② !donut     ③ pizza + 3.14    ④ pizza != donut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연산자 함수를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작성하는데 있어 </a:t>
            </a:r>
            <a:r>
              <a:rPr lang="en-US" altLang="ko-KR" dirty="0" smtClean="0"/>
              <a:t>friend</a:t>
            </a:r>
            <a:r>
              <a:rPr lang="ko-KR" altLang="en-US" dirty="0" smtClean="0"/>
              <a:t>는 왜 필요한가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157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7-14 </a:t>
            </a:r>
            <a:r>
              <a:rPr lang="ko-KR" altLang="en-US" dirty="0" smtClean="0"/>
              <a:t>참조를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연산자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1700808"/>
            <a:ext cx="496855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 = 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 = 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Power&amp; operator &lt;&lt;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n); </a:t>
            </a:r>
            <a:r>
              <a:rPr lang="en-US" altLang="ko-KR" sz="1200" dirty="0"/>
              <a:t>// </a:t>
            </a:r>
            <a:r>
              <a:rPr lang="ko-KR" altLang="en-US" sz="1200" dirty="0"/>
              <a:t>연산 후 </a:t>
            </a:r>
            <a:r>
              <a:rPr lang="en-US" altLang="ko-KR" sz="1200" dirty="0"/>
              <a:t>Power </a:t>
            </a:r>
            <a:r>
              <a:rPr lang="ko-KR" altLang="en-US" sz="1200" dirty="0"/>
              <a:t>객체의 참조 리턴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Power&amp; Power::operator &lt;&lt;(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kick += n;</a:t>
            </a:r>
          </a:p>
          <a:p>
            <a:pPr defTabSz="180000"/>
            <a:r>
              <a:rPr lang="en-US" altLang="ko-KR" sz="1200" dirty="0"/>
              <a:t>	punch += n;</a:t>
            </a:r>
          </a:p>
          <a:p>
            <a:pPr defTabSz="180000"/>
            <a:r>
              <a:rPr lang="en-US" altLang="ko-KR" sz="1200" dirty="0"/>
              <a:t>	return *this; // </a:t>
            </a:r>
            <a:r>
              <a:rPr lang="ko-KR" altLang="en-US" sz="1200" dirty="0"/>
              <a:t>이 객체의 참조 리턴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5707876" y="2862306"/>
            <a:ext cx="3168352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kick=15,punch=16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5707876" y="1700808"/>
            <a:ext cx="316835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a(1, 2);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a &lt;&lt; 3 &lt;&lt; 5 &lt;&lt; 6;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331640" y="4773344"/>
            <a:ext cx="817821" cy="267361"/>
          </a:xfrm>
          <a:prstGeom prst="wedgeRoundRectCallout">
            <a:avLst>
              <a:gd name="adj1" fmla="val -70757"/>
              <a:gd name="adj2" fmla="val 539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참조 리턴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7679008" y="2276356"/>
            <a:ext cx="1329533" cy="315562"/>
          </a:xfrm>
          <a:prstGeom prst="wedgeRoundRectCallout">
            <a:avLst>
              <a:gd name="adj1" fmla="val -71712"/>
              <a:gd name="adj2" fmla="val -574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en-US" altLang="ko-KR" sz="1000" dirty="0" smtClean="0">
                <a:solidFill>
                  <a:schemeClr val="tx1"/>
                </a:solidFill>
              </a:rPr>
              <a:t>, 5, 6</a:t>
            </a:r>
            <a:r>
              <a:rPr lang="ko-KR" altLang="en-US" sz="1000" dirty="0" smtClean="0">
                <a:solidFill>
                  <a:schemeClr val="tx1"/>
                </a:solidFill>
              </a:rPr>
              <a:t>이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순서대로 </a:t>
            </a:r>
            <a:r>
              <a:rPr lang="ko-KR" altLang="en-US" sz="1000" dirty="0">
                <a:solidFill>
                  <a:schemeClr val="tx1"/>
                </a:solidFill>
              </a:rPr>
              <a:t>더해진다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95536" y="1312791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Power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객체의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kick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과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punch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정수를 더하는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&lt;&lt;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연산자를 멤버 함수로 작성하라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877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프렌드</a:t>
            </a:r>
            <a:r>
              <a:rPr lang="ko-KR" altLang="en-US" dirty="0" smtClean="0"/>
              <a:t> 선언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3338989"/>
            <a:ext cx="619268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{</a:t>
            </a:r>
          </a:p>
          <a:p>
            <a:pPr defTabSz="180000" fontAlgn="base" latinLnBrk="0"/>
            <a:r>
              <a:rPr lang="en-US" altLang="ko-KR" sz="1400" dirty="0"/>
              <a:t>	.............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friend </a:t>
            </a:r>
            <a:r>
              <a:rPr lang="en-US" altLang="ko-KR" sz="1400" b="1" dirty="0" err="1"/>
              <a:t>bool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RectManager</a:t>
            </a:r>
            <a:r>
              <a:rPr lang="en-US" altLang="ko-KR" sz="1400" b="1" dirty="0"/>
              <a:t>::equals(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r,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s</a:t>
            </a:r>
            <a:r>
              <a:rPr lang="en-US" altLang="ko-KR" sz="1400" b="1" dirty="0" smtClean="0"/>
              <a:t>);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76051" y="2989964"/>
            <a:ext cx="7238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RectManager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equals()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멤버 함수를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클래스에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프렌드로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 선언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59632" y="1689902"/>
            <a:ext cx="619268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class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</a:t>
            </a:r>
            <a:r>
              <a:rPr lang="en-US" altLang="ko-KR" sz="1400" dirty="0"/>
              <a:t>{ //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선언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	friend </a:t>
            </a:r>
            <a:r>
              <a:rPr lang="en-US" altLang="ko-KR" sz="1400" b="1" dirty="0" err="1"/>
              <a:t>bool</a:t>
            </a:r>
            <a:r>
              <a:rPr lang="en-US" altLang="ko-KR" sz="1400" b="1" dirty="0"/>
              <a:t> 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r,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s);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6051" y="1331476"/>
            <a:ext cx="5048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외부 함수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equals()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를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클래스에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프렌드로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 선언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9632" y="5139769"/>
            <a:ext cx="620016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{</a:t>
            </a:r>
          </a:p>
          <a:p>
            <a:pPr defTabSz="180000" fontAlgn="base" latinLnBrk="0"/>
            <a:r>
              <a:rPr lang="en-US" altLang="ko-KR" sz="1400" dirty="0"/>
              <a:t>	.............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friend </a:t>
            </a:r>
            <a:r>
              <a:rPr lang="en-US" altLang="ko-KR" sz="1400" b="1" dirty="0" err="1"/>
              <a:t>RectManager</a:t>
            </a:r>
            <a:r>
              <a:rPr lang="en-US" altLang="ko-KR" sz="1400" b="1" dirty="0"/>
              <a:t>; 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6051" y="4700756"/>
            <a:ext cx="692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RectManager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클래스의 모든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멤버 함수를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클래스에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프렌드로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 선언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8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7–1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 만들</a:t>
            </a:r>
            <a:r>
              <a:rPr lang="ko-KR" altLang="en-US" dirty="0"/>
              <a:t>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402805"/>
            <a:ext cx="6480720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bool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equals(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r,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s); // equals() </a:t>
            </a:r>
            <a:r>
              <a:rPr lang="ko-KR" altLang="en-US" sz="1400" dirty="0"/>
              <a:t>함수 선언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/>
              <a:t>class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</a:t>
            </a:r>
            <a:r>
              <a:rPr lang="en-US" altLang="ko-KR" sz="1400" dirty="0"/>
              <a:t>{ //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선언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width, height;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height)  { 	</a:t>
            </a:r>
            <a:r>
              <a:rPr lang="en-US" altLang="ko-KR" sz="1400" dirty="0" smtClean="0"/>
              <a:t>this-</a:t>
            </a:r>
            <a:r>
              <a:rPr lang="en-US" altLang="ko-KR" sz="1400" dirty="0"/>
              <a:t>&gt;width = width; this-&gt;height = height;	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/>
            <a:r>
              <a:rPr lang="en-US" altLang="ko-KR" sz="1400" b="1" dirty="0" smtClean="0"/>
              <a:t>	friend </a:t>
            </a:r>
            <a:r>
              <a:rPr lang="en-US" altLang="ko-KR" sz="1400" b="1" dirty="0" err="1"/>
              <a:t>bool</a:t>
            </a:r>
            <a:r>
              <a:rPr lang="en-US" altLang="ko-KR" sz="1400" b="1" dirty="0"/>
              <a:t> 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r,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s</a:t>
            </a:r>
            <a:r>
              <a:rPr lang="en-US" altLang="ko-KR" sz="1400" b="1" dirty="0" smtClean="0"/>
              <a:t>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 smtClean="0"/>
              <a:t>bool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r,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s) </a:t>
            </a:r>
            <a:r>
              <a:rPr lang="en-US" altLang="ko-KR" sz="1400" dirty="0"/>
              <a:t>{ // </a:t>
            </a:r>
            <a:r>
              <a:rPr lang="ko-KR" altLang="en-US" sz="1400" dirty="0"/>
              <a:t>외부 함수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if(</a:t>
            </a:r>
            <a:r>
              <a:rPr lang="en-US" altLang="ko-KR" sz="1400" dirty="0" err="1"/>
              <a:t>r.width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s.width</a:t>
            </a:r>
            <a:r>
              <a:rPr lang="en-US" altLang="ko-KR" sz="1400" dirty="0"/>
              <a:t> &amp;&amp; </a:t>
            </a:r>
            <a:r>
              <a:rPr lang="en-US" altLang="ko-KR" sz="1400" dirty="0" err="1"/>
              <a:t>r.height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s.height</a:t>
            </a:r>
            <a:r>
              <a:rPr lang="en-US" altLang="ko-KR" sz="1400" dirty="0"/>
              <a:t>) return true; </a:t>
            </a:r>
          </a:p>
          <a:p>
            <a:pPr defTabSz="180000"/>
            <a:r>
              <a:rPr lang="en-US" altLang="ko-KR" sz="1400" dirty="0"/>
              <a:t>	else return false;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a(3,4), b(4,5);</a:t>
            </a:r>
          </a:p>
          <a:p>
            <a:pPr defTabSz="180000"/>
            <a:r>
              <a:rPr lang="en-US" altLang="ko-KR" sz="1400" dirty="0"/>
              <a:t>	if(</a:t>
            </a:r>
            <a:r>
              <a:rPr lang="en-US" altLang="ko-KR" sz="1400" b="1" dirty="0"/>
              <a:t>equals(a, b)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"equal"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else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"not equal"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7308304" y="6142564"/>
            <a:ext cx="966931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not equal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355976" y="3691357"/>
            <a:ext cx="1224136" cy="352907"/>
          </a:xfrm>
          <a:prstGeom prst="wedgeRoundRectCallout">
            <a:avLst>
              <a:gd name="adj1" fmla="val -86396"/>
              <a:gd name="adj2" fmla="val -357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equals() </a:t>
            </a:r>
            <a:r>
              <a:rPr lang="ko-KR" altLang="en-US" sz="1000" dirty="0">
                <a:solidFill>
                  <a:schemeClr val="tx1"/>
                </a:solidFill>
              </a:rPr>
              <a:t>함수를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프렌드로</a:t>
            </a:r>
            <a:r>
              <a:rPr lang="ko-KR" altLang="en-US" sz="1000" dirty="0">
                <a:solidFill>
                  <a:schemeClr val="tx1"/>
                </a:solidFill>
              </a:rPr>
              <a:t> 선언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923928" y="4851913"/>
            <a:ext cx="2304256" cy="504056"/>
          </a:xfrm>
          <a:prstGeom prst="wedgeRoundRectCallout">
            <a:avLst>
              <a:gd name="adj1" fmla="val -69975"/>
              <a:gd name="adj2" fmla="val -941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equals() </a:t>
            </a:r>
            <a:r>
              <a:rPr lang="ko-KR" altLang="en-US" sz="1000" dirty="0">
                <a:solidFill>
                  <a:schemeClr val="tx1"/>
                </a:solidFill>
              </a:rPr>
              <a:t>함수는 </a:t>
            </a:r>
            <a:r>
              <a:rPr lang="en-US" altLang="ko-KR" sz="1000" dirty="0">
                <a:solidFill>
                  <a:schemeClr val="tx1"/>
                </a:solidFill>
              </a:rPr>
              <a:t>private </a:t>
            </a:r>
            <a:r>
              <a:rPr lang="ko-KR" altLang="en-US" sz="1000" dirty="0">
                <a:solidFill>
                  <a:schemeClr val="tx1"/>
                </a:solidFill>
              </a:rPr>
              <a:t>속성을 가진 </a:t>
            </a:r>
            <a:r>
              <a:rPr lang="en-US" altLang="ko-KR" sz="1000" dirty="0">
                <a:solidFill>
                  <a:schemeClr val="tx1"/>
                </a:solidFill>
              </a:rPr>
              <a:t>width, height</a:t>
            </a:r>
            <a:r>
              <a:rPr lang="ko-KR" altLang="en-US" sz="1000" dirty="0">
                <a:solidFill>
                  <a:schemeClr val="tx1"/>
                </a:solidFill>
              </a:rPr>
              <a:t>에 접근할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203848" y="1772816"/>
            <a:ext cx="2520280" cy="504056"/>
          </a:xfrm>
          <a:prstGeom prst="wedgeRoundRectCallout">
            <a:avLst>
              <a:gd name="adj1" fmla="val -109176"/>
              <a:gd name="adj2" fmla="val 413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Rect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클래스가 선언되기 전에 먼저 참조되는 컴파일 오류</a:t>
            </a:r>
            <a:r>
              <a:rPr lang="en-US" altLang="ko-KR" sz="1000" dirty="0">
                <a:solidFill>
                  <a:schemeClr val="tx1"/>
                </a:solidFill>
              </a:rPr>
              <a:t>(forward reference)</a:t>
            </a:r>
            <a:r>
              <a:rPr lang="ko-KR" altLang="en-US" sz="1000" dirty="0">
                <a:solidFill>
                  <a:schemeClr val="tx1"/>
                </a:solidFill>
              </a:rPr>
              <a:t>를 막기 위한 </a:t>
            </a:r>
            <a:r>
              <a:rPr lang="ko-KR" altLang="en-US" sz="1000" dirty="0" smtClean="0">
                <a:solidFill>
                  <a:schemeClr val="tx1"/>
                </a:solidFill>
              </a:rPr>
              <a:t>선언문</a:t>
            </a:r>
            <a:r>
              <a:rPr lang="en-US" altLang="ko-KR" sz="1000" dirty="0" smtClean="0">
                <a:solidFill>
                  <a:schemeClr val="tx1"/>
                </a:solidFill>
              </a:rPr>
              <a:t>(forward declaration)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711649" y="5589240"/>
            <a:ext cx="2160240" cy="403772"/>
          </a:xfrm>
          <a:prstGeom prst="wedgeRoundRectCallout">
            <a:avLst>
              <a:gd name="adj1" fmla="val 2487"/>
              <a:gd name="adj2" fmla="val 823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와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는 동일한 크기의 사각형이므로 </a:t>
            </a:r>
            <a:r>
              <a:rPr lang="en-US" altLang="ko-KR" sz="1000" dirty="0">
                <a:solidFill>
                  <a:schemeClr val="tx1"/>
                </a:solidFill>
              </a:rPr>
              <a:t>“not equal”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3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7–2 </a:t>
            </a:r>
            <a:r>
              <a:rPr lang="ko-KR" altLang="en-US" dirty="0" smtClean="0"/>
              <a:t>다른 클래스의 멤버 함수를 </a:t>
            </a:r>
            <a:r>
              <a:rPr lang="ko-KR" altLang="en-US" dirty="0" err="1" smtClean="0"/>
              <a:t>프렌드로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49469" y="1037049"/>
            <a:ext cx="5771003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RectManager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en-US" altLang="ko-KR" sz="1200" dirty="0" err="1"/>
              <a:t>RectManager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 선언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bool</a:t>
            </a:r>
            <a:r>
              <a:rPr lang="en-US" altLang="ko-KR" sz="1200" b="1" dirty="0"/>
              <a:t> equals(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r,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s);</a:t>
            </a:r>
          </a:p>
          <a:p>
            <a:pPr defTabSz="180000"/>
            <a:r>
              <a:rPr lang="en-US" altLang="ko-KR" sz="1200" dirty="0" smtClean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 선언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width, height;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width,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height) { this-&gt;width = width; this-&gt;height = height;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</a:t>
            </a:r>
            <a:r>
              <a:rPr lang="en-US" altLang="ko-KR" sz="1200" b="1" dirty="0" err="1"/>
              <a:t>bool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RectManager</a:t>
            </a:r>
            <a:r>
              <a:rPr lang="en-US" altLang="ko-KR" sz="1200" b="1" dirty="0"/>
              <a:t>::equals(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r,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s);</a:t>
            </a:r>
            <a:r>
              <a:rPr lang="en-US" altLang="ko-KR" sz="1200" dirty="0"/>
              <a:t>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RectManager</a:t>
            </a:r>
            <a:r>
              <a:rPr lang="en-US" altLang="ko-KR" sz="1200" dirty="0"/>
              <a:t>::equals(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r,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s) {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r.width</a:t>
            </a:r>
            <a:r>
              <a:rPr lang="en-US" altLang="ko-KR" sz="1200" dirty="0"/>
              <a:t> == </a:t>
            </a:r>
            <a:r>
              <a:rPr lang="en-US" altLang="ko-KR" sz="1200" dirty="0" err="1"/>
              <a:t>s.width</a:t>
            </a:r>
            <a:r>
              <a:rPr lang="en-US" altLang="ko-KR" sz="1200" dirty="0"/>
              <a:t> &amp;&amp; </a:t>
            </a:r>
            <a:r>
              <a:rPr lang="en-US" altLang="ko-KR" sz="1200" dirty="0" err="1"/>
              <a:t>r.height</a:t>
            </a:r>
            <a:r>
              <a:rPr lang="en-US" altLang="ko-KR" sz="1200" dirty="0"/>
              <a:t> == </a:t>
            </a:r>
            <a:r>
              <a:rPr lang="en-US" altLang="ko-KR" sz="1200" dirty="0" err="1"/>
              <a:t>s.height</a:t>
            </a:r>
            <a:r>
              <a:rPr lang="en-US" altLang="ko-KR" sz="1200" dirty="0"/>
              <a:t>) return true; </a:t>
            </a:r>
          </a:p>
          <a:p>
            <a:pPr defTabSz="180000"/>
            <a:r>
              <a:rPr lang="en-US" altLang="ko-KR" sz="1200" dirty="0"/>
              <a:t>	else return false;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a(3,4), b(3,4);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RectManager</a:t>
            </a:r>
            <a:r>
              <a:rPr lang="en-US" altLang="ko-KR" sz="1200" b="1" dirty="0"/>
              <a:t> man;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man.equals</a:t>
            </a:r>
            <a:r>
              <a:rPr lang="en-US" altLang="ko-KR" sz="1200" b="1" dirty="0"/>
              <a:t>(a, b)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"equal"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"not equal"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257381" y="6392361"/>
            <a:ext cx="567784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equal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510106" y="4730707"/>
            <a:ext cx="1427447" cy="536494"/>
          </a:xfrm>
          <a:prstGeom prst="wedgeRoundRectCallout">
            <a:avLst>
              <a:gd name="adj1" fmla="val -69461"/>
              <a:gd name="adj2" fmla="val -553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RectManager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클래스의 </a:t>
            </a:r>
            <a:r>
              <a:rPr lang="en-US" altLang="ko-KR" sz="1000" dirty="0">
                <a:solidFill>
                  <a:schemeClr val="tx1"/>
                </a:solidFill>
              </a:rPr>
              <a:t>equals() </a:t>
            </a:r>
            <a:r>
              <a:rPr lang="ko-KR" altLang="en-US" sz="1000" dirty="0">
                <a:solidFill>
                  <a:schemeClr val="tx1"/>
                </a:solidFill>
              </a:rPr>
              <a:t>멤버를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프렌드로</a:t>
            </a:r>
            <a:r>
              <a:rPr lang="ko-KR" altLang="en-US" sz="1000" dirty="0">
                <a:solidFill>
                  <a:schemeClr val="tx1"/>
                </a:solidFill>
              </a:rPr>
              <a:t> 선언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45213" y="5759441"/>
            <a:ext cx="1944216" cy="403772"/>
          </a:xfrm>
          <a:prstGeom prst="wedgeRoundRectCallout">
            <a:avLst>
              <a:gd name="adj1" fmla="val 41173"/>
              <a:gd name="adj2" fmla="val 1089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와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는 동일한 크기의 사각형이므로 </a:t>
            </a:r>
            <a:r>
              <a:rPr lang="en-US" altLang="ko-KR" sz="1000" dirty="0">
                <a:solidFill>
                  <a:schemeClr val="tx1"/>
                </a:solidFill>
              </a:rPr>
              <a:t>“equal”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425733" y="1294945"/>
            <a:ext cx="2520280" cy="504056"/>
          </a:xfrm>
          <a:prstGeom prst="wedgeRoundRectCallout">
            <a:avLst>
              <a:gd name="adj1" fmla="val -109176"/>
              <a:gd name="adj2" fmla="val 413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Rect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클래스가 선언되기 전에 먼저 참조되는 컴파일 오류</a:t>
            </a:r>
            <a:r>
              <a:rPr lang="en-US" altLang="ko-KR" sz="1000" dirty="0">
                <a:solidFill>
                  <a:schemeClr val="tx1"/>
                </a:solidFill>
              </a:rPr>
              <a:t>(forward reference)</a:t>
            </a:r>
            <a:r>
              <a:rPr lang="ko-KR" altLang="en-US" sz="1000" dirty="0">
                <a:solidFill>
                  <a:schemeClr val="tx1"/>
                </a:solidFill>
              </a:rPr>
              <a:t>를 막기 위한 </a:t>
            </a:r>
            <a:r>
              <a:rPr lang="ko-KR" altLang="en-US" sz="1000" dirty="0" smtClean="0">
                <a:solidFill>
                  <a:schemeClr val="tx1"/>
                </a:solidFill>
              </a:rPr>
              <a:t>선언문</a:t>
            </a:r>
            <a:r>
              <a:rPr lang="en-US" altLang="ko-KR" sz="1000" dirty="0" smtClean="0">
                <a:solidFill>
                  <a:schemeClr val="tx1"/>
                </a:solidFill>
              </a:rPr>
              <a:t>(forward declaration)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5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7–3 </a:t>
            </a:r>
            <a:r>
              <a:rPr lang="ko-KR" altLang="en-US" dirty="0" smtClean="0"/>
              <a:t>다른 클래스 전체를 </a:t>
            </a:r>
            <a:r>
              <a:rPr lang="ko-KR" altLang="en-US" dirty="0" err="1" smtClean="0"/>
              <a:t>프렌드로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0" y="1559689"/>
            <a:ext cx="5976665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RectManager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en-US" altLang="ko-KR" sz="1200" dirty="0" err="1"/>
              <a:t>RectManager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 선언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equals(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r,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s);</a:t>
            </a:r>
          </a:p>
          <a:p>
            <a:pPr defTabSz="180000"/>
            <a:r>
              <a:rPr lang="en-US" altLang="ko-KR" sz="1200" dirty="0"/>
              <a:t>	void copy(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&amp; 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&amp;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 선언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width, height;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width,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height)  { this-&gt;width = width; this-&gt;height = height;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</a:t>
            </a:r>
            <a:r>
              <a:rPr lang="en-US" altLang="ko-KR" sz="1200" b="1" dirty="0" err="1"/>
              <a:t>RectManager</a:t>
            </a:r>
            <a:r>
              <a:rPr lang="en-US" altLang="ko-KR" sz="1200" b="1" dirty="0" smtClean="0"/>
              <a:t>;</a:t>
            </a:r>
          </a:p>
          <a:p>
            <a:pPr defTabSz="180000"/>
            <a:r>
              <a:rPr lang="en-US" altLang="ko-KR" sz="1200" dirty="0" smtClean="0"/>
              <a:t>};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RectManager</a:t>
            </a:r>
            <a:r>
              <a:rPr lang="en-US" altLang="ko-KR" sz="1200" dirty="0"/>
              <a:t>::equals(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r,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s) { // r</a:t>
            </a:r>
            <a:r>
              <a:rPr lang="ko-KR" altLang="en-US" sz="1200" dirty="0"/>
              <a:t>과 </a:t>
            </a:r>
            <a:r>
              <a:rPr lang="en-US" altLang="ko-KR" sz="1200" dirty="0"/>
              <a:t>s</a:t>
            </a:r>
            <a:r>
              <a:rPr lang="ko-KR" altLang="en-US" sz="1200" dirty="0"/>
              <a:t>가 같으면 </a:t>
            </a:r>
            <a:r>
              <a:rPr lang="en-US" altLang="ko-KR" sz="1200" dirty="0"/>
              <a:t>true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r.width</a:t>
            </a:r>
            <a:r>
              <a:rPr lang="en-US" altLang="ko-KR" sz="1200" dirty="0"/>
              <a:t> == </a:t>
            </a:r>
            <a:r>
              <a:rPr lang="en-US" altLang="ko-KR" sz="1200" dirty="0" err="1"/>
              <a:t>s.width</a:t>
            </a:r>
            <a:r>
              <a:rPr lang="en-US" altLang="ko-KR" sz="1200" dirty="0"/>
              <a:t> &amp;&amp; </a:t>
            </a:r>
            <a:r>
              <a:rPr lang="en-US" altLang="ko-KR" sz="1200" dirty="0" err="1"/>
              <a:t>r.height</a:t>
            </a:r>
            <a:r>
              <a:rPr lang="en-US" altLang="ko-KR" sz="1200" dirty="0"/>
              <a:t> == </a:t>
            </a:r>
            <a:r>
              <a:rPr lang="en-US" altLang="ko-KR" sz="1200" dirty="0" err="1"/>
              <a:t>s.height</a:t>
            </a:r>
            <a:r>
              <a:rPr lang="en-US" altLang="ko-KR" sz="1200" dirty="0"/>
              <a:t>) return true; </a:t>
            </a:r>
          </a:p>
          <a:p>
            <a:pPr defTabSz="180000"/>
            <a:r>
              <a:rPr lang="en-US" altLang="ko-KR" sz="1200" dirty="0"/>
              <a:t>	else return false;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RectManager</a:t>
            </a:r>
            <a:r>
              <a:rPr lang="en-US" altLang="ko-KR" sz="1200" dirty="0"/>
              <a:t>::copy(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&amp; 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&amp;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) { // </a:t>
            </a:r>
            <a:r>
              <a:rPr lang="en-US" altLang="ko-KR" sz="1200" dirty="0" err="1"/>
              <a:t>src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dest</a:t>
            </a:r>
            <a:r>
              <a:rPr lang="ko-KR" altLang="en-US" sz="1200" dirty="0"/>
              <a:t>에 복사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dest.width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src.width</a:t>
            </a:r>
            <a:r>
              <a:rPr lang="en-US" altLang="ko-KR" sz="1200" dirty="0"/>
              <a:t>;  </a:t>
            </a:r>
            <a:r>
              <a:rPr lang="en-US" altLang="ko-KR" sz="1200" dirty="0" err="1"/>
              <a:t>dest.height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src.height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957709" y="1919729"/>
            <a:ext cx="403244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a(3,4), b(5,6);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RectManager</a:t>
            </a:r>
            <a:r>
              <a:rPr lang="en-US" altLang="ko-KR" sz="1200" b="1" dirty="0"/>
              <a:t> man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man.copy</a:t>
            </a:r>
            <a:r>
              <a:rPr lang="en-US" altLang="ko-KR" sz="1200" b="1" dirty="0"/>
              <a:t>(b, a); </a:t>
            </a:r>
            <a:r>
              <a:rPr lang="en-US" altLang="ko-KR" sz="1200" dirty="0"/>
              <a:t>// a</a:t>
            </a:r>
            <a:r>
              <a:rPr lang="ko-KR" altLang="en-US" sz="1200" dirty="0"/>
              <a:t>를 </a:t>
            </a:r>
            <a:r>
              <a:rPr lang="en-US" altLang="ko-KR" sz="1200" dirty="0"/>
              <a:t>b</a:t>
            </a:r>
            <a:r>
              <a:rPr lang="ko-KR" altLang="en-US" sz="1200" dirty="0"/>
              <a:t>에 복사한다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man.equals</a:t>
            </a:r>
            <a:r>
              <a:rPr lang="en-US" altLang="ko-KR" sz="1200" b="1" dirty="0"/>
              <a:t>(a, b)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"equal"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"not equal"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8422373" y="3543764"/>
            <a:ext cx="567784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equal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812955" y="2227546"/>
            <a:ext cx="1584175" cy="392478"/>
          </a:xfrm>
          <a:prstGeom prst="wedgeRoundRectCallout">
            <a:avLst>
              <a:gd name="adj1" fmla="val -88471"/>
              <a:gd name="adj2" fmla="val 797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width, height</a:t>
            </a:r>
            <a:r>
              <a:rPr lang="ko-KR" altLang="en-US" sz="1000" dirty="0">
                <a:solidFill>
                  <a:schemeClr val="tx1"/>
                </a:solidFill>
              </a:rPr>
              <a:t> 값이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와 같아진다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884368" y="4159216"/>
            <a:ext cx="1198530" cy="781951"/>
          </a:xfrm>
          <a:prstGeom prst="wedgeRoundRectCallout">
            <a:avLst>
              <a:gd name="adj1" fmla="val 31593"/>
              <a:gd name="adj2" fmla="val -896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man.copy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b,a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를 통해 객체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와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의 크기가 동일하므로  </a:t>
            </a:r>
            <a:r>
              <a:rPr lang="en-US" altLang="ko-KR" sz="1000" dirty="0">
                <a:solidFill>
                  <a:schemeClr val="tx1"/>
                </a:solidFill>
              </a:rPr>
              <a:t>“equal”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195736" y="1775713"/>
            <a:ext cx="2520280" cy="504056"/>
          </a:xfrm>
          <a:prstGeom prst="wedgeRoundRectCallout">
            <a:avLst>
              <a:gd name="adj1" fmla="val -95414"/>
              <a:gd name="adj2" fmla="val 518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Rect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클래스가 선언되기 전에 먼저 참조되는 컴파일 오류</a:t>
            </a:r>
            <a:r>
              <a:rPr lang="en-US" altLang="ko-KR" sz="1000" dirty="0">
                <a:solidFill>
                  <a:schemeClr val="tx1"/>
                </a:solidFill>
              </a:rPr>
              <a:t>(forward reference)</a:t>
            </a:r>
            <a:r>
              <a:rPr lang="ko-KR" altLang="en-US" sz="1000" dirty="0">
                <a:solidFill>
                  <a:schemeClr val="tx1"/>
                </a:solidFill>
              </a:rPr>
              <a:t>를 막기 위한 </a:t>
            </a:r>
            <a:r>
              <a:rPr lang="ko-KR" altLang="en-US" sz="1000" dirty="0" smtClean="0">
                <a:solidFill>
                  <a:schemeClr val="tx1"/>
                </a:solidFill>
              </a:rPr>
              <a:t>선언문</a:t>
            </a:r>
            <a:r>
              <a:rPr lang="en-US" altLang="ko-KR" sz="1000" dirty="0" smtClean="0">
                <a:solidFill>
                  <a:schemeClr val="tx1"/>
                </a:solidFill>
              </a:rPr>
              <a:t>(forward declaration)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663788" y="4368001"/>
            <a:ext cx="1584176" cy="440987"/>
          </a:xfrm>
          <a:prstGeom prst="wedgeRoundRectCallout">
            <a:avLst>
              <a:gd name="adj1" fmla="val -94672"/>
              <a:gd name="adj2" fmla="val -291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RectManager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클래스를 </a:t>
            </a:r>
            <a:r>
              <a:rPr lang="ko-KR" altLang="en-US" sz="1000" dirty="0" err="1">
                <a:solidFill>
                  <a:schemeClr val="tx1"/>
                </a:solidFill>
              </a:rPr>
              <a:t>프렌드</a:t>
            </a:r>
            <a:r>
              <a:rPr lang="ko-KR" altLang="en-US" sz="1000" dirty="0">
                <a:solidFill>
                  <a:schemeClr val="tx1"/>
                </a:solidFill>
              </a:rPr>
              <a:t> 함수로 선언</a:t>
            </a:r>
          </a:p>
        </p:txBody>
      </p:sp>
    </p:spTree>
    <p:extLst>
      <p:ext uri="{BB962C8B-B14F-4D97-AF65-F5344CB8AC3E}">
        <p14:creationId xmlns:p14="http://schemas.microsoft.com/office/powerpoint/2010/main" val="582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711880" cy="5400600"/>
          </a:xfrm>
        </p:spPr>
        <p:txBody>
          <a:bodyPr/>
          <a:lstStyle/>
          <a:p>
            <a:r>
              <a:rPr lang="ko-KR" altLang="en-US" dirty="0" err="1" smtClean="0"/>
              <a:t>프렌드</a:t>
            </a:r>
            <a:r>
              <a:rPr lang="en-US" altLang="ko-KR" dirty="0"/>
              <a:t> </a:t>
            </a:r>
            <a:r>
              <a:rPr lang="ko-KR" altLang="en-US" dirty="0" smtClean="0"/>
              <a:t>함수에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대해서 틀린 것은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sz="2000" dirty="0" smtClean="0"/>
              <a:t>① </a:t>
            </a:r>
            <a:r>
              <a:rPr lang="ko-KR" altLang="en-US" sz="2000" dirty="0" err="1" smtClean="0"/>
              <a:t>프렌드</a:t>
            </a:r>
            <a:r>
              <a:rPr lang="ko-KR" altLang="en-US" sz="2000" dirty="0" smtClean="0"/>
              <a:t> 함수로 초대하기 위해 클래스 내에 </a:t>
            </a:r>
            <a:r>
              <a:rPr lang="en-US" altLang="ko-KR" sz="2000" dirty="0" smtClean="0"/>
              <a:t>friend </a:t>
            </a:r>
            <a:r>
              <a:rPr lang="ko-KR" altLang="en-US" sz="2000" dirty="0" smtClean="0"/>
              <a:t>키워드로 선언한다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② </a:t>
            </a:r>
            <a:r>
              <a:rPr lang="ko-KR" altLang="en-US" sz="2000" dirty="0" err="1" smtClean="0"/>
              <a:t>프렌드</a:t>
            </a:r>
            <a:r>
              <a:rPr lang="ko-KR" altLang="en-US" sz="2000" dirty="0" smtClean="0"/>
              <a:t> 함수는 클래스의 멤버함수이다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③ </a:t>
            </a:r>
            <a:r>
              <a:rPr lang="ko-KR" altLang="en-US" sz="2000" dirty="0" err="1" smtClean="0"/>
              <a:t>프렌드</a:t>
            </a:r>
            <a:r>
              <a:rPr lang="ko-KR" altLang="en-US" sz="2000" dirty="0" smtClean="0"/>
              <a:t> 함수는 연산자 중복에서 이용된다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④ </a:t>
            </a:r>
            <a:r>
              <a:rPr lang="ko-KR" altLang="en-US" sz="2000" dirty="0" err="1" smtClean="0"/>
              <a:t>프렌드</a:t>
            </a:r>
            <a:r>
              <a:rPr lang="ko-KR" altLang="en-US" sz="2000" dirty="0" smtClean="0"/>
              <a:t> 함수의 개수는 제한이 없다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020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9316</TotalTime>
  <Words>2547</Words>
  <Application>Microsoft Office PowerPoint</Application>
  <PresentationFormat>화면 슬라이드 쇼(4:3)</PresentationFormat>
  <Paragraphs>1104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맑은 고딕</vt:lpstr>
      <vt:lpstr>바탕</vt:lpstr>
      <vt:lpstr>휴먼편지체</vt:lpstr>
      <vt:lpstr>Arial</vt:lpstr>
      <vt:lpstr>Wingdings</vt:lpstr>
      <vt:lpstr>Wingdings 2</vt:lpstr>
      <vt:lpstr>가을</vt:lpstr>
      <vt:lpstr>PowerPoint 프레젠테이션</vt:lpstr>
      <vt:lpstr>학습 목표</vt:lpstr>
      <vt:lpstr>C++ 프렌드</vt:lpstr>
      <vt:lpstr>프렌드로 초대하는 3 가지 유형</vt:lpstr>
      <vt:lpstr>프렌드 선언 3 종류</vt:lpstr>
      <vt:lpstr>예제 7–1 프렌드 함수 만들기</vt:lpstr>
      <vt:lpstr>예제 7–2 다른 클래스의 멤버 함수를 프렌드로 선언</vt:lpstr>
      <vt:lpstr>예제 7–3 다른 클래스 전체를 프렌드로 선언</vt:lpstr>
      <vt:lpstr>CHECK TIME</vt:lpstr>
      <vt:lpstr>CHECK TIME</vt:lpstr>
      <vt:lpstr>연산자 중복</vt:lpstr>
      <vt:lpstr>연산자 중복의 사례 : + 연산자에 대해</vt:lpstr>
      <vt:lpstr>연산자 중복의 특징</vt:lpstr>
      <vt:lpstr>연산자 함수</vt:lpstr>
      <vt:lpstr>+와 == 연산자의 작성 사례</vt:lpstr>
      <vt:lpstr>CHECK TIME</vt:lpstr>
      <vt:lpstr>앞으로 연산자 함수 작성에 사용할 클래스</vt:lpstr>
      <vt:lpstr>멤버 함수로 이항 연산자 구현</vt:lpstr>
      <vt:lpstr>이항 연산자 중복 : + 연산자</vt:lpstr>
      <vt:lpstr>예제 7-4 두 개의 Power 객체를 더하는 + 연산자 작성</vt:lpstr>
      <vt:lpstr>== 연산자 중복</vt:lpstr>
      <vt:lpstr>예제 7-5 두 개의 Power 객체를 비교하는 == 연산자 작성</vt:lpstr>
      <vt:lpstr>예제 7-5 두 개의 Power 객체를 비교하는 == 연산자 작성</vt:lpstr>
      <vt:lpstr>+= 연산자 중복</vt:lpstr>
      <vt:lpstr>예제 7-6 두 Power 객체를 더하는 += 연산자 작성 </vt:lpstr>
      <vt:lpstr>예제 7-6 두 Power 객체를 더하는 += 연산자 작성 </vt:lpstr>
      <vt:lpstr>+ 연산자 작성(실습): b = a + 2;</vt:lpstr>
      <vt:lpstr>+ 연산자 작성(실습): b = a + 2;</vt:lpstr>
      <vt:lpstr>CHECK TIME</vt:lpstr>
      <vt:lpstr>멤버 함수로 단항 연산자 구현</vt:lpstr>
      <vt:lpstr>단항 연산자 중복</vt:lpstr>
      <vt:lpstr>전위 ++ 연산자 중복</vt:lpstr>
      <vt:lpstr>예제 7-8 전위 ++ 연산자 작성</vt:lpstr>
      <vt:lpstr>예제 7-8 전위 ++ 연산자 작성</vt:lpstr>
      <vt:lpstr>예제 7-9(실습) Power 클래스에 ! 연산자 작성</vt:lpstr>
      <vt:lpstr>후위 연산자 중복, ++ 연산자</vt:lpstr>
      <vt:lpstr>예제 7-10 후위 ++ 연산자 작성</vt:lpstr>
      <vt:lpstr>2 + a 덧셈을 위한 + 연산자 함수 작성</vt:lpstr>
      <vt:lpstr>예제 7-11 2+a를 위한 + 연산자 함수를 프렌드로 작성</vt:lpstr>
      <vt:lpstr>+ 연산자를 외부 프렌드 함수로 구현</vt:lpstr>
      <vt:lpstr>예제 7-12 a+b를 위한 연산자 함수를 프렌드로 작성</vt:lpstr>
      <vt:lpstr>단항 연산자 ++를 프렌드로 작성하기</vt:lpstr>
      <vt:lpstr>예제 7-13 ++연산자를 프렌드로 작성한 예</vt:lpstr>
      <vt:lpstr>CHECK TIME</vt:lpstr>
      <vt:lpstr>예제 7-14 참조를 리턴하는 &lt;&lt; 연산자 작성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home2koo</cp:lastModifiedBy>
  <cp:revision>421</cp:revision>
  <cp:lastPrinted>2013-06-05T04:01:18Z</cp:lastPrinted>
  <dcterms:created xsi:type="dcterms:W3CDTF">2011-08-27T14:53:28Z</dcterms:created>
  <dcterms:modified xsi:type="dcterms:W3CDTF">2018-10-06T14:19:24Z</dcterms:modified>
</cp:coreProperties>
</file>