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0"/>
  </p:notesMasterIdLst>
  <p:handoutMasterIdLst>
    <p:handoutMasterId r:id="rId21"/>
  </p:handoutMasterIdLst>
  <p:sldIdLst>
    <p:sldId id="348" r:id="rId2"/>
    <p:sldId id="350" r:id="rId3"/>
    <p:sldId id="367" r:id="rId4"/>
    <p:sldId id="368" r:id="rId5"/>
    <p:sldId id="366" r:id="rId6"/>
    <p:sldId id="355" r:id="rId7"/>
    <p:sldId id="288" r:id="rId8"/>
    <p:sldId id="351" r:id="rId9"/>
    <p:sldId id="354" r:id="rId10"/>
    <p:sldId id="357" r:id="rId11"/>
    <p:sldId id="358" r:id="rId12"/>
    <p:sldId id="359" r:id="rId13"/>
    <p:sldId id="369" r:id="rId14"/>
    <p:sldId id="370" r:id="rId15"/>
    <p:sldId id="363" r:id="rId16"/>
    <p:sldId id="361" r:id="rId17"/>
    <p:sldId id="362" r:id="rId18"/>
    <p:sldId id="364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6441" autoAdjust="0"/>
  </p:normalViewPr>
  <p:slideViewPr>
    <p:cSldViewPr>
      <p:cViewPr varScale="1">
        <p:scale>
          <a:sx n="86" d="100"/>
          <a:sy n="86" d="100"/>
        </p:scale>
        <p:origin x="96" y="2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2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92500"/>
          </a:bodyPr>
          <a:lstStyle/>
          <a:p>
            <a:pPr>
              <a:buSzPct val="100000"/>
            </a:pPr>
            <a:r>
              <a:rPr lang="en-US" altLang="ko-KR" dirty="0" smtClean="0"/>
              <a:t>1. Animal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speak() </a:t>
            </a:r>
            <a:r>
              <a:rPr lang="ko-KR" altLang="en-US" dirty="0" err="1" smtClean="0"/>
              <a:t>가상함수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2. </a:t>
            </a:r>
            <a:r>
              <a:rPr lang="ko-KR" altLang="en-US" dirty="0" smtClean="0"/>
              <a:t>단위를 </a:t>
            </a:r>
            <a:r>
              <a:rPr lang="ko-KR" altLang="en-US" dirty="0"/>
              <a:t>변환하는 추상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Converter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디지털 회로 게이트 </a:t>
            </a:r>
            <a:r>
              <a:rPr lang="en-US" altLang="ko-KR" dirty="0" err="1" smtClean="0"/>
              <a:t>AbstractGate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은행의 계좌를 나타내는 </a:t>
            </a:r>
            <a:r>
              <a:rPr lang="en-US" altLang="ko-KR" dirty="0" err="1" smtClean="0"/>
              <a:t>BankAcct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장 실습하기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3) </a:t>
            </a:r>
            <a:r>
              <a:rPr lang="ko-KR" altLang="en-US" dirty="0"/>
              <a:t>디지털 회로 게이트 </a:t>
            </a:r>
            <a:r>
              <a:rPr lang="en-US" altLang="ko-KR" dirty="0" err="1"/>
              <a:t>AbstractGate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3763" y="3140968"/>
            <a:ext cx="7632848" cy="33686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class </a:t>
            </a:r>
            <a:r>
              <a:rPr lang="en-US" altLang="ko-KR" sz="1600" dirty="0" err="1">
                <a:solidFill>
                  <a:prstClr val="black"/>
                </a:solidFill>
              </a:rPr>
              <a:t>AbstractGate</a:t>
            </a:r>
            <a:r>
              <a:rPr lang="en-US" altLang="ko-KR" sz="1600" dirty="0">
                <a:solidFill>
                  <a:prstClr val="black"/>
                </a:solidFill>
              </a:rPr>
              <a:t> { // </a:t>
            </a:r>
            <a:r>
              <a:rPr lang="ko-KR" altLang="en-US" sz="1600" dirty="0">
                <a:solidFill>
                  <a:prstClr val="black"/>
                </a:solidFill>
              </a:rPr>
              <a:t>추상 클래스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protected: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bool x, y;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public: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void set(bool x, bool y) {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this-&gt;x = x;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this-&gt;y = y; }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virtual bool operation()=0; // </a:t>
            </a:r>
            <a:r>
              <a:rPr lang="ko-KR" altLang="en-US" sz="1600" dirty="0">
                <a:solidFill>
                  <a:prstClr val="black"/>
                </a:solidFill>
              </a:rPr>
              <a:t>순수 가상 함수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dirty="0"/>
              <a:t>디지털 회로에서 기본적인 게이트로 </a:t>
            </a:r>
            <a:r>
              <a:rPr lang="en-US" altLang="ko-KR" dirty="0"/>
              <a:t>OR</a:t>
            </a:r>
            <a:r>
              <a:rPr lang="ko-KR" altLang="en-US" dirty="0"/>
              <a:t>게이트</a:t>
            </a:r>
            <a:r>
              <a:rPr lang="en-US" altLang="ko-KR" dirty="0"/>
              <a:t>, AND</a:t>
            </a:r>
            <a:r>
              <a:rPr lang="ko-KR" altLang="en-US" dirty="0"/>
              <a:t>게이트</a:t>
            </a:r>
            <a:r>
              <a:rPr lang="en-US" altLang="ko-KR" dirty="0"/>
              <a:t>, XOR </a:t>
            </a:r>
            <a:r>
              <a:rPr lang="ko-KR" altLang="en-US" dirty="0"/>
              <a:t>게이트 등이 있다</a:t>
            </a:r>
            <a:r>
              <a:rPr lang="en-US" altLang="ko-KR" dirty="0"/>
              <a:t>. </a:t>
            </a:r>
            <a:r>
              <a:rPr lang="ko-KR" altLang="en-US" dirty="0"/>
              <a:t>이들은 각각 두 입력을 받아 </a:t>
            </a:r>
            <a:r>
              <a:rPr lang="en-US" altLang="ko-KR" dirty="0"/>
              <a:t>OR, AND, XOR </a:t>
            </a:r>
            <a:r>
              <a:rPr lang="ko-KR" altLang="en-US" dirty="0"/>
              <a:t>연산을 수행한 결과를 출력한다</a:t>
            </a:r>
            <a:r>
              <a:rPr lang="en-US" altLang="ko-KR" dirty="0"/>
              <a:t>.  </a:t>
            </a:r>
            <a:r>
              <a:rPr lang="ko-KR" altLang="en-US" dirty="0"/>
              <a:t>이들을 각각 </a:t>
            </a:r>
            <a:r>
              <a:rPr lang="en-US" altLang="ko-KR" dirty="0" err="1"/>
              <a:t>ORGate</a:t>
            </a:r>
            <a:r>
              <a:rPr lang="en-US" altLang="ko-KR" dirty="0"/>
              <a:t>, </a:t>
            </a:r>
            <a:r>
              <a:rPr lang="en-US" altLang="ko-KR" dirty="0" err="1"/>
              <a:t>ANDGate</a:t>
            </a:r>
            <a:r>
              <a:rPr lang="en-US" altLang="ko-KR" dirty="0"/>
              <a:t>, </a:t>
            </a:r>
            <a:r>
              <a:rPr lang="en-US" altLang="ko-KR" dirty="0" err="1"/>
              <a:t>XORGate</a:t>
            </a:r>
            <a:r>
              <a:rPr lang="en-US" altLang="ko-KR" dirty="0"/>
              <a:t> </a:t>
            </a:r>
            <a:r>
              <a:rPr lang="ko-KR" altLang="en-US" dirty="0"/>
              <a:t>클래스로 작성하고자 한다</a:t>
            </a:r>
            <a:r>
              <a:rPr lang="en-US" altLang="ko-KR" dirty="0"/>
              <a:t>. </a:t>
            </a:r>
            <a:r>
              <a:rPr lang="en-US" altLang="ko-KR" dirty="0" err="1"/>
              <a:t>ORGate</a:t>
            </a:r>
            <a:r>
              <a:rPr lang="en-US" altLang="ko-KR" dirty="0"/>
              <a:t>, </a:t>
            </a:r>
            <a:r>
              <a:rPr lang="en-US" altLang="ko-KR" dirty="0" err="1"/>
              <a:t>ANDGate</a:t>
            </a:r>
            <a:r>
              <a:rPr lang="en-US" altLang="ko-KR" dirty="0"/>
              <a:t>, </a:t>
            </a:r>
            <a:r>
              <a:rPr lang="en-US" altLang="ko-KR" dirty="0" err="1"/>
              <a:t>XORGate</a:t>
            </a:r>
            <a:r>
              <a:rPr lang="en-US" altLang="ko-KR" dirty="0"/>
              <a:t> </a:t>
            </a:r>
            <a:r>
              <a:rPr lang="ko-KR" altLang="en-US" dirty="0"/>
              <a:t>클래스가 </a:t>
            </a:r>
            <a:r>
              <a:rPr lang="en-US" altLang="ko-KR" dirty="0" err="1"/>
              <a:t>AbstractGate</a:t>
            </a:r>
            <a:r>
              <a:rPr lang="ko-KR" altLang="en-US" dirty="0"/>
              <a:t>를 상속받도록 작성하라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6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err="1"/>
              <a:t>ORGate</a:t>
            </a:r>
            <a:r>
              <a:rPr lang="en-US" altLang="ko-KR" dirty="0"/>
              <a:t>, </a:t>
            </a:r>
            <a:r>
              <a:rPr lang="en-US" altLang="ko-KR" dirty="0" err="1"/>
              <a:t>ANDGate</a:t>
            </a:r>
            <a:r>
              <a:rPr lang="en-US" altLang="ko-KR" dirty="0"/>
              <a:t>, </a:t>
            </a:r>
            <a:r>
              <a:rPr lang="en-US" altLang="ko-KR" dirty="0" err="1"/>
              <a:t>XORGate</a:t>
            </a:r>
            <a:r>
              <a:rPr lang="en-US" altLang="ko-KR" dirty="0"/>
              <a:t> </a:t>
            </a:r>
            <a:r>
              <a:rPr lang="ko-KR" altLang="en-US" dirty="0" err="1" smtClean="0"/>
              <a:t>파생클래스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648" y="1772816"/>
            <a:ext cx="4967464" cy="393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ANDGate</a:t>
            </a:r>
            <a:r>
              <a:rPr lang="en-US" altLang="ko-KR" sz="1600" dirty="0"/>
              <a:t> : public </a:t>
            </a:r>
            <a:r>
              <a:rPr lang="en-US" altLang="ko-KR" sz="1600" dirty="0" err="1"/>
              <a:t>AbstractGate</a:t>
            </a:r>
            <a:r>
              <a:rPr lang="en-US" altLang="ko-KR" sz="1600" dirty="0"/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600" dirty="0"/>
              <a:t>public:</a:t>
            </a:r>
          </a:p>
          <a:p>
            <a:pPr>
              <a:lnSpc>
                <a:spcPts val="2000"/>
              </a:lnSpc>
            </a:pPr>
            <a:r>
              <a:rPr lang="en-US" altLang="ko-KR" sz="1600" dirty="0"/>
              <a:t>  bool operation() {</a:t>
            </a:r>
          </a:p>
          <a:p>
            <a:pPr>
              <a:lnSpc>
                <a:spcPts val="2000"/>
              </a:lnSpc>
            </a:pPr>
            <a:r>
              <a:rPr lang="en-US" altLang="ko-KR" sz="1600" dirty="0"/>
              <a:t>     return x&amp;&amp;y;  }</a:t>
            </a:r>
          </a:p>
          <a:p>
            <a:pPr>
              <a:lnSpc>
                <a:spcPts val="2000"/>
              </a:lnSpc>
            </a:pPr>
            <a:r>
              <a:rPr lang="en-US" altLang="ko-KR" sz="1600" dirty="0"/>
              <a:t>};</a:t>
            </a:r>
          </a:p>
          <a:p>
            <a:pPr>
              <a:lnSpc>
                <a:spcPts val="2000"/>
              </a:lnSpc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ORGate</a:t>
            </a:r>
            <a:r>
              <a:rPr lang="en-US" altLang="ko-KR" sz="1600" dirty="0"/>
              <a:t> : public  </a:t>
            </a:r>
            <a:r>
              <a:rPr lang="en-US" altLang="ko-KR" sz="1600" dirty="0" err="1"/>
              <a:t>AbstractGate</a:t>
            </a:r>
            <a:r>
              <a:rPr lang="en-US" altLang="ko-KR" sz="1600" dirty="0"/>
              <a:t> {</a:t>
            </a:r>
          </a:p>
          <a:p>
            <a:pPr>
              <a:lnSpc>
                <a:spcPts val="2000"/>
              </a:lnSpc>
            </a:pPr>
            <a:endParaRPr lang="en-US" altLang="ko-KR" sz="1600" dirty="0" smtClean="0"/>
          </a:p>
          <a:p>
            <a:pPr>
              <a:lnSpc>
                <a:spcPts val="2000"/>
              </a:lnSpc>
            </a:pPr>
            <a:endParaRPr lang="en-US" altLang="ko-KR" sz="1600" dirty="0"/>
          </a:p>
          <a:p>
            <a:pPr>
              <a:lnSpc>
                <a:spcPts val="2000"/>
              </a:lnSpc>
            </a:pP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>
              <a:lnSpc>
                <a:spcPts val="2000"/>
              </a:lnSpc>
            </a:pPr>
            <a:r>
              <a:rPr lang="en-US" altLang="ko-KR" sz="1600" dirty="0"/>
              <a:t>};</a:t>
            </a:r>
          </a:p>
          <a:p>
            <a:pPr>
              <a:lnSpc>
                <a:spcPts val="2000"/>
              </a:lnSpc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XORGate</a:t>
            </a:r>
            <a:r>
              <a:rPr lang="en-US" altLang="ko-KR" sz="1600" dirty="0"/>
              <a:t> : public </a:t>
            </a:r>
            <a:r>
              <a:rPr lang="en-US" altLang="ko-KR" sz="1600" dirty="0" err="1"/>
              <a:t>AbstractGate</a:t>
            </a:r>
            <a:r>
              <a:rPr lang="en-US" altLang="ko-KR" sz="1600" dirty="0"/>
              <a:t> {</a:t>
            </a:r>
          </a:p>
          <a:p>
            <a:pPr>
              <a:lnSpc>
                <a:spcPts val="2000"/>
              </a:lnSpc>
            </a:pPr>
            <a:endParaRPr lang="en-US" altLang="ko-KR" sz="1600" dirty="0" smtClean="0"/>
          </a:p>
          <a:p>
            <a:pPr>
              <a:lnSpc>
                <a:spcPts val="2000"/>
              </a:lnSpc>
            </a:pPr>
            <a:endParaRPr lang="en-US" altLang="ko-KR" sz="1600" dirty="0"/>
          </a:p>
          <a:p>
            <a:pPr>
              <a:lnSpc>
                <a:spcPts val="2000"/>
              </a:lnSpc>
            </a:pPr>
            <a:endParaRPr lang="en-US" altLang="ko-KR" sz="1600" dirty="0" smtClean="0"/>
          </a:p>
          <a:p>
            <a:pPr>
              <a:lnSpc>
                <a:spcPts val="2000"/>
              </a:lnSpc>
            </a:pPr>
            <a:r>
              <a:rPr lang="en-US" altLang="ko-KR" sz="1600" dirty="0" smtClean="0"/>
              <a:t>};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203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648" y="1772816"/>
            <a:ext cx="8207824" cy="45788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err="1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main() {</a:t>
            </a: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2B91A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2B91A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ANDGate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and;</a:t>
            </a: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2B91A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2B91A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ORGate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or;</a:t>
            </a: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2B91A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2B91A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XORGate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xor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200"/>
              </a:lnSpc>
            </a:pPr>
            <a:endParaRPr lang="ko-KR" altLang="en-US" sz="1600" b="1" dirty="0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and.set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or.set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xor.set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prstClr val="black"/>
                </a:solidFill>
              </a:rPr>
              <a:t>AbstractGate</a:t>
            </a:r>
            <a:r>
              <a:rPr lang="en-US" altLang="ko-KR" sz="1600" b="1" dirty="0">
                <a:solidFill>
                  <a:prstClr val="black"/>
                </a:solidFill>
              </a:rPr>
              <a:t> *</a:t>
            </a:r>
            <a:r>
              <a:rPr lang="en-US" altLang="ko-KR" sz="1600" b="1" dirty="0" err="1">
                <a:solidFill>
                  <a:prstClr val="black"/>
                </a:solidFill>
              </a:rPr>
              <a:t>ap</a:t>
            </a:r>
            <a:r>
              <a:rPr lang="en-US" altLang="ko-KR" sz="1600" b="1" dirty="0">
                <a:solidFill>
                  <a:prstClr val="black"/>
                </a:solidFill>
              </a:rPr>
              <a:t> = &amp;and;</a:t>
            </a:r>
            <a:endParaRPr lang="en-US" altLang="ko-KR" sz="1600" b="1" dirty="0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cout.setf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2B91A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ios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::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boolalpha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);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불린 값을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"</a:t>
            </a:r>
            <a:r>
              <a:rPr lang="en-US" altLang="ko-KR" sz="1600" b="1" dirty="0" err="1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true”,"false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" </a:t>
            </a:r>
            <a:r>
              <a:rPr lang="ko-KR" altLang="en-US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로 출력할 것을 지시</a:t>
            </a:r>
            <a:endParaRPr lang="ko-KR" altLang="en-US" sz="1600" b="1" dirty="0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cout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&lt;&lt;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ap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-&gt;operation() &lt;&lt;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endl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;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// AND </a:t>
            </a:r>
            <a:r>
              <a:rPr lang="ko-KR" altLang="en-US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결과는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false</a:t>
            </a: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prstClr val="black"/>
                </a:solidFill>
              </a:rPr>
              <a:t>ap</a:t>
            </a:r>
            <a:r>
              <a:rPr lang="en-US" altLang="ko-KR" sz="1600" b="1" dirty="0">
                <a:solidFill>
                  <a:prstClr val="black"/>
                </a:solidFill>
              </a:rPr>
              <a:t> = &amp;or;</a:t>
            </a:r>
            <a:endParaRPr lang="en-US" altLang="ko-KR" sz="1600" b="1" dirty="0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cout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&lt;&lt;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ap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-&gt;operation() &lt;&lt;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endl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;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// OR </a:t>
            </a:r>
            <a:r>
              <a:rPr lang="ko-KR" altLang="en-US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결과는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true</a:t>
            </a: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highlight>
                  <a:srgbClr val="FFFFFF"/>
                </a:highlight>
                <a:ea typeface="돋움체" panose="020B0609000101010101" pitchFamily="49" charset="-127"/>
              </a:rPr>
              <a:t>ap</a:t>
            </a:r>
            <a:r>
              <a:rPr lang="en-US" altLang="ko-KR" sz="1600" b="1" dirty="0">
                <a:highlight>
                  <a:srgbClr val="FFFFFF"/>
                </a:highlight>
                <a:ea typeface="돋움체" panose="020B0609000101010101" pitchFamily="49" charset="-127"/>
              </a:rPr>
              <a:t> = &amp;</a:t>
            </a:r>
            <a:r>
              <a:rPr lang="en-US" altLang="ko-KR" sz="1600" b="1" dirty="0" err="1">
                <a:highlight>
                  <a:srgbClr val="FFFFFF"/>
                </a:highlight>
                <a:ea typeface="돋움체" panose="020B0609000101010101" pitchFamily="49" charset="-127"/>
              </a:rPr>
              <a:t>xor</a:t>
            </a:r>
            <a:r>
              <a:rPr lang="en-US" altLang="ko-KR" sz="1600" b="1" dirty="0">
                <a:highlight>
                  <a:srgbClr val="FFFFFF"/>
                </a:highlight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cout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&lt;&lt;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ap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-&gt;operation() &lt;&lt;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endl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;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// XOR </a:t>
            </a:r>
            <a:r>
              <a:rPr lang="ko-KR" altLang="en-US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결과는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true</a:t>
            </a:r>
            <a:endParaRPr lang="en-US" altLang="ko-KR" sz="1600" b="1" dirty="0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}</a:t>
            </a:r>
            <a:endParaRPr lang="ko-KR" alt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4176" y="1628800"/>
            <a:ext cx="820782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r>
              <a:rPr lang="en-US" altLang="ko-KR" dirty="0" smtClean="0"/>
              <a:t>//  </a:t>
            </a:r>
            <a:r>
              <a:rPr lang="ko-KR" altLang="en-US" dirty="0" smtClean="0"/>
              <a:t>동적 객체의 </a:t>
            </a:r>
            <a:r>
              <a:rPr lang="ko-KR" altLang="en-US" dirty="0" err="1" smtClean="0"/>
              <a:t>포인터배열</a:t>
            </a:r>
            <a:r>
              <a:rPr lang="ko-KR" altLang="en-US" dirty="0" smtClean="0"/>
              <a:t> 선언과 초기화</a:t>
            </a:r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//  for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set()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// </a:t>
            </a:r>
            <a:r>
              <a:rPr lang="en-US" altLang="ko-KR" dirty="0" smtClean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이용하여 </a:t>
            </a:r>
            <a:r>
              <a:rPr lang="en-US" altLang="ko-KR" dirty="0" smtClean="0"/>
              <a:t>operation()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 for </a:t>
            </a:r>
            <a:r>
              <a:rPr lang="en-US" altLang="ko-KR" dirty="0"/>
              <a:t>(</a:t>
            </a:r>
            <a:r>
              <a:rPr lang="en-US" altLang="ko-KR" dirty="0" err="1"/>
              <a:t>AbstractGate</a:t>
            </a:r>
            <a:r>
              <a:rPr lang="en-US" altLang="ko-KR" dirty="0"/>
              <a:t> * </a:t>
            </a:r>
            <a:r>
              <a:rPr lang="en-US" altLang="ko-KR" dirty="0" err="1"/>
              <a:t>ap</a:t>
            </a:r>
            <a:r>
              <a:rPr lang="en-US" altLang="ko-KR" dirty="0"/>
              <a:t> : </a:t>
            </a:r>
            <a:r>
              <a:rPr lang="en-US" altLang="ko-KR" dirty="0" smtClean="0"/>
              <a:t>abs)</a:t>
            </a:r>
            <a:endParaRPr lang="en-US" altLang="ko-KR" dirty="0"/>
          </a:p>
          <a:p>
            <a:r>
              <a:rPr lang="en-US" altLang="ko-KR" dirty="0" smtClean="0"/>
              <a:t>         delete </a:t>
            </a:r>
            <a:r>
              <a:rPr lang="en-US" altLang="ko-KR" dirty="0" err="1"/>
              <a:t>ap</a:t>
            </a:r>
            <a:r>
              <a:rPr lang="en-US" altLang="ko-KR" dirty="0" smtClean="0"/>
              <a:t>;          // </a:t>
            </a:r>
            <a:r>
              <a:rPr lang="en-US" altLang="ko-KR" dirty="0" err="1"/>
              <a:t>AbstractGate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가상함수로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지정필요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return </a:t>
            </a:r>
            <a:r>
              <a:rPr lang="en-US" altLang="ko-KR" dirty="0"/>
              <a:t>0;</a:t>
            </a:r>
          </a:p>
          <a:p>
            <a:r>
              <a:rPr lang="en-US" altLang="ko-KR" dirty="0"/>
              <a:t>}</a:t>
            </a:r>
            <a:endParaRPr lang="ko-KR" alt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동적객체의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포인터배열</a:t>
            </a:r>
            <a:r>
              <a:rPr lang="ko-KR" altLang="en-US" dirty="0" smtClean="0"/>
              <a:t> 이용하여 변경하자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4) </a:t>
            </a:r>
            <a:r>
              <a:rPr lang="ko-KR" altLang="en-US" dirty="0"/>
              <a:t>은행의 계좌를 나타내는 </a:t>
            </a:r>
            <a:r>
              <a:rPr lang="en-US" altLang="ko-KR" dirty="0" err="1"/>
              <a:t>BankAcct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은행의 계좌를 나타내는 </a:t>
            </a:r>
            <a:r>
              <a:rPr lang="en-US" altLang="ko-KR" dirty="0" err="1"/>
              <a:t>BankAcct</a:t>
            </a:r>
            <a:r>
              <a:rPr lang="ko-KR" altLang="en-US" dirty="0"/>
              <a:t>라는 부모클래스를 작성한다</a:t>
            </a:r>
            <a:r>
              <a:rPr lang="en-US" altLang="ko-KR" dirty="0"/>
              <a:t>. </a:t>
            </a:r>
            <a:r>
              <a:rPr lang="ko-KR" altLang="en-US" dirty="0"/>
              <a:t>이 클래스는 </a:t>
            </a:r>
            <a:r>
              <a:rPr lang="en-US" altLang="ko-KR" dirty="0"/>
              <a:t>deposit()</a:t>
            </a:r>
            <a:r>
              <a:rPr lang="ko-KR" altLang="en-US" dirty="0"/>
              <a:t>과 </a:t>
            </a:r>
            <a:r>
              <a:rPr lang="en-US" altLang="ko-KR" dirty="0"/>
              <a:t>withdraw()</a:t>
            </a:r>
            <a:r>
              <a:rPr lang="ko-KR" altLang="en-US" dirty="0"/>
              <a:t>라는 </a:t>
            </a:r>
            <a:r>
              <a:rPr lang="ko-KR" altLang="en-US" dirty="0" err="1"/>
              <a:t>멤버함수를</a:t>
            </a:r>
            <a:r>
              <a:rPr lang="ko-KR" altLang="en-US" dirty="0"/>
              <a:t> 가진다</a:t>
            </a:r>
            <a:r>
              <a:rPr lang="en-US" altLang="ko-KR" dirty="0"/>
              <a:t>. </a:t>
            </a:r>
            <a:r>
              <a:rPr lang="ko-KR" altLang="en-US" dirty="0"/>
              <a:t>현재 계좌의 이자율을 반환하는 </a:t>
            </a:r>
            <a:r>
              <a:rPr lang="en-US" altLang="ko-KR" dirty="0" err="1"/>
              <a:t>getInterest</a:t>
            </a:r>
            <a:r>
              <a:rPr lang="en-US" altLang="ko-KR" dirty="0"/>
              <a:t>()</a:t>
            </a:r>
            <a:r>
              <a:rPr lang="ko-KR" altLang="en-US" dirty="0"/>
              <a:t>라는 </a:t>
            </a:r>
            <a:r>
              <a:rPr lang="ko-KR" altLang="en-US" dirty="0" err="1"/>
              <a:t>가상함수를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24075" y="2636912"/>
          <a:ext cx="3964493" cy="3779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6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BankAcct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- money : double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- rate : double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- interest 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+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BankAcct</a:t>
                      </a:r>
                      <a:r>
                        <a:rPr lang="en-US" altLang="ko-KR" sz="2000" baseline="0" dirty="0" smtClean="0"/>
                        <a:t>(m</a:t>
                      </a:r>
                      <a:r>
                        <a:rPr lang="en-US" altLang="ko-KR" sz="2000" dirty="0" smtClean="0"/>
                        <a:t> : double)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+ deposit</a:t>
                      </a:r>
                      <a:r>
                        <a:rPr lang="en-US" altLang="ko-KR" sz="2000" baseline="0" dirty="0" smtClean="0"/>
                        <a:t>(m</a:t>
                      </a:r>
                      <a:r>
                        <a:rPr lang="en-US" altLang="ko-KR" sz="2000" dirty="0" smtClean="0"/>
                        <a:t> : double) : 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+ withdraw</a:t>
                      </a:r>
                      <a:r>
                        <a:rPr lang="en-US" altLang="ko-KR" sz="2000" baseline="0" dirty="0" smtClean="0"/>
                        <a:t>(m</a:t>
                      </a:r>
                      <a:r>
                        <a:rPr lang="en-US" altLang="ko-KR" sz="2000" dirty="0" smtClean="0"/>
                        <a:t> : double) : 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+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virtual </a:t>
                      </a:r>
                      <a:r>
                        <a:rPr lang="en-US" altLang="ko-KR" sz="2000" dirty="0" err="1" smtClean="0"/>
                        <a:t>getInterest</a:t>
                      </a:r>
                      <a:r>
                        <a:rPr lang="en-US" altLang="ko-KR" sz="2000" dirty="0" smtClean="0"/>
                        <a:t>() : double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+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setRate</a:t>
                      </a:r>
                      <a:r>
                        <a:rPr lang="en-US" altLang="ko-KR" sz="2000" baseline="0" dirty="0" smtClean="0"/>
                        <a:t>(r : double) : 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+ print() : void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14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_x359185848" descr="EMB000024dc2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" r="66673" b="50423"/>
          <a:stretch>
            <a:fillRect/>
          </a:stretch>
        </p:blipFill>
        <p:spPr bwMode="auto">
          <a:xfrm>
            <a:off x="5724128" y="2636912"/>
            <a:ext cx="2932749" cy="242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827584" y="4077072"/>
            <a:ext cx="3960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24075" y="2636912"/>
            <a:ext cx="0" cy="3779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88024" y="2636912"/>
            <a:ext cx="0" cy="3779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0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480" y="1540669"/>
            <a:ext cx="6612807" cy="512869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BankAcct</a:t>
            </a:r>
            <a:r>
              <a:rPr lang="en-US" altLang="ko-KR" sz="1600" dirty="0" smtClean="0"/>
              <a:t> {</a:t>
            </a:r>
            <a:endParaRPr lang="en-US" altLang="ko-KR" sz="1600" dirty="0"/>
          </a:p>
          <a:p>
            <a:pPr marL="0" indent="0" fontAlgn="base">
              <a:buNone/>
            </a:pPr>
            <a:r>
              <a:rPr lang="en-US" altLang="ko-KR" sz="1600" dirty="0" smtClean="0"/>
              <a:t>private</a:t>
            </a:r>
            <a:r>
              <a:rPr lang="en-US" altLang="ko-KR" sz="1600" dirty="0"/>
              <a:t>:</a:t>
            </a:r>
          </a:p>
          <a:p>
            <a:pPr marL="0" indent="0" fontAlgn="base">
              <a:buNone/>
            </a:pPr>
            <a:r>
              <a:rPr lang="en-US" altLang="ko-KR" sz="1600" dirty="0"/>
              <a:t>   double money;</a:t>
            </a:r>
          </a:p>
          <a:p>
            <a:pPr marL="0" indent="0" fontAlgn="base">
              <a:buNone/>
            </a:pPr>
            <a:r>
              <a:rPr lang="en-US" altLang="ko-KR" sz="1600" dirty="0"/>
              <a:t>   double rate;</a:t>
            </a:r>
          </a:p>
          <a:p>
            <a:pPr marL="0" indent="0" fontAlgn="base">
              <a:buNone/>
            </a:pPr>
            <a:r>
              <a:rPr lang="en-US" altLang="ko-KR" sz="1600" dirty="0"/>
              <a:t>   double interest;</a:t>
            </a:r>
          </a:p>
          <a:p>
            <a:pPr marL="0" indent="0" fontAlgn="base">
              <a:buNone/>
            </a:pPr>
            <a:r>
              <a:rPr lang="en-US" altLang="ko-KR" sz="1600" dirty="0"/>
              <a:t>public:</a:t>
            </a:r>
          </a:p>
          <a:p>
            <a:pPr marL="0" indent="0" fontAlgn="base"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BankAcct</a:t>
            </a:r>
            <a:r>
              <a:rPr lang="en-US" altLang="ko-KR" sz="1600" dirty="0"/>
              <a:t>(double m</a:t>
            </a:r>
            <a:r>
              <a:rPr lang="en-US" altLang="ko-KR" sz="1600" dirty="0" smtClean="0"/>
              <a:t>) {  </a:t>
            </a:r>
            <a:r>
              <a:rPr lang="en-US" altLang="ko-KR" sz="1600" dirty="0"/>
              <a:t>money = m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pPr marL="0" indent="0" fontAlgn="base">
              <a:buNone/>
            </a:pPr>
            <a:r>
              <a:rPr lang="en-US" altLang="ko-KR" sz="1600" dirty="0"/>
              <a:t>   void deposit(double m</a:t>
            </a:r>
            <a:r>
              <a:rPr lang="en-US" altLang="ko-KR" sz="1600" dirty="0" smtClean="0"/>
              <a:t>) {  </a:t>
            </a:r>
            <a:r>
              <a:rPr lang="en-US" altLang="ko-KR" sz="1600" dirty="0"/>
              <a:t>money += m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pPr marL="0" indent="0" fontAlgn="base">
              <a:buNone/>
            </a:pPr>
            <a:r>
              <a:rPr lang="en-US" altLang="ko-KR" sz="1600" dirty="0"/>
              <a:t>   void withdraw(double m</a:t>
            </a:r>
            <a:r>
              <a:rPr lang="en-US" altLang="ko-KR" sz="1600" dirty="0" smtClean="0"/>
              <a:t>) {  money </a:t>
            </a:r>
            <a:r>
              <a:rPr lang="en-US" altLang="ko-KR" sz="1600" dirty="0"/>
              <a:t>-= m</a:t>
            </a:r>
            <a:r>
              <a:rPr lang="en-US" altLang="ko-KR" sz="1600" dirty="0" smtClean="0"/>
              <a:t>;  }   </a:t>
            </a:r>
            <a:r>
              <a:rPr lang="en-US" altLang="ko-KR" sz="1600" dirty="0"/>
              <a:t>}</a:t>
            </a:r>
          </a:p>
          <a:p>
            <a:pPr marL="0" indent="0" fontAlgn="base">
              <a:buNone/>
            </a:pPr>
            <a:r>
              <a:rPr lang="en-US" altLang="ko-KR" sz="1600" dirty="0"/>
              <a:t>   virtual double </a:t>
            </a:r>
            <a:r>
              <a:rPr lang="en-US" altLang="ko-KR" sz="1600" dirty="0" err="1"/>
              <a:t>getInterest</a:t>
            </a:r>
            <a:r>
              <a:rPr lang="en-US" altLang="ko-KR" sz="1600" dirty="0" smtClean="0"/>
              <a:t>() {  return </a:t>
            </a:r>
            <a:r>
              <a:rPr lang="en-US" altLang="ko-KR" sz="1600" dirty="0"/>
              <a:t>money*rate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pPr marL="0" indent="0" fontAlgn="base">
              <a:buNone/>
            </a:pPr>
            <a:r>
              <a:rPr lang="en-US" altLang="ko-KR" sz="1600" dirty="0"/>
              <a:t>   void </a:t>
            </a:r>
            <a:r>
              <a:rPr lang="en-US" altLang="ko-KR" sz="1600" dirty="0" err="1"/>
              <a:t>setRate</a:t>
            </a:r>
            <a:r>
              <a:rPr lang="en-US" altLang="ko-KR" sz="1600" dirty="0"/>
              <a:t>(double r</a:t>
            </a:r>
            <a:r>
              <a:rPr lang="en-US" altLang="ko-KR" sz="1600" dirty="0" smtClean="0"/>
              <a:t>) {  rate </a:t>
            </a:r>
            <a:r>
              <a:rPr lang="en-US" altLang="ko-KR" sz="1600" dirty="0"/>
              <a:t>= r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pPr marL="0" indent="0" fontAlgn="base">
              <a:buNone/>
            </a:pPr>
            <a:r>
              <a:rPr lang="en-US" altLang="ko-KR" sz="1600" dirty="0"/>
              <a:t>   void print</a:t>
            </a:r>
            <a:r>
              <a:rPr lang="en-US" altLang="ko-KR" sz="1600" dirty="0" smtClean="0"/>
              <a:t>() {</a:t>
            </a:r>
            <a:endParaRPr lang="en-US" altLang="ko-KR" sz="1600" dirty="0"/>
          </a:p>
          <a:p>
            <a:pPr marL="0" indent="0" fontAlgn="base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&lt;&lt;"</a:t>
            </a:r>
            <a:r>
              <a:rPr lang="ko-KR" altLang="en-US" sz="1600" dirty="0"/>
              <a:t>예금액 </a:t>
            </a:r>
            <a:r>
              <a:rPr lang="en-US" altLang="ko-KR" sz="1600" dirty="0"/>
              <a:t>: "&lt;&lt;money&lt;&lt;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 fontAlgn="base">
              <a:buNone/>
            </a:pPr>
            <a:r>
              <a:rPr lang="en-US" altLang="ko-KR" sz="1600" dirty="0"/>
              <a:t>   }</a:t>
            </a:r>
          </a:p>
          <a:p>
            <a:pPr marL="0" indent="0" fontAlgn="base">
              <a:buNone/>
            </a:pPr>
            <a:r>
              <a:rPr lang="en-US" altLang="ko-KR" sz="1600" dirty="0"/>
              <a:t>};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4-1) </a:t>
            </a:r>
            <a:r>
              <a:rPr lang="en-US" altLang="ko-KR" dirty="0" err="1" smtClean="0"/>
              <a:t>BankAcct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62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4-2) </a:t>
            </a:r>
            <a:r>
              <a:rPr lang="ko-KR" altLang="en-US" dirty="0" err="1" smtClean="0"/>
              <a:t>파생클래스</a:t>
            </a:r>
            <a:r>
              <a:rPr lang="en-US" altLang="ko-KR" dirty="0"/>
              <a:t> </a:t>
            </a:r>
            <a:r>
              <a:rPr lang="en-US" altLang="ko-KR" dirty="0" err="1" smtClean="0"/>
              <a:t>SavingAcct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CheckingAcct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675" y="1281336"/>
            <a:ext cx="841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SavingAcct</a:t>
            </a:r>
            <a:r>
              <a:rPr lang="en-US" altLang="ko-KR" dirty="0" smtClean="0"/>
              <a:t> </a:t>
            </a:r>
            <a:r>
              <a:rPr lang="ko-KR" altLang="en-US" dirty="0"/>
              <a:t>클래스는 이자율이 연</a:t>
            </a:r>
            <a:r>
              <a:rPr lang="en-US" altLang="ko-KR" dirty="0"/>
              <a:t>9%</a:t>
            </a:r>
            <a:r>
              <a:rPr lang="ko-KR" altLang="en-US" dirty="0"/>
              <a:t>인 저축예금계좌를 나타내고 </a:t>
            </a:r>
            <a:r>
              <a:rPr lang="en-US" altLang="ko-KR" dirty="0" err="1"/>
              <a:t>CheckingAcct</a:t>
            </a:r>
            <a:r>
              <a:rPr lang="en-US" altLang="ko-KR" dirty="0"/>
              <a:t> </a:t>
            </a:r>
            <a:r>
              <a:rPr lang="ko-KR" altLang="en-US" dirty="0"/>
              <a:t>클래스는 이자율이 연</a:t>
            </a:r>
            <a:r>
              <a:rPr lang="en-US" altLang="ko-KR" dirty="0"/>
              <a:t>5%</a:t>
            </a:r>
            <a:r>
              <a:rPr lang="ko-KR" altLang="en-US" dirty="0"/>
              <a:t>인 당좌예금계좌를 나타낸다</a:t>
            </a:r>
            <a:r>
              <a:rPr lang="en-US" altLang="ko-KR" dirty="0"/>
              <a:t>. main()</a:t>
            </a:r>
            <a:r>
              <a:rPr lang="ko-KR" altLang="en-US" dirty="0"/>
              <a:t>에서 </a:t>
            </a:r>
            <a:r>
              <a:rPr lang="en-US" altLang="ko-KR" dirty="0"/>
              <a:t>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객체를 생성하여 돈을 예금하고 인출하면서 이자를 계산해 보라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475656" y="2204666"/>
            <a:ext cx="4596583" cy="486830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SavingAcct</a:t>
            </a:r>
            <a:r>
              <a:rPr lang="en-US" altLang="ko-KR" sz="1400" dirty="0"/>
              <a:t> : public </a:t>
            </a:r>
            <a:r>
              <a:rPr lang="en-US" altLang="ko-KR" sz="1400" dirty="0" err="1" smtClean="0"/>
              <a:t>BankAcct</a:t>
            </a:r>
            <a:r>
              <a:rPr lang="en-US" altLang="ko-KR" sz="1400" dirty="0" smtClean="0"/>
              <a:t> {</a:t>
            </a:r>
            <a:endParaRPr lang="en-US" altLang="ko-KR" sz="1400" dirty="0"/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public: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</a:t>
            </a:r>
            <a:r>
              <a:rPr lang="en-US" altLang="ko-KR" sz="1400" dirty="0" err="1"/>
              <a:t>SavingAcct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m) : </a:t>
            </a:r>
            <a:r>
              <a:rPr lang="en-US" altLang="ko-KR" sz="1400" dirty="0" err="1"/>
              <a:t>BankAcct</a:t>
            </a:r>
            <a:r>
              <a:rPr lang="en-US" altLang="ko-KR" sz="1400" dirty="0"/>
              <a:t>(m</a:t>
            </a:r>
            <a:r>
              <a:rPr lang="en-US" altLang="ko-KR" sz="1400" dirty="0" smtClean="0"/>
              <a:t>) {</a:t>
            </a:r>
            <a:endParaRPr lang="en-US" altLang="ko-KR" sz="1400" dirty="0"/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setRate</a:t>
            </a:r>
            <a:r>
              <a:rPr lang="en-US" altLang="ko-KR" sz="1400" dirty="0"/>
              <a:t>(0.09</a:t>
            </a:r>
            <a:r>
              <a:rPr lang="en-US" altLang="ko-KR" sz="1400" dirty="0" smtClean="0"/>
              <a:t>);  }</a:t>
            </a:r>
            <a:endParaRPr lang="en-US" altLang="ko-KR" sz="1400" dirty="0"/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void print</a:t>
            </a:r>
            <a:r>
              <a:rPr lang="en-US" altLang="ko-KR" sz="1400" dirty="0" smtClean="0"/>
              <a:t>() {</a:t>
            </a:r>
            <a:endParaRPr lang="en-US" altLang="ko-KR" sz="1400" dirty="0"/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&lt;&lt;"=================="&lt;&lt;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 </a:t>
            </a:r>
            <a:r>
              <a:rPr lang="ko-KR" altLang="en-US" sz="1400" dirty="0"/>
              <a:t>저축 예금 계좌</a:t>
            </a:r>
            <a:r>
              <a:rPr lang="en-US" altLang="ko-KR" sz="1400" dirty="0"/>
              <a:t>"&lt;&lt;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&lt;&lt;"=================="&lt;&lt;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BankAcct</a:t>
            </a:r>
            <a:r>
              <a:rPr lang="en-US" altLang="ko-KR" sz="1400" dirty="0"/>
              <a:t>::print</a:t>
            </a:r>
            <a:r>
              <a:rPr lang="en-US" altLang="ko-KR" sz="1400" dirty="0" smtClean="0"/>
              <a:t>();  </a:t>
            </a:r>
            <a:r>
              <a:rPr lang="en-US" altLang="ko-KR" sz="1400" dirty="0"/>
              <a:t>}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 smtClean="0"/>
              <a:t>};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 smtClean="0"/>
              <a:t>class </a:t>
            </a:r>
            <a:r>
              <a:rPr lang="en-US" altLang="ko-KR" sz="1400" dirty="0" err="1"/>
              <a:t>CheckingAcct</a:t>
            </a:r>
            <a:r>
              <a:rPr lang="en-US" altLang="ko-KR" sz="1400" dirty="0"/>
              <a:t> : public </a:t>
            </a:r>
            <a:r>
              <a:rPr lang="en-US" altLang="ko-KR" sz="1400" dirty="0" err="1" smtClean="0"/>
              <a:t>BankAcct</a:t>
            </a:r>
            <a:r>
              <a:rPr lang="en-US" altLang="ko-KR" sz="1400" dirty="0" smtClean="0"/>
              <a:t> {</a:t>
            </a:r>
            <a:endParaRPr lang="en-US" altLang="ko-KR" sz="1400" dirty="0"/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public: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</a:t>
            </a:r>
            <a:r>
              <a:rPr lang="en-US" altLang="ko-KR" sz="1400" dirty="0" err="1"/>
              <a:t>CheckingAcct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m) : </a:t>
            </a:r>
            <a:r>
              <a:rPr lang="en-US" altLang="ko-KR" sz="1400" dirty="0" err="1"/>
              <a:t>BankAcct</a:t>
            </a:r>
            <a:r>
              <a:rPr lang="en-US" altLang="ko-KR" sz="1400" dirty="0"/>
              <a:t>(m</a:t>
            </a:r>
            <a:r>
              <a:rPr lang="en-US" altLang="ko-KR" sz="1400" dirty="0" smtClean="0"/>
              <a:t>) {</a:t>
            </a:r>
            <a:endParaRPr lang="en-US" altLang="ko-KR" sz="1400" dirty="0"/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setRate</a:t>
            </a:r>
            <a:r>
              <a:rPr lang="en-US" altLang="ko-KR" sz="1400" dirty="0"/>
              <a:t>(0.05</a:t>
            </a:r>
            <a:r>
              <a:rPr lang="en-US" altLang="ko-KR" sz="1400" dirty="0" smtClean="0"/>
              <a:t>);   }</a:t>
            </a:r>
            <a:endParaRPr lang="en-US" altLang="ko-KR" sz="1400" dirty="0"/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void print</a:t>
            </a:r>
            <a:r>
              <a:rPr lang="en-US" altLang="ko-KR" sz="1400" dirty="0" smtClean="0"/>
              <a:t>() {</a:t>
            </a:r>
            <a:endParaRPr lang="en-US" altLang="ko-KR" sz="1400" dirty="0"/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&lt;&lt;"=================="&lt;&lt;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 </a:t>
            </a:r>
            <a:r>
              <a:rPr lang="ko-KR" altLang="en-US" sz="1400" dirty="0"/>
              <a:t>당좌 예금 계좌</a:t>
            </a:r>
            <a:r>
              <a:rPr lang="en-US" altLang="ko-KR" sz="1400" dirty="0"/>
              <a:t>"&lt;&lt;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&lt;&lt;"=================="&lt;&lt;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BankAcct</a:t>
            </a:r>
            <a:r>
              <a:rPr lang="en-US" altLang="ko-KR" sz="1400" dirty="0"/>
              <a:t>::print</a:t>
            </a:r>
            <a:r>
              <a:rPr lang="en-US" altLang="ko-KR" sz="1400" dirty="0" smtClean="0"/>
              <a:t>();  }</a:t>
            </a:r>
            <a:endParaRPr lang="en-US" altLang="ko-KR" sz="1400" dirty="0"/>
          </a:p>
          <a:p>
            <a:pPr marL="0" indent="0" fontAlgn="base">
              <a:lnSpc>
                <a:spcPts val="1200"/>
              </a:lnSpc>
              <a:buNone/>
            </a:pPr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764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971600" y="1484784"/>
            <a:ext cx="4896544" cy="46805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main</a:t>
            </a:r>
            <a:r>
              <a:rPr lang="en-US" altLang="ko-KR" sz="1500" dirty="0" smtClean="0"/>
              <a:t>() {</a:t>
            </a:r>
            <a:endParaRPr lang="en-US" altLang="ko-KR" sz="1500" dirty="0"/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SavingAcct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sa</a:t>
            </a:r>
            <a:r>
              <a:rPr lang="en-US" altLang="ko-KR" sz="1500" dirty="0"/>
              <a:t>(5000000);	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CheckingAcct</a:t>
            </a:r>
            <a:r>
              <a:rPr lang="en-US" altLang="ko-KR" sz="1500" dirty="0"/>
              <a:t> ca(10000000);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sa.deposit</a:t>
            </a:r>
            <a:r>
              <a:rPr lang="en-US" altLang="ko-KR" sz="1500" dirty="0"/>
              <a:t>(100000);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ca.deposit</a:t>
            </a:r>
            <a:r>
              <a:rPr lang="en-US" altLang="ko-KR" sz="1500" dirty="0"/>
              <a:t>(150000);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sa.withdraw</a:t>
            </a:r>
            <a:r>
              <a:rPr lang="en-US" altLang="ko-KR" sz="1500" dirty="0"/>
              <a:t>(500000);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ca.withdraw</a:t>
            </a:r>
            <a:r>
              <a:rPr lang="en-US" altLang="ko-KR" sz="1500" dirty="0"/>
              <a:t>(500000);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sa.print</a:t>
            </a:r>
            <a:r>
              <a:rPr lang="en-US" altLang="ko-KR" sz="1500" dirty="0"/>
              <a:t>();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/>
              <a:t>이자액 </a:t>
            </a:r>
            <a:r>
              <a:rPr lang="en-US" altLang="ko-KR" sz="1500" dirty="0"/>
              <a:t>: "&lt;&lt;</a:t>
            </a:r>
            <a:r>
              <a:rPr lang="en-US" altLang="ko-KR" sz="1500" dirty="0" err="1"/>
              <a:t>sa.getInterest</a:t>
            </a:r>
            <a:r>
              <a:rPr lang="en-US" altLang="ko-KR" sz="1500" dirty="0"/>
              <a:t>()&lt;&lt;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ca.print</a:t>
            </a:r>
            <a:r>
              <a:rPr lang="en-US" altLang="ko-KR" sz="1500" dirty="0"/>
              <a:t>();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/>
              <a:t>이자액 </a:t>
            </a:r>
            <a:r>
              <a:rPr lang="en-US" altLang="ko-KR" sz="1500" dirty="0"/>
              <a:t>: "&lt;&lt;</a:t>
            </a:r>
            <a:r>
              <a:rPr lang="en-US" altLang="ko-KR" sz="1500" dirty="0" err="1"/>
              <a:t>ca.getInterest</a:t>
            </a:r>
            <a:r>
              <a:rPr lang="en-US" altLang="ko-KR" sz="1500" dirty="0"/>
              <a:t>()&lt;&lt;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   return 0;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500" dirty="0"/>
              <a:t>}</a:t>
            </a:r>
            <a:endParaRPr lang="ko-KR" altLang="en-US" sz="1500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4-3)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수정해 보자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en-US" altLang="ko-KR" dirty="0" err="1"/>
              <a:t>getInterest</a:t>
            </a:r>
            <a:r>
              <a:rPr lang="en-US" altLang="ko-KR" dirty="0"/>
              <a:t>()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o</a:t>
            </a:r>
            <a:r>
              <a:rPr lang="en-US" altLang="ko-KR" dirty="0" smtClean="0"/>
              <a:t>verriding?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불필요한 </a:t>
            </a:r>
            <a:r>
              <a:rPr lang="ko-KR" altLang="en-US" dirty="0" err="1"/>
              <a:t>멤버변수</a:t>
            </a:r>
            <a:r>
              <a:rPr lang="en-US" altLang="ko-KR" dirty="0"/>
              <a:t>, </a:t>
            </a:r>
            <a:r>
              <a:rPr lang="ko-KR" altLang="en-US" dirty="0"/>
              <a:t>멤버 함수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print()</a:t>
            </a:r>
            <a:r>
              <a:rPr lang="ko-KR" altLang="en-US" dirty="0"/>
              <a:t>의 </a:t>
            </a:r>
            <a:r>
              <a:rPr lang="ko-KR" altLang="en-US" dirty="0" err="1"/>
              <a:t>가상함수화</a:t>
            </a:r>
            <a:endParaRPr lang="en-US" altLang="ko-KR" dirty="0"/>
          </a:p>
          <a:p>
            <a:r>
              <a:rPr lang="en-US" altLang="ko-KR" dirty="0"/>
              <a:t>main()</a:t>
            </a:r>
            <a:r>
              <a:rPr lang="ko-KR" altLang="en-US" dirty="0"/>
              <a:t>에서 객체의 동적 할당 및 </a:t>
            </a:r>
            <a:r>
              <a:rPr lang="en-US" altLang="ko-KR" dirty="0" err="1"/>
              <a:t>upcasting</a:t>
            </a:r>
            <a:endParaRPr lang="en-US" altLang="ko-KR" dirty="0"/>
          </a:p>
          <a:p>
            <a:r>
              <a:rPr lang="ko-KR" altLang="en-US" dirty="0"/>
              <a:t>소멸자의</a:t>
            </a:r>
            <a:r>
              <a:rPr lang="en-US" altLang="ko-KR" dirty="0"/>
              <a:t> </a:t>
            </a:r>
            <a:r>
              <a:rPr lang="ko-KR" altLang="en-US" dirty="0"/>
              <a:t>가상화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54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1) </a:t>
            </a:r>
            <a:r>
              <a:rPr lang="ko-KR" altLang="en-US" dirty="0" smtClean="0"/>
              <a:t>동물을 나타내는 </a:t>
            </a:r>
            <a:r>
              <a:rPr lang="en-US" altLang="ko-KR" dirty="0" smtClean="0"/>
              <a:t>Animal </a:t>
            </a:r>
            <a:r>
              <a:rPr lang="ko-KR" altLang="en-US" dirty="0" smtClean="0"/>
              <a:t>클래스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Animal </a:t>
            </a:r>
            <a:r>
              <a:rPr lang="ko-KR" altLang="en-US" dirty="0" smtClean="0"/>
              <a:t>클래스에서 </a:t>
            </a:r>
            <a:r>
              <a:rPr lang="ko-KR" altLang="en-US" dirty="0"/>
              <a:t>상속받은 </a:t>
            </a:r>
            <a:r>
              <a:rPr lang="en-US" altLang="ko-KR" dirty="0"/>
              <a:t>Dog </a:t>
            </a:r>
            <a:r>
              <a:rPr lang="ko-KR" altLang="en-US" dirty="0"/>
              <a:t>클래스와 </a:t>
            </a:r>
            <a:r>
              <a:rPr lang="en-US" altLang="ko-KR" dirty="0"/>
              <a:t>Cat</a:t>
            </a:r>
            <a:r>
              <a:rPr lang="ko-KR" altLang="en-US" dirty="0"/>
              <a:t>클래스를 정의하여 보자</a:t>
            </a:r>
            <a:r>
              <a:rPr lang="en-US" altLang="ko-KR" dirty="0"/>
              <a:t>. </a:t>
            </a:r>
            <a:r>
              <a:rPr lang="ko-KR" altLang="en-US" dirty="0"/>
              <a:t>동물의 울음소리를 나타내는 </a:t>
            </a:r>
            <a:r>
              <a:rPr lang="en-US" altLang="ko-KR" dirty="0"/>
              <a:t>speak()</a:t>
            </a:r>
            <a:r>
              <a:rPr lang="ko-KR" altLang="en-US" dirty="0"/>
              <a:t>함수를 </a:t>
            </a:r>
            <a:r>
              <a:rPr lang="ko-KR" altLang="en-US" dirty="0" err="1"/>
              <a:t>가상함수로</a:t>
            </a:r>
            <a:r>
              <a:rPr lang="ko-KR" altLang="en-US" dirty="0"/>
              <a:t> 선언한다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12648" y="2276872"/>
            <a:ext cx="5903568" cy="212912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class </a:t>
            </a:r>
            <a:r>
              <a:rPr lang="en-US" altLang="ko-KR" sz="2000" dirty="0" smtClean="0"/>
              <a:t>Animal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 smtClean="0"/>
              <a:t>public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 smtClean="0"/>
              <a:t>   virtual void speak()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{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&lt;&lt; “Animal speak()”&lt;&lt; </a:t>
            </a:r>
            <a:r>
              <a:rPr lang="en-US" altLang="ko-KR" sz="2000" dirty="0" err="1" smtClean="0"/>
              <a:t>endl</a:t>
            </a:r>
            <a:r>
              <a:rPr lang="en-US" altLang="ko-KR" sz="2000" dirty="0" smtClean="0"/>
              <a:t>; }</a:t>
            </a:r>
          </a:p>
          <a:p>
            <a:pPr marL="0" indent="0">
              <a:buNone/>
            </a:pPr>
            <a:r>
              <a:rPr lang="en-US" altLang="ko-KR" sz="2000" dirty="0" smtClean="0"/>
              <a:t>};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57609" y="4646970"/>
            <a:ext cx="13577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Animal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01645" y="5778163"/>
            <a:ext cx="13577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Dog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707537" y="5761056"/>
            <a:ext cx="13577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Cat</a:t>
            </a:r>
            <a:endParaRPr lang="ko-KR" altLang="en-US" sz="2800" dirty="0"/>
          </a:p>
        </p:txBody>
      </p:sp>
      <p:sp>
        <p:nvSpPr>
          <p:cNvPr id="11" name="이등변 삼각형 10"/>
          <p:cNvSpPr/>
          <p:nvPr/>
        </p:nvSpPr>
        <p:spPr>
          <a:xfrm>
            <a:off x="3903973" y="5187297"/>
            <a:ext cx="121226" cy="17245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4314412" y="5176392"/>
            <a:ext cx="121226" cy="17245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1" idx="3"/>
            <a:endCxn id="9" idx="0"/>
          </p:cNvCxnSpPr>
          <p:nvPr/>
        </p:nvCxnSpPr>
        <p:spPr>
          <a:xfrm rot="5400000">
            <a:off x="3413348" y="5226924"/>
            <a:ext cx="418409" cy="684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16200000" flipH="1">
            <a:off x="4755408" y="4973784"/>
            <a:ext cx="212521" cy="1011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0" idx="0"/>
          </p:cNvCxnSpPr>
          <p:nvPr/>
        </p:nvCxnSpPr>
        <p:spPr>
          <a:xfrm>
            <a:off x="5386410" y="5568958"/>
            <a:ext cx="0" cy="19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ko-KR" altLang="en-US" dirty="0"/>
              <a:t> 파생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 smtClean="0"/>
              <a:t>Dog, Cat </a:t>
            </a:r>
            <a:r>
              <a:rPr lang="ko-KR" altLang="en-US" dirty="0" smtClean="0"/>
              <a:t>정의와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동적바인딩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1484784"/>
            <a:ext cx="439248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class Dog : public Animal {</a:t>
            </a:r>
          </a:p>
          <a:p>
            <a:r>
              <a:rPr lang="en-US" altLang="ko-KR" sz="1600" dirty="0"/>
              <a:t> public:</a:t>
            </a:r>
          </a:p>
          <a:p>
            <a:r>
              <a:rPr lang="en-US" altLang="ko-KR" sz="1600" dirty="0"/>
              <a:t>   virtual void speak()</a:t>
            </a:r>
          </a:p>
          <a:p>
            <a:r>
              <a:rPr lang="en-US" altLang="ko-KR" sz="1600" dirty="0"/>
              <a:t>  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&lt;&lt; “ </a:t>
            </a:r>
            <a:r>
              <a:rPr lang="ko-KR" altLang="en-US" sz="1600" dirty="0"/>
              <a:t>멍멍</a:t>
            </a:r>
            <a:r>
              <a:rPr lang="en-US" altLang="ko-KR" sz="1600" dirty="0"/>
              <a:t>”&lt;&lt;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r>
              <a:rPr lang="en-US" altLang="ko-KR" sz="1600" dirty="0"/>
              <a:t>};</a:t>
            </a:r>
          </a:p>
          <a:p>
            <a:r>
              <a:rPr lang="en-US" altLang="ko-KR" sz="1600" dirty="0"/>
              <a:t>class Cat : public Animal {</a:t>
            </a:r>
          </a:p>
          <a:p>
            <a:r>
              <a:rPr lang="en-US" altLang="ko-KR" sz="1600" dirty="0"/>
              <a:t> public:</a:t>
            </a:r>
          </a:p>
          <a:p>
            <a:r>
              <a:rPr lang="en-US" altLang="ko-KR" sz="1600" dirty="0"/>
              <a:t>   virtual void speak()</a:t>
            </a:r>
          </a:p>
          <a:p>
            <a:r>
              <a:rPr lang="en-US" altLang="ko-KR" sz="1600" dirty="0"/>
              <a:t>   {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&lt;&lt; “ </a:t>
            </a:r>
            <a:r>
              <a:rPr lang="ko-KR" altLang="en-US" sz="1600" dirty="0"/>
              <a:t>야옹</a:t>
            </a:r>
            <a:r>
              <a:rPr lang="en-US" altLang="ko-KR" sz="1600" dirty="0"/>
              <a:t>”&lt;&lt;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}</a:t>
            </a:r>
          </a:p>
          <a:p>
            <a:r>
              <a:rPr lang="en-US" altLang="ko-KR" sz="16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76" y="4365104"/>
            <a:ext cx="439248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 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Animal *a1 = new Dog();   // up-casting</a:t>
            </a:r>
          </a:p>
          <a:p>
            <a:r>
              <a:rPr lang="en-US" altLang="ko-KR" sz="1600" dirty="0"/>
              <a:t>  a1-&gt;speak();</a:t>
            </a:r>
          </a:p>
          <a:p>
            <a:r>
              <a:rPr lang="en-US" altLang="ko-KR" sz="1600" dirty="0"/>
              <a:t>  a1 = new Cat(); 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// up-casting</a:t>
            </a:r>
          </a:p>
          <a:p>
            <a:r>
              <a:rPr lang="en-US" altLang="ko-KR" sz="1600" dirty="0"/>
              <a:t>  a1-&gt;speak();</a:t>
            </a:r>
          </a:p>
          <a:p>
            <a:r>
              <a:rPr lang="en-US" altLang="ko-KR" sz="1600" dirty="0"/>
              <a:t>  return 0;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1844824"/>
            <a:ext cx="3234591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 </a:t>
            </a:r>
            <a:r>
              <a:rPr lang="ko-KR" altLang="en-US" sz="1600" dirty="0" err="1" smtClean="0"/>
              <a:t>부모클래스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포인터배열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main() 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Animal *</a:t>
            </a:r>
            <a:r>
              <a:rPr lang="en-US" altLang="ko-KR" sz="1600" dirty="0" smtClean="0"/>
              <a:t>animal[]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{new </a:t>
            </a:r>
            <a:r>
              <a:rPr lang="en-US" altLang="ko-KR" sz="1600" dirty="0"/>
              <a:t>Dog</a:t>
            </a:r>
            <a:r>
              <a:rPr lang="en-US" altLang="ko-KR" sz="1600" dirty="0" smtClean="0"/>
              <a:t>(),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new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Cat(), new Dog()};</a:t>
            </a:r>
          </a:p>
          <a:p>
            <a:r>
              <a:rPr lang="en-US" altLang="ko-KR" sz="1600" dirty="0" smtClean="0"/>
              <a:t>  for (Animal* s :  animal)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s-&gt;speak();</a:t>
            </a:r>
          </a:p>
          <a:p>
            <a:r>
              <a:rPr lang="en-US" altLang="ko-KR" sz="1600" dirty="0" smtClean="0"/>
              <a:t>        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// </a:t>
            </a:r>
            <a:r>
              <a:rPr lang="ko-KR" altLang="en-US" sz="1600" dirty="0" err="1" smtClean="0"/>
              <a:t>소멸자도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virtual </a:t>
            </a:r>
            <a:r>
              <a:rPr lang="ko-KR" altLang="en-US" sz="1600" dirty="0" smtClean="0"/>
              <a:t>선언 필요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for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Animal* s :  </a:t>
            </a:r>
            <a:r>
              <a:rPr lang="en-US" altLang="ko-KR" sz="1600" dirty="0" smtClean="0"/>
              <a:t>animal)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en-US" altLang="ko-KR" sz="1600" dirty="0" smtClean="0"/>
              <a:t>delete s;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return </a:t>
            </a:r>
            <a:r>
              <a:rPr lang="en-US" altLang="ko-KR" sz="1600" dirty="0"/>
              <a:t>0;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36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ko-KR" altLang="en-US" dirty="0"/>
              <a:t> 파생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 smtClean="0"/>
              <a:t>Dog, Cat </a:t>
            </a:r>
            <a:r>
              <a:rPr lang="ko-KR" altLang="en-US" dirty="0"/>
              <a:t>정의와</a:t>
            </a:r>
            <a:r>
              <a:rPr lang="en-US" altLang="ko-KR" dirty="0"/>
              <a:t> </a:t>
            </a:r>
            <a:r>
              <a:rPr lang="ko-KR" altLang="en-US" dirty="0" err="1"/>
              <a:t>동적바인딩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3212976"/>
            <a:ext cx="439248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 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Dog d;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Animal&amp; a1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d;   </a:t>
            </a:r>
            <a:r>
              <a:rPr lang="en-US" altLang="ko-KR" sz="1600" dirty="0"/>
              <a:t>// up-casting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a1.speak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Cat c;</a:t>
            </a:r>
          </a:p>
          <a:p>
            <a:r>
              <a:rPr lang="en-US" altLang="ko-KR" sz="1600" dirty="0" smtClean="0"/>
              <a:t>  Animal&amp; a2 = c;   </a:t>
            </a:r>
            <a:r>
              <a:rPr lang="en-US" altLang="ko-KR" sz="1600" dirty="0"/>
              <a:t>// up-casting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a2.speak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return 0;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772816"/>
            <a:ext cx="439248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/* </a:t>
            </a:r>
            <a:r>
              <a:rPr lang="ko-KR" altLang="en-US" sz="1600" dirty="0"/>
              <a:t>여기서 잠깐 </a:t>
            </a:r>
            <a:r>
              <a:rPr lang="en-US" altLang="ko-KR" sz="1600" dirty="0"/>
              <a:t>!!!</a:t>
            </a:r>
          </a:p>
          <a:p>
            <a:r>
              <a:rPr lang="ko-KR" altLang="en-US" sz="1600" dirty="0" smtClean="0"/>
              <a:t>부모클래스의 </a:t>
            </a:r>
            <a:r>
              <a:rPr lang="ko-KR" altLang="en-US" sz="1600" dirty="0" err="1" smtClean="0"/>
              <a:t>참조자로</a:t>
            </a:r>
            <a:r>
              <a:rPr lang="ko-KR" altLang="en-US" sz="1600" dirty="0" smtClean="0"/>
              <a:t> 자식클래스를 가리킬 수 있으며 이때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가상함수의</a:t>
            </a:r>
            <a:r>
              <a:rPr lang="ko-KR" altLang="en-US" sz="1600" dirty="0" smtClean="0"/>
              <a:t> 동작도 동일함</a:t>
            </a:r>
            <a:endParaRPr lang="en-US" altLang="ko-KR" sz="1600" dirty="0" smtClean="0"/>
          </a:p>
          <a:p>
            <a:r>
              <a:rPr lang="en-US" altLang="ko-KR" sz="1600" dirty="0" smtClean="0"/>
              <a:t>*/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1844824"/>
            <a:ext cx="3234591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 </a:t>
            </a:r>
            <a:r>
              <a:rPr lang="ko-KR" altLang="en-US" sz="1600" dirty="0" err="1" smtClean="0"/>
              <a:t>참조자와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다형성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main() 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Animal *</a:t>
            </a:r>
            <a:r>
              <a:rPr lang="en-US" altLang="ko-KR" sz="1600" dirty="0" smtClean="0"/>
              <a:t>animal[]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{new </a:t>
            </a:r>
            <a:r>
              <a:rPr lang="en-US" altLang="ko-KR" sz="1600" dirty="0"/>
              <a:t>Dog</a:t>
            </a:r>
            <a:r>
              <a:rPr lang="en-US" altLang="ko-KR" sz="1600" dirty="0" smtClean="0"/>
              <a:t>(),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new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Cat(), new Dog()};</a:t>
            </a:r>
          </a:p>
          <a:p>
            <a:r>
              <a:rPr lang="en-US" altLang="ko-KR" sz="1600" dirty="0" smtClean="0"/>
              <a:t>  for 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Animal* s </a:t>
            </a:r>
            <a:r>
              <a:rPr lang="en-US" altLang="ko-KR" sz="1600" dirty="0"/>
              <a:t>:  animal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Animal&amp; a=*s;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en-US" altLang="ko-KR" sz="1600" dirty="0" err="1" smtClean="0"/>
              <a:t>a.speak</a:t>
            </a:r>
            <a:r>
              <a:rPr lang="en-US" altLang="ko-KR" sz="1600" dirty="0" smtClean="0"/>
              <a:t>();  }</a:t>
            </a:r>
          </a:p>
          <a:p>
            <a:r>
              <a:rPr lang="en-US" altLang="ko-KR" sz="1600" dirty="0" smtClean="0"/>
              <a:t>       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for (</a:t>
            </a:r>
            <a:r>
              <a:rPr lang="en-US" altLang="ko-KR" sz="1600" dirty="0"/>
              <a:t>Animal* s :  </a:t>
            </a:r>
            <a:r>
              <a:rPr lang="en-US" altLang="ko-KR" sz="1600" dirty="0" smtClean="0"/>
              <a:t>animal)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en-US" altLang="ko-KR" sz="1600" dirty="0" smtClean="0"/>
              <a:t>delete s;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return </a:t>
            </a:r>
            <a:r>
              <a:rPr lang="en-US" altLang="ko-KR" sz="1600" dirty="0"/>
              <a:t>0;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213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2)</a:t>
            </a:r>
            <a:r>
              <a:rPr lang="ko-KR" altLang="en-US" dirty="0" smtClean="0"/>
              <a:t>단위를 변환하는 추상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Converter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3905" y="2223451"/>
            <a:ext cx="763284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class </a:t>
            </a:r>
            <a:r>
              <a:rPr lang="en-US" altLang="ko-KR" sz="1500" dirty="0"/>
              <a:t>Converter {</a:t>
            </a:r>
          </a:p>
          <a:p>
            <a:r>
              <a:rPr lang="en-US" altLang="ko-KR" sz="1500" dirty="0"/>
              <a:t>protected:</a:t>
            </a:r>
          </a:p>
          <a:p>
            <a:r>
              <a:rPr lang="en-US" altLang="ko-KR" sz="1500" dirty="0" smtClean="0"/>
              <a:t>  double </a:t>
            </a:r>
            <a:r>
              <a:rPr lang="en-US" altLang="ko-KR" sz="1500" dirty="0"/>
              <a:t>ratio;</a:t>
            </a:r>
          </a:p>
          <a:p>
            <a:r>
              <a:rPr lang="en-US" altLang="ko-KR" sz="1500" dirty="0" smtClean="0"/>
              <a:t>  virtual </a:t>
            </a:r>
            <a:r>
              <a:rPr lang="en-US" altLang="ko-KR" sz="1500" dirty="0"/>
              <a:t>double convert(double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)=0; // </a:t>
            </a:r>
            <a:r>
              <a:rPr lang="en-US" altLang="ko-KR" sz="1500" dirty="0" err="1"/>
              <a:t>src</a:t>
            </a:r>
            <a:r>
              <a:rPr lang="ko-KR" altLang="en-US" sz="1500" dirty="0"/>
              <a:t>를 다른 단위로 변환한다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  virtual </a:t>
            </a:r>
            <a:r>
              <a:rPr lang="en-US" altLang="ko-KR" sz="1500" dirty="0"/>
              <a:t>string </a:t>
            </a:r>
            <a:r>
              <a:rPr lang="en-US" altLang="ko-KR" sz="1500" dirty="0" err="1"/>
              <a:t>getSourceString</a:t>
            </a:r>
            <a:r>
              <a:rPr lang="en-US" altLang="ko-KR" sz="1500" dirty="0"/>
              <a:t>()=0; // </a:t>
            </a:r>
            <a:r>
              <a:rPr lang="ko-KR" altLang="en-US" sz="1500" dirty="0"/>
              <a:t>소스 단위 명칭</a:t>
            </a:r>
          </a:p>
          <a:p>
            <a:r>
              <a:rPr lang="en-US" altLang="ko-KR" sz="1500" dirty="0" smtClean="0"/>
              <a:t>  virtual </a:t>
            </a:r>
            <a:r>
              <a:rPr lang="en-US" altLang="ko-KR" sz="1500" dirty="0"/>
              <a:t>string </a:t>
            </a:r>
            <a:r>
              <a:rPr lang="en-US" altLang="ko-KR" sz="1500" dirty="0" err="1"/>
              <a:t>getDestString</a:t>
            </a:r>
            <a:r>
              <a:rPr lang="en-US" altLang="ko-KR" sz="1500" dirty="0"/>
              <a:t>()=0; // </a:t>
            </a:r>
            <a:r>
              <a:rPr lang="en-US" altLang="ko-KR" sz="1500" dirty="0" err="1"/>
              <a:t>dest</a:t>
            </a:r>
            <a:r>
              <a:rPr lang="en-US" altLang="ko-KR" sz="1500" dirty="0"/>
              <a:t> </a:t>
            </a:r>
            <a:r>
              <a:rPr lang="ko-KR" altLang="en-US" sz="1500" dirty="0"/>
              <a:t>단위 명칭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smtClean="0"/>
              <a:t>  Converter(double </a:t>
            </a:r>
            <a:r>
              <a:rPr lang="en-US" altLang="ko-KR" sz="1500" dirty="0"/>
              <a:t>ratio) { this-&gt;ratio = ratio; }</a:t>
            </a:r>
          </a:p>
          <a:p>
            <a:r>
              <a:rPr lang="en-US" altLang="ko-KR" sz="1500" dirty="0" smtClean="0"/>
              <a:t>  void </a:t>
            </a:r>
            <a:r>
              <a:rPr lang="en-US" altLang="ko-KR" sz="1500" dirty="0"/>
              <a:t>run() {</a:t>
            </a:r>
          </a:p>
          <a:p>
            <a:r>
              <a:rPr lang="en-US" altLang="ko-KR" sz="1500" dirty="0" smtClean="0"/>
              <a:t>    double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cout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getSourceString</a:t>
            </a:r>
            <a:r>
              <a:rPr lang="en-US" altLang="ko-KR" sz="1500" dirty="0"/>
              <a:t>() &lt;&lt; "</a:t>
            </a:r>
            <a:r>
              <a:rPr lang="ko-KR" altLang="en-US" sz="1500" dirty="0"/>
              <a:t>을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getDestString</a:t>
            </a:r>
            <a:r>
              <a:rPr lang="en-US" altLang="ko-KR" sz="1500" dirty="0"/>
              <a:t>() &lt;&lt; "</a:t>
            </a:r>
            <a:r>
              <a:rPr lang="ko-KR" altLang="en-US" sz="1500" dirty="0"/>
              <a:t>로 바꿉니다</a:t>
            </a:r>
            <a:r>
              <a:rPr lang="en-US" altLang="ko-KR" sz="1500" dirty="0"/>
              <a:t>. ";</a:t>
            </a:r>
          </a:p>
          <a:p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cout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getSourceString</a:t>
            </a:r>
            <a:r>
              <a:rPr lang="en-US" altLang="ko-KR" sz="1500" dirty="0"/>
              <a:t>() &lt;&lt; "</a:t>
            </a:r>
            <a:r>
              <a:rPr lang="ko-KR" altLang="en-US" sz="1500" dirty="0"/>
              <a:t>을 입력하세요</a:t>
            </a:r>
            <a:r>
              <a:rPr lang="en-US" altLang="ko-KR" sz="1500" dirty="0"/>
              <a:t>&gt;&gt; ";</a:t>
            </a:r>
          </a:p>
          <a:p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cin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&gt;&gt;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cout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&lt;&lt; "</a:t>
            </a:r>
            <a:r>
              <a:rPr lang="ko-KR" altLang="en-US" sz="1500" dirty="0"/>
              <a:t>변환 결과 </a:t>
            </a:r>
            <a:r>
              <a:rPr lang="en-US" altLang="ko-KR" sz="1500" dirty="0"/>
              <a:t>: 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convert(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) &lt;&lt; </a:t>
            </a:r>
            <a:r>
              <a:rPr lang="en-US" altLang="ko-KR" sz="1500" dirty="0" err="1"/>
              <a:t>getDestString</a:t>
            </a:r>
            <a:r>
              <a:rPr lang="en-US" altLang="ko-KR" sz="1500" dirty="0"/>
              <a:t>()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smtClean="0"/>
              <a:t>  }</a:t>
            </a:r>
            <a:endParaRPr lang="en-US" altLang="ko-KR" sz="1500" dirty="0"/>
          </a:p>
          <a:p>
            <a:r>
              <a:rPr lang="en-US" altLang="ko-KR" sz="1500" dirty="0" smtClean="0"/>
              <a:t>};</a:t>
            </a:r>
            <a:endParaRPr lang="en-US" altLang="ko-KR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다음은 단위를 변환하는 추상클래스 </a:t>
            </a:r>
            <a:r>
              <a:rPr lang="en-US" altLang="ko-KR" dirty="0" smtClean="0"/>
              <a:t>Converter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Converter</a:t>
            </a:r>
            <a:r>
              <a:rPr lang="ko-KR" altLang="en-US" dirty="0" smtClean="0"/>
              <a:t> 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상속받아 달러를 원화로 환산하는 </a:t>
            </a:r>
            <a:r>
              <a:rPr lang="en-US" altLang="ko-KR" dirty="0" err="1" smtClean="0"/>
              <a:t>WonToDollar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작성하라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4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73714" y="1894381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WonToDollar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wd</a:t>
            </a:r>
            <a:r>
              <a:rPr lang="en-US" altLang="ko-KR" sz="1600" dirty="0"/>
              <a:t>(1010); </a:t>
            </a:r>
            <a:r>
              <a:rPr lang="en-US" altLang="ko-KR" sz="1600" dirty="0" smtClean="0"/>
              <a:t>  // </a:t>
            </a:r>
            <a:r>
              <a:rPr lang="en-US" altLang="ko-KR" sz="1600" dirty="0"/>
              <a:t>1 </a:t>
            </a:r>
            <a:r>
              <a:rPr lang="ko-KR" altLang="en-US" sz="1600" dirty="0"/>
              <a:t>달러에 </a:t>
            </a:r>
            <a:r>
              <a:rPr lang="en-US" altLang="ko-KR" sz="1600" dirty="0"/>
              <a:t>1010</a:t>
            </a:r>
            <a:r>
              <a:rPr lang="ko-KR" altLang="en-US" sz="1600" dirty="0"/>
              <a:t>원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wd.run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59" y="3717032"/>
            <a:ext cx="60381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2-1) </a:t>
            </a:r>
            <a:r>
              <a:rPr lang="ko-KR" altLang="en-US" dirty="0" smtClean="0"/>
              <a:t>화폐 단위를 변환하는 파생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WonToDollar</a:t>
            </a:r>
            <a:r>
              <a:rPr lang="ko-KR" altLang="en-US" dirty="0" smtClean="0"/>
              <a:t> 정의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844824"/>
            <a:ext cx="5616624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 err="1"/>
              <a:t>WonToDollar</a:t>
            </a:r>
            <a:r>
              <a:rPr lang="en-US" altLang="ko-KR" sz="1600" dirty="0"/>
              <a:t> : public Converter {</a:t>
            </a:r>
          </a:p>
          <a:p>
            <a:r>
              <a:rPr lang="en-US" altLang="ko-KR" sz="1600" dirty="0"/>
              <a:t>protected:</a:t>
            </a:r>
          </a:p>
          <a:p>
            <a:r>
              <a:rPr lang="en-US" altLang="ko-KR" sz="1600" dirty="0" smtClean="0"/>
              <a:t>  virtual </a:t>
            </a:r>
            <a:r>
              <a:rPr lang="en-US" altLang="ko-KR" sz="1600" dirty="0"/>
              <a:t>string </a:t>
            </a:r>
            <a:r>
              <a:rPr lang="en-US" altLang="ko-KR" sz="1600" dirty="0" err="1"/>
              <a:t>getSourceString</a:t>
            </a:r>
            <a:r>
              <a:rPr lang="en-US" altLang="ko-KR" sz="1600" dirty="0"/>
              <a:t>() { return "</a:t>
            </a:r>
            <a:r>
              <a:rPr lang="ko-KR" altLang="en-US" sz="1600" dirty="0"/>
              <a:t>원</a:t>
            </a:r>
            <a:r>
              <a:rPr lang="en-US" altLang="ko-KR" sz="1600" dirty="0"/>
              <a:t>"; }</a:t>
            </a:r>
          </a:p>
          <a:p>
            <a:r>
              <a:rPr lang="en-US" altLang="ko-KR" sz="1600" dirty="0" smtClean="0"/>
              <a:t>  virtual </a:t>
            </a:r>
            <a:r>
              <a:rPr lang="en-US" altLang="ko-KR" sz="1600" dirty="0"/>
              <a:t>string </a:t>
            </a:r>
            <a:r>
              <a:rPr lang="en-US" altLang="ko-KR" sz="1600" dirty="0" err="1"/>
              <a:t>getDestString</a:t>
            </a:r>
            <a:r>
              <a:rPr lang="en-US" altLang="ko-KR" sz="1600" dirty="0"/>
              <a:t>() { return "</a:t>
            </a:r>
            <a:r>
              <a:rPr lang="ko-KR" altLang="en-US" sz="1600" dirty="0"/>
              <a:t>달러</a:t>
            </a:r>
            <a:r>
              <a:rPr lang="en-US" altLang="ko-KR" sz="1600" dirty="0"/>
              <a:t>"; }</a:t>
            </a:r>
          </a:p>
          <a:p>
            <a:r>
              <a:rPr lang="en-US" altLang="ko-KR" sz="1600" dirty="0" smtClean="0"/>
              <a:t>  virtual </a:t>
            </a:r>
            <a:r>
              <a:rPr lang="en-US" altLang="ko-KR" sz="1600" dirty="0"/>
              <a:t>double convert(double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public: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WonToDollar</a:t>
            </a:r>
            <a:r>
              <a:rPr lang="en-US" altLang="ko-KR" sz="1600" dirty="0" smtClean="0"/>
              <a:t>(double </a:t>
            </a:r>
            <a:r>
              <a:rPr lang="en-US" altLang="ko-KR" sz="1600" dirty="0"/>
              <a:t>ratio) : Converter(ratio) { }</a:t>
            </a:r>
          </a:p>
          <a:p>
            <a:r>
              <a:rPr lang="en-US" altLang="ko-KR" sz="1600" dirty="0"/>
              <a:t>};</a:t>
            </a:r>
          </a:p>
          <a:p>
            <a:endParaRPr lang="ko-KR" altLang="en-US" sz="1600" dirty="0"/>
          </a:p>
          <a:p>
            <a:r>
              <a:rPr lang="en-US" altLang="ko-KR" sz="1600" dirty="0"/>
              <a:t>double </a:t>
            </a:r>
            <a:r>
              <a:rPr lang="en-US" altLang="ko-KR" sz="1600" dirty="0" err="1"/>
              <a:t>WonToDollar</a:t>
            </a:r>
            <a:r>
              <a:rPr lang="en-US" altLang="ko-KR" sz="1600" dirty="0"/>
              <a:t>::convert(double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  return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/ratio;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8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2-2) </a:t>
            </a:r>
            <a:r>
              <a:rPr lang="ko-KR" altLang="en-US" dirty="0" smtClean="0"/>
              <a:t>거리 단위를 변환하는 파생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en-US" altLang="ko-KR" dirty="0" err="1" smtClean="0"/>
              <a:t>KmToMile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2204864"/>
            <a:ext cx="561662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KmToMile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toMile</a:t>
            </a:r>
            <a:r>
              <a:rPr lang="en-US" altLang="ko-KR" sz="1600" dirty="0"/>
              <a:t>(1.609344); </a:t>
            </a:r>
            <a:r>
              <a:rPr lang="en-US" altLang="ko-KR" sz="1600" dirty="0" smtClean="0"/>
              <a:t> // </a:t>
            </a:r>
            <a:r>
              <a:rPr lang="en-US" altLang="ko-KR" sz="1600" dirty="0"/>
              <a:t>1mile</a:t>
            </a:r>
            <a:r>
              <a:rPr lang="ko-KR" altLang="en-US" sz="1600" dirty="0"/>
              <a:t>은 </a:t>
            </a:r>
            <a:r>
              <a:rPr lang="en-US" altLang="ko-KR" sz="1600" dirty="0"/>
              <a:t>1.609344 Km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toMile.run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2. Converter </a:t>
            </a:r>
            <a:r>
              <a:rPr lang="ko-KR" altLang="en-US" dirty="0" smtClean="0"/>
              <a:t>클래스를 상속받아 </a:t>
            </a:r>
            <a:r>
              <a:rPr lang="en-US" altLang="ko-KR" dirty="0" smtClean="0"/>
              <a:t>km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mile</a:t>
            </a:r>
            <a:r>
              <a:rPr lang="ko-KR" altLang="en-US" dirty="0" smtClean="0"/>
              <a:t>로 변환하는 </a:t>
            </a:r>
            <a:r>
              <a:rPr lang="en-US" altLang="ko-KR" dirty="0" err="1" smtClean="0"/>
              <a:t>KmToMile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작성하라</a:t>
            </a:r>
            <a:r>
              <a:rPr lang="en-US" altLang="ko-KR" dirty="0" smtClean="0"/>
              <a:t>. main()</a:t>
            </a:r>
            <a:r>
              <a:rPr lang="ko-KR" altLang="en-US" dirty="0" smtClean="0"/>
              <a:t>함수와 실행결과는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02" y="3789040"/>
            <a:ext cx="4619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/>
              <a:t> 거리 단위를 변환하는 파생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KmToMile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0116" y="1556792"/>
            <a:ext cx="813690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 err="1"/>
              <a:t>KmToMile</a:t>
            </a:r>
            <a:r>
              <a:rPr lang="en-US" altLang="ko-KR" sz="1600" dirty="0"/>
              <a:t> : public Converter 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984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8793</TotalTime>
  <Words>1381</Words>
  <Application>Microsoft Office PowerPoint</Application>
  <PresentationFormat>화면 슬라이드 쇼(4:3)</PresentationFormat>
  <Paragraphs>283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HY나무L</vt:lpstr>
      <vt:lpstr>돋움체</vt:lpstr>
      <vt:lpstr>맑은 고딕</vt:lpstr>
      <vt:lpstr>휴먼편지체</vt:lpstr>
      <vt:lpstr>Arial</vt:lpstr>
      <vt:lpstr>Wingdings</vt:lpstr>
      <vt:lpstr>Wingdings 2</vt:lpstr>
      <vt:lpstr>가을</vt:lpstr>
      <vt:lpstr> 9장 실습하기</vt:lpstr>
      <vt:lpstr>(실습1) 동물을 나타내는 Animal 클래스 </vt:lpstr>
      <vt:lpstr> 파생 클래스 Dog, Cat 정의와 동적바인딩(1)</vt:lpstr>
      <vt:lpstr> 파생 클래스 Dog, Cat 정의와 동적바인딩(2)</vt:lpstr>
      <vt:lpstr>(실습2)단위를 변환하는 추상 클래스 Converter </vt:lpstr>
      <vt:lpstr>PowerPoint 프레젠테이션</vt:lpstr>
      <vt:lpstr>(실습2-1) 화폐 단위를 변환하는 파생 클래스          WonToDollar 정의 </vt:lpstr>
      <vt:lpstr>(실습2-2) 거리 단위를 변환하는 파생 클래스          KmToMile 정의</vt:lpstr>
      <vt:lpstr> 거리 단위를 변환하는 파생 클래스 KmToMile</vt:lpstr>
      <vt:lpstr>(실습3) 디지털 회로 게이트 AbstractGate 클래스 </vt:lpstr>
      <vt:lpstr>ORGate, ANDGate, XORGate 파생클래스 정의</vt:lpstr>
      <vt:lpstr>PowerPoint 프레젠테이션</vt:lpstr>
      <vt:lpstr>동적객체의 포인터배열 이용하여 변경하자!</vt:lpstr>
      <vt:lpstr>(실습4) 은행의 계좌를 나타내는 BankAcct 클래스</vt:lpstr>
      <vt:lpstr>(실습4-1) BankAcct 클래스 정의</vt:lpstr>
      <vt:lpstr>(실습4-2) 파생클래스 SavingAcct, CheckingAcct 정의 </vt:lpstr>
      <vt:lpstr>PowerPoint 프레젠테이션</vt:lpstr>
      <vt:lpstr>(실습4-3) 프로그램 수정해 보자!!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405</cp:revision>
  <cp:lastPrinted>2017-11-07T11:15:05Z</cp:lastPrinted>
  <dcterms:created xsi:type="dcterms:W3CDTF">2011-08-27T14:53:28Z</dcterms:created>
  <dcterms:modified xsi:type="dcterms:W3CDTF">2019-11-05T05:35:09Z</dcterms:modified>
</cp:coreProperties>
</file>