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56" r:id="rId2"/>
    <p:sldId id="455" r:id="rId3"/>
    <p:sldId id="443" r:id="rId4"/>
    <p:sldId id="431" r:id="rId5"/>
    <p:sldId id="438" r:id="rId6"/>
    <p:sldId id="416" r:id="rId7"/>
    <p:sldId id="456" r:id="rId8"/>
    <p:sldId id="419" r:id="rId9"/>
    <p:sldId id="445" r:id="rId10"/>
    <p:sldId id="417" r:id="rId11"/>
    <p:sldId id="448" r:id="rId12"/>
    <p:sldId id="418" r:id="rId13"/>
    <p:sldId id="442" r:id="rId14"/>
    <p:sldId id="434" r:id="rId15"/>
    <p:sldId id="424" r:id="rId16"/>
    <p:sldId id="425" r:id="rId17"/>
    <p:sldId id="444" r:id="rId18"/>
    <p:sldId id="449" r:id="rId19"/>
    <p:sldId id="457" r:id="rId20"/>
    <p:sldId id="450" r:id="rId21"/>
    <p:sldId id="427" r:id="rId22"/>
    <p:sldId id="451" r:id="rId23"/>
    <p:sldId id="428" r:id="rId24"/>
    <p:sldId id="429" r:id="rId25"/>
    <p:sldId id="452" r:id="rId26"/>
    <p:sldId id="435" r:id="rId27"/>
    <p:sldId id="436" r:id="rId28"/>
    <p:sldId id="453" r:id="rId29"/>
    <p:sldId id="437" r:id="rId30"/>
    <p:sldId id="430" r:id="rId31"/>
    <p:sldId id="446" r:id="rId32"/>
    <p:sldId id="447" r:id="rId33"/>
    <p:sldId id="454" r:id="rId34"/>
    <p:sldId id="45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000000"/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바인딩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01158" y="1290147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 대한 포인터로 가상 함수를 호출하는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파생 클래스의 함수를 찾아 실행</a:t>
            </a:r>
            <a:endParaRPr lang="en-US" altLang="ko-KR" dirty="0" smtClean="0"/>
          </a:p>
          <a:p>
            <a:pPr lvl="2"/>
            <a:r>
              <a:rPr lang="ko-KR" altLang="en-US" dirty="0"/>
              <a:t>실행 </a:t>
            </a:r>
            <a:r>
              <a:rPr lang="ko-KR" altLang="en-US" dirty="0" smtClean="0"/>
              <a:t>중에 이루어짐</a:t>
            </a:r>
            <a:endParaRPr lang="en-US" altLang="ko-KR" dirty="0"/>
          </a:p>
          <a:p>
            <a:pPr lvl="3"/>
            <a:r>
              <a:rPr lang="ko-KR" altLang="en-US" dirty="0" smtClean="0"/>
              <a:t>실행시간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늦은 바인딩으로 불림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48" y="3769295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function1()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948" y="4942544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569522" y="4633391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7672" y="4633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2932" y="3625279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346" y="5713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79" y="441863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 *p= &amp;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p-&gt;function2();</a:t>
            </a:r>
            <a:endParaRPr lang="ko-KR" altLang="en-US" sz="1400" dirty="0"/>
          </a:p>
        </p:txBody>
      </p:sp>
      <p:sp>
        <p:nvSpPr>
          <p:cNvPr id="16" name="오른쪽 중괄호 15"/>
          <p:cNvSpPr/>
          <p:nvPr/>
        </p:nvSpPr>
        <p:spPr>
          <a:xfrm>
            <a:off x="6581164" y="3769295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4027" y="405599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endParaRPr lang="ko-KR" altLang="en-US" sz="1000" dirty="0"/>
          </a:p>
        </p:txBody>
      </p:sp>
      <p:sp>
        <p:nvSpPr>
          <p:cNvPr id="18" name="오른쪽 중괄호 17"/>
          <p:cNvSpPr/>
          <p:nvPr/>
        </p:nvSpPr>
        <p:spPr>
          <a:xfrm>
            <a:off x="6574104" y="4937709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6967" y="513863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2922751" y="4302213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523677" y="3810427"/>
            <a:ext cx="857856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05025" y="4376089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2932" y="472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실행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2224" y="46271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호출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3970" y="21504"/>
            <a:ext cx="3796130" cy="967482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오버라이딩된</a:t>
            </a:r>
            <a:r>
              <a:rPr lang="ko-KR" altLang="en-US" dirty="0" smtClean="0"/>
              <a:t>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호출하는 동적 바인딩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8" y="1225783"/>
            <a:ext cx="338437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Shape();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 </a:t>
            </a:r>
            <a:endParaRPr lang="en-US" altLang="ko-KR" sz="1000" b="1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755578" y="4207540"/>
            <a:ext cx="3384376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Shape::draw() called</a:t>
            </a:r>
          </a:p>
        </p:txBody>
      </p:sp>
      <p:sp>
        <p:nvSpPr>
          <p:cNvPr id="9" name="자유형 8"/>
          <p:cNvSpPr/>
          <p:nvPr/>
        </p:nvSpPr>
        <p:spPr>
          <a:xfrm>
            <a:off x="1590484" y="2316027"/>
            <a:ext cx="792089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758838" y="152153"/>
            <a:ext cx="3384375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void paint() </a:t>
            </a:r>
            <a:r>
              <a:rPr lang="en-US" altLang="ko-KR" sz="1000" dirty="0"/>
              <a:t>{ </a:t>
            </a:r>
          </a:p>
          <a:p>
            <a:pPr defTabSz="180000" fontAlgn="base" latinLnBrk="0"/>
            <a:r>
              <a:rPr lang="en-US" altLang="ko-KR" sz="1000" dirty="0"/>
              <a:t>		draw();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"Shape::draw()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>
                <a:solidFill>
                  <a:srgbClr val="FF0000"/>
                </a:solidFill>
              </a:rPr>
              <a:t>class Circle : public Shape </a:t>
            </a:r>
            <a:r>
              <a:rPr lang="en-US" altLang="ko-KR" sz="1000" dirty="0"/>
              <a:t>{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virtual void draw() </a:t>
            </a:r>
            <a:r>
              <a:rPr lang="en-US" altLang="ko-KR" sz="1000" dirty="0"/>
              <a:t>{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"Circle::draw() called"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 fontAlgn="base" latinLnBrk="0"/>
            <a:r>
              <a:rPr lang="en-US" altLang="ko-KR" sz="1000" dirty="0"/>
              <a:t>	Shape </a:t>
            </a:r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70C0"/>
                </a:solidFill>
              </a:rPr>
              <a:t>new Circle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(); //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업캐스팅</a:t>
            </a:r>
            <a:endParaRPr lang="en-US" altLang="ko-KR" sz="1000" b="1" dirty="0">
              <a:solidFill>
                <a:srgbClr val="0070C0"/>
              </a:solidFill>
            </a:endParaRP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 err="1"/>
              <a:t>pShape</a:t>
            </a:r>
            <a:r>
              <a:rPr lang="en-US" altLang="ko-KR" sz="1000" b="1" dirty="0"/>
              <a:t>-&gt;paint();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defTabSz="180000" fontAlgn="base" latinLnBrk="0"/>
            <a:r>
              <a:rPr lang="en-US" altLang="ko-KR" sz="1000" dirty="0"/>
              <a:t>	delete </a:t>
            </a:r>
            <a:r>
              <a:rPr lang="en-US" altLang="ko-KR" sz="1000" dirty="0" err="1"/>
              <a:t>pShape</a:t>
            </a:r>
            <a:r>
              <a:rPr lang="en-US" altLang="ko-KR" sz="1000" dirty="0" smtClean="0"/>
              <a:t>; </a:t>
            </a:r>
          </a:p>
          <a:p>
            <a:pPr defTabSz="180000" fontAlgn="base" latinLnBrk="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758839" y="4207540"/>
            <a:ext cx="3384374" cy="24622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Circle::draw() called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847069" y="610062"/>
            <a:ext cx="2117419" cy="442674"/>
          </a:xfrm>
          <a:prstGeom prst="wedgeRoundRectCallout">
            <a:avLst>
              <a:gd name="adj1" fmla="val -58134"/>
              <a:gd name="adj2" fmla="val 1004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기본 클래스에서 파생 클래스의 함수를 호출하게 되는 사례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6179650" y="1196752"/>
            <a:ext cx="333467" cy="309042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자유형 52"/>
          <p:cNvSpPr/>
          <p:nvPr/>
        </p:nvSpPr>
        <p:spPr>
          <a:xfrm>
            <a:off x="353813" y="2110799"/>
            <a:ext cx="644243" cy="1534225"/>
          </a:xfrm>
          <a:custGeom>
            <a:avLst/>
            <a:gdLst>
              <a:gd name="connsiteX0" fmla="*/ 633852 w 644243"/>
              <a:gd name="connsiteY0" fmla="*/ 1839190 h 1839190"/>
              <a:gd name="connsiteX1" fmla="*/ 7 w 644243"/>
              <a:gd name="connsiteY1" fmla="*/ 893618 h 1839190"/>
              <a:gd name="connsiteX2" fmla="*/ 644243 w 644243"/>
              <a:gd name="connsiteY2" fmla="*/ 0 h 18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243" h="1839190">
                <a:moveTo>
                  <a:pt x="633852" y="1839190"/>
                </a:moveTo>
                <a:cubicBezTo>
                  <a:pt x="316063" y="1519670"/>
                  <a:pt x="-1725" y="1200150"/>
                  <a:pt x="7" y="893618"/>
                </a:cubicBezTo>
                <a:cubicBezTo>
                  <a:pt x="1739" y="587086"/>
                  <a:pt x="322991" y="293543"/>
                  <a:pt x="6442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자유형 53"/>
          <p:cNvSpPr/>
          <p:nvPr/>
        </p:nvSpPr>
        <p:spPr>
          <a:xfrm>
            <a:off x="4447806" y="1052736"/>
            <a:ext cx="561141" cy="2592288"/>
          </a:xfrm>
          <a:custGeom>
            <a:avLst/>
            <a:gdLst>
              <a:gd name="connsiteX0" fmla="*/ 540359 w 561141"/>
              <a:gd name="connsiteY0" fmla="*/ 3138054 h 3138054"/>
              <a:gd name="connsiteX1" fmla="*/ 32 w 561141"/>
              <a:gd name="connsiteY1" fmla="*/ 1226127 h 3138054"/>
              <a:gd name="connsiteX2" fmla="*/ 561141 w 561141"/>
              <a:gd name="connsiteY2" fmla="*/ 0 h 313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141" h="3138054">
                <a:moveTo>
                  <a:pt x="540359" y="3138054"/>
                </a:moveTo>
                <a:cubicBezTo>
                  <a:pt x="268463" y="2443595"/>
                  <a:pt x="-3432" y="1749136"/>
                  <a:pt x="32" y="1226127"/>
                </a:cubicBezTo>
                <a:cubicBezTo>
                  <a:pt x="3496" y="703118"/>
                  <a:pt x="282318" y="351559"/>
                  <a:pt x="5611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자유형 5"/>
          <p:cNvSpPr/>
          <p:nvPr/>
        </p:nvSpPr>
        <p:spPr>
          <a:xfrm>
            <a:off x="5619158" y="1201271"/>
            <a:ext cx="2277445" cy="1371600"/>
          </a:xfrm>
          <a:custGeom>
            <a:avLst/>
            <a:gdLst>
              <a:gd name="connsiteX0" fmla="*/ 0 w 2277445"/>
              <a:gd name="connsiteY0" fmla="*/ 0 h 1371600"/>
              <a:gd name="connsiteX1" fmla="*/ 2268071 w 2277445"/>
              <a:gd name="connsiteY1" fmla="*/ 367553 h 1371600"/>
              <a:gd name="connsiteX2" fmla="*/ 654424 w 2277445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445" h="1371600">
                <a:moveTo>
                  <a:pt x="0" y="0"/>
                </a:moveTo>
                <a:cubicBezTo>
                  <a:pt x="1079500" y="69476"/>
                  <a:pt x="2159000" y="138953"/>
                  <a:pt x="2268071" y="367553"/>
                </a:cubicBezTo>
                <a:cubicBezTo>
                  <a:pt x="2377142" y="596153"/>
                  <a:pt x="1515783" y="983876"/>
                  <a:pt x="654424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622934" y="1196752"/>
            <a:ext cx="740837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134074" y="6043312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6133877" y="5412996"/>
            <a:ext cx="1234975" cy="63031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6122517" y="570046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2761" y="6146140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draw()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363771" y="649514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Circle()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6186741" y="6146118"/>
            <a:ext cx="1010943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6122518" y="5451156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7760102" y="4831520"/>
            <a:ext cx="857856" cy="302091"/>
          </a:xfrm>
          <a:prstGeom prst="wedgeRoundRectCallout">
            <a:avLst>
              <a:gd name="adj1" fmla="val -125726"/>
              <a:gd name="adj2" fmla="val 2219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6194" y="5406620"/>
            <a:ext cx="1234975" cy="540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2174834" y="569409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draw()</a:t>
            </a:r>
            <a:endParaRPr lang="ko-KR" altLang="en-US" sz="1000" dirty="0"/>
          </a:p>
        </p:txBody>
      </p:sp>
      <p:sp>
        <p:nvSpPr>
          <p:cNvPr id="64" name="오른쪽 중괄호 63"/>
          <p:cNvSpPr/>
          <p:nvPr/>
        </p:nvSpPr>
        <p:spPr>
          <a:xfrm>
            <a:off x="3444209" y="548017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8225" y="552406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755578" y="5351993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308256" y="538251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20111" y="5956497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new Shape()</a:t>
            </a:r>
            <a:endParaRPr lang="ko-KR" altLang="en-US" sz="1000" dirty="0"/>
          </a:p>
        </p:txBody>
      </p:sp>
      <p:sp>
        <p:nvSpPr>
          <p:cNvPr id="69" name="자유형 68"/>
          <p:cNvSpPr/>
          <p:nvPr/>
        </p:nvSpPr>
        <p:spPr>
          <a:xfrm>
            <a:off x="1524117" y="549021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728376" y="5455064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pShape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260945" y="550094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476806" y="5608631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직사각형 72"/>
          <p:cNvSpPr/>
          <p:nvPr/>
        </p:nvSpPr>
        <p:spPr>
          <a:xfrm>
            <a:off x="5856098" y="4678141"/>
            <a:ext cx="15055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Circle();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74835" y="5444780"/>
            <a:ext cx="10030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/>
              <a:t>void paint()</a:t>
            </a:r>
            <a:endParaRPr lang="ko-KR" altLang="en-US" sz="1000" dirty="0"/>
          </a:p>
        </p:txBody>
      </p:sp>
      <p:sp>
        <p:nvSpPr>
          <p:cNvPr id="75" name="곱셈 기호 74"/>
          <p:cNvSpPr/>
          <p:nvPr/>
        </p:nvSpPr>
        <p:spPr>
          <a:xfrm>
            <a:off x="6903151" y="5622324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6" name="자유형 75"/>
          <p:cNvSpPr/>
          <p:nvPr/>
        </p:nvSpPr>
        <p:spPr>
          <a:xfrm>
            <a:off x="6847069" y="5555393"/>
            <a:ext cx="520620" cy="683243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자유형 76"/>
          <p:cNvSpPr/>
          <p:nvPr/>
        </p:nvSpPr>
        <p:spPr>
          <a:xfrm>
            <a:off x="6842638" y="5627401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자유형 77"/>
          <p:cNvSpPr/>
          <p:nvPr/>
        </p:nvSpPr>
        <p:spPr>
          <a:xfrm>
            <a:off x="2912072" y="5602612"/>
            <a:ext cx="265832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/>
          <p:cNvSpPr/>
          <p:nvPr/>
        </p:nvSpPr>
        <p:spPr>
          <a:xfrm>
            <a:off x="1880363" y="4666102"/>
            <a:ext cx="154080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 = new Shape();</a:t>
            </a:r>
          </a:p>
          <a:p>
            <a:pPr defTabSz="180000"/>
            <a:r>
              <a:rPr lang="en-US" altLang="ko-KR" sz="1000" dirty="0" err="1" smtClean="0"/>
              <a:t>pShape</a:t>
            </a:r>
            <a:r>
              <a:rPr lang="en-US" altLang="ko-KR" sz="1000" dirty="0" smtClean="0"/>
              <a:t>-&gt;</a:t>
            </a:r>
            <a:r>
              <a:rPr lang="en-US" altLang="ko-KR" sz="1000" b="1" dirty="0" smtClean="0"/>
              <a:t>paint(); </a:t>
            </a:r>
            <a:endParaRPr lang="ko-KR" altLang="en-US" sz="10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7410498" y="5483385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7554514" y="552728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3" name="오른쪽 중괄호 82"/>
          <p:cNvSpPr/>
          <p:nvPr/>
        </p:nvSpPr>
        <p:spPr>
          <a:xfrm>
            <a:off x="7393178" y="603192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537194" y="607581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</a:t>
            </a:r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85" name="자유형 84"/>
          <p:cNvSpPr/>
          <p:nvPr/>
        </p:nvSpPr>
        <p:spPr>
          <a:xfrm>
            <a:off x="2650766" y="5009950"/>
            <a:ext cx="152915" cy="522144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6" name="자유형 85"/>
          <p:cNvSpPr/>
          <p:nvPr/>
        </p:nvSpPr>
        <p:spPr>
          <a:xfrm>
            <a:off x="6624052" y="5009950"/>
            <a:ext cx="126827" cy="545443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99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성공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타입이 모두 일치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오버라이딩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함수의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지시어는 상속됨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함수의 접근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private, protected, public </a:t>
            </a:r>
            <a:r>
              <a:rPr lang="ko-KR" altLang="en-US" dirty="0" smtClean="0"/>
              <a:t>중 자유롭게 지정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13858"/>
            <a:ext cx="429302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virtual void fail(); </a:t>
            </a:r>
          </a:p>
          <a:p>
            <a:pPr defTabSz="180000" fontAlgn="base" latinLnBrk="0"/>
            <a:r>
              <a:rPr lang="en-US" altLang="ko-KR" sz="1200" dirty="0"/>
              <a:t>	virtual void </a:t>
            </a:r>
            <a:r>
              <a:rPr lang="en-US" altLang="ko-KR" sz="1200" dirty="0" smtClean="0"/>
              <a:t>success(); </a:t>
            </a:r>
          </a:p>
          <a:p>
            <a:pPr defTabSz="180000" fontAlgn="base" latinLnBrk="0"/>
            <a:r>
              <a:rPr lang="en-US" altLang="ko-KR" sz="1200" dirty="0"/>
              <a:t>	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 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fail();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실패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ko-KR" altLang="en-US" sz="1200" dirty="0" smtClean="0"/>
              <a:t>다름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virtual void success();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성공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double); // </a:t>
            </a:r>
            <a:r>
              <a:rPr lang="ko-KR" altLang="en-US" sz="1200" dirty="0"/>
              <a:t>오버로딩 사례</a:t>
            </a:r>
            <a:r>
              <a:rPr lang="en-US" altLang="ko-KR" sz="1200" dirty="0"/>
              <a:t>. </a:t>
            </a:r>
            <a:r>
              <a:rPr lang="ko-KR" altLang="en-US" sz="1200" dirty="0"/>
              <a:t>정상 컴파일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2960721"/>
            <a:ext cx="374441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f();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 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f(); // virtual void f()</a:t>
            </a:r>
            <a:r>
              <a:rPr lang="ko-KR" altLang="en-US" sz="1200" dirty="0"/>
              <a:t>와 동일한 선언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236917" y="4272669"/>
            <a:ext cx="648072" cy="270820"/>
          </a:xfrm>
          <a:custGeom>
            <a:avLst/>
            <a:gdLst>
              <a:gd name="connsiteX0" fmla="*/ 573456 w 573456"/>
              <a:gd name="connsiteY0" fmla="*/ 28509 h 270820"/>
              <a:gd name="connsiteX1" fmla="*/ 379492 w 573456"/>
              <a:gd name="connsiteY1" fmla="*/ 10036 h 270820"/>
              <a:gd name="connsiteX2" fmla="*/ 351783 w 573456"/>
              <a:gd name="connsiteY2" fmla="*/ 28509 h 270820"/>
              <a:gd name="connsiteX3" fmla="*/ 120874 w 573456"/>
              <a:gd name="connsiteY3" fmla="*/ 37745 h 270820"/>
              <a:gd name="connsiteX4" fmla="*/ 65456 w 573456"/>
              <a:gd name="connsiteY4" fmla="*/ 46982 h 270820"/>
              <a:gd name="connsiteX5" fmla="*/ 37747 w 573456"/>
              <a:gd name="connsiteY5" fmla="*/ 56218 h 270820"/>
              <a:gd name="connsiteX6" fmla="*/ 10038 w 573456"/>
              <a:gd name="connsiteY6" fmla="*/ 93164 h 270820"/>
              <a:gd name="connsiteX7" fmla="*/ 801 w 573456"/>
              <a:gd name="connsiteY7" fmla="*/ 130109 h 270820"/>
              <a:gd name="connsiteX8" fmla="*/ 37747 w 573456"/>
              <a:gd name="connsiteY8" fmla="*/ 185527 h 270820"/>
              <a:gd name="connsiteX9" fmla="*/ 83929 w 573456"/>
              <a:gd name="connsiteY9" fmla="*/ 250182 h 270820"/>
              <a:gd name="connsiteX10" fmla="*/ 111638 w 573456"/>
              <a:gd name="connsiteY10" fmla="*/ 259418 h 270820"/>
              <a:gd name="connsiteX11" fmla="*/ 167056 w 573456"/>
              <a:gd name="connsiteY11" fmla="*/ 250182 h 270820"/>
              <a:gd name="connsiteX12" fmla="*/ 204001 w 573456"/>
              <a:gd name="connsiteY12" fmla="*/ 222473 h 270820"/>
              <a:gd name="connsiteX13" fmla="*/ 222474 w 573456"/>
              <a:gd name="connsiteY13" fmla="*/ 250182 h 270820"/>
              <a:gd name="connsiteX14" fmla="*/ 268656 w 573456"/>
              <a:gd name="connsiteY14" fmla="*/ 259418 h 270820"/>
              <a:gd name="connsiteX15" fmla="*/ 370256 w 573456"/>
              <a:gd name="connsiteY15" fmla="*/ 250182 h 270820"/>
              <a:gd name="connsiteX16" fmla="*/ 434910 w 573456"/>
              <a:gd name="connsiteY16" fmla="*/ 268655 h 270820"/>
              <a:gd name="connsiteX17" fmla="*/ 481092 w 573456"/>
              <a:gd name="connsiteY17" fmla="*/ 259418 h 270820"/>
              <a:gd name="connsiteX18" fmla="*/ 518038 w 573456"/>
              <a:gd name="connsiteY18" fmla="*/ 268655 h 270820"/>
              <a:gd name="connsiteX19" fmla="*/ 536510 w 573456"/>
              <a:gd name="connsiteY19" fmla="*/ 213236 h 270820"/>
              <a:gd name="connsiteX20" fmla="*/ 527274 w 573456"/>
              <a:gd name="connsiteY20" fmla="*/ 185527 h 270820"/>
              <a:gd name="connsiteX21" fmla="*/ 554983 w 573456"/>
              <a:gd name="connsiteY21" fmla="*/ 111636 h 270820"/>
              <a:gd name="connsiteX22" fmla="*/ 536510 w 573456"/>
              <a:gd name="connsiteY22" fmla="*/ 56218 h 270820"/>
              <a:gd name="connsiteX23" fmla="*/ 527274 w 573456"/>
              <a:gd name="connsiteY23" fmla="*/ 28509 h 270820"/>
              <a:gd name="connsiteX24" fmla="*/ 573456 w 573456"/>
              <a:gd name="connsiteY24" fmla="*/ 28509 h 2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3456" h="270820">
                <a:moveTo>
                  <a:pt x="573456" y="28509"/>
                </a:moveTo>
                <a:cubicBezTo>
                  <a:pt x="481476" y="5514"/>
                  <a:pt x="466864" y="-11807"/>
                  <a:pt x="379492" y="10036"/>
                </a:cubicBezTo>
                <a:cubicBezTo>
                  <a:pt x="368723" y="12728"/>
                  <a:pt x="362821" y="27326"/>
                  <a:pt x="351783" y="28509"/>
                </a:cubicBezTo>
                <a:cubicBezTo>
                  <a:pt x="275190" y="36715"/>
                  <a:pt x="197844" y="34666"/>
                  <a:pt x="120874" y="37745"/>
                </a:cubicBezTo>
                <a:cubicBezTo>
                  <a:pt x="102401" y="40824"/>
                  <a:pt x="83738" y="42919"/>
                  <a:pt x="65456" y="46982"/>
                </a:cubicBezTo>
                <a:cubicBezTo>
                  <a:pt x="55952" y="49094"/>
                  <a:pt x="45226" y="49985"/>
                  <a:pt x="37747" y="56218"/>
                </a:cubicBezTo>
                <a:cubicBezTo>
                  <a:pt x="25921" y="66073"/>
                  <a:pt x="19274" y="80849"/>
                  <a:pt x="10038" y="93164"/>
                </a:cubicBezTo>
                <a:cubicBezTo>
                  <a:pt x="6959" y="105479"/>
                  <a:pt x="-2847" y="117950"/>
                  <a:pt x="801" y="130109"/>
                </a:cubicBezTo>
                <a:cubicBezTo>
                  <a:pt x="7181" y="151374"/>
                  <a:pt x="25432" y="167054"/>
                  <a:pt x="37747" y="185527"/>
                </a:cubicBezTo>
                <a:cubicBezTo>
                  <a:pt x="46170" y="198161"/>
                  <a:pt x="75339" y="243024"/>
                  <a:pt x="83929" y="250182"/>
                </a:cubicBezTo>
                <a:cubicBezTo>
                  <a:pt x="91408" y="256415"/>
                  <a:pt x="102402" y="256339"/>
                  <a:pt x="111638" y="259418"/>
                </a:cubicBezTo>
                <a:cubicBezTo>
                  <a:pt x="130111" y="256339"/>
                  <a:pt x="149668" y="257137"/>
                  <a:pt x="167056" y="250182"/>
                </a:cubicBezTo>
                <a:cubicBezTo>
                  <a:pt x="181349" y="244465"/>
                  <a:pt x="188607" y="222473"/>
                  <a:pt x="204001" y="222473"/>
                </a:cubicBezTo>
                <a:cubicBezTo>
                  <a:pt x="215102" y="222473"/>
                  <a:pt x="212836" y="244675"/>
                  <a:pt x="222474" y="250182"/>
                </a:cubicBezTo>
                <a:cubicBezTo>
                  <a:pt x="236104" y="257971"/>
                  <a:pt x="253262" y="256339"/>
                  <a:pt x="268656" y="259418"/>
                </a:cubicBezTo>
                <a:cubicBezTo>
                  <a:pt x="302523" y="256339"/>
                  <a:pt x="336250" y="250182"/>
                  <a:pt x="370256" y="250182"/>
                </a:cubicBezTo>
                <a:cubicBezTo>
                  <a:pt x="381857" y="250182"/>
                  <a:pt x="421841" y="264298"/>
                  <a:pt x="434910" y="268655"/>
                </a:cubicBezTo>
                <a:cubicBezTo>
                  <a:pt x="450304" y="265576"/>
                  <a:pt x="465393" y="259418"/>
                  <a:pt x="481092" y="259418"/>
                </a:cubicBezTo>
                <a:cubicBezTo>
                  <a:pt x="493786" y="259418"/>
                  <a:pt x="508286" y="276782"/>
                  <a:pt x="518038" y="268655"/>
                </a:cubicBezTo>
                <a:cubicBezTo>
                  <a:pt x="532997" y="256189"/>
                  <a:pt x="536510" y="213236"/>
                  <a:pt x="536510" y="213236"/>
                </a:cubicBezTo>
                <a:cubicBezTo>
                  <a:pt x="533431" y="204000"/>
                  <a:pt x="527274" y="195263"/>
                  <a:pt x="527274" y="185527"/>
                </a:cubicBezTo>
                <a:cubicBezTo>
                  <a:pt x="527274" y="160375"/>
                  <a:pt x="544473" y="132655"/>
                  <a:pt x="554983" y="111636"/>
                </a:cubicBezTo>
                <a:lnTo>
                  <a:pt x="536510" y="56218"/>
                </a:lnTo>
                <a:cubicBezTo>
                  <a:pt x="533431" y="46982"/>
                  <a:pt x="520390" y="35393"/>
                  <a:pt x="527274" y="28509"/>
                </a:cubicBezTo>
                <a:lnTo>
                  <a:pt x="573456" y="28509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729030" y="4543490"/>
            <a:ext cx="643170" cy="260186"/>
          </a:xfrm>
          <a:custGeom>
            <a:avLst/>
            <a:gdLst>
              <a:gd name="connsiteX0" fmla="*/ 1536 w 531301"/>
              <a:gd name="connsiteY0" fmla="*/ 0 h 369455"/>
              <a:gd name="connsiteX1" fmla="*/ 38482 w 531301"/>
              <a:gd name="connsiteY1" fmla="*/ 138546 h 369455"/>
              <a:gd name="connsiteX2" fmla="*/ 66191 w 531301"/>
              <a:gd name="connsiteY2" fmla="*/ 147782 h 369455"/>
              <a:gd name="connsiteX3" fmla="*/ 149318 w 531301"/>
              <a:gd name="connsiteY3" fmla="*/ 138546 h 369455"/>
              <a:gd name="connsiteX4" fmla="*/ 158555 w 531301"/>
              <a:gd name="connsiteY4" fmla="*/ 110837 h 369455"/>
              <a:gd name="connsiteX5" fmla="*/ 130846 w 531301"/>
              <a:gd name="connsiteY5" fmla="*/ 101600 h 369455"/>
              <a:gd name="connsiteX6" fmla="*/ 56955 w 531301"/>
              <a:gd name="connsiteY6" fmla="*/ 120073 h 369455"/>
              <a:gd name="connsiteX7" fmla="*/ 47718 w 531301"/>
              <a:gd name="connsiteY7" fmla="*/ 147782 h 369455"/>
              <a:gd name="connsiteX8" fmla="*/ 56955 w 531301"/>
              <a:gd name="connsiteY8" fmla="*/ 212437 h 369455"/>
              <a:gd name="connsiteX9" fmla="*/ 84664 w 531301"/>
              <a:gd name="connsiteY9" fmla="*/ 221673 h 369455"/>
              <a:gd name="connsiteX10" fmla="*/ 213973 w 531301"/>
              <a:gd name="connsiteY10" fmla="*/ 249382 h 369455"/>
              <a:gd name="connsiteX11" fmla="*/ 278627 w 531301"/>
              <a:gd name="connsiteY11" fmla="*/ 240146 h 369455"/>
              <a:gd name="connsiteX12" fmla="*/ 278627 w 531301"/>
              <a:gd name="connsiteY12" fmla="*/ 175491 h 369455"/>
              <a:gd name="connsiteX13" fmla="*/ 204736 w 531301"/>
              <a:gd name="connsiteY13" fmla="*/ 184727 h 369455"/>
              <a:gd name="connsiteX14" fmla="*/ 195500 w 531301"/>
              <a:gd name="connsiteY14" fmla="*/ 212437 h 369455"/>
              <a:gd name="connsiteX15" fmla="*/ 223209 w 531301"/>
              <a:gd name="connsiteY15" fmla="*/ 286327 h 369455"/>
              <a:gd name="connsiteX16" fmla="*/ 324809 w 531301"/>
              <a:gd name="connsiteY16" fmla="*/ 314037 h 369455"/>
              <a:gd name="connsiteX17" fmla="*/ 370991 w 531301"/>
              <a:gd name="connsiteY17" fmla="*/ 323273 h 369455"/>
              <a:gd name="connsiteX18" fmla="*/ 528009 w 531301"/>
              <a:gd name="connsiteY18" fmla="*/ 314037 h 369455"/>
              <a:gd name="connsiteX19" fmla="*/ 463355 w 531301"/>
              <a:gd name="connsiteY19" fmla="*/ 286327 h 369455"/>
              <a:gd name="connsiteX20" fmla="*/ 518773 w 531301"/>
              <a:gd name="connsiteY20" fmla="*/ 304800 h 369455"/>
              <a:gd name="connsiteX21" fmla="*/ 528009 w 531301"/>
              <a:gd name="connsiteY21" fmla="*/ 332509 h 369455"/>
              <a:gd name="connsiteX22" fmla="*/ 500300 w 531301"/>
              <a:gd name="connsiteY22" fmla="*/ 350982 h 369455"/>
              <a:gd name="connsiteX23" fmla="*/ 481827 w 531301"/>
              <a:gd name="connsiteY23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301" h="369455">
                <a:moveTo>
                  <a:pt x="1536" y="0"/>
                </a:moveTo>
                <a:cubicBezTo>
                  <a:pt x="8678" y="92834"/>
                  <a:pt x="-21813" y="108399"/>
                  <a:pt x="38482" y="138546"/>
                </a:cubicBezTo>
                <a:cubicBezTo>
                  <a:pt x="47190" y="142900"/>
                  <a:pt x="56955" y="144703"/>
                  <a:pt x="66191" y="147782"/>
                </a:cubicBezTo>
                <a:cubicBezTo>
                  <a:pt x="93900" y="144703"/>
                  <a:pt x="123432" y="148900"/>
                  <a:pt x="149318" y="138546"/>
                </a:cubicBezTo>
                <a:cubicBezTo>
                  <a:pt x="158358" y="134930"/>
                  <a:pt x="162909" y="119545"/>
                  <a:pt x="158555" y="110837"/>
                </a:cubicBezTo>
                <a:cubicBezTo>
                  <a:pt x="154201" y="102129"/>
                  <a:pt x="140082" y="104679"/>
                  <a:pt x="130846" y="101600"/>
                </a:cubicBezTo>
                <a:cubicBezTo>
                  <a:pt x="106216" y="107758"/>
                  <a:pt x="79148" y="107743"/>
                  <a:pt x="56955" y="120073"/>
                </a:cubicBezTo>
                <a:cubicBezTo>
                  <a:pt x="48444" y="124801"/>
                  <a:pt x="47718" y="138046"/>
                  <a:pt x="47718" y="147782"/>
                </a:cubicBezTo>
                <a:cubicBezTo>
                  <a:pt x="47718" y="169552"/>
                  <a:pt x="47219" y="192965"/>
                  <a:pt x="56955" y="212437"/>
                </a:cubicBezTo>
                <a:cubicBezTo>
                  <a:pt x="61309" y="221145"/>
                  <a:pt x="75187" y="219443"/>
                  <a:pt x="84664" y="221673"/>
                </a:cubicBezTo>
                <a:cubicBezTo>
                  <a:pt x="127574" y="231769"/>
                  <a:pt x="170870" y="240146"/>
                  <a:pt x="213973" y="249382"/>
                </a:cubicBezTo>
                <a:cubicBezTo>
                  <a:pt x="235524" y="246303"/>
                  <a:pt x="259155" y="249882"/>
                  <a:pt x="278627" y="240146"/>
                </a:cubicBezTo>
                <a:cubicBezTo>
                  <a:pt x="299240" y="229839"/>
                  <a:pt x="280627" y="183490"/>
                  <a:pt x="278627" y="175491"/>
                </a:cubicBezTo>
                <a:cubicBezTo>
                  <a:pt x="253997" y="178570"/>
                  <a:pt x="227419" y="174646"/>
                  <a:pt x="204736" y="184727"/>
                </a:cubicBezTo>
                <a:cubicBezTo>
                  <a:pt x="195839" y="188681"/>
                  <a:pt x="195500" y="202701"/>
                  <a:pt x="195500" y="212437"/>
                </a:cubicBezTo>
                <a:cubicBezTo>
                  <a:pt x="195500" y="231150"/>
                  <a:pt x="204098" y="272677"/>
                  <a:pt x="223209" y="286327"/>
                </a:cubicBezTo>
                <a:cubicBezTo>
                  <a:pt x="251065" y="306224"/>
                  <a:pt x="293377" y="308322"/>
                  <a:pt x="324809" y="314037"/>
                </a:cubicBezTo>
                <a:cubicBezTo>
                  <a:pt x="340255" y="316845"/>
                  <a:pt x="355597" y="320194"/>
                  <a:pt x="370991" y="323273"/>
                </a:cubicBezTo>
                <a:cubicBezTo>
                  <a:pt x="423330" y="320194"/>
                  <a:pt x="476743" y="325023"/>
                  <a:pt x="528009" y="314037"/>
                </a:cubicBezTo>
                <a:cubicBezTo>
                  <a:pt x="551543" y="308994"/>
                  <a:pt x="440393" y="274847"/>
                  <a:pt x="463355" y="286327"/>
                </a:cubicBezTo>
                <a:cubicBezTo>
                  <a:pt x="480771" y="295035"/>
                  <a:pt x="518773" y="304800"/>
                  <a:pt x="518773" y="304800"/>
                </a:cubicBezTo>
                <a:cubicBezTo>
                  <a:pt x="521852" y="314036"/>
                  <a:pt x="531625" y="323469"/>
                  <a:pt x="528009" y="332509"/>
                </a:cubicBezTo>
                <a:cubicBezTo>
                  <a:pt x="523886" y="342816"/>
                  <a:pt x="508968" y="344047"/>
                  <a:pt x="500300" y="350982"/>
                </a:cubicBezTo>
                <a:cubicBezTo>
                  <a:pt x="493500" y="356422"/>
                  <a:pt x="487985" y="363297"/>
                  <a:pt x="481827" y="3694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8895" y="4592161"/>
            <a:ext cx="8547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31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9-3 </a:t>
            </a:r>
            <a:r>
              <a:rPr lang="ko-KR" altLang="en-US" smtClean="0"/>
              <a:t>상속이 반복되는 경우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177" y="1447031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>
                <a:solidFill>
                  <a:srgbClr val="FF0000"/>
                </a:solidFill>
              </a:rPr>
              <a:t>GrandDerived</a:t>
            </a:r>
            <a:r>
              <a:rPr lang="en-US" altLang="ko-KR" sz="1200" b="1" dirty="0">
                <a:solidFill>
                  <a:srgbClr val="FF0000"/>
                </a:solidFill>
              </a:rPr>
              <a:t>  : public Derived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GrandDerived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g;</a:t>
            </a:r>
          </a:p>
          <a:p>
            <a:pPr defTabSz="180000"/>
            <a:r>
              <a:rPr lang="en-US" altLang="ko-KR" sz="1200" dirty="0"/>
              <a:t>	Base *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Derived *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 = &amp;g;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dp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-&gt;f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879013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45703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코드를 실행한 결과는 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5739283"/>
            <a:ext cx="1656184" cy="511010"/>
          </a:xfrm>
          <a:prstGeom prst="wedgeRoundRectCallout">
            <a:avLst>
              <a:gd name="adj1" fmla="val -128974"/>
              <a:gd name="adj2" fmla="val 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바인딩에 의해 모두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GrandDerived</a:t>
            </a:r>
            <a:r>
              <a:rPr lang="ko-KR" altLang="en-US" sz="10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000" dirty="0" smtClean="0">
                <a:solidFill>
                  <a:schemeClr val="tx1"/>
                </a:solidFill>
              </a:rPr>
              <a:t>f()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4898214" y="5790433"/>
            <a:ext cx="216024" cy="439002"/>
          </a:xfrm>
          <a:prstGeom prst="rightBrace">
            <a:avLst>
              <a:gd name="adj1" fmla="val 3810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3528" y="3061916"/>
            <a:ext cx="3343621" cy="2230290"/>
            <a:chOff x="323528" y="3061916"/>
            <a:chExt cx="3343621" cy="2230290"/>
          </a:xfrm>
        </p:grpSpPr>
        <p:sp>
          <p:nvSpPr>
            <p:cNvPr id="9" name="양쪽 모서리가 둥근 사각형 8"/>
            <p:cNvSpPr/>
            <p:nvPr/>
          </p:nvSpPr>
          <p:spPr>
            <a:xfrm rot="10800000">
              <a:off x="1297826" y="4563372"/>
              <a:ext cx="1233614" cy="451834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1296745" y="3598684"/>
              <a:ext cx="1234975" cy="526017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8028" y="4220526"/>
              <a:ext cx="10030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void draw()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6884" y="4666200"/>
              <a:ext cx="1106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/>
                <a:t>void f()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2110" y="5015207"/>
              <a:ext cx="132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GrandDerived</a:t>
              </a:r>
              <a:r>
                <a:rPr lang="en-US" altLang="ko-KR" sz="1200" dirty="0" smtClean="0"/>
                <a:t> g;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39011" y="4666178"/>
              <a:ext cx="843668" cy="3077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84" y="3741796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1434" y="3345616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bp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8662" y="4142384"/>
              <a:ext cx="144016" cy="230085"/>
            </a:xfrm>
            <a:prstGeom prst="mathMultiply">
              <a:avLst>
                <a:gd name="adj1" fmla="val 4996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078149" y="4147461"/>
              <a:ext cx="141774" cy="233916"/>
            </a:xfrm>
            <a:custGeom>
              <a:avLst/>
              <a:gdLst>
                <a:gd name="connsiteX0" fmla="*/ 10633 w 265832"/>
                <a:gd name="connsiteY0" fmla="*/ 0 h 233916"/>
                <a:gd name="connsiteX1" fmla="*/ 265814 w 265832"/>
                <a:gd name="connsiteY1" fmla="*/ 148856 h 233916"/>
                <a:gd name="connsiteX2" fmla="*/ 0 w 265832"/>
                <a:gd name="connsiteY2" fmla="*/ 233916 h 2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2" h="233916">
                  <a:moveTo>
                    <a:pt x="10633" y="0"/>
                  </a:moveTo>
                  <a:cubicBezTo>
                    <a:pt x="139109" y="54935"/>
                    <a:pt x="267586" y="109870"/>
                    <a:pt x="265814" y="148856"/>
                  </a:cubicBezTo>
                  <a:cubicBezTo>
                    <a:pt x="264042" y="187842"/>
                    <a:pt x="132021" y="210879"/>
                    <a:pt x="0" y="233916"/>
                  </a:cubicBezTo>
                </a:path>
              </a:pathLst>
            </a:custGeom>
            <a:noFill/>
            <a:ln w="12700">
              <a:solidFill>
                <a:srgbClr val="FF9F9F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중괄호 24"/>
            <p:cNvSpPr/>
            <p:nvPr/>
          </p:nvSpPr>
          <p:spPr>
            <a:xfrm>
              <a:off x="2557492" y="407300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1508" y="4105913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Derived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2551778" y="459028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4188" y="4595875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GrandDerived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1296745" y="4105913"/>
              <a:ext cx="1233614" cy="489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78149" y="3880295"/>
              <a:ext cx="436534" cy="90899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5846" y="4221088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오른쪽 중괄호 30"/>
            <p:cNvSpPr/>
            <p:nvPr/>
          </p:nvSpPr>
          <p:spPr>
            <a:xfrm>
              <a:off x="2557437" y="3598684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1453" y="362089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Base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093992" y="4359587"/>
              <a:ext cx="273113" cy="39385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000664" y="3468757"/>
              <a:ext cx="496612" cy="377686"/>
            </a:xfrm>
            <a:custGeom>
              <a:avLst/>
              <a:gdLst>
                <a:gd name="connsiteX0" fmla="*/ 0 w 427383"/>
                <a:gd name="connsiteY0" fmla="*/ 0 h 377686"/>
                <a:gd name="connsiteX1" fmla="*/ 99391 w 427383"/>
                <a:gd name="connsiteY1" fmla="*/ 198782 h 377686"/>
                <a:gd name="connsiteX2" fmla="*/ 427383 w 427383"/>
                <a:gd name="connsiteY2" fmla="*/ 377686 h 3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383" h="377686">
                  <a:moveTo>
                    <a:pt x="0" y="0"/>
                  </a:moveTo>
                  <a:cubicBezTo>
                    <a:pt x="14080" y="67917"/>
                    <a:pt x="28161" y="135834"/>
                    <a:pt x="99391" y="198782"/>
                  </a:cubicBezTo>
                  <a:cubicBezTo>
                    <a:pt x="170621" y="261730"/>
                    <a:pt x="299002" y="319708"/>
                    <a:pt x="427383" y="37768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3568" y="4087240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dp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950623" y="4221089"/>
              <a:ext cx="556591" cy="155954"/>
            </a:xfrm>
            <a:custGeom>
              <a:avLst/>
              <a:gdLst>
                <a:gd name="connsiteX0" fmla="*/ 0 w 556591"/>
                <a:gd name="connsiteY0" fmla="*/ 0 h 43581"/>
                <a:gd name="connsiteX1" fmla="*/ 318052 w 556591"/>
                <a:gd name="connsiteY1" fmla="*/ 39756 h 43581"/>
                <a:gd name="connsiteX2" fmla="*/ 556591 w 556591"/>
                <a:gd name="connsiteY2" fmla="*/ 39756 h 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43581">
                  <a:moveTo>
                    <a:pt x="0" y="0"/>
                  </a:moveTo>
                  <a:cubicBezTo>
                    <a:pt x="112643" y="16565"/>
                    <a:pt x="225287" y="33130"/>
                    <a:pt x="318052" y="39756"/>
                  </a:cubicBezTo>
                  <a:cubicBezTo>
                    <a:pt x="410817" y="46382"/>
                    <a:pt x="483704" y="43069"/>
                    <a:pt x="556591" y="3975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3528" y="4695523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gp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952435" y="4790661"/>
              <a:ext cx="505083" cy="49696"/>
            </a:xfrm>
            <a:custGeom>
              <a:avLst/>
              <a:gdLst>
                <a:gd name="connsiteX0" fmla="*/ 8127 w 505083"/>
                <a:gd name="connsiteY0" fmla="*/ 49696 h 49696"/>
                <a:gd name="connsiteX1" fmla="*/ 67761 w 505083"/>
                <a:gd name="connsiteY1" fmla="*/ 29817 h 49696"/>
                <a:gd name="connsiteX2" fmla="*/ 505083 w 505083"/>
                <a:gd name="connsiteY2" fmla="*/ 0 h 4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83" h="49696">
                  <a:moveTo>
                    <a:pt x="8127" y="49696"/>
                  </a:moveTo>
                  <a:cubicBezTo>
                    <a:pt x="-3469" y="43898"/>
                    <a:pt x="-15065" y="38100"/>
                    <a:pt x="67761" y="29817"/>
                  </a:cubicBezTo>
                  <a:cubicBezTo>
                    <a:pt x="150587" y="21534"/>
                    <a:pt x="327835" y="10767"/>
                    <a:pt x="50508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2368583" y="3061916"/>
              <a:ext cx="899902" cy="255505"/>
            </a:xfrm>
            <a:prstGeom prst="wedgeRoundRectCallout">
              <a:avLst>
                <a:gd name="adj1" fmla="val -75314"/>
                <a:gd name="adj2" fmla="val 27366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동적 바인딩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범위 지정 연산자</a:t>
            </a:r>
            <a:r>
              <a:rPr lang="en-US" altLang="ko-KR" dirty="0" smtClean="0"/>
              <a:t>(::)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</a:p>
          <a:p>
            <a:pPr lvl="1"/>
            <a:r>
              <a:rPr lang="ko-KR" altLang="en-US" dirty="0" smtClean="0"/>
              <a:t>정적 바인딩 지시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dirty="0" smtClean="0">
                <a:solidFill>
                  <a:srgbClr val="FF0000"/>
                </a:solidFill>
              </a:rPr>
              <a:t>::</a:t>
            </a:r>
            <a:r>
              <a:rPr lang="ko-KR" altLang="en-US" dirty="0" smtClean="0">
                <a:solidFill>
                  <a:srgbClr val="FF0000"/>
                </a:solidFill>
              </a:rPr>
              <a:t>가상함수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형태로 기본 클래스의 가상 함수를 정적 바인딩으로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Shape::draw();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8232" y="3415640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200" dirty="0"/>
              <a:t>class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Circle : public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 smtClean="0"/>
              <a:t>Shape::draw(); // </a:t>
            </a:r>
            <a:r>
              <a:rPr lang="ko-KR" altLang="en-US" sz="1200" b="1" dirty="0" smtClean="0"/>
              <a:t>기본 클래스의 </a:t>
            </a:r>
            <a:r>
              <a:rPr lang="en-US" altLang="ko-KR" sz="1200" b="1" dirty="0" smtClean="0"/>
              <a:t>draw()</a:t>
            </a:r>
            <a:r>
              <a:rPr lang="ko-KR" altLang="en-US" sz="1200" b="1" dirty="0" smtClean="0"/>
              <a:t>를 실행한다</a:t>
            </a:r>
            <a:r>
              <a:rPr lang="en-US" altLang="ko-KR" sz="1200" b="1" dirty="0" smtClean="0"/>
              <a:t>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.... // </a:t>
            </a:r>
            <a:r>
              <a:rPr lang="ko-KR" altLang="en-US" sz="1200" b="1" dirty="0" smtClean="0"/>
              <a:t>기능을 추가한다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자유형 5"/>
          <p:cNvSpPr/>
          <p:nvPr/>
        </p:nvSpPr>
        <p:spPr>
          <a:xfrm>
            <a:off x="3636811" y="3989573"/>
            <a:ext cx="1561825" cy="1370283"/>
          </a:xfrm>
          <a:custGeom>
            <a:avLst/>
            <a:gdLst>
              <a:gd name="connsiteX0" fmla="*/ 0 w 1561825"/>
              <a:gd name="connsiteY0" fmla="*/ 1431636 h 1431636"/>
              <a:gd name="connsiteX1" fmla="*/ 1560945 w 1561825"/>
              <a:gd name="connsiteY1" fmla="*/ 609600 h 1431636"/>
              <a:gd name="connsiteX2" fmla="*/ 240145 w 1561825"/>
              <a:gd name="connsiteY2" fmla="*/ 0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25" h="1431636">
                <a:moveTo>
                  <a:pt x="0" y="1431636"/>
                </a:moveTo>
                <a:cubicBezTo>
                  <a:pt x="760460" y="1139921"/>
                  <a:pt x="1520921" y="848206"/>
                  <a:pt x="1560945" y="609600"/>
                </a:cubicBezTo>
                <a:cubicBezTo>
                  <a:pt x="1600969" y="370994"/>
                  <a:pt x="263236" y="70812"/>
                  <a:pt x="240145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</a:t>
            </a:r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를 이용한 기본 클래스의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6093" y="1628800"/>
            <a:ext cx="43200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--Shape--";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: public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Shape::draw();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circle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Shape * </a:t>
            </a:r>
            <a:r>
              <a:rPr lang="en-US" altLang="ko-KR" sz="1200" dirty="0" err="1"/>
              <a:t>pShape</a:t>
            </a:r>
            <a:r>
              <a:rPr lang="en-US" altLang="ko-KR" sz="1200" dirty="0"/>
              <a:t> = &amp;circle;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-&gt;draw();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-&gt;Shape::draw();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5852859"/>
            <a:ext cx="194421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--Shape--Circle</a:t>
            </a:r>
          </a:p>
          <a:p>
            <a:pPr fontAlgn="base"/>
            <a:r>
              <a:rPr lang="en-US" altLang="ko-KR" sz="1200" dirty="0"/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8240" y="3203512"/>
            <a:ext cx="857856" cy="302091"/>
          </a:xfrm>
          <a:prstGeom prst="wedgeRoundRectCallout">
            <a:avLst>
              <a:gd name="adj1" fmla="val -13863"/>
              <a:gd name="adj2" fmla="val 131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9632" y="2685633"/>
            <a:ext cx="674556" cy="1449475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3579" y="2636625"/>
            <a:ext cx="785340" cy="3321081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36253" y="5648459"/>
            <a:ext cx="2023289" cy="296459"/>
          </a:xfrm>
          <a:prstGeom prst="wedgeRoundRectCallout">
            <a:avLst>
              <a:gd name="adj1" fmla="val -71637"/>
              <a:gd name="adj2" fmla="val -6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 바인딩을 포함하는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79512" y="5032817"/>
            <a:ext cx="857856" cy="302091"/>
          </a:xfrm>
          <a:prstGeom prst="wedgeRoundRectCallout">
            <a:avLst>
              <a:gd name="adj1" fmla="val 80698"/>
              <a:gd name="adj2" fmla="val -46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79512" y="2780394"/>
            <a:ext cx="857856" cy="302091"/>
          </a:xfrm>
          <a:prstGeom prst="wedgeRoundRectCallout">
            <a:avLst>
              <a:gd name="adj1" fmla="val 85544"/>
              <a:gd name="adj2" fmla="val 80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987824" y="3755764"/>
            <a:ext cx="2561686" cy="2068218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소멸자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>
          <a:xfrm>
            <a:off x="592398" y="1308014"/>
            <a:ext cx="8153400" cy="8968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가상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</a:t>
            </a:r>
            <a:r>
              <a:rPr lang="ko-KR" altLang="en-US" dirty="0" smtClean="0"/>
              <a:t> 호출 시 동적 바인딩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79163" y="236575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~Base();</a:t>
            </a:r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1571" y="234888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~</a:t>
            </a:r>
            <a:r>
              <a:rPr lang="en-US" altLang="ko-KR" sz="1200" b="1" dirty="0"/>
              <a:t>Base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/>
              <a:t>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7932" y="4788114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0" name="자유형 9"/>
          <p:cNvSpPr/>
          <p:nvPr/>
        </p:nvSpPr>
        <p:spPr>
          <a:xfrm>
            <a:off x="6541083" y="2825322"/>
            <a:ext cx="1754435" cy="964300"/>
          </a:xfrm>
          <a:custGeom>
            <a:avLst/>
            <a:gdLst>
              <a:gd name="connsiteX0" fmla="*/ 332509 w 2274353"/>
              <a:gd name="connsiteY0" fmla="*/ 1348509 h 1348509"/>
              <a:gd name="connsiteX1" fmla="*/ 2272146 w 2274353"/>
              <a:gd name="connsiteY1" fmla="*/ 895927 h 1348509"/>
              <a:gd name="connsiteX2" fmla="*/ 0 w 2274353"/>
              <a:gd name="connsiteY2" fmla="*/ 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353" h="1348509">
                <a:moveTo>
                  <a:pt x="332509" y="1348509"/>
                </a:moveTo>
                <a:cubicBezTo>
                  <a:pt x="1330036" y="1234593"/>
                  <a:pt x="2327564" y="1120678"/>
                  <a:pt x="2272146" y="895927"/>
                </a:cubicBezTo>
                <a:cubicBezTo>
                  <a:pt x="2216728" y="671175"/>
                  <a:pt x="1108364" y="335587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1758" y="4767729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816681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679586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345363" y="4339439"/>
            <a:ext cx="1537617" cy="253564"/>
          </a:xfrm>
          <a:prstGeom prst="wedgeRoundRectCallout">
            <a:avLst>
              <a:gd name="adj1" fmla="val -61677"/>
              <a:gd name="adj2" fmla="val 56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~Base() </a:t>
            </a:r>
            <a:r>
              <a:rPr lang="ko-KR" altLang="en-US" sz="1000" dirty="0">
                <a:solidFill>
                  <a:schemeClr val="tx1"/>
                </a:solidFill>
              </a:rPr>
              <a:t>소멸자만 실행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541083" y="2895638"/>
            <a:ext cx="961341" cy="893983"/>
          </a:xfrm>
          <a:custGeom>
            <a:avLst/>
            <a:gdLst>
              <a:gd name="connsiteX0" fmla="*/ 0 w 1248574"/>
              <a:gd name="connsiteY0" fmla="*/ 0 h 932872"/>
              <a:gd name="connsiteX1" fmla="*/ 1246909 w 1248574"/>
              <a:gd name="connsiteY1" fmla="*/ 526472 h 932872"/>
              <a:gd name="connsiteX2" fmla="*/ 212436 w 1248574"/>
              <a:gd name="connsiteY2" fmla="*/ 932872 h 93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574" h="932872">
                <a:moveTo>
                  <a:pt x="0" y="0"/>
                </a:moveTo>
                <a:cubicBezTo>
                  <a:pt x="605751" y="185496"/>
                  <a:pt x="1211503" y="370993"/>
                  <a:pt x="1246909" y="526472"/>
                </a:cubicBezTo>
                <a:cubicBezTo>
                  <a:pt x="1282315" y="681951"/>
                  <a:pt x="747375" y="807411"/>
                  <a:pt x="212436" y="93287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184454" y="2636912"/>
            <a:ext cx="968241" cy="258726"/>
          </a:xfrm>
          <a:prstGeom prst="wedgeRoundRectCallout">
            <a:avLst>
              <a:gd name="adj1" fmla="val -37816"/>
              <a:gd name="adj2" fmla="val 174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 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6681" y="426619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679586" y="428522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245817" y="324291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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971450" y="334262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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950662" y="4019154"/>
            <a:ext cx="2941818" cy="447068"/>
          </a:xfrm>
          <a:prstGeom prst="wedgeRoundRectCallout">
            <a:avLst>
              <a:gd name="adj1" fmla="val -38546"/>
              <a:gd name="adj2" fmla="val -817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소멸자가 자신의 코드 실행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소멸자를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2968" y="6187042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소멸자가 가상 함수가 아닌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015" y="648024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가상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sz="1200" dirty="0" smtClean="0">
                <a:solidFill>
                  <a:srgbClr val="0070C0"/>
                </a:solidFill>
              </a:rPr>
              <a:t>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3373" y="5715016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/>
              </a:rPr>
              <a:t>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실행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736143" y="5715016"/>
            <a:ext cx="2101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"/>
            </a:pP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호출</a:t>
            </a:r>
            <a:endParaRPr lang="en-US" altLang="ko-KR" sz="1400" dirty="0" smtClean="0">
              <a:sym typeface="Wingdings"/>
            </a:endParaRPr>
          </a:p>
          <a:p>
            <a:pPr marL="285750" indent="-285750">
              <a:buFont typeface="Wingdings"/>
              <a:buChar char=""/>
            </a:pPr>
            <a:r>
              <a:rPr lang="en-US" altLang="ko-KR" sz="1400" dirty="0" smtClean="0">
                <a:sym typeface="Wingdings"/>
              </a:rPr>
              <a:t>~Derived()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en-US" altLang="ko-KR" sz="1400" dirty="0" smtClean="0">
              <a:sym typeface="Wingdings"/>
            </a:endParaRPr>
          </a:p>
          <a:p>
            <a:r>
              <a:rPr lang="ko-KR" altLang="en-US" sz="1400" dirty="0" smtClean="0">
                <a:sym typeface="Wingdings"/>
              </a:rPr>
              <a:t> 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 함수로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482453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~Base()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"~Base()"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Derived: public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~Derived()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"~Derived()"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Derived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 = new Derived();</a:t>
            </a:r>
          </a:p>
          <a:p>
            <a:pPr defTabSz="180000"/>
            <a:r>
              <a:rPr lang="en-US" altLang="ko-KR" sz="1400" dirty="0" smtClean="0"/>
              <a:t>	Base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bp</a:t>
            </a:r>
            <a:r>
              <a:rPr lang="en-US" altLang="ko-KR" sz="1400" dirty="0"/>
              <a:t> = new Derived();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dp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Derived</a:t>
            </a:r>
            <a:r>
              <a:rPr lang="ko-KR" altLang="en-US" sz="1400" dirty="0"/>
              <a:t>의 포인터로 소멸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bp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Base</a:t>
            </a:r>
            <a:r>
              <a:rPr lang="ko-KR" altLang="en-US" sz="1400" dirty="0"/>
              <a:t>의 포인터로 </a:t>
            </a:r>
            <a:r>
              <a:rPr lang="ko-KR" altLang="en-US" sz="1400" dirty="0" smtClean="0"/>
              <a:t>소멸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157192"/>
            <a:ext cx="2448272" cy="86177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15560" y="529851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5560" y="565855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6732240" y="522859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732239" y="558710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오버로딩과</a:t>
            </a:r>
            <a:r>
              <a:rPr lang="ko-KR" altLang="en-US" dirty="0" smtClean="0"/>
              <a:t> 함수 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" y="1772816"/>
            <a:ext cx="842962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340768"/>
            <a:ext cx="352730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A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/>
            <a:r>
              <a:rPr lang="en-US" altLang="ko-KR" sz="1200" dirty="0"/>
              <a:t> </a:t>
            </a:r>
            <a:r>
              <a:rPr lang="en-US" altLang="ko-KR" sz="1200" dirty="0" smtClean="0"/>
              <a:t>  void f()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“A::f()”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virtual void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g()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“A::g()"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 </a:t>
            </a:r>
            <a:r>
              <a:rPr lang="en-US" altLang="ko-KR" sz="1200" dirty="0" smtClean="0"/>
              <a:t>  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“~A()”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 smtClean="0"/>
              <a:t>class B: </a:t>
            </a:r>
            <a:r>
              <a:rPr lang="en-US" altLang="ko-KR" sz="1200" dirty="0"/>
              <a:t>public </a:t>
            </a:r>
            <a:r>
              <a:rPr lang="en-US" altLang="ko-KR" sz="1200" dirty="0" smtClean="0"/>
              <a:t>A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/>
            <a:r>
              <a:rPr lang="en-US" altLang="ko-KR" sz="1200" dirty="0" smtClean="0"/>
              <a:t>   </a:t>
            </a:r>
            <a:r>
              <a:rPr lang="en-US" altLang="ko-KR" sz="1200" dirty="0"/>
              <a:t>void f()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“B::</a:t>
            </a:r>
            <a:r>
              <a:rPr lang="en-US" altLang="ko-KR" sz="1200" dirty="0"/>
              <a:t>f()”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“B::</a:t>
            </a:r>
            <a:r>
              <a:rPr lang="en-US" altLang="ko-KR" sz="1200" dirty="0"/>
              <a:t>g()"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dirty="0" smtClean="0"/>
              <a:t>~B()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“~B()”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 smtClean="0"/>
              <a:t>	B *q </a:t>
            </a:r>
            <a:r>
              <a:rPr lang="en-US" altLang="ko-KR" sz="1200" dirty="0"/>
              <a:t>= new </a:t>
            </a:r>
            <a:r>
              <a:rPr lang="en-US" altLang="ko-KR" sz="1200" dirty="0" smtClean="0"/>
              <a:t>B();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A *p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q;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1556792"/>
            <a:ext cx="5040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 main()</a:t>
            </a:r>
            <a:r>
              <a:rPr lang="ko-KR" altLang="en-US" sz="1400" dirty="0" smtClean="0"/>
              <a:t>의 끝에 다음 각 보기를 추가하였을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실행결과는 무엇이며 동적 바인딩이 발생하는 보기는 어느 것인가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① p-&gt;f();         ② p-&gt;g();       ③ q-&gt;f();       ④ q-&gt;g();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(2) main()</a:t>
            </a:r>
            <a:r>
              <a:rPr lang="ko-KR" altLang="en-US" sz="1400" dirty="0" smtClean="0"/>
              <a:t>의 끝에 다음 각 코드를 </a:t>
            </a:r>
            <a:r>
              <a:rPr lang="ko-KR" altLang="en-US" sz="1400" dirty="0"/>
              <a:t>별</a:t>
            </a:r>
            <a:r>
              <a:rPr lang="ko-KR" altLang="en-US" sz="1400" dirty="0" smtClean="0"/>
              <a:t>도로 실행한다면 실행 결과는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무엇인가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delete p;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delete q;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(3)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소멸자에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virtual </a:t>
            </a:r>
            <a:r>
              <a:rPr lang="ko-KR" altLang="en-US" sz="1400" dirty="0" smtClean="0"/>
              <a:t>키워드를 붙였을 때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delete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; 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delete </a:t>
            </a:r>
            <a:r>
              <a:rPr lang="en-US" altLang="ko-KR" sz="1400" dirty="0"/>
              <a:t>q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의 실행결과는 어떻게 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8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상속에서 함수 재정의를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동적바인딩의</a:t>
            </a:r>
            <a:r>
              <a:rPr lang="ko-KR" altLang="en-US" dirty="0" smtClean="0"/>
              <a:t>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소멸자의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함수를 활용하여 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순수가상함수와 추상 클래스를 이해하고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함수를 가진 기본 클래스의 목적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동적 바인딩 실행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가상 함수와 </a:t>
            </a:r>
            <a:r>
              <a:rPr lang="ko-KR" altLang="en-US" sz="3600" dirty="0" err="1" smtClean="0"/>
              <a:t>오버라이딩</a:t>
            </a:r>
            <a:r>
              <a:rPr lang="ko-KR" altLang="en-US" sz="3600" dirty="0" smtClean="0"/>
              <a:t> 활용 사례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함수를 가진 기본 클래스의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172" y="2164877"/>
            <a:ext cx="228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200" b="1" dirty="0"/>
              <a:t>virtual void draw();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</a:t>
            </a:r>
            <a:r>
              <a:rPr lang="en-US" altLang="ko-KR" sz="1000" dirty="0" err="1" smtClean="0"/>
              <a:t>nullptr</a:t>
            </a:r>
            <a:r>
              <a:rPr lang="en-US" altLang="ko-KR" sz="1000" dirty="0" smtClean="0"/>
              <a:t>; </a:t>
            </a:r>
            <a:r>
              <a:rPr lang="en-US" altLang="ko-KR" sz="1000" dirty="0" smtClean="0"/>
              <a:t>}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27014" y="1426214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Shape::draw()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"--Shape--"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438712" y="4422744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438712" y="5225228"/>
            <a:ext cx="190958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868065" y="4422743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874416" y="5245290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427758" y="4430295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427758" y="5252842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smtClean="0"/>
              <a:t>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3438846" y="2935419"/>
            <a:ext cx="441985" cy="2532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0"/>
            <a:endCxn id="6" idx="2"/>
          </p:cNvCxnSpPr>
          <p:nvPr/>
        </p:nvCxnSpPr>
        <p:spPr>
          <a:xfrm rot="5400000" flipH="1" flipV="1">
            <a:off x="4702004" y="4198576"/>
            <a:ext cx="441984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6" idx="2"/>
          </p:cNvCxnSpPr>
          <p:nvPr/>
        </p:nvCxnSpPr>
        <p:spPr>
          <a:xfrm rot="16200000" flipV="1">
            <a:off x="5978075" y="2928856"/>
            <a:ext cx="449536" cy="255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681" y="1179993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3172" y="191865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8712" y="417652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0646" y="656227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065" y="41765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6155" y="65671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09540" y="4189202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67306" y="656227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20915" y="1394441"/>
            <a:ext cx="3243451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Shape</a:t>
            </a:r>
            <a:r>
              <a:rPr lang="ko-KR" altLang="en-US" sz="1200" dirty="0" smtClean="0"/>
              <a:t>은 상속을 위한 기본 클래스로의 역할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가상 </a:t>
            </a:r>
            <a:r>
              <a:rPr lang="ko-KR" altLang="en-US" sz="1200" dirty="0"/>
              <a:t>함수 </a:t>
            </a:r>
            <a:r>
              <a:rPr lang="en-US" altLang="ko-KR" sz="1200" dirty="0"/>
              <a:t>draw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파생 클래스의         인터페이스를 보여줌</a:t>
            </a:r>
            <a:endParaRPr lang="en-US" altLang="ko-KR" sz="1200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200" dirty="0" smtClean="0"/>
              <a:t>Shape </a:t>
            </a:r>
            <a:r>
              <a:rPr lang="ko-KR" altLang="en-US" sz="1200" dirty="0" smtClean="0"/>
              <a:t>객체를 생성할 목적 아님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파생 클래스에서 </a:t>
            </a:r>
            <a:r>
              <a:rPr lang="en-US" altLang="ko-KR" sz="1200" dirty="0" smtClean="0"/>
              <a:t>draw()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재정의</a:t>
            </a:r>
            <a:r>
              <a:rPr lang="en-US" altLang="ko-KR" sz="1200" dirty="0" smtClean="0"/>
              <a:t>.                </a:t>
            </a:r>
            <a:r>
              <a:rPr lang="ko-KR" altLang="en-US" sz="1200" dirty="0" smtClean="0"/>
              <a:t>자신의 도형을 그리도록 유도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0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파생 클래스마다 다르게 구현하는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파생 클래스에서 가상 함수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경우에도 자신이 만든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가 호출됨을 보장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바인딩에 의해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0023" y="2132856"/>
            <a:ext cx="610242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/>
              <a:t>void Circle::draw() { </a:t>
            </a:r>
            <a:r>
              <a:rPr lang="fr-FR" altLang="ko-KR" dirty="0" smtClean="0"/>
              <a:t>cout </a:t>
            </a:r>
            <a:r>
              <a:rPr lang="fr-FR" altLang="ko-KR" dirty="0"/>
              <a:t>&lt;&lt; </a:t>
            </a:r>
            <a:r>
              <a:rPr lang="fr-FR" altLang="ko-KR" b="1" dirty="0"/>
              <a:t>"Circle" </a:t>
            </a:r>
            <a:r>
              <a:rPr lang="fr-FR" altLang="ko-KR" dirty="0"/>
              <a:t>&lt;&lt; endl; </a:t>
            </a:r>
            <a:r>
              <a:rPr lang="fr-FR" altLang="ko-KR" dirty="0" smtClean="0"/>
              <a:t>}</a:t>
            </a:r>
          </a:p>
          <a:p>
            <a:endParaRPr lang="fr-FR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Rect</a:t>
            </a:r>
            <a:r>
              <a:rPr lang="en-US" altLang="ko-KR" dirty="0"/>
              <a:t>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/>
              <a:t>"Rectangle"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Line::draw()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 smtClean="0"/>
              <a:t>"Line"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동적 바인딩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클래스의 가상 함수실행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48634"/>
            <a:ext cx="3779868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Shape.h</a:t>
            </a:r>
            <a:r>
              <a:rPr lang="en-US" altLang="ko-KR" sz="1100" dirty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 smtClean="0"/>
              <a:t>Circle.h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Rect.h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</a:t>
            </a:r>
            <a:r>
              <a:rPr lang="en-US" altLang="ko-KR" sz="1100" dirty="0" smtClean="0"/>
              <a:t>"</a:t>
            </a:r>
            <a:r>
              <a:rPr lang="en-US" altLang="ko-KR" sz="1100" dirty="0" err="1" smtClean="0"/>
              <a:t>Line.h</a:t>
            </a:r>
            <a:r>
              <a:rPr lang="en-US" altLang="ko-KR" sz="1100" dirty="0" smtClean="0"/>
              <a:t>"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using </a:t>
            </a:r>
            <a:r>
              <a:rPr lang="en-US" altLang="ko-KR" sz="1100" dirty="0"/>
              <a:t>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 smtClean="0"/>
              <a:t>pStart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nullptr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 = new Circle(); // </a:t>
            </a:r>
            <a:r>
              <a:rPr lang="ko-KR" altLang="en-US" sz="1100" dirty="0"/>
              <a:t>처음에 원 도형을 생성한다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Circle()); // </a:t>
            </a:r>
            <a:r>
              <a:rPr lang="ko-KR" altLang="en-US" sz="1100" dirty="0"/>
              <a:t>원 </a:t>
            </a:r>
            <a:r>
              <a:rPr lang="ko-KR" altLang="en-US" sz="1100" dirty="0" smtClean="0"/>
              <a:t>객체 생성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smtClean="0"/>
              <a:t>Line()); </a:t>
            </a:r>
            <a:r>
              <a:rPr lang="en-US" altLang="ko-KR" sz="1100" dirty="0"/>
              <a:t>// </a:t>
            </a:r>
            <a:r>
              <a:rPr lang="ko-KR" altLang="en-US" sz="1100" dirty="0"/>
              <a:t>선</a:t>
            </a:r>
            <a:r>
              <a:rPr lang="ko-KR" altLang="en-US" sz="1100" dirty="0" smtClean="0"/>
              <a:t> 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현재 연결된 모든 도형을 화면에 그린다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Shape* p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pStart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while(p </a:t>
            </a:r>
            <a:r>
              <a:rPr lang="en-US" altLang="ko-KR" sz="1100" b="1" dirty="0"/>
              <a:t>!= </a:t>
            </a:r>
            <a:r>
              <a:rPr lang="en-US" altLang="ko-KR" sz="1100" b="1" dirty="0" err="1" smtClean="0"/>
              <a:t>nullptr</a:t>
            </a:r>
            <a:r>
              <a:rPr lang="en-US" altLang="ko-KR" sz="1100" b="1" dirty="0" smtClean="0"/>
              <a:t>)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&gt;paint();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</a:t>
            </a:r>
            <a:r>
              <a:rPr lang="en-US" altLang="ko-KR" sz="1100" b="1" dirty="0" err="1"/>
              <a:t>getNext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}</a:t>
            </a:r>
          </a:p>
          <a:p>
            <a:pPr defTabSz="180000"/>
            <a:endParaRPr lang="en-US" altLang="ko-KR" sz="11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4812805" y="5126509"/>
            <a:ext cx="40862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Rectangle</a:t>
            </a:r>
          </a:p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Line</a:t>
            </a:r>
          </a:p>
          <a:p>
            <a:pPr fontAlgn="base"/>
            <a:r>
              <a:rPr lang="en-US" altLang="ko-KR" sz="1200" dirty="0"/>
              <a:t>Rectangle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2805" y="3356992"/>
            <a:ext cx="40862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연결된 모든 도형을 삭제한다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pStart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while(p != </a:t>
            </a:r>
            <a:r>
              <a:rPr lang="en-US" altLang="ko-KR" sz="1200" dirty="0" err="1" smtClean="0"/>
              <a:t>nullptr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Shape* q = p-&gt;</a:t>
            </a:r>
            <a:r>
              <a:rPr lang="en-US" altLang="ko-KR" sz="1200" dirty="0" err="1"/>
              <a:t>getNext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다음 도형 주소 기억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delete p; // </a:t>
            </a:r>
            <a:r>
              <a:rPr lang="ko-KR" altLang="en-US" sz="1200" dirty="0"/>
              <a:t>기본 클래스의 가상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p = q; // </a:t>
            </a:r>
            <a:r>
              <a:rPr lang="ko-KR" altLang="en-US" sz="1200" dirty="0"/>
              <a:t>다음 도형 주소를 </a:t>
            </a:r>
            <a:r>
              <a:rPr lang="en-US" altLang="ko-KR" sz="1200" dirty="0"/>
              <a:t>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454330" y="702518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Shape::draw()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"--Shape--"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44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함수가 실행될 때 구성된 객체의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1375514" y="3706347"/>
            <a:ext cx="1046185" cy="58479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75317" y="2698235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363957" y="336350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010" y="429859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9" name="타원 8"/>
          <p:cNvSpPr/>
          <p:nvPr/>
        </p:nvSpPr>
        <p:spPr>
          <a:xfrm>
            <a:off x="1363958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3958" y="311419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5515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2684" y="2833519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8960" y="2677416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932940" y="272550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758" y="27272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248" y="271213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pStart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25427" y="2835240"/>
            <a:ext cx="45008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 rot="10800000">
            <a:off x="2850810" y="3695291"/>
            <a:ext cx="1046185" cy="102985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2850616" y="2687181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839256" y="335244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876" y="472514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22" name="타원 21"/>
          <p:cNvSpPr/>
          <p:nvPr/>
        </p:nvSpPr>
        <p:spPr>
          <a:xfrm>
            <a:off x="283925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39257" y="310313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081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7983" y="2822465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4259" y="2666362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408239" y="271445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0800000">
            <a:off x="4329253" y="3695291"/>
            <a:ext cx="1046185" cy="59585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432905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31769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9359" y="42985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객체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317697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769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9254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642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269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88667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0800000">
            <a:off x="5769414" y="3695292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76921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75785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2049" y="4158540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42" name="타원 41"/>
          <p:cNvSpPr/>
          <p:nvPr/>
        </p:nvSpPr>
        <p:spPr>
          <a:xfrm>
            <a:off x="5757857" y="3798098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5785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9414" y="3782709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658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85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32683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0800000">
            <a:off x="7209571" y="3695289"/>
            <a:ext cx="1046185" cy="102985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720937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19801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97346" y="471435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52" name="타원 51"/>
          <p:cNvSpPr/>
          <p:nvPr/>
        </p:nvSpPr>
        <p:spPr>
          <a:xfrm>
            <a:off x="719801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801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0957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5674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8301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76699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113521" y="283311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03519" y="2813788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025993" y="2820337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13388" y="281927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24077" y="185992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3567" y="1844824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pLast</a:t>
            </a:r>
            <a:endParaRPr lang="ko-KR" altLang="en-US" sz="1000" dirty="0"/>
          </a:p>
        </p:txBody>
      </p:sp>
      <p:sp>
        <p:nvSpPr>
          <p:cNvPr id="64" name="자유형 63"/>
          <p:cNvSpPr/>
          <p:nvPr/>
        </p:nvSpPr>
        <p:spPr>
          <a:xfrm>
            <a:off x="7104771" y="2025646"/>
            <a:ext cx="175737" cy="674254"/>
          </a:xfrm>
          <a:custGeom>
            <a:avLst/>
            <a:gdLst>
              <a:gd name="connsiteX0" fmla="*/ 246 w 175737"/>
              <a:gd name="connsiteY0" fmla="*/ 0 h 674254"/>
              <a:gd name="connsiteX1" fmla="*/ 27955 w 175737"/>
              <a:gd name="connsiteY1" fmla="*/ 508000 h 674254"/>
              <a:gd name="connsiteX2" fmla="*/ 175737 w 175737"/>
              <a:gd name="connsiteY2" fmla="*/ 674254 h 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7" h="674254">
                <a:moveTo>
                  <a:pt x="246" y="0"/>
                </a:moveTo>
                <a:cubicBezTo>
                  <a:pt x="-524" y="197812"/>
                  <a:pt x="-1293" y="395624"/>
                  <a:pt x="27955" y="508000"/>
                </a:cubicBezTo>
                <a:cubicBezTo>
                  <a:pt x="57203" y="620376"/>
                  <a:pt x="116470" y="647315"/>
                  <a:pt x="175737" y="67425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274399" y="3235608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3720693" y="3241634"/>
            <a:ext cx="232803" cy="96858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5213754" y="3231405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649754" y="3231404"/>
            <a:ext cx="166801" cy="62331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8079453" y="3260380"/>
            <a:ext cx="232803" cy="949837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609" y="214591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68278" y="2253922"/>
            <a:ext cx="514732" cy="4332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4937" y="213285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포인터로 파생 클래스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Shape*</a:t>
            </a:r>
          </a:p>
          <a:p>
            <a:pPr lvl="1"/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리스트를 따라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을 상속받은 파생 객체들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p-&gt;paint()</a:t>
            </a:r>
            <a:r>
              <a:rPr lang="ko-KR" altLang="en-US" dirty="0" smtClean="0"/>
              <a:t>의 간단한 호출로 파생 객</a:t>
            </a:r>
            <a:r>
              <a:rPr lang="ko-KR" altLang="en-US" dirty="0"/>
              <a:t>체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draw()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가상 함수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클래스에서 재정의할 함수를 알려주는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코드를 작성할 목적이 아님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i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dirty="0" smtClean="0"/>
              <a:t>순수 가상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pure virtual function</a:t>
            </a:r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941168"/>
            <a:ext cx="54726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Shape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virtual void draw()=0; </a:t>
            </a:r>
            <a:r>
              <a:rPr lang="en-US" altLang="ko-KR" sz="1600" dirty="0"/>
              <a:t>// </a:t>
            </a:r>
            <a:r>
              <a:rPr lang="ko-KR" altLang="en-US" sz="1600" dirty="0"/>
              <a:t>순수 가상 함수 선언</a:t>
            </a:r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83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 하나의 순수 가상 함수를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가진 클래스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온전한 클래스가 아니므로 객체 생성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클래스의 포인터는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r>
              <a:rPr lang="ko-KR" altLang="en-US" dirty="0" smtClean="0"/>
              <a:t>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6527" y="1772816"/>
            <a:ext cx="4014153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은 추상 클래스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Shape *next;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 smtClean="0"/>
              <a:t>	void paint() {</a:t>
            </a:r>
          </a:p>
          <a:p>
            <a:pPr defTabSz="180000" fontAlgn="base" latinLnBrk="0"/>
            <a:r>
              <a:rPr lang="en-US" altLang="ko-KR" sz="1200" dirty="0" smtClean="0"/>
              <a:t>		draw();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순수 가상 함수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/>
              <a:t>Shape::paint() {</a:t>
            </a:r>
          </a:p>
          <a:p>
            <a:pPr defTabSz="180000" fontAlgn="base" latinLnBrk="0"/>
            <a:r>
              <a:rPr lang="en-US" altLang="ko-KR" sz="1200" dirty="0"/>
              <a:t>	draw(); // </a:t>
            </a:r>
            <a:r>
              <a:rPr lang="ko-KR" altLang="en-US" sz="1200" dirty="0"/>
              <a:t>순수 가상 함수라도 호출은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66527" y="4823331"/>
            <a:ext cx="3582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Shape </a:t>
            </a:r>
            <a:r>
              <a:rPr lang="en-US" altLang="ko-KR" sz="1200" dirty="0" err="1"/>
              <a:t>shape</a:t>
            </a:r>
            <a:r>
              <a:rPr lang="en-US" altLang="ko-KR" sz="1200" dirty="0"/>
              <a:t>; // </a:t>
            </a:r>
            <a:r>
              <a:rPr lang="ko-KR" altLang="en-US" sz="1200" dirty="0"/>
              <a:t>컴파일 오류</a:t>
            </a:r>
          </a:p>
          <a:p>
            <a:pPr fontAlgn="base" latinLnBrk="0"/>
            <a:r>
              <a:rPr lang="en-US" altLang="ko-KR" sz="1200" dirty="0"/>
              <a:t>Shape *p = new Shape(); //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0943" y="4797152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 C2259: 'Shape' : </a:t>
            </a:r>
            <a:r>
              <a:rPr lang="ko-KR" altLang="en-US" sz="1200" dirty="0">
                <a:solidFill>
                  <a:srgbClr val="FF0000"/>
                </a:solidFill>
              </a:rPr>
              <a:t>추상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클래스를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인스턴스화할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 없습니다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46847" y="4941168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346847" y="5027985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66527" y="5876020"/>
            <a:ext cx="3582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Shape *p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0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클래스의 목적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</a:t>
            </a:r>
            <a:r>
              <a:rPr lang="ko-KR" altLang="en-US" dirty="0" smtClean="0"/>
              <a:t>목적 </a:t>
            </a:r>
            <a:r>
              <a:rPr lang="ko-KR" altLang="en-US" dirty="0"/>
              <a:t>아님</a:t>
            </a:r>
            <a:endParaRPr lang="en-US" altLang="ko-KR" dirty="0"/>
          </a:p>
          <a:p>
            <a:pPr lvl="1"/>
            <a:r>
              <a:rPr lang="ko-KR" altLang="en-US" dirty="0"/>
              <a:t>상속에서 기본 클래스의 역할을 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가상 함수를 통해 파생 </a:t>
            </a:r>
            <a:r>
              <a:rPr lang="ko-KR" altLang="en-US" dirty="0"/>
              <a:t>클래스에서 구현할 함수의 형태</a:t>
            </a:r>
            <a:r>
              <a:rPr lang="en-US" altLang="ko-KR" dirty="0"/>
              <a:t>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보여주는 인터페이스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클래스의 모든 멤버 함수를 순수 가상 함수로 선언할 필요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301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단순 상속하면 자동 추상 클래스</a:t>
            </a:r>
            <a:endParaRPr lang="en-US" altLang="ko-KR" dirty="0" smtClean="0"/>
          </a:p>
          <a:p>
            <a:r>
              <a:rPr lang="ko-KR" altLang="en-US" dirty="0"/>
              <a:t>추상 클래스의 구현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클래스를 상속받아 순수 </a:t>
            </a:r>
            <a:r>
              <a:rPr lang="ko-KR" altLang="en-US" dirty="0"/>
              <a:t>가상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클래스는 추상 클래스가 아님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7" y="3123975"/>
            <a:ext cx="302433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 { return </a:t>
            </a:r>
            <a:r>
              <a:rPr lang="en-US" altLang="ko-KR" sz="1200" dirty="0"/>
              <a:t>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857499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3" y="3122988"/>
            <a:ext cx="968241" cy="392366"/>
          </a:xfrm>
          <a:prstGeom prst="wedgeRoundRectCallout">
            <a:avLst>
              <a:gd name="adj1" fmla="val 98666"/>
              <a:gd name="adj2" fmla="val -3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7" y="309857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draw() </a:t>
            </a:r>
            <a:r>
              <a:rPr lang="en-US" altLang="ko-KR" sz="1200" b="1" dirty="0" smtClean="0"/>
              <a:t>{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Circle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	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 return 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정상적인 객체 생성</a:t>
            </a:r>
            <a:endParaRPr lang="en-US" altLang="ko-KR" sz="12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7915" y="3894290"/>
            <a:ext cx="1291094" cy="392366"/>
          </a:xfrm>
          <a:prstGeom prst="wedgeRoundRectCallout">
            <a:avLst>
              <a:gd name="adj1" fmla="val -77561"/>
              <a:gd name="adj2" fmla="val 2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 아님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85221" y="3131415"/>
            <a:ext cx="968241" cy="392366"/>
          </a:xfrm>
          <a:prstGeom prst="wedgeRoundRectCallout">
            <a:avLst>
              <a:gd name="adj1" fmla="val -121692"/>
              <a:gd name="adj2" fmla="val -29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009" y="4446048"/>
            <a:ext cx="576064" cy="19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9" y="56415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단순 상속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7" y="61455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구현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4235" y="4437735"/>
            <a:ext cx="1174774" cy="392366"/>
          </a:xfrm>
          <a:prstGeom prst="wedgeRoundRectCallout">
            <a:avLst>
              <a:gd name="adj1" fmla="val -112535"/>
              <a:gd name="adj2" fmla="val -31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95856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</a:t>
            </a:r>
            <a:r>
              <a:rPr lang="ko-KR" altLang="en-US" dirty="0" smtClean="0"/>
              <a:t>파생클래스에서 함수를 재정의하는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5" y="5877272"/>
            <a:ext cx="381642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Base::f() called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383678"/>
            <a:ext cx="381642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>
                <a:solidFill>
                  <a:srgbClr val="FF0000"/>
                </a:solidFill>
              </a:rPr>
              <a:t>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"Base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d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 = &amp;d;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pDer</a:t>
            </a:r>
            <a:r>
              <a:rPr lang="en-US" altLang="ko-KR" sz="1200" b="1" dirty="0"/>
              <a:t>-&gt;f(); // Derived::f() </a:t>
            </a:r>
            <a:r>
              <a:rPr lang="ko-KR" altLang="en-US" sz="1200" b="1" dirty="0"/>
              <a:t>호출</a:t>
            </a:r>
            <a:endParaRPr lang="en-US" altLang="ko-KR" sz="1200" b="1" dirty="0"/>
          </a:p>
          <a:p>
            <a:pPr defTabSz="180000" fontAlgn="base" latinLnBrk="0"/>
            <a:r>
              <a:rPr lang="ko-KR" altLang="en-US" sz="1200" dirty="0"/>
              <a:t>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Base*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Base::f() </a:t>
            </a:r>
            <a:r>
              <a:rPr lang="ko-KR" altLang="en-US" sz="1200" b="1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33605" y="3088797"/>
            <a:ext cx="601686" cy="444393"/>
          </a:xfrm>
          <a:prstGeom prst="wedgeRoundRectCallout">
            <a:avLst>
              <a:gd name="adj1" fmla="val 98764"/>
              <a:gd name="adj2" fmla="val 9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7105633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7105535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127285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19675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960815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6839" y="242316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1815063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0430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9822" y="209206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40430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7528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1704" y="15669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6456291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56291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7119635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119537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41287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1530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5706" y="325999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728343" y="3911167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5475877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7119635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119537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141287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81530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95706" y="481048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28343" y="5461656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 flipV="1">
            <a:off x="5475877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33279" y="2043362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8036697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8039371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을 추상 클래스로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6120" y="1872239"/>
            <a:ext cx="2286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virtual void draw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= 0;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</a:t>
            </a:r>
            <a:r>
              <a:rPr lang="en-US" altLang="ko-KR" sz="1000" dirty="0" err="1" smtClean="0"/>
              <a:t>nullptr</a:t>
            </a:r>
            <a:r>
              <a:rPr lang="en-US" altLang="ko-KR" sz="1000" dirty="0" smtClean="0"/>
              <a:t>; 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789372" y="1124267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void Shape::draw() {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</a:rPr>
              <a:t>cout</a:t>
            </a:r>
            <a:r>
              <a:rPr lang="en-US" altLang="ko-KR" sz="1000" dirty="0">
                <a:solidFill>
                  <a:srgbClr val="FF0000"/>
                </a:solidFill>
              </a:rPr>
              <a:t> &lt;&lt; </a:t>
            </a:r>
            <a:r>
              <a:rPr lang="en-US" altLang="ko-KR" sz="1000" dirty="0" smtClean="0">
                <a:solidFill>
                  <a:srgbClr val="FF0000"/>
                </a:solidFill>
              </a:rPr>
              <a:t>“--Shape--" </a:t>
            </a:r>
            <a:r>
              <a:rPr lang="en-US" altLang="ko-KR" sz="1000" dirty="0">
                <a:solidFill>
                  <a:srgbClr val="FF0000"/>
                </a:solidFill>
              </a:rPr>
              <a:t>&lt;&lt; </a:t>
            </a:r>
            <a:r>
              <a:rPr lang="en-US" altLang="ko-KR" sz="1000" dirty="0" err="1">
                <a:solidFill>
                  <a:srgbClr val="FF0000"/>
                </a:solidFill>
              </a:rPr>
              <a:t>endl</a:t>
            </a:r>
            <a:r>
              <a:rPr lang="en-US" altLang="ko-KR" sz="1000" dirty="0">
                <a:solidFill>
                  <a:srgbClr val="FF0000"/>
                </a:solidFill>
              </a:rPr>
              <a:t>;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01070" y="4120797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001070" y="4923281"/>
            <a:ext cx="19095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30423" y="4120796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436774" y="4943343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990116" y="4128348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990116" y="4950895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“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smtClean="0"/>
              <a:t>void 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5400000" flipH="1" flipV="1">
            <a:off x="3000764" y="2612442"/>
            <a:ext cx="463454" cy="2553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4263923" y="3875600"/>
            <a:ext cx="463453" cy="26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2"/>
          </p:cNvCxnSpPr>
          <p:nvPr/>
        </p:nvCxnSpPr>
        <p:spPr>
          <a:xfrm rot="16200000" flipV="1">
            <a:off x="5539994" y="2626470"/>
            <a:ext cx="471005" cy="2532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039" y="87804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6120" y="16288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1070" y="387457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93004" y="641825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0423" y="387457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513" y="642313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1898" y="38872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29664" y="64231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24" name="곱셈 기호 23"/>
          <p:cNvSpPr/>
          <p:nvPr/>
        </p:nvSpPr>
        <p:spPr>
          <a:xfrm>
            <a:off x="5148064" y="2204214"/>
            <a:ext cx="3240360" cy="792088"/>
          </a:xfrm>
          <a:prstGeom prst="mathMultiply">
            <a:avLst>
              <a:gd name="adj1" fmla="val 4850"/>
            </a:avLst>
          </a:prstGeom>
          <a:solidFill>
            <a:srgbClr val="00B0F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804085" y="1532313"/>
            <a:ext cx="2290713" cy="1338770"/>
          </a:xfrm>
          <a:custGeom>
            <a:avLst/>
            <a:gdLst>
              <a:gd name="connsiteX0" fmla="*/ 1150070 w 2290713"/>
              <a:gd name="connsiteY0" fmla="*/ 820132 h 1338770"/>
              <a:gd name="connsiteX1" fmla="*/ 1564849 w 2290713"/>
              <a:gd name="connsiteY1" fmla="*/ 838986 h 1338770"/>
              <a:gd name="connsiteX2" fmla="*/ 1602556 w 2290713"/>
              <a:gd name="connsiteY2" fmla="*/ 857839 h 1338770"/>
              <a:gd name="connsiteX3" fmla="*/ 1611983 w 2290713"/>
              <a:gd name="connsiteY3" fmla="*/ 914400 h 1338770"/>
              <a:gd name="connsiteX4" fmla="*/ 1583703 w 2290713"/>
              <a:gd name="connsiteY4" fmla="*/ 923827 h 1338770"/>
              <a:gd name="connsiteX5" fmla="*/ 1555422 w 2290713"/>
              <a:gd name="connsiteY5" fmla="*/ 914400 h 1338770"/>
              <a:gd name="connsiteX6" fmla="*/ 1602556 w 2290713"/>
              <a:gd name="connsiteY6" fmla="*/ 904973 h 1338770"/>
              <a:gd name="connsiteX7" fmla="*/ 1715678 w 2290713"/>
              <a:gd name="connsiteY7" fmla="*/ 914400 h 1338770"/>
              <a:gd name="connsiteX8" fmla="*/ 1772239 w 2290713"/>
              <a:gd name="connsiteY8" fmla="*/ 933254 h 1338770"/>
              <a:gd name="connsiteX9" fmla="*/ 1894787 w 2290713"/>
              <a:gd name="connsiteY9" fmla="*/ 1008668 h 1338770"/>
              <a:gd name="connsiteX10" fmla="*/ 1941921 w 2290713"/>
              <a:gd name="connsiteY10" fmla="*/ 1036949 h 1338770"/>
              <a:gd name="connsiteX11" fmla="*/ 1960775 w 2290713"/>
              <a:gd name="connsiteY11" fmla="*/ 1065229 h 1338770"/>
              <a:gd name="connsiteX12" fmla="*/ 1951348 w 2290713"/>
              <a:gd name="connsiteY12" fmla="*/ 1150070 h 1338770"/>
              <a:gd name="connsiteX13" fmla="*/ 1904214 w 2290713"/>
              <a:gd name="connsiteY13" fmla="*/ 1168924 h 1338770"/>
              <a:gd name="connsiteX14" fmla="*/ 1875934 w 2290713"/>
              <a:gd name="connsiteY14" fmla="*/ 1253765 h 1338770"/>
              <a:gd name="connsiteX15" fmla="*/ 1838226 w 2290713"/>
              <a:gd name="connsiteY15" fmla="*/ 1282046 h 1338770"/>
              <a:gd name="connsiteX16" fmla="*/ 1621410 w 2290713"/>
              <a:gd name="connsiteY16" fmla="*/ 1338606 h 1338770"/>
              <a:gd name="connsiteX17" fmla="*/ 1385740 w 2290713"/>
              <a:gd name="connsiteY17" fmla="*/ 1310326 h 1338770"/>
              <a:gd name="connsiteX18" fmla="*/ 1319752 w 2290713"/>
              <a:gd name="connsiteY18" fmla="*/ 1263192 h 1338770"/>
              <a:gd name="connsiteX19" fmla="*/ 1282045 w 2290713"/>
              <a:gd name="connsiteY19" fmla="*/ 1244338 h 1338770"/>
              <a:gd name="connsiteX20" fmla="*/ 1225484 w 2290713"/>
              <a:gd name="connsiteY20" fmla="*/ 1206631 h 1338770"/>
              <a:gd name="connsiteX21" fmla="*/ 1216057 w 2290713"/>
              <a:gd name="connsiteY21" fmla="*/ 1253765 h 1338770"/>
              <a:gd name="connsiteX22" fmla="*/ 1206631 w 2290713"/>
              <a:gd name="connsiteY22" fmla="*/ 1282046 h 1338770"/>
              <a:gd name="connsiteX23" fmla="*/ 1084082 w 2290713"/>
              <a:gd name="connsiteY23" fmla="*/ 1310326 h 1338770"/>
              <a:gd name="connsiteX24" fmla="*/ 867266 w 2290713"/>
              <a:gd name="connsiteY24" fmla="*/ 1272619 h 1338770"/>
              <a:gd name="connsiteX25" fmla="*/ 848412 w 2290713"/>
              <a:gd name="connsiteY25" fmla="*/ 1244338 h 1338770"/>
              <a:gd name="connsiteX26" fmla="*/ 838985 w 2290713"/>
              <a:gd name="connsiteY26" fmla="*/ 1282046 h 1338770"/>
              <a:gd name="connsiteX27" fmla="*/ 725864 w 2290713"/>
              <a:gd name="connsiteY27" fmla="*/ 1338606 h 1338770"/>
              <a:gd name="connsiteX28" fmla="*/ 527901 w 2290713"/>
              <a:gd name="connsiteY28" fmla="*/ 1300899 h 1338770"/>
              <a:gd name="connsiteX29" fmla="*/ 509047 w 2290713"/>
              <a:gd name="connsiteY29" fmla="*/ 1272619 h 1338770"/>
              <a:gd name="connsiteX30" fmla="*/ 499620 w 2290713"/>
              <a:gd name="connsiteY30" fmla="*/ 1300899 h 1338770"/>
              <a:gd name="connsiteX31" fmla="*/ 461913 w 2290713"/>
              <a:gd name="connsiteY31" fmla="*/ 1319753 h 1338770"/>
              <a:gd name="connsiteX32" fmla="*/ 122548 w 2290713"/>
              <a:gd name="connsiteY32" fmla="*/ 1300899 h 1338770"/>
              <a:gd name="connsiteX33" fmla="*/ 75414 w 2290713"/>
              <a:gd name="connsiteY33" fmla="*/ 1291472 h 1338770"/>
              <a:gd name="connsiteX34" fmla="*/ 37707 w 2290713"/>
              <a:gd name="connsiteY34" fmla="*/ 1263192 h 1338770"/>
              <a:gd name="connsiteX35" fmla="*/ 18853 w 2290713"/>
              <a:gd name="connsiteY35" fmla="*/ 1225485 h 1338770"/>
              <a:gd name="connsiteX36" fmla="*/ 0 w 2290713"/>
              <a:gd name="connsiteY36" fmla="*/ 1140643 h 1338770"/>
              <a:gd name="connsiteX37" fmla="*/ 28280 w 2290713"/>
              <a:gd name="connsiteY37" fmla="*/ 1008668 h 1338770"/>
              <a:gd name="connsiteX38" fmla="*/ 226243 w 2290713"/>
              <a:gd name="connsiteY38" fmla="*/ 999241 h 1338770"/>
              <a:gd name="connsiteX39" fmla="*/ 254523 w 2290713"/>
              <a:gd name="connsiteY39" fmla="*/ 952107 h 1338770"/>
              <a:gd name="connsiteX40" fmla="*/ 282804 w 2290713"/>
              <a:gd name="connsiteY40" fmla="*/ 923827 h 1338770"/>
              <a:gd name="connsiteX41" fmla="*/ 348791 w 2290713"/>
              <a:gd name="connsiteY41" fmla="*/ 904973 h 1338770"/>
              <a:gd name="connsiteX42" fmla="*/ 518474 w 2290713"/>
              <a:gd name="connsiteY42" fmla="*/ 876693 h 1338770"/>
              <a:gd name="connsiteX43" fmla="*/ 697583 w 2290713"/>
              <a:gd name="connsiteY43" fmla="*/ 895547 h 1338770"/>
              <a:gd name="connsiteX44" fmla="*/ 754144 w 2290713"/>
              <a:gd name="connsiteY44" fmla="*/ 923827 h 1338770"/>
              <a:gd name="connsiteX45" fmla="*/ 763571 w 2290713"/>
              <a:gd name="connsiteY45" fmla="*/ 952107 h 1338770"/>
              <a:gd name="connsiteX46" fmla="*/ 744717 w 2290713"/>
              <a:gd name="connsiteY46" fmla="*/ 914400 h 1338770"/>
              <a:gd name="connsiteX47" fmla="*/ 754144 w 2290713"/>
              <a:gd name="connsiteY47" fmla="*/ 857839 h 1338770"/>
              <a:gd name="connsiteX48" fmla="*/ 801278 w 2290713"/>
              <a:gd name="connsiteY48" fmla="*/ 810705 h 1338770"/>
              <a:gd name="connsiteX49" fmla="*/ 867266 w 2290713"/>
              <a:gd name="connsiteY49" fmla="*/ 801279 h 1338770"/>
              <a:gd name="connsiteX50" fmla="*/ 970960 w 2290713"/>
              <a:gd name="connsiteY50" fmla="*/ 848413 h 1338770"/>
              <a:gd name="connsiteX51" fmla="*/ 980387 w 2290713"/>
              <a:gd name="connsiteY51" fmla="*/ 886120 h 1338770"/>
              <a:gd name="connsiteX52" fmla="*/ 1008668 w 2290713"/>
              <a:gd name="connsiteY52" fmla="*/ 848413 h 1338770"/>
              <a:gd name="connsiteX53" fmla="*/ 1112363 w 2290713"/>
              <a:gd name="connsiteY53" fmla="*/ 810705 h 1338770"/>
              <a:gd name="connsiteX54" fmla="*/ 1300899 w 2290713"/>
              <a:gd name="connsiteY54" fmla="*/ 838986 h 1338770"/>
              <a:gd name="connsiteX55" fmla="*/ 1329179 w 2290713"/>
              <a:gd name="connsiteY55" fmla="*/ 867266 h 1338770"/>
              <a:gd name="connsiteX56" fmla="*/ 1319752 w 2290713"/>
              <a:gd name="connsiteY56" fmla="*/ 838986 h 1338770"/>
              <a:gd name="connsiteX57" fmla="*/ 1395167 w 2290713"/>
              <a:gd name="connsiteY57" fmla="*/ 772998 h 1338770"/>
              <a:gd name="connsiteX58" fmla="*/ 1593130 w 2290713"/>
              <a:gd name="connsiteY58" fmla="*/ 744718 h 1338770"/>
              <a:gd name="connsiteX59" fmla="*/ 1687398 w 2290713"/>
              <a:gd name="connsiteY59" fmla="*/ 754145 h 1338770"/>
              <a:gd name="connsiteX60" fmla="*/ 1725105 w 2290713"/>
              <a:gd name="connsiteY60" fmla="*/ 631596 h 1338770"/>
              <a:gd name="connsiteX61" fmla="*/ 1753385 w 2290713"/>
              <a:gd name="connsiteY61" fmla="*/ 622169 h 1338770"/>
              <a:gd name="connsiteX62" fmla="*/ 1809946 w 2290713"/>
              <a:gd name="connsiteY62" fmla="*/ 612742 h 1338770"/>
              <a:gd name="connsiteX63" fmla="*/ 1866507 w 2290713"/>
              <a:gd name="connsiteY63" fmla="*/ 622169 h 1338770"/>
              <a:gd name="connsiteX64" fmla="*/ 1857080 w 2290713"/>
              <a:gd name="connsiteY64" fmla="*/ 575035 h 1338770"/>
              <a:gd name="connsiteX65" fmla="*/ 1885360 w 2290713"/>
              <a:gd name="connsiteY65" fmla="*/ 518474 h 1338770"/>
              <a:gd name="connsiteX66" fmla="*/ 1951348 w 2290713"/>
              <a:gd name="connsiteY66" fmla="*/ 480767 h 1338770"/>
              <a:gd name="connsiteX67" fmla="*/ 2007909 w 2290713"/>
              <a:gd name="connsiteY67" fmla="*/ 509048 h 1338770"/>
              <a:gd name="connsiteX68" fmla="*/ 1998482 w 2290713"/>
              <a:gd name="connsiteY68" fmla="*/ 480767 h 1338770"/>
              <a:gd name="connsiteX69" fmla="*/ 2045616 w 2290713"/>
              <a:gd name="connsiteY69" fmla="*/ 320512 h 1338770"/>
              <a:gd name="connsiteX70" fmla="*/ 2083323 w 2290713"/>
              <a:gd name="connsiteY70" fmla="*/ 292231 h 1338770"/>
              <a:gd name="connsiteX71" fmla="*/ 2111604 w 2290713"/>
              <a:gd name="connsiteY71" fmla="*/ 282804 h 1338770"/>
              <a:gd name="connsiteX72" fmla="*/ 2121031 w 2290713"/>
              <a:gd name="connsiteY72" fmla="*/ 245097 h 1338770"/>
              <a:gd name="connsiteX73" fmla="*/ 2187018 w 2290713"/>
              <a:gd name="connsiteY73" fmla="*/ 122549 h 1338770"/>
              <a:gd name="connsiteX74" fmla="*/ 2224725 w 2290713"/>
              <a:gd name="connsiteY74" fmla="*/ 84841 h 1338770"/>
              <a:gd name="connsiteX75" fmla="*/ 2262433 w 2290713"/>
              <a:gd name="connsiteY75" fmla="*/ 28281 h 1338770"/>
              <a:gd name="connsiteX76" fmla="*/ 2290713 w 2290713"/>
              <a:gd name="connsiteY76" fmla="*/ 0 h 13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90713" h="1338770">
                <a:moveTo>
                  <a:pt x="1150070" y="820132"/>
                </a:moveTo>
                <a:cubicBezTo>
                  <a:pt x="1316330" y="792422"/>
                  <a:pt x="1240524" y="800376"/>
                  <a:pt x="1564849" y="838986"/>
                </a:cubicBezTo>
                <a:cubicBezTo>
                  <a:pt x="1578803" y="840647"/>
                  <a:pt x="1589987" y="851555"/>
                  <a:pt x="1602556" y="857839"/>
                </a:cubicBezTo>
                <a:cubicBezTo>
                  <a:pt x="1615055" y="876588"/>
                  <a:pt x="1635400" y="890983"/>
                  <a:pt x="1611983" y="914400"/>
                </a:cubicBezTo>
                <a:cubicBezTo>
                  <a:pt x="1604957" y="921426"/>
                  <a:pt x="1593130" y="920685"/>
                  <a:pt x="1583703" y="923827"/>
                </a:cubicBezTo>
                <a:cubicBezTo>
                  <a:pt x="1574276" y="920685"/>
                  <a:pt x="1548396" y="921427"/>
                  <a:pt x="1555422" y="914400"/>
                </a:cubicBezTo>
                <a:cubicBezTo>
                  <a:pt x="1566751" y="903070"/>
                  <a:pt x="1586534" y="904973"/>
                  <a:pt x="1602556" y="904973"/>
                </a:cubicBezTo>
                <a:cubicBezTo>
                  <a:pt x="1640394" y="904973"/>
                  <a:pt x="1677971" y="911258"/>
                  <a:pt x="1715678" y="914400"/>
                </a:cubicBezTo>
                <a:cubicBezTo>
                  <a:pt x="1734532" y="920685"/>
                  <a:pt x="1754230" y="924850"/>
                  <a:pt x="1772239" y="933254"/>
                </a:cubicBezTo>
                <a:cubicBezTo>
                  <a:pt x="1881554" y="984268"/>
                  <a:pt x="1825983" y="962798"/>
                  <a:pt x="1894787" y="1008668"/>
                </a:cubicBezTo>
                <a:cubicBezTo>
                  <a:pt x="1910032" y="1018832"/>
                  <a:pt x="1926210" y="1027522"/>
                  <a:pt x="1941921" y="1036949"/>
                </a:cubicBezTo>
                <a:cubicBezTo>
                  <a:pt x="1948206" y="1046376"/>
                  <a:pt x="1956312" y="1054816"/>
                  <a:pt x="1960775" y="1065229"/>
                </a:cubicBezTo>
                <a:cubicBezTo>
                  <a:pt x="1972918" y="1093562"/>
                  <a:pt x="1976827" y="1124591"/>
                  <a:pt x="1951348" y="1150070"/>
                </a:cubicBezTo>
                <a:cubicBezTo>
                  <a:pt x="1939383" y="1162035"/>
                  <a:pt x="1919925" y="1162639"/>
                  <a:pt x="1904214" y="1168924"/>
                </a:cubicBezTo>
                <a:cubicBezTo>
                  <a:pt x="1894787" y="1197204"/>
                  <a:pt x="1890954" y="1228016"/>
                  <a:pt x="1875934" y="1253765"/>
                </a:cubicBezTo>
                <a:cubicBezTo>
                  <a:pt x="1868017" y="1267336"/>
                  <a:pt x="1852754" y="1276064"/>
                  <a:pt x="1838226" y="1282046"/>
                </a:cubicBezTo>
                <a:cubicBezTo>
                  <a:pt x="1760328" y="1314122"/>
                  <a:pt x="1701146" y="1322659"/>
                  <a:pt x="1621410" y="1338606"/>
                </a:cubicBezTo>
                <a:cubicBezTo>
                  <a:pt x="1550895" y="1335081"/>
                  <a:pt x="1455014" y="1350736"/>
                  <a:pt x="1385740" y="1310326"/>
                </a:cubicBezTo>
                <a:cubicBezTo>
                  <a:pt x="1362391" y="1296706"/>
                  <a:pt x="1342557" y="1277704"/>
                  <a:pt x="1319752" y="1263192"/>
                </a:cubicBezTo>
                <a:cubicBezTo>
                  <a:pt x="1307896" y="1255647"/>
                  <a:pt x="1294095" y="1251568"/>
                  <a:pt x="1282045" y="1244338"/>
                </a:cubicBezTo>
                <a:cubicBezTo>
                  <a:pt x="1262615" y="1232680"/>
                  <a:pt x="1225484" y="1206631"/>
                  <a:pt x="1225484" y="1206631"/>
                </a:cubicBezTo>
                <a:cubicBezTo>
                  <a:pt x="1222342" y="1222342"/>
                  <a:pt x="1219943" y="1238221"/>
                  <a:pt x="1216057" y="1253765"/>
                </a:cubicBezTo>
                <a:cubicBezTo>
                  <a:pt x="1213647" y="1263405"/>
                  <a:pt x="1214717" y="1276270"/>
                  <a:pt x="1206631" y="1282046"/>
                </a:cubicBezTo>
                <a:cubicBezTo>
                  <a:pt x="1180753" y="1300530"/>
                  <a:pt x="1111871" y="1306356"/>
                  <a:pt x="1084082" y="1310326"/>
                </a:cubicBezTo>
                <a:cubicBezTo>
                  <a:pt x="1069776" y="1308820"/>
                  <a:pt x="916820" y="1313914"/>
                  <a:pt x="867266" y="1272619"/>
                </a:cubicBezTo>
                <a:cubicBezTo>
                  <a:pt x="858562" y="1265366"/>
                  <a:pt x="854697" y="1253765"/>
                  <a:pt x="848412" y="1244338"/>
                </a:cubicBezTo>
                <a:cubicBezTo>
                  <a:pt x="845270" y="1256907"/>
                  <a:pt x="849254" y="1274146"/>
                  <a:pt x="838985" y="1282046"/>
                </a:cubicBezTo>
                <a:cubicBezTo>
                  <a:pt x="805570" y="1307750"/>
                  <a:pt x="725864" y="1338606"/>
                  <a:pt x="725864" y="1338606"/>
                </a:cubicBezTo>
                <a:cubicBezTo>
                  <a:pt x="687371" y="1334329"/>
                  <a:pt x="575172" y="1348170"/>
                  <a:pt x="527901" y="1300899"/>
                </a:cubicBezTo>
                <a:cubicBezTo>
                  <a:pt x="519890" y="1292888"/>
                  <a:pt x="515332" y="1282046"/>
                  <a:pt x="509047" y="1272619"/>
                </a:cubicBezTo>
                <a:cubicBezTo>
                  <a:pt x="505905" y="1282046"/>
                  <a:pt x="506646" y="1293873"/>
                  <a:pt x="499620" y="1300899"/>
                </a:cubicBezTo>
                <a:cubicBezTo>
                  <a:pt x="489683" y="1310836"/>
                  <a:pt x="475966" y="1319753"/>
                  <a:pt x="461913" y="1319753"/>
                </a:cubicBezTo>
                <a:cubicBezTo>
                  <a:pt x="348617" y="1319753"/>
                  <a:pt x="235670" y="1307184"/>
                  <a:pt x="122548" y="1300899"/>
                </a:cubicBezTo>
                <a:cubicBezTo>
                  <a:pt x="106837" y="1297757"/>
                  <a:pt x="90056" y="1297979"/>
                  <a:pt x="75414" y="1291472"/>
                </a:cubicBezTo>
                <a:cubicBezTo>
                  <a:pt x="61057" y="1285091"/>
                  <a:pt x="47932" y="1275121"/>
                  <a:pt x="37707" y="1263192"/>
                </a:cubicBezTo>
                <a:cubicBezTo>
                  <a:pt x="28562" y="1252522"/>
                  <a:pt x="23787" y="1238643"/>
                  <a:pt x="18853" y="1225485"/>
                </a:cubicBezTo>
                <a:cubicBezTo>
                  <a:pt x="13145" y="1210265"/>
                  <a:pt x="2561" y="1153449"/>
                  <a:pt x="0" y="1140643"/>
                </a:cubicBezTo>
                <a:cubicBezTo>
                  <a:pt x="9427" y="1096651"/>
                  <a:pt x="7230" y="1048430"/>
                  <a:pt x="28280" y="1008668"/>
                </a:cubicBezTo>
                <a:cubicBezTo>
                  <a:pt x="59314" y="950049"/>
                  <a:pt x="217477" y="998072"/>
                  <a:pt x="226243" y="999241"/>
                </a:cubicBezTo>
                <a:cubicBezTo>
                  <a:pt x="265134" y="1057578"/>
                  <a:pt x="230310" y="1018692"/>
                  <a:pt x="254523" y="952107"/>
                </a:cubicBezTo>
                <a:cubicBezTo>
                  <a:pt x="259079" y="939578"/>
                  <a:pt x="270880" y="929789"/>
                  <a:pt x="282804" y="923827"/>
                </a:cubicBezTo>
                <a:cubicBezTo>
                  <a:pt x="303265" y="913597"/>
                  <a:pt x="326460" y="909935"/>
                  <a:pt x="348791" y="904973"/>
                </a:cubicBezTo>
                <a:cubicBezTo>
                  <a:pt x="410417" y="891278"/>
                  <a:pt x="458141" y="885312"/>
                  <a:pt x="518474" y="876693"/>
                </a:cubicBezTo>
                <a:cubicBezTo>
                  <a:pt x="578177" y="882978"/>
                  <a:pt x="638716" y="883774"/>
                  <a:pt x="697583" y="895547"/>
                </a:cubicBezTo>
                <a:cubicBezTo>
                  <a:pt x="718253" y="899681"/>
                  <a:pt x="738140" y="910109"/>
                  <a:pt x="754144" y="923827"/>
                </a:cubicBezTo>
                <a:cubicBezTo>
                  <a:pt x="761689" y="930294"/>
                  <a:pt x="770597" y="959133"/>
                  <a:pt x="763571" y="952107"/>
                </a:cubicBezTo>
                <a:cubicBezTo>
                  <a:pt x="753634" y="942170"/>
                  <a:pt x="751002" y="926969"/>
                  <a:pt x="744717" y="914400"/>
                </a:cubicBezTo>
                <a:cubicBezTo>
                  <a:pt x="747859" y="895546"/>
                  <a:pt x="748100" y="875972"/>
                  <a:pt x="754144" y="857839"/>
                </a:cubicBezTo>
                <a:cubicBezTo>
                  <a:pt x="760195" y="839685"/>
                  <a:pt x="782659" y="816291"/>
                  <a:pt x="801278" y="810705"/>
                </a:cubicBezTo>
                <a:cubicBezTo>
                  <a:pt x="822560" y="804320"/>
                  <a:pt x="845270" y="804421"/>
                  <a:pt x="867266" y="801279"/>
                </a:cubicBezTo>
                <a:cubicBezTo>
                  <a:pt x="923357" y="809291"/>
                  <a:pt x="939537" y="798135"/>
                  <a:pt x="970960" y="848413"/>
                </a:cubicBezTo>
                <a:cubicBezTo>
                  <a:pt x="977827" y="859400"/>
                  <a:pt x="977245" y="873551"/>
                  <a:pt x="980387" y="886120"/>
                </a:cubicBezTo>
                <a:cubicBezTo>
                  <a:pt x="989814" y="873551"/>
                  <a:pt x="996844" y="858759"/>
                  <a:pt x="1008668" y="848413"/>
                </a:cubicBezTo>
                <a:cubicBezTo>
                  <a:pt x="1047531" y="814408"/>
                  <a:pt x="1063455" y="818857"/>
                  <a:pt x="1112363" y="810705"/>
                </a:cubicBezTo>
                <a:cubicBezTo>
                  <a:pt x="1179681" y="814912"/>
                  <a:pt x="1245345" y="799305"/>
                  <a:pt x="1300899" y="838986"/>
                </a:cubicBezTo>
                <a:cubicBezTo>
                  <a:pt x="1311747" y="846735"/>
                  <a:pt x="1319752" y="857839"/>
                  <a:pt x="1329179" y="867266"/>
                </a:cubicBezTo>
                <a:cubicBezTo>
                  <a:pt x="1326037" y="857839"/>
                  <a:pt x="1317342" y="848626"/>
                  <a:pt x="1319752" y="838986"/>
                </a:cubicBezTo>
                <a:cubicBezTo>
                  <a:pt x="1331141" y="793429"/>
                  <a:pt x="1354662" y="783799"/>
                  <a:pt x="1395167" y="772998"/>
                </a:cubicBezTo>
                <a:cubicBezTo>
                  <a:pt x="1474798" y="751763"/>
                  <a:pt x="1510236" y="752254"/>
                  <a:pt x="1593130" y="744718"/>
                </a:cubicBezTo>
                <a:cubicBezTo>
                  <a:pt x="1624553" y="747860"/>
                  <a:pt x="1663421" y="774697"/>
                  <a:pt x="1687398" y="754145"/>
                </a:cubicBezTo>
                <a:cubicBezTo>
                  <a:pt x="1719848" y="726330"/>
                  <a:pt x="1705991" y="669824"/>
                  <a:pt x="1725105" y="631596"/>
                </a:cubicBezTo>
                <a:cubicBezTo>
                  <a:pt x="1729549" y="622708"/>
                  <a:pt x="1743685" y="624325"/>
                  <a:pt x="1753385" y="622169"/>
                </a:cubicBezTo>
                <a:cubicBezTo>
                  <a:pt x="1772044" y="618023"/>
                  <a:pt x="1791092" y="615884"/>
                  <a:pt x="1809946" y="612742"/>
                </a:cubicBezTo>
                <a:cubicBezTo>
                  <a:pt x="1828800" y="615884"/>
                  <a:pt x="1851582" y="634109"/>
                  <a:pt x="1866507" y="622169"/>
                </a:cubicBezTo>
                <a:cubicBezTo>
                  <a:pt x="1879018" y="612160"/>
                  <a:pt x="1854214" y="590799"/>
                  <a:pt x="1857080" y="575035"/>
                </a:cubicBezTo>
                <a:cubicBezTo>
                  <a:pt x="1860851" y="554296"/>
                  <a:pt x="1872713" y="535337"/>
                  <a:pt x="1885360" y="518474"/>
                </a:cubicBezTo>
                <a:cubicBezTo>
                  <a:pt x="1893353" y="507817"/>
                  <a:pt x="1943175" y="484854"/>
                  <a:pt x="1951348" y="480767"/>
                </a:cubicBezTo>
                <a:cubicBezTo>
                  <a:pt x="1970202" y="490194"/>
                  <a:pt x="1986830" y="509048"/>
                  <a:pt x="2007909" y="509048"/>
                </a:cubicBezTo>
                <a:cubicBezTo>
                  <a:pt x="2017846" y="509048"/>
                  <a:pt x="1998482" y="480767"/>
                  <a:pt x="1998482" y="480767"/>
                </a:cubicBezTo>
                <a:cubicBezTo>
                  <a:pt x="2009560" y="414303"/>
                  <a:pt x="2002840" y="369400"/>
                  <a:pt x="2045616" y="320512"/>
                </a:cubicBezTo>
                <a:cubicBezTo>
                  <a:pt x="2055962" y="308688"/>
                  <a:pt x="2069682" y="300026"/>
                  <a:pt x="2083323" y="292231"/>
                </a:cubicBezTo>
                <a:cubicBezTo>
                  <a:pt x="2091951" y="287301"/>
                  <a:pt x="2102177" y="285946"/>
                  <a:pt x="2111604" y="282804"/>
                </a:cubicBezTo>
                <a:cubicBezTo>
                  <a:pt x="2114746" y="270235"/>
                  <a:pt x="2116934" y="257388"/>
                  <a:pt x="2121031" y="245097"/>
                </a:cubicBezTo>
                <a:cubicBezTo>
                  <a:pt x="2136812" y="197754"/>
                  <a:pt x="2155584" y="164462"/>
                  <a:pt x="2187018" y="122549"/>
                </a:cubicBezTo>
                <a:cubicBezTo>
                  <a:pt x="2197683" y="108329"/>
                  <a:pt x="2213621" y="98721"/>
                  <a:pt x="2224725" y="84841"/>
                </a:cubicBezTo>
                <a:cubicBezTo>
                  <a:pt x="2238880" y="67147"/>
                  <a:pt x="2248522" y="46167"/>
                  <a:pt x="2262433" y="28281"/>
                </a:cubicBezTo>
                <a:cubicBezTo>
                  <a:pt x="2270618" y="17758"/>
                  <a:pt x="2290713" y="0"/>
                  <a:pt x="229071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16963" y="2111580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2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 구현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01904"/>
            <a:ext cx="432048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// </a:t>
            </a:r>
            <a:r>
              <a:rPr lang="ko-KR" altLang="en-US" sz="1200" dirty="0" smtClean="0">
                <a:solidFill>
                  <a:srgbClr val="0070C0"/>
                </a:solidFill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곳에 </a:t>
            </a:r>
            <a:r>
              <a:rPr lang="en-US" altLang="ko-KR" sz="1200" dirty="0" smtClean="0">
                <a:solidFill>
                  <a:srgbClr val="0070C0"/>
                </a:solidFill>
              </a:rPr>
              <a:t>Calculator 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 코드 필요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 : public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+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subtract(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-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double average(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double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return </a:t>
            </a:r>
            <a:r>
              <a:rPr lang="en-US" altLang="ko-KR" sz="1200" dirty="0" smtClean="0"/>
              <a:t>sum/size;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	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63888" y="3967879"/>
            <a:ext cx="1368152" cy="332126"/>
          </a:xfrm>
          <a:prstGeom prst="wedgeRoundRectCallout">
            <a:avLst>
              <a:gd name="adj1" fmla="val -38257"/>
              <a:gd name="adj2" fmla="val 173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590497" y="4587459"/>
            <a:ext cx="288032" cy="1340956"/>
          </a:xfrm>
          <a:prstGeom prst="rightBrace">
            <a:avLst>
              <a:gd name="adj1" fmla="val 3886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4091588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 = {1,2,3,4,5};</a:t>
            </a:r>
          </a:p>
          <a:p>
            <a:pPr defTabSz="180000"/>
            <a:r>
              <a:rPr lang="en-US" altLang="ko-KR" sz="1200" dirty="0"/>
              <a:t>	Calculator *p = new </a:t>
            </a:r>
            <a:r>
              <a:rPr lang="en-US" altLang="ko-KR" sz="1200" dirty="0" err="1"/>
              <a:t>GoodCalc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p-&gt;add(2,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p-&gt;subtract(2,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p-&gt;average(a, 5)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delete p;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280864" y="5807005"/>
            <a:ext cx="3467599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</a:p>
          <a:p>
            <a:pPr fontAlgn="base"/>
            <a:r>
              <a:rPr lang="en-US" altLang="ko-KR" sz="1200" dirty="0"/>
              <a:t>-1</a:t>
            </a:r>
          </a:p>
          <a:p>
            <a:pPr fontAlgn="base"/>
            <a:r>
              <a:rPr lang="en-US" altLang="ko-KR" sz="1200" dirty="0"/>
              <a:t>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2164" y="1699159"/>
            <a:ext cx="8146299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+mn-ea"/>
              </a:rPr>
              <a:t>class Calculator {</a:t>
            </a:r>
          </a:p>
          <a:p>
            <a:pPr defTabSz="180000"/>
            <a:r>
              <a:rPr lang="en-US" altLang="ko-KR" sz="1200" dirty="0">
                <a:latin typeface="+mn-ea"/>
              </a:rPr>
              <a:t>public:</a:t>
            </a:r>
          </a:p>
          <a:p>
            <a:pPr defTabSz="180000"/>
            <a:r>
              <a:rPr lang="en-US" altLang="ko-KR" sz="1200" dirty="0">
                <a:latin typeface="+mn-ea"/>
              </a:rPr>
              <a:t>	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add(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합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subtract(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차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double average(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 [],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size) = 0; // </a:t>
            </a:r>
            <a:r>
              <a:rPr lang="ko-KR" altLang="en-US" sz="1200" dirty="0">
                <a:latin typeface="+mn-ea"/>
              </a:rPr>
              <a:t>배열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의 평균 리턴</a:t>
            </a:r>
            <a:r>
              <a:rPr lang="en-US" altLang="ko-KR" sz="1200" dirty="0">
                <a:latin typeface="+mn-ea"/>
              </a:rPr>
              <a:t>. size</a:t>
            </a:r>
            <a:r>
              <a:rPr lang="ko-KR" altLang="en-US" sz="1200" dirty="0">
                <a:latin typeface="+mn-ea"/>
              </a:rPr>
              <a:t>는 배열의 크기</a:t>
            </a:r>
          </a:p>
          <a:p>
            <a:pPr defTabSz="180000"/>
            <a:r>
              <a:rPr lang="en-US" altLang="ko-KR" sz="1200" dirty="0">
                <a:latin typeface="+mn-ea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675" y="1298672"/>
            <a:ext cx="584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GoodCalc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클래스를 상속받는 파생 클래스 구현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44416" y="1340768"/>
            <a:ext cx="4572000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void input()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";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b;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두 정수의 합 리턴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run() {</a:t>
            </a:r>
          </a:p>
          <a:p>
            <a:pPr defTabSz="180000"/>
            <a:r>
              <a:rPr lang="en-US" altLang="ko-KR" sz="1200" dirty="0"/>
              <a:t>		input();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계산된 값은 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(a, b)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Adder </a:t>
            </a:r>
            <a:r>
              <a:rPr lang="en-US" altLang="ko-KR" sz="1200" b="1" dirty="0" err="1"/>
              <a:t>adder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adder.run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subtractor.run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4416" y="5910371"/>
            <a:ext cx="4572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3048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코드와 실행 결과를 참고하여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Adder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Subractor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5910371"/>
            <a:ext cx="1872208" cy="332126"/>
          </a:xfrm>
          <a:prstGeom prst="wedgeRoundRectCallout">
            <a:avLst>
              <a:gd name="adj1" fmla="val 79535"/>
              <a:gd name="adj2" fmla="val 413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adder.run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6409242"/>
            <a:ext cx="1872208" cy="332126"/>
          </a:xfrm>
          <a:prstGeom prst="wedgeRoundRectCallout">
            <a:avLst>
              <a:gd name="adj1" fmla="val 79535"/>
              <a:gd name="adj2" fmla="val 6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subtractor.run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53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91683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Adder : public Calculator {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+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Subtractor</a:t>
            </a:r>
            <a:r>
              <a:rPr lang="en-US" altLang="ko-KR" sz="1400" dirty="0"/>
              <a:t> : public Calculator { 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-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42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23269"/>
            <a:ext cx="23762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Base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virtual void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run();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412776"/>
            <a:ext cx="86398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다음에서 추상 클래스는</a:t>
            </a:r>
            <a:r>
              <a:rPr lang="en-US" altLang="ko-KR" dirty="0" smtClean="0"/>
              <a:t>?</a:t>
            </a:r>
          </a:p>
          <a:p>
            <a:r>
              <a:rPr lang="en-US" altLang="ko-KR" sz="1400" dirty="0" smtClean="0"/>
              <a:t>①                                                  ②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③                                                  ④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만일</a:t>
            </a:r>
            <a:r>
              <a:rPr lang="en-US" altLang="ko-KR" dirty="0" smtClean="0"/>
              <a:t> Shape</a:t>
            </a:r>
            <a:r>
              <a:rPr lang="ko-KR" altLang="en-US" dirty="0" smtClean="0"/>
              <a:t>이 추상클래스라고 하면 다음 중 옳은 코드는</a:t>
            </a:r>
            <a:r>
              <a:rPr lang="en-US" altLang="ko-KR" dirty="0" smtClean="0"/>
              <a:t>?</a:t>
            </a:r>
          </a:p>
          <a:p>
            <a:r>
              <a:rPr lang="en-US" altLang="ko-KR" sz="1600" dirty="0" smtClean="0"/>
              <a:t>    ① Shape </a:t>
            </a:r>
            <a:r>
              <a:rPr lang="en-US" altLang="ko-KR" sz="1600" dirty="0" err="1" smtClean="0"/>
              <a:t>shape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② Shape *p;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③ Shape *p = new Shape();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④ class Circle: public Shape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};</a:t>
            </a:r>
          </a:p>
          <a:p>
            <a:r>
              <a:rPr lang="en-US" altLang="ko-KR" sz="1600" dirty="0" smtClean="0"/>
              <a:t>        Circle </a:t>
            </a:r>
            <a:r>
              <a:rPr lang="en-US" altLang="ko-KR" sz="1600" dirty="0" err="1" smtClean="0"/>
              <a:t>circle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92565" y="1823269"/>
            <a:ext cx="23762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a</a:t>
            </a:r>
            <a:r>
              <a:rPr lang="en-US" altLang="ko-KR" sz="1200" dirty="0" smtClean="0"/>
              <a:t>bstract class Base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virtual void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run();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882531"/>
            <a:ext cx="23762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Base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virtual void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run() = 0;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392565" y="2886900"/>
            <a:ext cx="23762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a</a:t>
            </a:r>
            <a:r>
              <a:rPr lang="en-US" altLang="ko-KR" sz="1200" dirty="0" smtClean="0"/>
              <a:t>bstract class Base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virtual void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run() = 0;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626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351840" cy="50405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키워드로 선언된 멤버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키워드의 의미</a:t>
            </a:r>
            <a:endParaRPr lang="en-US" altLang="ko-KR" dirty="0" smtClean="0"/>
          </a:p>
          <a:p>
            <a:pPr lvl="2"/>
            <a:r>
              <a:rPr lang="ko-KR" altLang="en-US" dirty="0"/>
              <a:t>동적 바인딩 지시어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컴파일러에게 함수에 대한 호출 바인딩을 실행 시간까지 미루도록 지시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파생 클래스에서 기본 클래스의 가상 함수와 동일한 이름의 함수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가상 함수의 존재감 상실시킴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함수가 호출되도록 동적 바인딩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재정의라고도 부름</a:t>
            </a:r>
            <a:endParaRPr lang="en-US" altLang="ko-KR" dirty="0"/>
          </a:p>
          <a:p>
            <a:pPr lvl="2"/>
            <a:r>
              <a:rPr lang="ko-KR" altLang="en-US" dirty="0"/>
              <a:t>다형성의 한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140968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class Base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f(); // f()</a:t>
            </a:r>
            <a:r>
              <a:rPr lang="ko-KR" altLang="en-US" sz="1400" dirty="0"/>
              <a:t>는 가상 함수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2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136904" cy="34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Base 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147265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3985319"/>
            <a:ext cx="191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재정의</a:t>
            </a:r>
            <a:r>
              <a:rPr lang="en-US" altLang="ko-KR" sz="1400" dirty="0" smtClean="0"/>
              <a:t>(redefine)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985319"/>
            <a:ext cx="201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8484" y="1609640"/>
            <a:ext cx="826978" cy="302091"/>
          </a:xfrm>
          <a:prstGeom prst="wedgeRoundRectCallout">
            <a:avLst>
              <a:gd name="adj1" fmla="val -119229"/>
              <a:gd name="adj2" fmla="val 53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092280" y="2947800"/>
            <a:ext cx="936104" cy="302091"/>
          </a:xfrm>
          <a:prstGeom prst="wedgeRoundRectCallout">
            <a:avLst>
              <a:gd name="adj1" fmla="val -132301"/>
              <a:gd name="adj2" fmla="val 62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237" y="4520152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b;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8792" y="4520153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a;</a:t>
            </a:r>
            <a:endParaRPr lang="ko-KR" altLang="en-US" sz="12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626051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625853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713236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716305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2329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716305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2329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3479" y="5434446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45213" y="582497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b </a:t>
            </a:r>
            <a:endParaRPr lang="ko-KR" altLang="en-US" sz="1000" dirty="0"/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902009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901811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989194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2992263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8287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992263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8287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37" y="5434446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8422" y="5783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39894" y="618329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(a) a </a:t>
            </a:r>
            <a:r>
              <a:rPr lang="ko-KR" altLang="en-US" sz="1200" dirty="0" smtClean="0"/>
              <a:t>객체에는 동등한 호출 기회를</a:t>
            </a:r>
            <a:endParaRPr lang="en-US" altLang="ko-KR" sz="1200" dirty="0" smtClean="0"/>
          </a:p>
          <a:p>
            <a:r>
              <a:rPr lang="ko-KR" altLang="en-US" sz="1200" dirty="0" smtClean="0"/>
              <a:t>    가진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두 개 존재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856573" y="6183293"/>
            <a:ext cx="342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(b) b  </a:t>
            </a:r>
            <a:r>
              <a:rPr lang="ko-KR" altLang="en-US" sz="1200" dirty="0" smtClean="0"/>
              <a:t>객체에는 두 개의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존재하지만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Base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는 존재감을 잃고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</a:t>
            </a:r>
            <a:r>
              <a:rPr lang="en-US" altLang="ko-KR" sz="1200" dirty="0" smtClean="0"/>
              <a:t>Derived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f()</a:t>
            </a:r>
            <a:r>
              <a:rPr lang="ko-KR" altLang="en-US" sz="1200" dirty="0" smtClean="0"/>
              <a:t>가 호출</a:t>
            </a:r>
            <a:r>
              <a:rPr lang="ko-KR" altLang="en-US" sz="1200" dirty="0"/>
              <a:t>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4700342"/>
            <a:ext cx="936104" cy="302091"/>
          </a:xfrm>
          <a:prstGeom prst="wedgeRoundRectCallout">
            <a:avLst>
              <a:gd name="adj1" fmla="val 70214"/>
              <a:gd name="adj2" fmla="val 84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79512" y="3140968"/>
            <a:ext cx="936104" cy="302091"/>
          </a:xfrm>
          <a:prstGeom prst="wedgeRoundRectCallout">
            <a:avLst>
              <a:gd name="adj1" fmla="val 78469"/>
              <a:gd name="adj2" fmla="val -11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함수 재정의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용어의 혼란 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772816"/>
            <a:ext cx="7128792" cy="40626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</a:rPr>
              <a:t>함수 </a:t>
            </a:r>
            <a:r>
              <a:rPr lang="ko-KR" altLang="en-US" sz="1400" b="1" dirty="0" err="1">
                <a:solidFill>
                  <a:srgbClr val="000000"/>
                </a:solidFill>
              </a:rPr>
              <a:t>재정의</a:t>
            </a:r>
            <a:r>
              <a:rPr lang="ko-KR" altLang="en-US" sz="1400" dirty="0" err="1">
                <a:solidFill>
                  <a:srgbClr val="000000"/>
                </a:solidFill>
              </a:rPr>
              <a:t>라는</a:t>
            </a:r>
            <a:r>
              <a:rPr lang="ko-KR" altLang="en-US" sz="1400" dirty="0">
                <a:solidFill>
                  <a:srgbClr val="000000"/>
                </a:solidFill>
              </a:rPr>
              <a:t> 용어를 사용할 때 신중을 기해야 한다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가상 함수를 재정의하는 경우와 아닌 경우에 </a:t>
            </a:r>
            <a:r>
              <a:rPr lang="ko-KR" altLang="en-US" sz="1400" dirty="0" smtClean="0">
                <a:solidFill>
                  <a:srgbClr val="000000"/>
                </a:solidFill>
              </a:rPr>
              <a:t>따라 </a:t>
            </a:r>
            <a:r>
              <a:rPr lang="ko-KR" altLang="en-US" sz="1400" dirty="0">
                <a:solidFill>
                  <a:srgbClr val="000000"/>
                </a:solidFill>
              </a:rPr>
              <a:t>프로그램의 실행이 완전히 달라지기 때문이다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FF00FF"/>
                </a:solidFill>
              </a:rPr>
              <a:t>[</a:t>
            </a:r>
            <a:r>
              <a:rPr lang="ko-KR" altLang="en-US" sz="1400" dirty="0">
                <a:solidFill>
                  <a:srgbClr val="FF00FF"/>
                </a:solidFill>
              </a:rPr>
              <a:t>그림 </a:t>
            </a:r>
            <a:r>
              <a:rPr lang="en-US" altLang="ko-KR" sz="1400" dirty="0">
                <a:solidFill>
                  <a:srgbClr val="FF00FF"/>
                </a:solidFill>
              </a:rPr>
              <a:t>9-3] </a:t>
            </a:r>
            <a:r>
              <a:rPr lang="ko-KR" altLang="en-US" sz="1400" dirty="0">
                <a:solidFill>
                  <a:srgbClr val="000000"/>
                </a:solidFill>
              </a:rPr>
              <a:t>참고</a:t>
            </a:r>
            <a:r>
              <a:rPr lang="en-US" altLang="ko-KR" sz="1400" dirty="0">
                <a:solidFill>
                  <a:srgbClr val="000000"/>
                </a:solidFill>
              </a:rPr>
              <a:t>).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가상 </a:t>
            </a:r>
            <a:r>
              <a:rPr lang="ko-KR" altLang="en-US" sz="1400" dirty="0">
                <a:solidFill>
                  <a:srgbClr val="000000"/>
                </a:solidFill>
              </a:rPr>
              <a:t>함수를 재정의하는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오버라이딩</a:t>
            </a:r>
            <a:r>
              <a:rPr lang="ko-KR" altLang="en-US" sz="1400" dirty="0" smtClean="0">
                <a:solidFill>
                  <a:srgbClr val="000000"/>
                </a:solidFill>
              </a:rPr>
              <a:t>의 </a:t>
            </a:r>
            <a:r>
              <a:rPr lang="ko-KR" altLang="en-US" sz="1400" dirty="0">
                <a:solidFill>
                  <a:srgbClr val="000000"/>
                </a:solidFill>
              </a:rPr>
              <a:t>경우 함수가 호출되는 실행 시간에 </a:t>
            </a:r>
            <a:r>
              <a:rPr lang="ko-KR" altLang="en-US" sz="1400" b="1" dirty="0">
                <a:solidFill>
                  <a:srgbClr val="000000"/>
                </a:solidFill>
              </a:rPr>
              <a:t>동적 바인딩</a:t>
            </a:r>
            <a:r>
              <a:rPr lang="ko-KR" altLang="en-US" sz="1400" dirty="0">
                <a:solidFill>
                  <a:srgbClr val="000000"/>
                </a:solidFill>
              </a:rPr>
              <a:t>이 일어나지만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그렇지 않은 경우 컴파일 시간에 </a:t>
            </a:r>
            <a:r>
              <a:rPr lang="ko-KR" altLang="en-US" sz="1400" dirty="0" smtClean="0">
                <a:solidFill>
                  <a:srgbClr val="000000"/>
                </a:solidFill>
              </a:rPr>
              <a:t>결정된 </a:t>
            </a:r>
            <a:r>
              <a:rPr lang="ko-KR" altLang="en-US" sz="1400" dirty="0">
                <a:solidFill>
                  <a:srgbClr val="000000"/>
                </a:solidFill>
              </a:rPr>
              <a:t>함수가 단순히 호출된다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정적 바인딩</a:t>
            </a:r>
            <a:r>
              <a:rPr lang="en-US" altLang="ko-KR" sz="1400" dirty="0">
                <a:solidFill>
                  <a:srgbClr val="000000"/>
                </a:solidFill>
              </a:rPr>
              <a:t>).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저자는 </a:t>
            </a:r>
            <a:r>
              <a:rPr lang="ko-KR" altLang="en-US" sz="1400" dirty="0">
                <a:solidFill>
                  <a:srgbClr val="000000"/>
                </a:solidFill>
              </a:rPr>
              <a:t>가상 함수를 재정의하는 것을 </a:t>
            </a:r>
            <a:r>
              <a:rPr lang="ko-KR" altLang="en-US" sz="1400" b="1" dirty="0">
                <a:solidFill>
                  <a:srgbClr val="000000"/>
                </a:solidFill>
              </a:rPr>
              <a:t>오버라이딩</a:t>
            </a:r>
            <a:r>
              <a:rPr lang="ko-KR" altLang="en-US" sz="1400" dirty="0">
                <a:solidFill>
                  <a:srgbClr val="000000"/>
                </a:solidFill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</a:rPr>
              <a:t>그렇지 않는 </a:t>
            </a:r>
            <a:r>
              <a:rPr lang="ko-KR" altLang="en-US" sz="1400" dirty="0">
                <a:solidFill>
                  <a:srgbClr val="000000"/>
                </a:solidFill>
              </a:rPr>
              <a:t>경우를 </a:t>
            </a:r>
            <a:r>
              <a:rPr lang="ko-KR" altLang="en-US" sz="1400" b="1" dirty="0">
                <a:solidFill>
                  <a:srgbClr val="000000"/>
                </a:solidFill>
              </a:rPr>
              <a:t>함수 재정의</a:t>
            </a:r>
            <a:r>
              <a:rPr lang="ko-KR" altLang="en-US" sz="1400" dirty="0">
                <a:solidFill>
                  <a:srgbClr val="000000"/>
                </a:solidFill>
              </a:rPr>
              <a:t>로 구분하고자 한다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</a:rPr>
              <a:t>Java</a:t>
            </a:r>
            <a:r>
              <a:rPr lang="ko-KR" altLang="en-US" sz="1400" dirty="0">
                <a:solidFill>
                  <a:srgbClr val="000000"/>
                </a:solidFill>
              </a:rPr>
              <a:t>의 경우 이런 혼란은 없다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멤버 함수가 가상이냐 </a:t>
            </a:r>
            <a:r>
              <a:rPr lang="ko-KR" altLang="en-US" sz="1400" dirty="0" smtClean="0">
                <a:solidFill>
                  <a:srgbClr val="000000"/>
                </a:solidFill>
              </a:rPr>
              <a:t>아니냐로 </a:t>
            </a:r>
            <a:r>
              <a:rPr lang="ko-KR" altLang="en-US" sz="1400" dirty="0">
                <a:solidFill>
                  <a:srgbClr val="000000"/>
                </a:solidFill>
              </a:rPr>
              <a:t>구분되지 않으며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함수 재정의는 곧 </a:t>
            </a:r>
            <a:r>
              <a:rPr lang="ko-KR" altLang="en-US" sz="1400" dirty="0" err="1">
                <a:solidFill>
                  <a:srgbClr val="000000"/>
                </a:solidFill>
              </a:rPr>
              <a:t>오버라이딩이며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</a:rPr>
              <a:t>무조건 동적 바인딩</a:t>
            </a:r>
            <a:r>
              <a:rPr lang="ko-KR" altLang="en-US" sz="1400" dirty="0">
                <a:solidFill>
                  <a:srgbClr val="000000"/>
                </a:solidFill>
              </a:rPr>
              <a:t>이 일어난다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84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9–2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578272"/>
            <a:ext cx="43204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</a:t>
            </a:r>
            <a:r>
              <a:rPr lang="en-US" altLang="ko-KR" sz="1200" dirty="0"/>
              <a:t>l void f()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void f</a:t>
            </a:r>
            <a:r>
              <a:rPr lang="en-US" altLang="ko-KR" sz="1200" dirty="0" smtClean="0"/>
              <a:t>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&amp;d;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pDer</a:t>
            </a:r>
            <a:r>
              <a:rPr lang="en-US" altLang="ko-KR" sz="1200" b="1" dirty="0" smtClean="0"/>
              <a:t>-</a:t>
            </a:r>
            <a:r>
              <a:rPr lang="en-US" altLang="ko-KR" sz="1200" b="1" dirty="0"/>
              <a:t>&gt;f(); // Derived::f() </a:t>
            </a:r>
            <a:r>
              <a:rPr lang="ko-KR" altLang="en-US" sz="1200" b="1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Base 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업 캐스팅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</a:t>
            </a:r>
            <a:r>
              <a:rPr lang="ko-KR" altLang="en-US" sz="1200" b="1" dirty="0"/>
              <a:t>동적 바인딩 발생</a:t>
            </a:r>
            <a:r>
              <a:rPr lang="en-US" altLang="ko-KR" sz="1200" b="1" dirty="0"/>
              <a:t>!! Derived::f() </a:t>
            </a:r>
            <a:r>
              <a:rPr lang="ko-KR" altLang="en-US" sz="1200" b="1" dirty="0"/>
              <a:t>실행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07504" y="5942656"/>
            <a:ext cx="43266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Derived::f() called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7026542" y="2237613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7026397" y="1757383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066174" y="1843608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960815" y="1774558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839" y="188480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2234135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234041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572224" y="1732316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160534" y="177819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9926" y="2009315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60534" y="205519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6417" y="2340441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0593" y="148418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7108678" y="2340419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376395" y="1885883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376395" y="1884805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7040544" y="392719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40399" y="344696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080176" y="353319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0419" y="403002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4595" y="317376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76439" y="3824942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356199" y="3963441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7040544" y="547768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7040399" y="499745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7080176" y="508367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0419" y="558051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34595" y="47242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576439" y="5375431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2" name="자유형 41"/>
          <p:cNvSpPr/>
          <p:nvPr/>
        </p:nvSpPr>
        <p:spPr>
          <a:xfrm flipV="1">
            <a:off x="5356199" y="5222177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7694695" y="5223799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248847" y="5139555"/>
            <a:ext cx="857856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1375" y="1957137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871168" y="1302071"/>
            <a:ext cx="936104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91059" y="40454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14932" y="5616643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8210673" y="4030023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8207766" y="56041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1331640" y="2105858"/>
            <a:ext cx="1080120" cy="302091"/>
          </a:xfrm>
          <a:prstGeom prst="wedgeRoundRectCallout">
            <a:avLst>
              <a:gd name="adj1" fmla="val -122944"/>
              <a:gd name="adj2" fmla="val 107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가상 함수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오버라이딩의</a:t>
            </a:r>
            <a:r>
              <a:rPr lang="ko-KR" altLang="en-US" dirty="0" smtClean="0"/>
              <a:t> 목적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파생 클래스에서 구현할 함수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3333" y="2271301"/>
            <a:ext cx="2286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Shape {</a:t>
            </a:r>
          </a:p>
          <a:p>
            <a:pPr defTabSz="180000"/>
            <a:r>
              <a:rPr lang="en-US" altLang="ko-KR" sz="1000" dirty="0" smtClean="0"/>
              <a:t>protected</a:t>
            </a:r>
            <a:r>
              <a:rPr lang="en-US" altLang="ko-KR" sz="1000" dirty="0"/>
              <a:t>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virtual void draw</a:t>
            </a:r>
            <a:r>
              <a:rPr lang="en-US" altLang="ko-KR" sz="1000" b="1" dirty="0" smtClean="0"/>
              <a:t>() { }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45224" y="3829405"/>
            <a:ext cx="19095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// Circle</a:t>
            </a:r>
            <a:r>
              <a:rPr lang="ko-KR" altLang="en-US" sz="1000" b="1" dirty="0" smtClean="0"/>
              <a:t>을 그린다</a:t>
            </a:r>
            <a:r>
              <a:rPr lang="en-US" altLang="ko-KR" sz="1000" b="1" dirty="0" smtClean="0"/>
              <a:t>.</a:t>
            </a:r>
          </a:p>
          <a:p>
            <a:pPr defTabSz="180000"/>
            <a:r>
              <a:rPr lang="en-US" altLang="ko-KR" sz="1000" b="1" dirty="0" smtClean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74577" y="3829404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err="1" smtClean="0"/>
              <a:t>Rect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34270" y="3836956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smtClean="0"/>
              <a:t>Line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cxnSp>
        <p:nvCxnSpPr>
          <p:cNvPr id="9" name="꺾인 연결선 8"/>
          <p:cNvCxnSpPr>
            <a:stCxn id="6" idx="0"/>
            <a:endCxn id="5" idx="2"/>
          </p:cNvCxnSpPr>
          <p:nvPr/>
        </p:nvCxnSpPr>
        <p:spPr>
          <a:xfrm rot="5400000" flipH="1" flipV="1">
            <a:off x="2838066" y="2141138"/>
            <a:ext cx="850218" cy="2526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0"/>
            <a:endCxn id="5" idx="2"/>
          </p:cNvCxnSpPr>
          <p:nvPr/>
        </p:nvCxnSpPr>
        <p:spPr>
          <a:xfrm rot="5400000" flipH="1" flipV="1">
            <a:off x="4101225" y="3404296"/>
            <a:ext cx="85021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5" idx="2"/>
          </p:cNvCxnSpPr>
          <p:nvPr/>
        </p:nvCxnSpPr>
        <p:spPr>
          <a:xfrm rot="16200000" flipV="1">
            <a:off x="5377296" y="2128225"/>
            <a:ext cx="857769" cy="2559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4114" y="5140349"/>
            <a:ext cx="354411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paint(Shape* p)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p-&gt;draw();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paint(new Circle()); // Circle</a:t>
            </a:r>
            <a:r>
              <a:rPr lang="ko-KR" altLang="en-US" sz="1200" dirty="0" smtClean="0"/>
              <a:t>을 그린다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paint(new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()); </a:t>
            </a:r>
            <a:r>
              <a:rPr lang="en-US" altLang="ko-KR" sz="1200" dirty="0"/>
              <a:t>// 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paint(new </a:t>
            </a:r>
            <a:r>
              <a:rPr lang="en-US" altLang="ko-KR" sz="1200" dirty="0" smtClean="0"/>
              <a:t>Line());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310401" y="5229200"/>
            <a:ext cx="1565855" cy="519038"/>
          </a:xfrm>
          <a:prstGeom prst="wedgeRoundRectCallout">
            <a:avLst>
              <a:gd name="adj1" fmla="val -121765"/>
              <a:gd name="adj2" fmla="val 1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>
                <a:solidFill>
                  <a:schemeClr val="tx1"/>
                </a:solidFill>
              </a:rPr>
              <a:t>가리키는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draw()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542117" y="5019277"/>
            <a:ext cx="915799" cy="419845"/>
          </a:xfrm>
          <a:prstGeom prst="wedgeRoundRectCallout">
            <a:avLst>
              <a:gd name="adj1" fmla="val -56099"/>
              <a:gd name="adj2" fmla="val -182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1000" dirty="0" smtClean="0">
                <a:solidFill>
                  <a:schemeClr val="tx1"/>
                </a:solidFill>
              </a:rPr>
              <a:t> 실현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002524" y="2366080"/>
            <a:ext cx="1953852" cy="518327"/>
          </a:xfrm>
          <a:prstGeom prst="wedgeRoundRectCallout">
            <a:avLst>
              <a:gd name="adj1" fmla="val -102426"/>
              <a:gd name="adj2" fmla="val 14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 선언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파생 </a:t>
            </a:r>
            <a:r>
              <a:rPr lang="ko-KR" altLang="en-US" sz="1000" dirty="0">
                <a:solidFill>
                  <a:schemeClr val="tx1"/>
                </a:solidFill>
              </a:rPr>
              <a:t>클래스에서 재정의할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 </a:t>
            </a:r>
            <a:r>
              <a:rPr lang="ko-KR" altLang="en-US" sz="1000" dirty="0">
                <a:solidFill>
                  <a:schemeClr val="tx1"/>
                </a:solidFill>
              </a:rPr>
              <a:t>대한 </a:t>
            </a:r>
            <a:r>
              <a:rPr lang="ko-KR" altLang="en-US" sz="1000" b="1" dirty="0">
                <a:solidFill>
                  <a:schemeClr val="tx1"/>
                </a:solidFill>
              </a:rPr>
              <a:t>인터페이스</a:t>
            </a:r>
            <a:r>
              <a:rPr lang="ko-KR" altLang="en-US" sz="1000" dirty="0">
                <a:solidFill>
                  <a:schemeClr val="tx1"/>
                </a:solidFill>
              </a:rPr>
              <a:t> 역할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40" y="1268760"/>
            <a:ext cx="6903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다형성의 실현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가상 함수를 가진 기본 클래스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오버라이딩을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통해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Circle,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Line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클래스에서 자신만의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구현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12767</TotalTime>
  <Words>2289</Words>
  <Application>Microsoft Office PowerPoint</Application>
  <PresentationFormat>화면 슬라이드 쇼(4:3)</PresentationFormat>
  <Paragraphs>1083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예제 9-1 파생클래스에서 함수를 재정의하는 사례</vt:lpstr>
      <vt:lpstr>가상 함수와 오버라이딩</vt:lpstr>
      <vt:lpstr>오버라이딩 개념</vt:lpstr>
      <vt:lpstr>함수 재정의와 오버라이딩 사례 비교</vt:lpstr>
      <vt:lpstr>함수 재정의와 오버라이딩 용어의 혼란 정리</vt:lpstr>
      <vt:lpstr>예제 9–2 오버라이딩과 가상 함수 호출</vt:lpstr>
      <vt:lpstr>오버라이딩의 목적 –파생 클래스에서 구현할 함수 인터페이스 제공(파생 클래스의 다형성) </vt:lpstr>
      <vt:lpstr>동적 바인딩</vt:lpstr>
      <vt:lpstr>오버라이딩된 함수를 호출하는 동적 바인딩</vt:lpstr>
      <vt:lpstr>C++ 오버라이딩의 특징</vt:lpstr>
      <vt:lpstr>예제 9-3 상속이 반복되는 경우 가상 함수 호출</vt:lpstr>
      <vt:lpstr>오버라이딩과 범위 지정 연산자(::)</vt:lpstr>
      <vt:lpstr>예제 9-4 범위 지정 연산자(::)를 이용한 기본 클래스의 가상 함수 호출</vt:lpstr>
      <vt:lpstr>가상 소멸자</vt:lpstr>
      <vt:lpstr>예제 9-6 소멸자를 가상 함수로 선언</vt:lpstr>
      <vt:lpstr>오버로딩과 함수 재정의, 오버라이딩 비교</vt:lpstr>
      <vt:lpstr>Check Time</vt:lpstr>
      <vt:lpstr>가상 함수와 오버라이딩 활용 사례</vt:lpstr>
      <vt:lpstr>1. 가상 함수를 가진 기본 클래스의 목적</vt:lpstr>
      <vt:lpstr>2. 가상 함수 오버라이딩</vt:lpstr>
      <vt:lpstr>3. 동적 바인딩 실행 : 파생 클래스의 가상 함수실행</vt:lpstr>
      <vt:lpstr>main() 함수가 실행될 때 구성된 객체의 연결</vt:lpstr>
      <vt:lpstr>4. 기본 클래스의 포인터 활용</vt:lpstr>
      <vt:lpstr>순수 가상 함수</vt:lpstr>
      <vt:lpstr>추상 클래스</vt:lpstr>
      <vt:lpstr>추상 클래스의 목적</vt:lpstr>
      <vt:lpstr>추상 클래스의 상속과 구현</vt:lpstr>
      <vt:lpstr>Shape을 추상 클래스로 수정</vt:lpstr>
      <vt:lpstr>예제 9-6(실습) 추상 클래스 구현 연습</vt:lpstr>
      <vt:lpstr>예제 9-7(실습) 추상 클래스를 상속받는 파생 클래스 구현 연습</vt:lpstr>
      <vt:lpstr>예제 9-7 정답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512</cp:revision>
  <dcterms:created xsi:type="dcterms:W3CDTF">2011-08-27T14:53:28Z</dcterms:created>
  <dcterms:modified xsi:type="dcterms:W3CDTF">2019-11-02T11:28:16Z</dcterms:modified>
</cp:coreProperties>
</file>