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56"/>
  </p:notesMasterIdLst>
  <p:sldIdLst>
    <p:sldId id="272" r:id="rId2"/>
    <p:sldId id="370" r:id="rId3"/>
    <p:sldId id="371" r:id="rId4"/>
    <p:sldId id="372" r:id="rId5"/>
    <p:sldId id="373" r:id="rId6"/>
    <p:sldId id="312" r:id="rId7"/>
    <p:sldId id="323" r:id="rId8"/>
    <p:sldId id="313" r:id="rId9"/>
    <p:sldId id="324" r:id="rId10"/>
    <p:sldId id="325" r:id="rId11"/>
    <p:sldId id="326" r:id="rId12"/>
    <p:sldId id="327" r:id="rId13"/>
    <p:sldId id="328" r:id="rId14"/>
    <p:sldId id="329" r:id="rId15"/>
    <p:sldId id="365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66" r:id="rId26"/>
    <p:sldId id="339" r:id="rId27"/>
    <p:sldId id="367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4" r:id="rId52"/>
    <p:sldId id="363" r:id="rId53"/>
    <p:sldId id="368" r:id="rId54"/>
    <p:sldId id="369" r:id="rId5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3"/>
    <a:srgbClr val="FFA701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5686" autoAdjust="0"/>
  </p:normalViewPr>
  <p:slideViewPr>
    <p:cSldViewPr>
      <p:cViewPr varScale="1">
        <p:scale>
          <a:sx n="112" d="100"/>
          <a:sy n="112" d="100"/>
        </p:scale>
        <p:origin x="17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44AE5655-A34B-48C7-8983-A7129B03A3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4241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D666D0-BFCC-4708-A703-96C447336928}" type="slidenum">
              <a:rPr lang="en-US" altLang="ko-KR" smtClean="0">
                <a:latin typeface="Times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93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AE5655-A34B-48C7-8983-A7129B03A3FB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985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000" i="1" baseline="0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E79EA37A-B0BC-4C85-BDE3-3DA3ED3DCC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0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20D2C911-DBE2-4A5E-8D62-5EEB5842EB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19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B519E15-8A9B-47FF-A11F-7A2394CE91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55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r>
              <a:rPr lang="en-US" altLang="ko-KR"/>
              <a:t> </a:t>
            </a:r>
            <a:fld id="{92E303BA-70A1-4EE2-A73C-6CC6987DC9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888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E9770749-CFC2-464C-AE14-76A72AF709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226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2541DFD4-9A60-49DD-9CAE-066557183F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01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5FD8D760-1A9F-4FC7-A77B-2FA35F2499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195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2E48DE87-A4EE-4E83-BC58-A4BEFF946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19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763F62C0-C004-4E83-A0DD-327410BE14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197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5759AF77-714F-4AA1-BF30-9003F0358C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6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1240EDF2-C16D-476C-B67C-E39E4CBA5D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1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 i="1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ko-KR"/>
              <a:t>Slide </a:t>
            </a:r>
            <a:fld id="{A2FB0892-05ED-4E16-83B0-2169EFD2D7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opengl/gllogic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Aft>
                <a:spcPct val="0"/>
              </a:spcAft>
              <a:buChar char="n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Char char="—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ko-KR" sz="2000" b="0" smtClean="0"/>
              <a:t>Slide </a:t>
            </a:r>
            <a:fld id="{9494D4CB-3B40-4213-984E-A8779EF2A9AE}" type="slidenum">
              <a:rPr lang="en-US" altLang="ko-KR" sz="2000" b="0" smtClean="0"/>
              <a:pPr>
                <a:buFontTx/>
                <a:buNone/>
              </a:pPr>
              <a:t>1</a:t>
            </a:fld>
            <a:endParaRPr lang="en-US" altLang="ko-KR" sz="2000" b="0" smtClean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itchFamily="34" charset="-128"/>
              </a:rPr>
              <a:t>Computer Graphics</a:t>
            </a:r>
            <a:endParaRPr lang="ko-KR" altLang="ko-KR" dirty="0" smtClean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ea typeface="ＭＳ Ｐゴシック" pitchFamily="34" charset="-128"/>
              </a:rPr>
              <a:t>Prof. Jibum Kim</a:t>
            </a:r>
          </a:p>
          <a:p>
            <a:pPr>
              <a:buFont typeface="Wingdings" pitchFamily="2" charset="2"/>
              <a:buNone/>
            </a:pPr>
            <a:endParaRPr lang="en-US" altLang="ko-KR" sz="1800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smtClean="0">
                <a:ea typeface="굴림" charset="-127"/>
              </a:rPr>
              <a:t>Department of Computer Science &amp; Engineering</a:t>
            </a:r>
          </a:p>
          <a:p>
            <a:pPr>
              <a:buFont typeface="Wingdings" pitchFamily="2" charset="2"/>
              <a:buNone/>
            </a:pPr>
            <a:r>
              <a:rPr lang="en-US" altLang="ko-KR" sz="1800" smtClean="0">
                <a:ea typeface="굴림" charset="-127"/>
              </a:rPr>
              <a:t> Incheon National University</a:t>
            </a:r>
          </a:p>
          <a:p>
            <a:pPr>
              <a:buFont typeface="Wingdings" pitchFamily="2" charset="2"/>
              <a:buNone/>
            </a:pPr>
            <a:endParaRPr lang="en-US" altLang="ko-KR" sz="18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1. Scissor test 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시저</a:t>
            </a:r>
            <a:r>
              <a:rPr lang="ko-KR" altLang="en-US" sz="2000" dirty="0" smtClean="0">
                <a:solidFill>
                  <a:srgbClr val="FF0000"/>
                </a:solidFill>
              </a:rPr>
              <a:t> 테스트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en-US" altLang="ko-KR" sz="2000" dirty="0" smtClean="0"/>
          </a:p>
          <a:p>
            <a:r>
              <a:rPr lang="ko-KR" altLang="en-US" sz="2000" dirty="0" smtClean="0"/>
              <a:t>아래 그림과 같이 </a:t>
            </a:r>
            <a:r>
              <a:rPr lang="en-US" altLang="ko-KR" sz="2000" dirty="0" smtClean="0"/>
              <a:t>Viewport </a:t>
            </a:r>
            <a:r>
              <a:rPr lang="ko-KR" altLang="en-US" sz="2000" dirty="0" smtClean="0"/>
              <a:t>내에 추가로 </a:t>
            </a:r>
            <a:r>
              <a:rPr lang="en-US" altLang="ko-KR" sz="2000" dirty="0" smtClean="0"/>
              <a:t>scissor box (</a:t>
            </a:r>
            <a:r>
              <a:rPr lang="ko-KR" altLang="en-US" sz="2000" dirty="0" smtClean="0"/>
              <a:t>아래 그림 </a:t>
            </a:r>
            <a:r>
              <a:rPr lang="en-US" altLang="ko-KR" sz="2000" dirty="0" smtClean="0"/>
              <a:t>A)</a:t>
            </a:r>
            <a:r>
              <a:rPr lang="ko-KR" altLang="en-US" sz="2000" dirty="0" smtClean="0"/>
              <a:t>라는 직사각형 영역을 정하고 이 영역의 바깥에 있는 </a:t>
            </a:r>
            <a:r>
              <a:rPr lang="en-US" altLang="ko-KR" sz="2000" dirty="0" smtClean="0"/>
              <a:t>fragment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clipping </a:t>
            </a:r>
            <a:r>
              <a:rPr lang="ko-KR" altLang="en-US" sz="2000" dirty="0" smtClean="0"/>
              <a:t>시키는 테스트 </a:t>
            </a:r>
            <a:endParaRPr lang="en-US" altLang="ko-KR" sz="2000" dirty="0" smtClean="0"/>
          </a:p>
          <a:p>
            <a:r>
              <a:rPr lang="ko-KR" altLang="en-US" sz="2000" dirty="0" smtClean="0"/>
              <a:t>일종의 추가적인 </a:t>
            </a:r>
            <a:r>
              <a:rPr lang="en-US" altLang="ko-KR" sz="2000" dirty="0" smtClean="0"/>
              <a:t>clipping </a:t>
            </a:r>
            <a:r>
              <a:rPr lang="ko-KR" altLang="en-US" sz="2000" dirty="0" smtClean="0"/>
              <a:t>효과로 특수한 효과를 줄 수 있다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6" name="Picture 7" descr="UNI00000b9800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2" y="3962400"/>
            <a:ext cx="496887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85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000" dirty="0"/>
              <a:t>OpenGL</a:t>
            </a:r>
            <a:r>
              <a:rPr lang="ko-KR" altLang="en-US" sz="2000" dirty="0"/>
              <a:t>에서의 사용법 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Viewport </a:t>
            </a:r>
            <a:r>
              <a:rPr lang="ko-KR" altLang="en-US" sz="2000" dirty="0" err="1"/>
              <a:t>좌표계로</a:t>
            </a:r>
            <a:r>
              <a:rPr lang="ko-KR" altLang="en-US" sz="2000" dirty="0"/>
              <a:t> </a:t>
            </a:r>
            <a:r>
              <a:rPr lang="en-US" altLang="ko-KR" sz="2000" dirty="0"/>
              <a:t>mask</a:t>
            </a:r>
            <a:r>
              <a:rPr lang="ko-KR" altLang="en-US" sz="2000" dirty="0"/>
              <a:t>의 왼쪽 </a:t>
            </a:r>
            <a:r>
              <a:rPr lang="ko-KR" altLang="en-US" sz="2000" dirty="0" smtClean="0"/>
              <a:t>아래로 부터 </a:t>
            </a:r>
            <a:r>
              <a:rPr lang="en-US" altLang="ko-KR" sz="2000" dirty="0" smtClean="0"/>
              <a:t>(x, y) pixel </a:t>
            </a:r>
            <a:r>
              <a:rPr lang="ko-KR" altLang="en-US" sz="2000" dirty="0" smtClean="0"/>
              <a:t>만큼 떨어진 위치로 부터 가로 </a:t>
            </a:r>
            <a:r>
              <a:rPr lang="en-US" altLang="ko-KR" sz="2000" dirty="0"/>
              <a:t>(width) </a:t>
            </a:r>
            <a:r>
              <a:rPr lang="ko-KR" altLang="en-US" sz="2000" dirty="0"/>
              <a:t>세로 </a:t>
            </a:r>
            <a:r>
              <a:rPr lang="en-US" altLang="ko-KR" sz="2000" dirty="0"/>
              <a:t>(height) </a:t>
            </a:r>
            <a:r>
              <a:rPr lang="en-US" altLang="ko-KR" sz="2000" dirty="0" smtClean="0"/>
              <a:t>pixel </a:t>
            </a:r>
            <a:r>
              <a:rPr lang="ko-KR" altLang="en-US" sz="2000" dirty="0" smtClean="0"/>
              <a:t>크기의 </a:t>
            </a:r>
            <a:r>
              <a:rPr lang="en-US" altLang="ko-KR" sz="2000" dirty="0" smtClean="0"/>
              <a:t>scissor box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r>
              <a:rPr lang="ko-KR" altLang="en-US" sz="2000" dirty="0" smtClean="0"/>
              <a:t>이 </a:t>
            </a:r>
            <a:r>
              <a:rPr lang="en-US" altLang="ko-KR" sz="2000" dirty="0" smtClean="0"/>
              <a:t>scissor box</a:t>
            </a:r>
            <a:r>
              <a:rPr lang="ko-KR" altLang="en-US" sz="2000" dirty="0" smtClean="0"/>
              <a:t>의 바깥에 있는 </a:t>
            </a:r>
            <a:r>
              <a:rPr lang="en-US" altLang="ko-KR" sz="2000" dirty="0" smtClean="0"/>
              <a:t>fragment</a:t>
            </a:r>
            <a:r>
              <a:rPr lang="ko-KR" altLang="en-US" sz="2000" dirty="0" smtClean="0"/>
              <a:t>는 보이지 않는다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93394"/>
              </p:ext>
            </p:extLst>
          </p:nvPr>
        </p:nvGraphicFramePr>
        <p:xfrm>
          <a:off x="990600" y="2057400"/>
          <a:ext cx="43434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glEnable</a:t>
                      </a:r>
                      <a:r>
                        <a:rPr lang="en-US" altLang="ko-KR" sz="1600" dirty="0" smtClean="0"/>
                        <a:t>(GL_SCISSOR_TEST);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glScissor</a:t>
                      </a:r>
                      <a:r>
                        <a:rPr lang="en-US" altLang="ko-KR" sz="1600" dirty="0" smtClean="0"/>
                        <a:t>(x,</a:t>
                      </a:r>
                      <a:r>
                        <a:rPr lang="en-US" altLang="ko-KR" sz="1600" baseline="0" dirty="0" smtClean="0"/>
                        <a:t> y, width, height)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26223"/>
            <a:ext cx="4819650" cy="24269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200" y="472440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width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539109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height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94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다음 예제는 애니메이션 예제 이다</a:t>
            </a:r>
            <a:endParaRPr lang="en-US" altLang="ko-KR" sz="2400" dirty="0" smtClean="0"/>
          </a:p>
          <a:p>
            <a:r>
              <a:rPr lang="ko-KR" altLang="en-US" sz="2400" dirty="0" smtClean="0"/>
              <a:t>여기에 주석부분을 없애면 </a:t>
            </a:r>
            <a:r>
              <a:rPr lang="en-US" altLang="ko-KR" sz="2400" dirty="0" smtClean="0"/>
              <a:t>scissor test</a:t>
            </a:r>
            <a:r>
              <a:rPr lang="ko-KR" altLang="en-US" sz="2400" dirty="0" smtClean="0"/>
              <a:t>를 수행할 수 있다</a:t>
            </a:r>
            <a:endParaRPr lang="en-US" altLang="ko-KR" sz="2400" dirty="0" smtClean="0"/>
          </a:p>
          <a:p>
            <a:r>
              <a:rPr lang="ko-KR" altLang="en-US" sz="2400" dirty="0" smtClean="0"/>
              <a:t>왼쪽 아래 부분에 </a:t>
            </a:r>
            <a:r>
              <a:rPr lang="en-US" altLang="ko-KR" sz="2400" dirty="0" smtClean="0"/>
              <a:t>scissor box</a:t>
            </a:r>
            <a:r>
              <a:rPr lang="ko-KR" altLang="en-US" sz="2400" dirty="0" smtClean="0"/>
              <a:t>를 만들어서 이부분만 보이게 하였다</a:t>
            </a:r>
            <a:endParaRPr lang="en-US" altLang="ko-KR" sz="2400" dirty="0" smtClean="0"/>
          </a:p>
          <a:p>
            <a:r>
              <a:rPr lang="en-US" altLang="ko-KR" sz="2400" dirty="0"/>
              <a:t> //    </a:t>
            </a:r>
            <a:r>
              <a:rPr lang="en-US" altLang="ko-KR" sz="2400" dirty="0" err="1"/>
              <a:t>glEnable</a:t>
            </a:r>
            <a:r>
              <a:rPr lang="en-US" altLang="ko-KR" sz="2400" dirty="0"/>
              <a:t>(GL_SCISSOR_TEST);</a:t>
            </a:r>
          </a:p>
          <a:p>
            <a:r>
              <a:rPr lang="en-US" altLang="ko-KR" sz="2400" dirty="0"/>
              <a:t> //    </a:t>
            </a:r>
            <a:r>
              <a:rPr lang="en-US" altLang="ko-KR" sz="2400" dirty="0" err="1"/>
              <a:t>glScissor</a:t>
            </a:r>
            <a:r>
              <a:rPr lang="en-US" altLang="ko-KR" sz="2400" dirty="0"/>
              <a:t>(0.0, 0.0, 250.0, 250.0);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79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https://www.dropbox.com/s/a888aaqunrnbtsp/fragment_1.txt?dl=0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401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2. Alpha test </a:t>
            </a:r>
          </a:p>
          <a:p>
            <a:r>
              <a:rPr lang="en-US" altLang="ko-KR" sz="2000" dirty="0" smtClean="0"/>
              <a:t>Alpha</a:t>
            </a:r>
            <a:r>
              <a:rPr lang="ko-KR" altLang="en-US" sz="2000" dirty="0" smtClean="0"/>
              <a:t>값을 기준으로 해당 </a:t>
            </a:r>
            <a:r>
              <a:rPr lang="en-US" altLang="ko-KR" sz="2000" dirty="0" smtClean="0"/>
              <a:t>fragment</a:t>
            </a:r>
            <a:r>
              <a:rPr lang="ko-KR" altLang="en-US" sz="2000" dirty="0" smtClean="0"/>
              <a:t>를 제외 시키는 </a:t>
            </a:r>
            <a:r>
              <a:rPr lang="en-US" altLang="ko-KR" sz="2000" dirty="0" smtClean="0"/>
              <a:t>test</a:t>
            </a:r>
          </a:p>
          <a:p>
            <a:r>
              <a:rPr lang="en-US" altLang="ko-KR" sz="2000" dirty="0" smtClean="0"/>
              <a:t>Default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GL_ALWAYS (</a:t>
            </a:r>
            <a:r>
              <a:rPr lang="ko-KR" altLang="en-US" sz="2000" dirty="0" smtClean="0"/>
              <a:t>항상 통과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glAlphaFunc</a:t>
            </a:r>
            <a:r>
              <a:rPr lang="en-US" altLang="ko-KR" sz="2000" dirty="0" smtClean="0"/>
              <a:t>(GL_LESS, 0.2)</a:t>
            </a:r>
          </a:p>
          <a:p>
            <a:r>
              <a:rPr lang="en-US" altLang="ko-KR" sz="2000" dirty="0" smtClean="0"/>
              <a:t> // alpha</a:t>
            </a:r>
            <a:r>
              <a:rPr lang="ko-KR" altLang="en-US" sz="2000" dirty="0" smtClean="0"/>
              <a:t>값이 </a:t>
            </a:r>
            <a:r>
              <a:rPr lang="en-US" altLang="ko-KR" sz="2000" dirty="0" smtClean="0"/>
              <a:t>0.2</a:t>
            </a:r>
            <a:r>
              <a:rPr lang="ko-KR" altLang="en-US" sz="2000" dirty="0" smtClean="0"/>
              <a:t>보다 작은  </a:t>
            </a:r>
            <a:r>
              <a:rPr lang="en-US" altLang="ko-KR" sz="2000" dirty="0" smtClean="0"/>
              <a:t>fragment</a:t>
            </a:r>
            <a:r>
              <a:rPr lang="ko-KR" altLang="en-US" sz="2000" dirty="0" smtClean="0"/>
              <a:t>는 통과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900362"/>
              </p:ext>
            </p:extLst>
          </p:nvPr>
        </p:nvGraphicFramePr>
        <p:xfrm>
          <a:off x="990600" y="2867237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glEnable</a:t>
                      </a:r>
                      <a:r>
                        <a:rPr lang="en-US" altLang="ko-KR" dirty="0" smtClean="0"/>
                        <a:t>(GL_ALPHA_TEST);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glAlphaFunc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func</a:t>
                      </a:r>
                      <a:r>
                        <a:rPr lang="en-US" altLang="ko-KR" dirty="0" smtClean="0"/>
                        <a:t>, ref);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4648200"/>
            <a:ext cx="5825067" cy="15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4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색을 나타낼 때에 </a:t>
            </a:r>
            <a:r>
              <a:rPr lang="en-US" altLang="ko-KR" sz="2400" dirty="0" smtClean="0">
                <a:solidFill>
                  <a:srgbClr val="FF0000"/>
                </a:solidFill>
              </a:rPr>
              <a:t>RGB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대신에 </a:t>
            </a:r>
            <a:r>
              <a:rPr lang="en-US" altLang="ko-KR" sz="2400" dirty="0" smtClean="0">
                <a:solidFill>
                  <a:srgbClr val="FF0000"/>
                </a:solidFill>
              </a:rPr>
              <a:t>RGBA</a:t>
            </a:r>
            <a:r>
              <a:rPr lang="ko-KR" altLang="en-US" sz="2400" dirty="0" smtClean="0"/>
              <a:t>를 사용함으로써 </a:t>
            </a:r>
            <a:r>
              <a:rPr lang="en-US" altLang="ko-KR" sz="2400" dirty="0" smtClean="0"/>
              <a:t>alpha</a:t>
            </a:r>
            <a:r>
              <a:rPr lang="ko-KR" altLang="en-US" sz="2400" dirty="0" smtClean="0"/>
              <a:t>값을 적용할 수 있다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Alpha </a:t>
            </a:r>
            <a:r>
              <a:rPr lang="ko-KR" altLang="en-US" sz="2400" dirty="0" smtClean="0"/>
              <a:t>값은 불 투명도를 나타내며 </a:t>
            </a:r>
            <a:r>
              <a:rPr lang="en-US" altLang="ko-KR" sz="2400" dirty="0" smtClean="0"/>
              <a:t>Alpha 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=1</a:t>
            </a:r>
            <a:r>
              <a:rPr lang="ko-KR" altLang="en-US" sz="2400" dirty="0" smtClean="0"/>
              <a:t>이면 완전히 불투명함을 </a:t>
            </a:r>
            <a:r>
              <a:rPr lang="en-US" altLang="ko-KR" sz="2400" dirty="0" smtClean="0"/>
              <a:t>alpha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=0</a:t>
            </a:r>
            <a:r>
              <a:rPr lang="ko-KR" altLang="en-US" sz="2400" dirty="0" smtClean="0"/>
              <a:t>이면 완전히 투명함을 말한다</a:t>
            </a:r>
            <a:endParaRPr lang="en-US" altLang="ko-KR" sz="2400" dirty="0" smtClean="0"/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: glColor4f(R, G, B, </a:t>
            </a:r>
            <a:r>
              <a:rPr lang="en-US" altLang="ko-KR" sz="2400" dirty="0" smtClean="0">
                <a:solidFill>
                  <a:srgbClr val="FF0000"/>
                </a:solidFill>
              </a:rPr>
              <a:t>A</a:t>
            </a:r>
            <a:r>
              <a:rPr lang="en-US" altLang="ko-KR" sz="2400" dirty="0" smtClean="0"/>
              <a:t>)   </a:t>
            </a: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16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예제에 있는 주석 부분을 제거하면 </a:t>
            </a:r>
            <a:r>
              <a:rPr lang="en-US" altLang="ko-KR" dirty="0" smtClean="0"/>
              <a:t>alpha test</a:t>
            </a:r>
            <a:r>
              <a:rPr lang="ko-KR" altLang="en-US" dirty="0" smtClean="0"/>
              <a:t>를 수행할 수 있다</a:t>
            </a:r>
            <a:endParaRPr lang="en-US" altLang="ko-KR" dirty="0" smtClean="0"/>
          </a:p>
          <a:p>
            <a:r>
              <a:rPr lang="en-US" altLang="ko-KR" dirty="0"/>
              <a:t>//</a:t>
            </a:r>
            <a:r>
              <a:rPr lang="en-US" altLang="ko-KR" dirty="0" err="1"/>
              <a:t>glEnable</a:t>
            </a:r>
            <a:r>
              <a:rPr lang="en-US" altLang="ko-KR" dirty="0"/>
              <a:t>(GL_ALPHA_TEST);</a:t>
            </a:r>
          </a:p>
          <a:p>
            <a:r>
              <a:rPr lang="en-US" altLang="ko-KR" dirty="0"/>
              <a:t>//</a:t>
            </a:r>
            <a:r>
              <a:rPr lang="en-US" altLang="ko-KR" dirty="0" err="1"/>
              <a:t>glAlphaFunc</a:t>
            </a:r>
            <a:r>
              <a:rPr lang="en-US" altLang="ko-KR" dirty="0"/>
              <a:t>(GL_LESS, 0.5);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1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00" dirty="0"/>
              <a:t>#include &lt;</a:t>
            </a:r>
            <a:r>
              <a:rPr lang="en-US" altLang="ko-KR" sz="400" dirty="0" err="1"/>
              <a:t>cstdlib</a:t>
            </a:r>
            <a:r>
              <a:rPr lang="en-US" altLang="ko-KR" sz="400" dirty="0"/>
              <a:t>&gt;</a:t>
            </a:r>
          </a:p>
          <a:p>
            <a:r>
              <a:rPr lang="en-US" altLang="ko-KR" sz="400" dirty="0"/>
              <a:t>#include &lt;</a:t>
            </a:r>
            <a:r>
              <a:rPr lang="en-US" altLang="ko-KR" sz="400" dirty="0" err="1"/>
              <a:t>cmath</a:t>
            </a:r>
            <a:r>
              <a:rPr lang="en-US" altLang="ko-KR" sz="400" dirty="0"/>
              <a:t>&gt;</a:t>
            </a:r>
          </a:p>
          <a:p>
            <a:r>
              <a:rPr lang="en-US" altLang="ko-KR" sz="400" dirty="0"/>
              <a:t>#include &lt;GL/</a:t>
            </a:r>
            <a:r>
              <a:rPr lang="en-US" altLang="ko-KR" sz="400" dirty="0" err="1"/>
              <a:t>glut.h</a:t>
            </a:r>
            <a:r>
              <a:rPr lang="en-US" altLang="ko-KR" sz="400" dirty="0"/>
              <a:t>&gt;</a:t>
            </a:r>
          </a:p>
          <a:p>
            <a:endParaRPr lang="ko-KR" altLang="en-US" sz="400" dirty="0"/>
          </a:p>
          <a:p>
            <a:endParaRPr lang="ko-KR" altLang="en-US" sz="400" dirty="0"/>
          </a:p>
          <a:p>
            <a:r>
              <a:rPr lang="en-US" altLang="ko-KR" sz="400" dirty="0"/>
              <a:t>void display(void)</a:t>
            </a:r>
          </a:p>
          <a:p>
            <a:r>
              <a:rPr lang="en-US" altLang="ko-KR" sz="400" dirty="0"/>
              <a:t>{</a:t>
            </a:r>
          </a:p>
          <a:p>
            <a:r>
              <a:rPr lang="en-US" altLang="ko-KR" sz="400" dirty="0" err="1"/>
              <a:t>glMatrixMode</a:t>
            </a:r>
            <a:r>
              <a:rPr lang="en-US" altLang="ko-KR" sz="400" dirty="0"/>
              <a:t>(GL_MODELVIEW);</a:t>
            </a:r>
          </a:p>
          <a:p>
            <a:r>
              <a:rPr lang="en-US" altLang="ko-KR" sz="400" dirty="0" err="1"/>
              <a:t>glLoadIdentity</a:t>
            </a:r>
            <a:r>
              <a:rPr lang="en-US" altLang="ko-KR" sz="400" dirty="0"/>
              <a:t>();</a:t>
            </a:r>
          </a:p>
          <a:p>
            <a:r>
              <a:rPr lang="en-US" altLang="ko-KR" sz="400" dirty="0" err="1"/>
              <a:t>glClear</a:t>
            </a:r>
            <a:r>
              <a:rPr lang="en-US" altLang="ko-KR" sz="400" dirty="0"/>
              <a:t>(GL_COLOR_BUFFER_BIT);</a:t>
            </a:r>
          </a:p>
          <a:p>
            <a:endParaRPr lang="ko-KR" altLang="en-US" sz="400" dirty="0"/>
          </a:p>
          <a:p>
            <a:r>
              <a:rPr lang="en-US" altLang="ko-KR" sz="400" dirty="0"/>
              <a:t>//</a:t>
            </a:r>
            <a:r>
              <a:rPr lang="en-US" altLang="ko-KR" sz="400" dirty="0" err="1"/>
              <a:t>glEnable</a:t>
            </a:r>
            <a:r>
              <a:rPr lang="en-US" altLang="ko-KR" sz="400" dirty="0"/>
              <a:t>(GL_ALPHA_TEST);</a:t>
            </a:r>
          </a:p>
          <a:p>
            <a:r>
              <a:rPr lang="en-US" altLang="ko-KR" sz="400" dirty="0"/>
              <a:t>//</a:t>
            </a:r>
            <a:r>
              <a:rPr lang="en-US" altLang="ko-KR" sz="400" dirty="0" err="1"/>
              <a:t>glAlphaFunc</a:t>
            </a:r>
            <a:r>
              <a:rPr lang="en-US" altLang="ko-KR" sz="400" dirty="0"/>
              <a:t>(GL_LESS, 0.5);</a:t>
            </a:r>
          </a:p>
          <a:p>
            <a:endParaRPr lang="ko-KR" altLang="en-US" sz="400" dirty="0"/>
          </a:p>
          <a:p>
            <a:r>
              <a:rPr lang="en-US" altLang="ko-KR" sz="400" dirty="0" err="1"/>
              <a:t>glBegin</a:t>
            </a:r>
            <a:r>
              <a:rPr lang="en-US" altLang="ko-KR" sz="400" dirty="0"/>
              <a:t> (GL_TRIANGLES);</a:t>
            </a:r>
          </a:p>
          <a:p>
            <a:r>
              <a:rPr lang="en-US" altLang="ko-KR" sz="400" dirty="0"/>
              <a:t>glColor4f(1.0, 0.0, 0.0, 0.7);</a:t>
            </a:r>
          </a:p>
          <a:p>
            <a:r>
              <a:rPr lang="en-US" altLang="ko-KR" sz="400" dirty="0"/>
              <a:t>glVertex3f(0.1, 0.9, 0.0);</a:t>
            </a:r>
          </a:p>
          <a:p>
            <a:r>
              <a:rPr lang="en-US" altLang="ko-KR" sz="400" dirty="0"/>
              <a:t>glVertex3f(0.1, 0.1, 0.0);</a:t>
            </a:r>
          </a:p>
          <a:p>
            <a:r>
              <a:rPr lang="en-US" altLang="ko-KR" sz="400" dirty="0"/>
              <a:t>glVertex3f(0.7, 0.5, 0.0);</a:t>
            </a:r>
          </a:p>
          <a:p>
            <a:r>
              <a:rPr lang="en-US" altLang="ko-KR" sz="400" dirty="0" err="1"/>
              <a:t>glEnd</a:t>
            </a:r>
            <a:r>
              <a:rPr lang="en-US" altLang="ko-KR" sz="400" dirty="0"/>
              <a:t>();</a:t>
            </a:r>
          </a:p>
          <a:p>
            <a:endParaRPr lang="ko-KR" altLang="en-US" sz="400" dirty="0"/>
          </a:p>
          <a:p>
            <a:r>
              <a:rPr lang="en-US" altLang="ko-KR" sz="400" dirty="0" err="1"/>
              <a:t>glBegin</a:t>
            </a:r>
            <a:r>
              <a:rPr lang="en-US" altLang="ko-KR" sz="400" dirty="0"/>
              <a:t> (GL_TRIANGLES);</a:t>
            </a:r>
          </a:p>
          <a:p>
            <a:r>
              <a:rPr lang="en-US" altLang="ko-KR" sz="400" dirty="0"/>
              <a:t>glColor4f(0.0, 1.0, 0.0, 0.3);</a:t>
            </a:r>
          </a:p>
          <a:p>
            <a:r>
              <a:rPr lang="en-US" altLang="ko-KR" sz="400" dirty="0"/>
              <a:t>glVertex3f(0.9, 0.9, 0.0);</a:t>
            </a:r>
          </a:p>
          <a:p>
            <a:r>
              <a:rPr lang="en-US" altLang="ko-KR" sz="400" dirty="0"/>
              <a:t>glVertex3f(0.3, 0.5, 0.0);</a:t>
            </a:r>
          </a:p>
          <a:p>
            <a:r>
              <a:rPr lang="en-US" altLang="ko-KR" sz="400" dirty="0"/>
              <a:t>glVertex3f(0.9, 0.1, 0.0);</a:t>
            </a:r>
          </a:p>
          <a:p>
            <a:r>
              <a:rPr lang="en-US" altLang="ko-KR" sz="400" dirty="0" err="1"/>
              <a:t>glEnd</a:t>
            </a:r>
            <a:r>
              <a:rPr lang="en-US" altLang="ko-KR" sz="400" dirty="0"/>
              <a:t>(); </a:t>
            </a:r>
          </a:p>
          <a:p>
            <a:endParaRPr lang="ko-KR" altLang="en-US" sz="400" dirty="0"/>
          </a:p>
          <a:p>
            <a:endParaRPr lang="ko-KR" altLang="en-US" sz="400" dirty="0"/>
          </a:p>
          <a:p>
            <a:r>
              <a:rPr lang="en-US" altLang="ko-KR" sz="400" dirty="0" err="1"/>
              <a:t>glFlush</a:t>
            </a:r>
            <a:r>
              <a:rPr lang="en-US" altLang="ko-KR" sz="400" dirty="0"/>
              <a:t>();</a:t>
            </a:r>
          </a:p>
          <a:p>
            <a:r>
              <a:rPr lang="en-US" altLang="ko-KR" sz="400" dirty="0"/>
              <a:t>}</a:t>
            </a:r>
          </a:p>
          <a:p>
            <a:endParaRPr lang="ko-KR" altLang="en-US" sz="400" dirty="0"/>
          </a:p>
          <a:p>
            <a:endParaRPr lang="ko-KR" altLang="en-US" sz="400" dirty="0"/>
          </a:p>
          <a:p>
            <a:r>
              <a:rPr lang="en-US" altLang="ko-KR" sz="400" dirty="0" err="1"/>
              <a:t>int</a:t>
            </a:r>
            <a:r>
              <a:rPr lang="en-US" altLang="ko-KR" sz="400" dirty="0"/>
              <a:t> main(</a:t>
            </a:r>
            <a:r>
              <a:rPr lang="en-US" altLang="ko-KR" sz="400" dirty="0" err="1"/>
              <a:t>int</a:t>
            </a:r>
            <a:r>
              <a:rPr lang="en-US" altLang="ko-KR" sz="400" dirty="0"/>
              <a:t> </a:t>
            </a:r>
            <a:r>
              <a:rPr lang="en-US" altLang="ko-KR" sz="400" dirty="0" err="1"/>
              <a:t>argc</a:t>
            </a:r>
            <a:r>
              <a:rPr lang="en-US" altLang="ko-KR" sz="400" dirty="0"/>
              <a:t>, char** </a:t>
            </a:r>
            <a:r>
              <a:rPr lang="en-US" altLang="ko-KR" sz="400" dirty="0" err="1"/>
              <a:t>argv</a:t>
            </a:r>
            <a:r>
              <a:rPr lang="en-US" altLang="ko-KR" sz="400" dirty="0"/>
              <a:t>)</a:t>
            </a:r>
          </a:p>
          <a:p>
            <a:r>
              <a:rPr lang="en-US" altLang="ko-KR" sz="400" dirty="0"/>
              <a:t>{</a:t>
            </a:r>
          </a:p>
          <a:p>
            <a:r>
              <a:rPr lang="en-US" altLang="ko-KR" sz="400" dirty="0" err="1"/>
              <a:t>glutInit</a:t>
            </a:r>
            <a:r>
              <a:rPr lang="en-US" altLang="ko-KR" sz="400" dirty="0"/>
              <a:t>(&amp;</a:t>
            </a:r>
            <a:r>
              <a:rPr lang="en-US" altLang="ko-KR" sz="400" dirty="0" err="1"/>
              <a:t>argc</a:t>
            </a:r>
            <a:r>
              <a:rPr lang="en-US" altLang="ko-KR" sz="400" dirty="0"/>
              <a:t>, </a:t>
            </a:r>
            <a:r>
              <a:rPr lang="en-US" altLang="ko-KR" sz="400" dirty="0" err="1"/>
              <a:t>argv</a:t>
            </a:r>
            <a:r>
              <a:rPr lang="en-US" altLang="ko-KR" sz="400" dirty="0"/>
              <a:t>);</a:t>
            </a:r>
          </a:p>
          <a:p>
            <a:r>
              <a:rPr lang="en-US" altLang="ko-KR" sz="400" dirty="0" err="1"/>
              <a:t>glutInitDisplayMode</a:t>
            </a:r>
            <a:r>
              <a:rPr lang="en-US" altLang="ko-KR" sz="400" dirty="0"/>
              <a:t> (GLUT_SINGLE | GLUT_RGB);</a:t>
            </a:r>
          </a:p>
          <a:p>
            <a:r>
              <a:rPr lang="en-US" altLang="ko-KR" sz="400" dirty="0" err="1"/>
              <a:t>glutInitWindowSize</a:t>
            </a:r>
            <a:r>
              <a:rPr lang="en-US" altLang="ko-KR" sz="400" dirty="0"/>
              <a:t> (700, 700);</a:t>
            </a:r>
          </a:p>
          <a:p>
            <a:r>
              <a:rPr lang="en-US" altLang="ko-KR" sz="400" dirty="0" err="1"/>
              <a:t>glutCreateWindow</a:t>
            </a:r>
            <a:r>
              <a:rPr lang="en-US" altLang="ko-KR" sz="400" dirty="0"/>
              <a:t> (</a:t>
            </a:r>
            <a:r>
              <a:rPr lang="en-US" altLang="ko-KR" sz="400" dirty="0" err="1"/>
              <a:t>argv</a:t>
            </a:r>
            <a:r>
              <a:rPr lang="en-US" altLang="ko-KR" sz="400" dirty="0"/>
              <a:t>[0]);</a:t>
            </a:r>
          </a:p>
          <a:p>
            <a:r>
              <a:rPr lang="en-US" altLang="ko-KR" sz="400" dirty="0" err="1"/>
              <a:t>glClearColor</a:t>
            </a:r>
            <a:r>
              <a:rPr lang="en-US" altLang="ko-KR" sz="400" dirty="0"/>
              <a:t> (1.0, 1.0, 1.0, 0.0);</a:t>
            </a:r>
          </a:p>
          <a:p>
            <a:r>
              <a:rPr lang="en-US" altLang="ko-KR" sz="400" dirty="0" err="1"/>
              <a:t>glMatrixMode</a:t>
            </a:r>
            <a:r>
              <a:rPr lang="en-US" altLang="ko-KR" sz="400" dirty="0"/>
              <a:t>(GL_PROJECTION);</a:t>
            </a:r>
          </a:p>
          <a:p>
            <a:r>
              <a:rPr lang="en-US" altLang="ko-KR" sz="400" dirty="0" err="1"/>
              <a:t>glLoadIdentity</a:t>
            </a:r>
            <a:r>
              <a:rPr lang="en-US" altLang="ko-KR" sz="400" dirty="0"/>
              <a:t>();</a:t>
            </a:r>
          </a:p>
          <a:p>
            <a:r>
              <a:rPr lang="en-US" altLang="ko-KR" sz="400" dirty="0" err="1"/>
              <a:t>glOrtho</a:t>
            </a:r>
            <a:r>
              <a:rPr lang="en-US" altLang="ko-KR" sz="400" dirty="0"/>
              <a:t>(0, 1, 0, 1, -1, 1);</a:t>
            </a:r>
          </a:p>
          <a:p>
            <a:r>
              <a:rPr lang="en-US" altLang="ko-KR" sz="400" dirty="0" err="1"/>
              <a:t>glutDisplayFunc</a:t>
            </a:r>
            <a:r>
              <a:rPr lang="en-US" altLang="ko-KR" sz="400" dirty="0"/>
              <a:t> (display);</a:t>
            </a:r>
          </a:p>
          <a:p>
            <a:r>
              <a:rPr lang="en-US" altLang="ko-KR" sz="400" dirty="0" err="1"/>
              <a:t>glutMainLoop</a:t>
            </a:r>
            <a:r>
              <a:rPr lang="en-US" altLang="ko-KR" sz="400" dirty="0"/>
              <a:t>();</a:t>
            </a:r>
          </a:p>
          <a:p>
            <a:r>
              <a:rPr lang="en-US" altLang="ko-KR" sz="400" dirty="0"/>
              <a:t>return 0;</a:t>
            </a:r>
          </a:p>
          <a:p>
            <a:r>
              <a:rPr lang="en-US" altLang="ko-KR" sz="400" dirty="0"/>
              <a:t>}</a:t>
            </a:r>
          </a:p>
          <a:p>
            <a:endParaRPr lang="ko-KR" altLang="en-US" sz="400" dirty="0"/>
          </a:p>
          <a:p>
            <a:endParaRPr lang="ko-KR" altLang="en-US" sz="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71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534400" cy="4152900"/>
          </a:xfrm>
        </p:spPr>
        <p:txBody>
          <a:bodyPr/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3. Stencil test</a:t>
            </a:r>
          </a:p>
          <a:p>
            <a:r>
              <a:rPr lang="en-US" altLang="ko-KR" sz="2000" dirty="0" smtClean="0"/>
              <a:t>depth buffer test </a:t>
            </a:r>
            <a:r>
              <a:rPr lang="ko-KR" altLang="en-US" sz="2000" dirty="0" smtClean="0"/>
              <a:t>바로 전에 적용하는 </a:t>
            </a:r>
            <a:r>
              <a:rPr lang="en-US" altLang="ko-KR" sz="2000" dirty="0" smtClean="0"/>
              <a:t>test</a:t>
            </a:r>
            <a:r>
              <a:rPr lang="ko-KR" altLang="en-US" sz="2000" dirty="0" smtClean="0"/>
              <a:t>로서 주로 </a:t>
            </a:r>
            <a:r>
              <a:rPr lang="ko-KR" altLang="en-US" sz="2000" dirty="0" smtClean="0">
                <a:solidFill>
                  <a:srgbClr val="FF0000"/>
                </a:solidFill>
              </a:rPr>
              <a:t>특수효과</a:t>
            </a:r>
            <a:r>
              <a:rPr lang="ko-KR" altLang="en-US" sz="2000" dirty="0" smtClean="0"/>
              <a:t>를 줄 때에 사용한다 </a:t>
            </a:r>
            <a:endParaRPr lang="en-US" altLang="ko-KR" sz="2000" dirty="0" smtClean="0"/>
          </a:p>
          <a:p>
            <a:r>
              <a:rPr lang="en-US" altLang="ko-KR" sz="2000" dirty="0" smtClean="0"/>
              <a:t>Stencil buffer</a:t>
            </a:r>
            <a:r>
              <a:rPr lang="ko-KR" altLang="en-US" sz="2000" dirty="0" smtClean="0"/>
              <a:t>에 저장된 임의의 모양을 기준으로 </a:t>
            </a:r>
            <a:r>
              <a:rPr lang="ko-KR" altLang="en-US" sz="2000" dirty="0" err="1" smtClean="0"/>
              <a:t>시저</a:t>
            </a:r>
            <a:r>
              <a:rPr lang="ko-KR" altLang="en-US" sz="2000" dirty="0" smtClean="0"/>
              <a:t> 박스와 같이 </a:t>
            </a:r>
            <a:r>
              <a:rPr lang="en-US" altLang="ko-KR" sz="2000" dirty="0" smtClean="0"/>
              <a:t>masking. </a:t>
            </a:r>
            <a:r>
              <a:rPr lang="ko-KR" altLang="en-US" sz="2000" dirty="0" err="1" smtClean="0"/>
              <a:t>시저</a:t>
            </a:r>
            <a:r>
              <a:rPr lang="ko-KR" altLang="en-US" sz="2000" dirty="0" smtClean="0"/>
              <a:t> 박스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보다 더 다양한 모양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(mask)</a:t>
            </a:r>
            <a:r>
              <a:rPr lang="ko-KR" altLang="en-US" sz="2000" dirty="0" smtClean="0"/>
              <a:t> 및 효과를 줄 수 있다</a:t>
            </a:r>
            <a:endParaRPr lang="en-US" altLang="ko-KR" sz="2000" dirty="0" smtClean="0"/>
          </a:p>
          <a:p>
            <a:r>
              <a:rPr lang="ko-KR" altLang="en-US" sz="2000" dirty="0" smtClean="0"/>
              <a:t>스텐실 테스트에 의해 </a:t>
            </a:r>
            <a:r>
              <a:rPr lang="en-US" altLang="ko-KR" sz="2000" dirty="0" smtClean="0"/>
              <a:t>stencil buffer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기록된 부분은 모두 제외 </a:t>
            </a:r>
            <a:r>
              <a:rPr lang="ko-KR" altLang="en-US" sz="2000" dirty="0" err="1" smtClean="0"/>
              <a:t>되서</a:t>
            </a:r>
            <a:r>
              <a:rPr lang="ko-KR" altLang="en-US" sz="2000" dirty="0" smtClean="0"/>
              <a:t> 보이게 된다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4418623"/>
            <a:ext cx="5867400" cy="20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2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Stencil test</a:t>
            </a:r>
            <a:r>
              <a:rPr lang="ko-KR" altLang="en-US" sz="2400" dirty="0" smtClean="0"/>
              <a:t>를 이용한 그림자 그리기 예</a:t>
            </a:r>
            <a:endParaRPr lang="en-US" altLang="ko-KR" sz="2400" dirty="0" smtClean="0"/>
          </a:p>
          <a:p>
            <a:r>
              <a:rPr lang="ko-KR" altLang="en-US" sz="2400" dirty="0" smtClean="0"/>
              <a:t>원래 물체를 </a:t>
            </a:r>
            <a:r>
              <a:rPr lang="en-US" altLang="ko-KR" sz="2400" dirty="0" smtClean="0"/>
              <a:t>Reflection</a:t>
            </a:r>
            <a:r>
              <a:rPr lang="ko-KR" altLang="en-US" sz="2400" dirty="0" smtClean="0"/>
              <a:t>을 적용하였고 </a:t>
            </a:r>
            <a:r>
              <a:rPr lang="en-US" altLang="ko-KR" sz="2400" dirty="0" smtClean="0"/>
              <a:t>stencil test</a:t>
            </a:r>
            <a:r>
              <a:rPr lang="ko-KR" altLang="en-US" sz="2400" dirty="0" smtClean="0"/>
              <a:t>를 이용하여 바닥 밖의 물체를 제거하였다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Picture 5" descr="UNI0000084400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02013"/>
            <a:ext cx="2376488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UNI0000084400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3402013"/>
            <a:ext cx="23050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7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Environment Mapping (</a:t>
            </a:r>
            <a:r>
              <a:rPr lang="ko-KR" altLang="en-US" dirty="0" smtClean="0"/>
              <a:t>주변 매핑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94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다음 예제는 </a:t>
            </a:r>
            <a:r>
              <a:rPr lang="en-US" altLang="ko-KR" sz="2000" dirty="0" smtClean="0"/>
              <a:t>reflection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blending</a:t>
            </a:r>
            <a:r>
              <a:rPr lang="ko-KR" altLang="en-US" sz="2000" dirty="0" smtClean="0"/>
              <a:t>을 사용하여 반사 효과를 준 애니메이션 이다 </a:t>
            </a:r>
            <a:endParaRPr lang="en-US" altLang="ko-KR" sz="2000" dirty="0" smtClean="0"/>
          </a:p>
          <a:p>
            <a:r>
              <a:rPr lang="en-US" altLang="ko-KR" sz="2000" dirty="0" smtClean="0"/>
              <a:t>Space </a:t>
            </a:r>
            <a:r>
              <a:rPr lang="ko-KR" altLang="en-US" sz="2000" dirty="0" smtClean="0"/>
              <a:t>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애니메이션 </a:t>
            </a:r>
            <a:r>
              <a:rPr lang="en-US" altLang="ko-KR" sz="2000" dirty="0" smtClean="0"/>
              <a:t>on/off</a:t>
            </a:r>
          </a:p>
          <a:p>
            <a:r>
              <a:rPr lang="en-US" altLang="ko-KR" sz="2000" dirty="0" smtClean="0"/>
              <a:t>Up/down </a:t>
            </a:r>
            <a:r>
              <a:rPr lang="ko-KR" altLang="en-US" sz="2000" dirty="0" smtClean="0"/>
              <a:t>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애니메이션 스피드 업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다운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784280"/>
            <a:ext cx="2724150" cy="22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300" dirty="0"/>
          </a:p>
          <a:p>
            <a:r>
              <a:rPr lang="en-US" altLang="ko-KR" sz="300" dirty="0"/>
              <a:t>#include &lt;</a:t>
            </a:r>
            <a:r>
              <a:rPr lang="en-US" altLang="ko-KR" sz="300" dirty="0" err="1"/>
              <a:t>iostream</a:t>
            </a:r>
            <a:r>
              <a:rPr lang="en-US" altLang="ko-KR" sz="300" dirty="0"/>
              <a:t>&gt;</a:t>
            </a:r>
          </a:p>
          <a:p>
            <a:r>
              <a:rPr lang="en-US" altLang="ko-KR" sz="300" dirty="0"/>
              <a:t>#include &lt;GL/</a:t>
            </a:r>
            <a:r>
              <a:rPr lang="en-US" altLang="ko-KR" sz="300" dirty="0" err="1"/>
              <a:t>glut.h</a:t>
            </a:r>
            <a:r>
              <a:rPr lang="en-US" altLang="ko-KR" sz="300" dirty="0"/>
              <a:t>&gt;</a:t>
            </a:r>
          </a:p>
          <a:p>
            <a:endParaRPr lang="ko-KR" altLang="en-US" sz="300" dirty="0"/>
          </a:p>
          <a:p>
            <a:r>
              <a:rPr lang="en-US" altLang="ko-KR" sz="300" dirty="0"/>
              <a:t>using namespace </a:t>
            </a:r>
            <a:r>
              <a:rPr lang="en-US" altLang="ko-KR" sz="300" dirty="0" err="1"/>
              <a:t>std</a:t>
            </a:r>
            <a:r>
              <a:rPr lang="en-US" altLang="ko-KR" sz="300" dirty="0"/>
              <a:t>;</a:t>
            </a:r>
          </a:p>
          <a:p>
            <a:endParaRPr lang="ko-KR" altLang="en-US" sz="300" dirty="0"/>
          </a:p>
          <a:p>
            <a:r>
              <a:rPr lang="en-US" altLang="ko-KR" sz="300" dirty="0"/>
              <a:t>// </a:t>
            </a:r>
            <a:r>
              <a:rPr lang="en-US" altLang="ko-KR" sz="300" dirty="0" err="1"/>
              <a:t>Globals</a:t>
            </a:r>
            <a:r>
              <a:rPr lang="en-US" altLang="ko-KR" sz="300" dirty="0"/>
              <a:t>. </a:t>
            </a:r>
          </a:p>
          <a:p>
            <a:r>
              <a:rPr lang="en-US" altLang="ko-KR" sz="300" dirty="0"/>
              <a:t>static float </a:t>
            </a:r>
            <a:r>
              <a:rPr lang="en-US" altLang="ko-KR" sz="300" dirty="0" err="1"/>
              <a:t>latAngle</a:t>
            </a:r>
            <a:r>
              <a:rPr lang="en-US" altLang="ko-KR" sz="300" dirty="0"/>
              <a:t> = 0.0; // Latitudinal angle.</a:t>
            </a:r>
          </a:p>
          <a:p>
            <a:r>
              <a:rPr lang="en-US" altLang="ko-KR" sz="300" dirty="0"/>
              <a:t>static float </a:t>
            </a:r>
            <a:r>
              <a:rPr lang="en-US" altLang="ko-KR" sz="300" dirty="0" err="1"/>
              <a:t>longAngle</a:t>
            </a:r>
            <a:r>
              <a:rPr lang="en-US" altLang="ko-KR" sz="300" dirty="0"/>
              <a:t> = 0.0; // Longitudinal angle.</a:t>
            </a:r>
          </a:p>
          <a:p>
            <a:r>
              <a:rPr lang="en-US" altLang="ko-KR" sz="300" dirty="0"/>
              <a:t>static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isAnimate</a:t>
            </a:r>
            <a:r>
              <a:rPr lang="en-US" altLang="ko-KR" sz="300" dirty="0"/>
              <a:t> = 0; // Animated?</a:t>
            </a:r>
          </a:p>
          <a:p>
            <a:r>
              <a:rPr lang="en-US" altLang="ko-KR" sz="300" dirty="0"/>
              <a:t>static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animationPeriod</a:t>
            </a:r>
            <a:r>
              <a:rPr lang="en-US" altLang="ko-KR" sz="300" dirty="0"/>
              <a:t> = 100; // Time interval between frames.</a:t>
            </a:r>
          </a:p>
          <a:p>
            <a:endParaRPr lang="ko-KR" altLang="en-US" sz="300" dirty="0"/>
          </a:p>
          <a:p>
            <a:r>
              <a:rPr lang="en-US" altLang="ko-KR" sz="300" dirty="0"/>
              <a:t>// Draw ball flying around torus.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drawFlyingBallAndTorus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(0.0, 10.0, -15.0);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(90.0, 1.0, 0.0, 0.0);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Fixed torus.</a:t>
            </a:r>
          </a:p>
          <a:p>
            <a:r>
              <a:rPr lang="en-US" altLang="ko-KR" sz="300" dirty="0"/>
              <a:t>   glColor4f(0.0, 1.0, 0.0, 1.0); // High alpha for opacity.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glutSolidTorus</a:t>
            </a:r>
            <a:r>
              <a:rPr lang="en-US" altLang="ko-KR" sz="300" dirty="0"/>
              <a:t>(2.0, 12.0, 80, 80);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Begin revolving ball.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</a:t>
            </a:r>
            <a:r>
              <a:rPr lang="en-US" altLang="ko-KR" sz="300" dirty="0" err="1"/>
              <a:t>longAngle</a:t>
            </a:r>
            <a:r>
              <a:rPr lang="en-US" altLang="ko-KR" sz="300" dirty="0"/>
              <a:t>, 0.0, 0.0, 1.0);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(12.0, 0.0,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</a:t>
            </a:r>
            <a:r>
              <a:rPr lang="en-US" altLang="ko-KR" sz="300" dirty="0" err="1"/>
              <a:t>latAngle</a:t>
            </a:r>
            <a:r>
              <a:rPr lang="en-US" altLang="ko-KR" sz="300" dirty="0"/>
              <a:t>, 0.0, 1.0,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(-12.0, 0.0, 0.0);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(20.0, 0.0, 0.0);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glColor4f(0.0, 0.0, 1.0, 1.0); // High alpha for opacity.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glutSolidSphere</a:t>
            </a:r>
            <a:r>
              <a:rPr lang="en-US" altLang="ko-KR" sz="300" dirty="0"/>
              <a:t>(2.0, 20, 20);</a:t>
            </a:r>
          </a:p>
          <a:p>
            <a:r>
              <a:rPr lang="en-US" altLang="ko-KR" sz="300" dirty="0"/>
              <a:t>   // End revolving ball.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Timer function.</a:t>
            </a:r>
          </a:p>
          <a:p>
            <a:r>
              <a:rPr lang="en-US" altLang="ko-KR" sz="300" dirty="0"/>
              <a:t>void animate(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value)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if (</a:t>
            </a:r>
            <a:r>
              <a:rPr lang="en-US" altLang="ko-KR" sz="300" dirty="0" err="1"/>
              <a:t>isAnimate</a:t>
            </a:r>
            <a:r>
              <a:rPr lang="en-US" altLang="ko-KR" sz="300" dirty="0"/>
              <a:t>) 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   </a:t>
            </a:r>
            <a:r>
              <a:rPr lang="en-US" altLang="ko-KR" sz="300" dirty="0" err="1"/>
              <a:t>latAngle</a:t>
            </a:r>
            <a:r>
              <a:rPr lang="en-US" altLang="ko-KR" sz="300" dirty="0"/>
              <a:t> += 5.0;</a:t>
            </a:r>
          </a:p>
          <a:p>
            <a:r>
              <a:rPr lang="en-US" altLang="ko-KR" sz="300" dirty="0"/>
              <a:t>	  if (</a:t>
            </a:r>
            <a:r>
              <a:rPr lang="en-US" altLang="ko-KR" sz="300" dirty="0" err="1"/>
              <a:t>latAngle</a:t>
            </a:r>
            <a:r>
              <a:rPr lang="en-US" altLang="ko-KR" sz="300" dirty="0"/>
              <a:t> &gt; 360.0) </a:t>
            </a:r>
            <a:r>
              <a:rPr lang="en-US" altLang="ko-KR" sz="300" dirty="0" err="1"/>
              <a:t>latAngle</a:t>
            </a:r>
            <a:r>
              <a:rPr lang="en-US" altLang="ko-KR" sz="300" dirty="0"/>
              <a:t> -= 360.0;</a:t>
            </a:r>
          </a:p>
          <a:p>
            <a:r>
              <a:rPr lang="en-US" altLang="ko-KR" sz="300" dirty="0"/>
              <a:t>      </a:t>
            </a:r>
            <a:r>
              <a:rPr lang="en-US" altLang="ko-KR" sz="300" dirty="0" err="1"/>
              <a:t>longAngle</a:t>
            </a:r>
            <a:r>
              <a:rPr lang="en-US" altLang="ko-KR" sz="300" dirty="0"/>
              <a:t> += 1.0;</a:t>
            </a:r>
          </a:p>
          <a:p>
            <a:r>
              <a:rPr lang="en-US" altLang="ko-KR" sz="300" dirty="0"/>
              <a:t>	  if (</a:t>
            </a:r>
            <a:r>
              <a:rPr lang="en-US" altLang="ko-KR" sz="300" dirty="0" err="1"/>
              <a:t>longAngle</a:t>
            </a:r>
            <a:r>
              <a:rPr lang="en-US" altLang="ko-KR" sz="300" dirty="0"/>
              <a:t> &gt; 360.0) </a:t>
            </a:r>
            <a:r>
              <a:rPr lang="en-US" altLang="ko-KR" sz="300" dirty="0" err="1"/>
              <a:t>longAngle</a:t>
            </a:r>
            <a:r>
              <a:rPr lang="en-US" altLang="ko-KR" sz="300" dirty="0"/>
              <a:t> -= 360.0;</a:t>
            </a:r>
          </a:p>
          <a:p>
            <a:endParaRPr lang="ko-KR" altLang="en-US" sz="300" dirty="0"/>
          </a:p>
          <a:p>
            <a:r>
              <a:rPr lang="en-US" altLang="ko-KR" sz="300" dirty="0"/>
              <a:t>	  </a:t>
            </a:r>
            <a:r>
              <a:rPr lang="en-US" altLang="ko-KR" sz="300" dirty="0" err="1"/>
              <a:t>glutPostRedisplay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   </a:t>
            </a:r>
            <a:r>
              <a:rPr lang="en-US" altLang="ko-KR" sz="300" dirty="0" err="1"/>
              <a:t>glutTimerFunc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animationPeriod</a:t>
            </a:r>
            <a:r>
              <a:rPr lang="en-US" altLang="ko-KR" sz="300" dirty="0"/>
              <a:t>, animate, 1);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}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Initialization routine.</a:t>
            </a:r>
          </a:p>
          <a:p>
            <a:r>
              <a:rPr lang="en-US" altLang="ko-KR" sz="300" dirty="0"/>
              <a:t>void setup(void)</a:t>
            </a:r>
          </a:p>
          <a:p>
            <a:r>
              <a:rPr lang="en-US" altLang="ko-KR" sz="300" dirty="0"/>
              <a:t>{ 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glClearColor</a:t>
            </a:r>
            <a:r>
              <a:rPr lang="en-US" altLang="ko-KR" sz="300" dirty="0"/>
              <a:t>(1.0, 1.0, 1.0, 0.0);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(GL_DEPTH_TEST); // Enable depth testing.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Turn on OpenGL lighting.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(GL_LIGHTING);    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Light property vectors.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lightAmb</a:t>
            </a:r>
            <a:r>
              <a:rPr lang="en-US" altLang="ko-KR" sz="300" dirty="0"/>
              <a:t>[] = { 0.0, 0.0, 0.0, 1.0 };</a:t>
            </a:r>
          </a:p>
          <a:p>
            <a:r>
              <a:rPr lang="da-DK" altLang="ko-KR" sz="300" dirty="0"/>
              <a:t>   float lightDifAndSpec[] = { 1.0, 1.0, 1.0, 1.0 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lightPos</a:t>
            </a:r>
            <a:r>
              <a:rPr lang="en-US" altLang="ko-KR" sz="300" dirty="0"/>
              <a:t>[] = {0.0, 1.0, 0.0, 0.0 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globAmb</a:t>
            </a:r>
            <a:r>
              <a:rPr lang="en-US" altLang="ko-KR" sz="300" dirty="0"/>
              <a:t>[] = { 0.2, 0.2, 0.2, 1.0 };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Light properties.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GL_AMBIENT, </a:t>
            </a:r>
            <a:r>
              <a:rPr lang="en-US" altLang="ko-KR" sz="300" dirty="0" err="1"/>
              <a:t>lightAmb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GL_DIFFUSE, </a:t>
            </a:r>
            <a:r>
              <a:rPr lang="en-US" altLang="ko-KR" sz="300" dirty="0" err="1"/>
              <a:t>lightDifAndSpec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GL_SPECULAR, </a:t>
            </a:r>
            <a:r>
              <a:rPr lang="en-US" altLang="ko-KR" sz="300" dirty="0" err="1"/>
              <a:t>lightDifAndSpec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GL_POSITION, </a:t>
            </a:r>
            <a:r>
              <a:rPr lang="en-US" altLang="ko-KR" sz="300" dirty="0" err="1"/>
              <a:t>lightPos</a:t>
            </a:r>
            <a:r>
              <a:rPr lang="en-US" altLang="ko-KR" sz="300" dirty="0"/>
              <a:t>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(GL_LIGHT0); // Enable particular light source.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glLightModelfv</a:t>
            </a:r>
            <a:r>
              <a:rPr lang="en-US" altLang="ko-KR" sz="300" dirty="0"/>
              <a:t>(GL_LIGHT_MODEL_AMBIENT, </a:t>
            </a:r>
            <a:r>
              <a:rPr lang="en-US" altLang="ko-KR" sz="300" dirty="0" err="1"/>
              <a:t>globAmb</a:t>
            </a:r>
            <a:r>
              <a:rPr lang="en-US" altLang="ko-KR" sz="300" dirty="0"/>
              <a:t>); // Global ambient light.</a:t>
            </a:r>
          </a:p>
          <a:p>
            <a:endParaRPr lang="ko-KR" altLang="en-US" sz="300" dirty="0"/>
          </a:p>
          <a:p>
            <a:r>
              <a:rPr lang="en-US" altLang="ko-KR" sz="300" dirty="0"/>
              <a:t>	// Material property vectors.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matSpec</a:t>
            </a:r>
            <a:r>
              <a:rPr lang="en-US" altLang="ko-KR" sz="300" dirty="0"/>
              <a:t>[] = { 1.0, 1.0, 1.0, 1.0 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matShine</a:t>
            </a:r>
            <a:r>
              <a:rPr lang="en-US" altLang="ko-KR" sz="300" dirty="0"/>
              <a:t>[] = { 50.0 };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Material properties.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GL_SPECULAR, </a:t>
            </a:r>
            <a:r>
              <a:rPr lang="en-US" altLang="ko-KR" sz="300" dirty="0" err="1"/>
              <a:t>matSpec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GL_SHININESS, </a:t>
            </a:r>
            <a:r>
              <a:rPr lang="en-US" altLang="ko-KR" sz="300" dirty="0" err="1"/>
              <a:t>matShine</a:t>
            </a:r>
            <a:r>
              <a:rPr lang="en-US" altLang="ko-KR" sz="300" dirty="0"/>
              <a:t>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Enable color material mode.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(GL_COLOR_MATERIAL);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glColorMaterial</a:t>
            </a:r>
            <a:r>
              <a:rPr lang="en-US" altLang="ko-KR" sz="300" dirty="0"/>
              <a:t>(GL_FRONT, GL_AMBIENT_AND_DIFFUSE);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Cull back faces.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(GL_CULL_FACE);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glCullFace</a:t>
            </a:r>
            <a:r>
              <a:rPr lang="en-US" altLang="ko-KR" sz="300" dirty="0"/>
              <a:t>(GL_BACK);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(GL_BLEND); // Enable blending.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glBlendFunc</a:t>
            </a:r>
            <a:r>
              <a:rPr lang="en-US" altLang="ko-KR" sz="300" dirty="0"/>
              <a:t>(GL_SRC_ALPHA, GL_ONE_MINUS_SRC_ALPHA); // Specify blending parameters. 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Drawing routine.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i</a:t>
            </a:r>
            <a:r>
              <a:rPr lang="en-US" altLang="ko-KR" sz="300" dirty="0"/>
              <a:t> = 0;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</a:t>
            </a:r>
            <a:r>
              <a:rPr lang="en-US" altLang="ko-KR" sz="300" dirty="0"/>
              <a:t>(GL_COLOR_BUFFER_BIT | GL_DEPTH_BUFFER_BIT);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gluLookAt</a:t>
            </a:r>
            <a:r>
              <a:rPr lang="en-US" altLang="ko-KR" sz="300" dirty="0"/>
              <a:t>(0.0, 5.0, 25.0, 0.0, 10.0, 0.0, 0.0, 1.0, 0.0);</a:t>
            </a:r>
          </a:p>
          <a:p>
            <a:r>
              <a:rPr lang="ko-KR" altLang="en-US" sz="300" dirty="0"/>
              <a:t>  </a:t>
            </a:r>
          </a:p>
          <a:p>
            <a:r>
              <a:rPr lang="en-US" altLang="ko-KR" sz="300" dirty="0"/>
              <a:t>   // Draw a reflection of the real ball and torus by flipping them about the </a:t>
            </a:r>
            <a:r>
              <a:rPr lang="en-US" altLang="ko-KR" sz="300" dirty="0" err="1"/>
              <a:t>xz</a:t>
            </a:r>
            <a:r>
              <a:rPr lang="en-US" altLang="ko-KR" sz="300" dirty="0"/>
              <a:t>-plane</a:t>
            </a:r>
          </a:p>
          <a:p>
            <a:r>
              <a:rPr lang="en-US" altLang="ko-KR" sz="300" dirty="0"/>
              <a:t>   // using a scaling transformation.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glScalef</a:t>
            </a:r>
            <a:r>
              <a:rPr lang="en-US" altLang="ko-KR" sz="300" dirty="0"/>
              <a:t>(1.0, -1.0, 1.0);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glFrontFace</a:t>
            </a:r>
            <a:r>
              <a:rPr lang="en-US" altLang="ko-KR" sz="300" dirty="0"/>
              <a:t>(GL_CW); // Because of reflection front-faces are drawn clockwise.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drawFlyingBallAndTorus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glFrontFace</a:t>
            </a:r>
            <a:r>
              <a:rPr lang="en-US" altLang="ko-KR" sz="300" dirty="0"/>
              <a:t>(GL_CCW);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Blend checkered plane (the floor) onto the reflection.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glShadeModel</a:t>
            </a:r>
            <a:r>
              <a:rPr lang="en-US" altLang="ko-KR" sz="300" dirty="0"/>
              <a:t>(GL_FLAT); // Flat shading to get the checkered pattern.</a:t>
            </a:r>
          </a:p>
          <a:p>
            <a:r>
              <a:rPr lang="pl-PL" altLang="ko-KR" sz="300" dirty="0"/>
              <a:t>   for(float z = 100.0; z &gt; -100.0; z -= 5.0)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   </a:t>
            </a:r>
            <a:r>
              <a:rPr lang="en-US" altLang="ko-KR" sz="300" dirty="0" err="1"/>
              <a:t>glBegin</a:t>
            </a:r>
            <a:r>
              <a:rPr lang="en-US" altLang="ko-KR" sz="300" dirty="0"/>
              <a:t>(GL_TRIANGLE_STRIP);</a:t>
            </a:r>
          </a:p>
          <a:p>
            <a:r>
              <a:rPr lang="en-US" altLang="ko-KR" sz="300" dirty="0"/>
              <a:t>      for(float x = -100.0; x &lt; 100.0; x += 5.0)</a:t>
            </a:r>
          </a:p>
          <a:p>
            <a:r>
              <a:rPr lang="ko-KR" altLang="en-US" sz="300" dirty="0"/>
              <a:t>	  </a:t>
            </a:r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      if (</a:t>
            </a:r>
            <a:r>
              <a:rPr lang="en-US" altLang="ko-KR" sz="300" dirty="0" err="1"/>
              <a:t>i</a:t>
            </a:r>
            <a:r>
              <a:rPr lang="en-US" altLang="ko-KR" sz="300" dirty="0"/>
              <a:t> % 2) glColor4f(0.0, 0.0, 0.0, 0.5); // Low alpha for blending. </a:t>
            </a:r>
          </a:p>
          <a:p>
            <a:r>
              <a:rPr lang="en-US" altLang="ko-KR" sz="300" dirty="0"/>
              <a:t>         else glColor4f(1.0, 1.0, 1.0, 0.5); // Low alpha for blending. </a:t>
            </a:r>
          </a:p>
          <a:p>
            <a:r>
              <a:rPr lang="en-US" altLang="ko-KR" sz="300" dirty="0"/>
              <a:t>         glNormal3f(0.0, 1.0, 0.0);</a:t>
            </a:r>
          </a:p>
          <a:p>
            <a:r>
              <a:rPr lang="en-US" altLang="ko-KR" sz="300" dirty="0"/>
              <a:t>		 glVertex3f(x, 0.0, z - 5.0);</a:t>
            </a:r>
          </a:p>
          <a:p>
            <a:r>
              <a:rPr lang="en-US" altLang="ko-KR" sz="300" dirty="0"/>
              <a:t>	     glVertex3f(x, 0.0, z);</a:t>
            </a:r>
          </a:p>
          <a:p>
            <a:r>
              <a:rPr lang="en-US" altLang="ko-KR" sz="300" dirty="0"/>
              <a:t>		 </a:t>
            </a:r>
            <a:r>
              <a:rPr lang="en-US" altLang="ko-KR" sz="300" dirty="0" err="1"/>
              <a:t>i</a:t>
            </a:r>
            <a:r>
              <a:rPr lang="en-US" altLang="ko-KR" sz="300" dirty="0"/>
              <a:t>++;</a:t>
            </a:r>
          </a:p>
          <a:p>
            <a:r>
              <a:rPr lang="ko-KR" altLang="en-US" sz="300" dirty="0"/>
              <a:t>	  </a:t>
            </a:r>
            <a:r>
              <a:rPr lang="en-US" altLang="ko-KR" sz="300" dirty="0"/>
              <a:t>}</a:t>
            </a:r>
          </a:p>
          <a:p>
            <a:r>
              <a:rPr lang="en-US" altLang="ko-KR" sz="300" dirty="0"/>
              <a:t>      </a:t>
            </a:r>
            <a:r>
              <a:rPr lang="en-US" altLang="ko-KR" sz="300" dirty="0" err="1"/>
              <a:t>glEnd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	  </a:t>
            </a:r>
            <a:r>
              <a:rPr lang="en-US" altLang="ko-KR" sz="300" dirty="0" err="1"/>
              <a:t>i</a:t>
            </a:r>
            <a:r>
              <a:rPr lang="en-US" altLang="ko-KR" sz="300" dirty="0"/>
              <a:t>++;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}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glShadeModel</a:t>
            </a:r>
            <a:r>
              <a:rPr lang="en-US" altLang="ko-KR" sz="300" dirty="0"/>
              <a:t>(GL_SMOOTH); // Restore smooth shading.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// Draw real ball and torus.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drawFlyingBallAndTorus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glutSwapBuffers</a:t>
            </a:r>
            <a:r>
              <a:rPr lang="en-US" altLang="ko-KR" sz="300" dirty="0"/>
              <a:t>();	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OpenGL window reshape routine.</a:t>
            </a:r>
          </a:p>
          <a:p>
            <a:r>
              <a:rPr lang="en-US" altLang="ko-KR" sz="300" dirty="0"/>
              <a:t>void resize(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w,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h)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glViewport</a:t>
            </a:r>
            <a:r>
              <a:rPr lang="en-US" altLang="ko-KR" sz="300" dirty="0"/>
              <a:t>(0, 0, w, h);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(GL_PROJECTION);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fi-FI" altLang="ko-KR" sz="300" dirty="0"/>
              <a:t>   glFrustum(-5.0, 5.0, -5.0, 5.0, 5.0, 100.0);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(GL_MODELVIEW);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Keyboard input processing routine.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keyInput</a:t>
            </a:r>
            <a:r>
              <a:rPr lang="en-US" altLang="ko-KR" sz="300" dirty="0"/>
              <a:t>(unsigned char key,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x,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y)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switch(key) 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   case 27:</a:t>
            </a:r>
          </a:p>
          <a:p>
            <a:r>
              <a:rPr lang="en-US" altLang="ko-KR" sz="300" dirty="0"/>
              <a:t>         exit(0);</a:t>
            </a:r>
          </a:p>
          <a:p>
            <a:r>
              <a:rPr lang="en-US" altLang="ko-KR" sz="300" dirty="0"/>
              <a:t>         break;</a:t>
            </a:r>
          </a:p>
          <a:p>
            <a:r>
              <a:rPr lang="en-US" altLang="ko-KR" sz="300" dirty="0"/>
              <a:t>	  case ' ': </a:t>
            </a:r>
          </a:p>
          <a:p>
            <a:r>
              <a:rPr lang="en-US" altLang="ko-KR" sz="300" dirty="0"/>
              <a:t>         if (</a:t>
            </a:r>
            <a:r>
              <a:rPr lang="en-US" altLang="ko-KR" sz="300" dirty="0" err="1"/>
              <a:t>isAnimate</a:t>
            </a:r>
            <a:r>
              <a:rPr lang="en-US" altLang="ko-KR" sz="300" dirty="0"/>
              <a:t>) </a:t>
            </a:r>
            <a:r>
              <a:rPr lang="en-US" altLang="ko-KR" sz="300" dirty="0" err="1"/>
              <a:t>isAnimate</a:t>
            </a:r>
            <a:r>
              <a:rPr lang="en-US" altLang="ko-KR" sz="300" dirty="0"/>
              <a:t> = 0;</a:t>
            </a:r>
          </a:p>
          <a:p>
            <a:r>
              <a:rPr lang="en-US" altLang="ko-KR" sz="300" dirty="0"/>
              <a:t>		 else </a:t>
            </a:r>
          </a:p>
          <a:p>
            <a:r>
              <a:rPr lang="ko-KR" altLang="en-US" sz="300" dirty="0"/>
              <a:t>		 </a:t>
            </a:r>
            <a:r>
              <a:rPr lang="en-US" altLang="ko-KR" sz="300" dirty="0"/>
              <a:t>{</a:t>
            </a:r>
          </a:p>
          <a:p>
            <a:r>
              <a:rPr lang="en-US" altLang="ko-KR" sz="300" dirty="0"/>
              <a:t>	        </a:t>
            </a:r>
            <a:r>
              <a:rPr lang="en-US" altLang="ko-KR" sz="300" dirty="0" err="1"/>
              <a:t>isAnimate</a:t>
            </a:r>
            <a:r>
              <a:rPr lang="en-US" altLang="ko-KR" sz="300" dirty="0"/>
              <a:t> = 1; </a:t>
            </a:r>
          </a:p>
          <a:p>
            <a:r>
              <a:rPr lang="en-US" altLang="ko-KR" sz="300" dirty="0"/>
              <a:t>			animate(1);</a:t>
            </a:r>
          </a:p>
          <a:p>
            <a:r>
              <a:rPr lang="ko-KR" altLang="en-US" sz="300" dirty="0"/>
              <a:t>		 </a:t>
            </a:r>
            <a:r>
              <a:rPr lang="en-US" altLang="ko-KR" sz="300" dirty="0"/>
              <a:t>}</a:t>
            </a:r>
          </a:p>
          <a:p>
            <a:r>
              <a:rPr lang="en-US" altLang="ko-KR" sz="300" dirty="0"/>
              <a:t>		 break;</a:t>
            </a:r>
          </a:p>
          <a:p>
            <a:r>
              <a:rPr lang="en-US" altLang="ko-KR" sz="300" dirty="0"/>
              <a:t>      default:</a:t>
            </a:r>
          </a:p>
          <a:p>
            <a:r>
              <a:rPr lang="en-US" altLang="ko-KR" sz="300" dirty="0"/>
              <a:t>         break;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}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Callback routine for non-ASCII key entry.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specialKeyInput</a:t>
            </a:r>
            <a:r>
              <a:rPr lang="en-US" altLang="ko-KR" sz="300" dirty="0"/>
              <a:t>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key,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x,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y)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if (key == GLUT_KEY_DOWN) </a:t>
            </a:r>
            <a:r>
              <a:rPr lang="en-US" altLang="ko-KR" sz="300" dirty="0" err="1"/>
              <a:t>animationPeriod</a:t>
            </a:r>
            <a:r>
              <a:rPr lang="en-US" altLang="ko-KR" sz="300" dirty="0"/>
              <a:t> += 5;</a:t>
            </a:r>
          </a:p>
          <a:p>
            <a:r>
              <a:rPr lang="en-US" altLang="ko-KR" sz="300" dirty="0"/>
              <a:t>   if( key == GLUT_KEY_UP) if (</a:t>
            </a:r>
            <a:r>
              <a:rPr lang="en-US" altLang="ko-KR" sz="300" dirty="0" err="1"/>
              <a:t>animationPeriod</a:t>
            </a:r>
            <a:r>
              <a:rPr lang="en-US" altLang="ko-KR" sz="300" dirty="0"/>
              <a:t> &gt; 5) </a:t>
            </a:r>
            <a:r>
              <a:rPr lang="en-US" altLang="ko-KR" sz="300" dirty="0" err="1"/>
              <a:t>animationPeriod</a:t>
            </a:r>
            <a:r>
              <a:rPr lang="en-US" altLang="ko-KR" sz="300" dirty="0"/>
              <a:t> -= 5;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glutPostRedisplay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Routine to output interaction instructions to the C++ window.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printInteraction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cout</a:t>
            </a:r>
            <a:r>
              <a:rPr lang="en-US" altLang="ko-KR" sz="300" dirty="0"/>
              <a:t> &lt;&lt; "Interaction:" &lt;&lt; </a:t>
            </a:r>
            <a:r>
              <a:rPr lang="en-US" altLang="ko-KR" sz="300" dirty="0" err="1"/>
              <a:t>endl</a:t>
            </a:r>
            <a:r>
              <a:rPr lang="en-US" altLang="ko-KR" sz="300" dirty="0"/>
              <a:t>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cout</a:t>
            </a:r>
            <a:r>
              <a:rPr lang="en-US" altLang="ko-KR" sz="300" dirty="0"/>
              <a:t> &lt;&lt; "Press space to toggle between animation on and off." &lt;&lt; </a:t>
            </a:r>
            <a:r>
              <a:rPr lang="en-US" altLang="ko-KR" sz="300" dirty="0" err="1"/>
              <a:t>endl</a:t>
            </a:r>
            <a:endParaRPr lang="en-US" altLang="ko-KR" sz="300" dirty="0"/>
          </a:p>
          <a:p>
            <a:r>
              <a:rPr lang="en-US" altLang="ko-KR" sz="300" dirty="0"/>
              <a:t>	    &lt;&lt; "Press the up/down arrow keys to speed up/slow down animation." &lt;&lt; </a:t>
            </a:r>
            <a:r>
              <a:rPr lang="en-US" altLang="ko-KR" sz="300" dirty="0" err="1"/>
              <a:t>endl</a:t>
            </a:r>
            <a:r>
              <a:rPr lang="en-US" altLang="ko-KR" sz="300" dirty="0"/>
              <a:t>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Main routine.</a:t>
            </a:r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 main(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char **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 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printInteraction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</a:t>
            </a:r>
            <a:r>
              <a:rPr lang="en-US" altLang="ko-KR" sz="300" dirty="0"/>
              <a:t>(&amp;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glutInitDisplayMode</a:t>
            </a:r>
            <a:r>
              <a:rPr lang="en-US" altLang="ko-KR" sz="300" dirty="0"/>
              <a:t>(GLUT_DOUBLE | GLUT_RGBA | GLUT_DEPTH);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glutInitWindowSize</a:t>
            </a:r>
            <a:r>
              <a:rPr lang="en-US" altLang="ko-KR" sz="300" dirty="0"/>
              <a:t>(500, 500);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glutInitWindowPosition</a:t>
            </a:r>
            <a:r>
              <a:rPr lang="en-US" altLang="ko-KR" sz="300" dirty="0"/>
              <a:t>(100, 100);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glutCreateWindow</a:t>
            </a:r>
            <a:r>
              <a:rPr lang="en-US" altLang="ko-KR" sz="300" dirty="0"/>
              <a:t>("ballAndTorusReflected.cpp");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glutDisplayFunc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glutReshapeFunc</a:t>
            </a:r>
            <a:r>
              <a:rPr lang="en-US" altLang="ko-KR" sz="300" dirty="0"/>
              <a:t>(resize);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glutKeyboardFunc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keyInput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glutSpecialFunc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specialKeyInput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setup();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glutMainLoop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09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앞의 코드를 </a:t>
            </a:r>
            <a:r>
              <a:rPr lang="en-US" altLang="ko-KR" sz="2400" dirty="0" smtClean="0"/>
              <a:t>stencil buffer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stencil test</a:t>
            </a:r>
            <a:r>
              <a:rPr lang="ko-KR" altLang="en-US" sz="2400" dirty="0" smtClean="0"/>
              <a:t>를 이용하여</a:t>
            </a:r>
            <a:r>
              <a:rPr lang="en-US" altLang="ko-KR" sz="2400" dirty="0" smtClean="0"/>
              <a:t>Disc </a:t>
            </a:r>
            <a:r>
              <a:rPr lang="ko-KR" altLang="en-US" sz="2400" dirty="0" smtClean="0"/>
              <a:t>모양의 영역에만 반사효과를 주도록 코드를 변경하였다</a:t>
            </a:r>
            <a:endParaRPr lang="en-US" altLang="ko-KR" sz="2400" dirty="0" smtClean="0"/>
          </a:p>
          <a:p>
            <a:r>
              <a:rPr lang="en-US" altLang="ko-KR" sz="2400" dirty="0" smtClean="0"/>
              <a:t>Stencil buffer</a:t>
            </a:r>
            <a:r>
              <a:rPr lang="ko-KR" altLang="en-US" sz="2400" dirty="0" smtClean="0"/>
              <a:t>를 사용하면 이와 같이 특정 영역에만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이 경우 </a:t>
            </a:r>
            <a:r>
              <a:rPr lang="en-US" altLang="ko-KR" sz="2400" dirty="0" smtClean="0"/>
              <a:t>disc </a:t>
            </a:r>
            <a:r>
              <a:rPr lang="ko-KR" altLang="en-US" sz="2400" dirty="0" smtClean="0"/>
              <a:t>모양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특정한 효과를 줄 수 있다</a:t>
            </a:r>
            <a:endParaRPr lang="en-US" altLang="ko-KR" sz="2400" dirty="0" smtClean="0"/>
          </a:p>
          <a:p>
            <a:r>
              <a:rPr lang="en-US" altLang="ko-KR" sz="2400" dirty="0" smtClean="0"/>
              <a:t>Space </a:t>
            </a:r>
            <a:r>
              <a:rPr lang="ko-KR" altLang="en-US" sz="2400" dirty="0" smtClean="0"/>
              <a:t>키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애니메이션 </a:t>
            </a:r>
            <a:r>
              <a:rPr lang="en-US" altLang="ko-KR" sz="2400" dirty="0" smtClean="0"/>
              <a:t>on/off</a:t>
            </a:r>
          </a:p>
          <a:p>
            <a:r>
              <a:rPr lang="ko-KR" altLang="en-US" sz="2400" dirty="0" smtClean="0"/>
              <a:t>방향 키</a:t>
            </a:r>
            <a:r>
              <a:rPr lang="en-US" altLang="ko-KR" sz="2400" dirty="0" smtClean="0"/>
              <a:t>: disc </a:t>
            </a:r>
            <a:r>
              <a:rPr lang="ko-KR" altLang="en-US" sz="2400" dirty="0" smtClean="0"/>
              <a:t>모양의 영역 움직임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641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" dirty="0"/>
              <a:t>		          </a:t>
            </a:r>
          </a:p>
          <a:p>
            <a:r>
              <a:rPr lang="en-US" altLang="ko-KR" sz="300" dirty="0"/>
              <a:t>#include &lt;</a:t>
            </a:r>
            <a:r>
              <a:rPr lang="en-US" altLang="ko-KR" sz="300" dirty="0" err="1"/>
              <a:t>iostream</a:t>
            </a:r>
            <a:r>
              <a:rPr lang="en-US" altLang="ko-KR" sz="300" dirty="0"/>
              <a:t>&gt;</a:t>
            </a:r>
          </a:p>
          <a:p>
            <a:r>
              <a:rPr lang="en-US" altLang="ko-KR" sz="300" dirty="0"/>
              <a:t>#include &lt;</a:t>
            </a:r>
            <a:r>
              <a:rPr lang="en-US" altLang="ko-KR" sz="300" dirty="0" err="1"/>
              <a:t>cmath</a:t>
            </a:r>
            <a:r>
              <a:rPr lang="en-US" altLang="ko-KR" sz="300" dirty="0"/>
              <a:t>&gt;</a:t>
            </a:r>
          </a:p>
          <a:p>
            <a:r>
              <a:rPr lang="en-US" altLang="ko-KR" sz="300" dirty="0"/>
              <a:t>#include &lt;GL/</a:t>
            </a:r>
            <a:r>
              <a:rPr lang="en-US" altLang="ko-KR" sz="300" dirty="0" err="1"/>
              <a:t>glut.h</a:t>
            </a:r>
            <a:r>
              <a:rPr lang="en-US" altLang="ko-KR" sz="300" dirty="0"/>
              <a:t>&gt;</a:t>
            </a:r>
          </a:p>
          <a:p>
            <a:endParaRPr lang="ko-KR" altLang="en-US" sz="300" dirty="0"/>
          </a:p>
          <a:p>
            <a:r>
              <a:rPr lang="en-US" altLang="ko-KR" sz="300" dirty="0"/>
              <a:t>#define PI 3.14159265358979324</a:t>
            </a:r>
          </a:p>
          <a:p>
            <a:endParaRPr lang="ko-KR" altLang="en-US" sz="300" dirty="0"/>
          </a:p>
          <a:p>
            <a:r>
              <a:rPr lang="en-US" altLang="ko-KR" sz="300" dirty="0"/>
              <a:t>using namespace </a:t>
            </a:r>
            <a:r>
              <a:rPr lang="en-US" altLang="ko-KR" sz="300" dirty="0" err="1"/>
              <a:t>std</a:t>
            </a:r>
            <a:r>
              <a:rPr lang="en-US" altLang="ko-KR" sz="300" dirty="0"/>
              <a:t>;</a:t>
            </a:r>
          </a:p>
          <a:p>
            <a:endParaRPr lang="ko-KR" altLang="en-US" sz="300" dirty="0"/>
          </a:p>
          <a:p>
            <a:r>
              <a:rPr lang="en-US" altLang="ko-KR" sz="300" dirty="0"/>
              <a:t>// </a:t>
            </a:r>
            <a:r>
              <a:rPr lang="en-US" altLang="ko-KR" sz="300" dirty="0" err="1"/>
              <a:t>Globals</a:t>
            </a:r>
            <a:r>
              <a:rPr lang="en-US" altLang="ko-KR" sz="300" dirty="0"/>
              <a:t>. </a:t>
            </a:r>
          </a:p>
          <a:p>
            <a:r>
              <a:rPr lang="en-US" altLang="ko-KR" sz="300" dirty="0"/>
              <a:t>static float </a:t>
            </a:r>
            <a:r>
              <a:rPr lang="en-US" altLang="ko-KR" sz="300" dirty="0" err="1"/>
              <a:t>latAngle</a:t>
            </a:r>
            <a:r>
              <a:rPr lang="en-US" altLang="ko-KR" sz="300" dirty="0"/>
              <a:t> = 0.0; // Latitudinal angle.</a:t>
            </a:r>
          </a:p>
          <a:p>
            <a:r>
              <a:rPr lang="en-US" altLang="ko-KR" sz="300" dirty="0"/>
              <a:t>static float </a:t>
            </a:r>
            <a:r>
              <a:rPr lang="en-US" altLang="ko-KR" sz="300" dirty="0" err="1"/>
              <a:t>longAngle</a:t>
            </a:r>
            <a:r>
              <a:rPr lang="en-US" altLang="ko-KR" sz="300" dirty="0"/>
              <a:t> = 0.0; // Longitudinal angle.</a:t>
            </a:r>
          </a:p>
          <a:p>
            <a:r>
              <a:rPr lang="en-US" altLang="ko-KR" sz="300" dirty="0"/>
              <a:t>static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isAnimate</a:t>
            </a:r>
            <a:r>
              <a:rPr lang="en-US" altLang="ko-KR" sz="300" dirty="0"/>
              <a:t> = 0; // Animated?</a:t>
            </a:r>
          </a:p>
          <a:p>
            <a:r>
              <a:rPr lang="en-US" altLang="ko-KR" sz="300" dirty="0"/>
              <a:t>static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animationPeriod</a:t>
            </a:r>
            <a:r>
              <a:rPr lang="en-US" altLang="ko-KR" sz="300" dirty="0"/>
              <a:t> = 75; // Time interval between frames.</a:t>
            </a:r>
          </a:p>
          <a:p>
            <a:r>
              <a:rPr lang="en-US" altLang="ko-KR" sz="300" dirty="0"/>
              <a:t>static float </a:t>
            </a:r>
            <a:r>
              <a:rPr lang="en-US" altLang="ko-KR" sz="300" dirty="0" err="1"/>
              <a:t>xVal</a:t>
            </a:r>
            <a:r>
              <a:rPr lang="en-US" altLang="ko-KR" sz="300" dirty="0"/>
              <a:t> = 0.0, </a:t>
            </a:r>
            <a:r>
              <a:rPr lang="en-US" altLang="ko-KR" sz="300" dirty="0" err="1"/>
              <a:t>zVal</a:t>
            </a:r>
            <a:r>
              <a:rPr lang="en-US" altLang="ko-KR" sz="300" dirty="0"/>
              <a:t> = 12.0; // Displacement parameters of disc.</a:t>
            </a:r>
          </a:p>
          <a:p>
            <a:endParaRPr lang="ko-KR" altLang="en-US" sz="300" dirty="0"/>
          </a:p>
          <a:p>
            <a:r>
              <a:rPr lang="en-US" altLang="ko-KR" sz="300" dirty="0"/>
              <a:t>// Draw ball flying around torus.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drawFlyingBallAndTorus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(0.0, 10.0, -15.0);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(90.0, 1.0, 0.0, 0.0);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Fixed torus.</a:t>
            </a:r>
          </a:p>
          <a:p>
            <a:r>
              <a:rPr lang="en-US" altLang="ko-KR" sz="300" dirty="0"/>
              <a:t>   glColor4f(0.0, 1.0, 0.0, 1.0); // High alpha for opacity.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glutSolidTorus</a:t>
            </a:r>
            <a:r>
              <a:rPr lang="en-US" altLang="ko-KR" sz="300" dirty="0"/>
              <a:t>(2.0, 12.0, 80, 80);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   // Begin revolving ball.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</a:t>
            </a:r>
            <a:r>
              <a:rPr lang="en-US" altLang="ko-KR" sz="300" dirty="0" err="1"/>
              <a:t>longAngle</a:t>
            </a:r>
            <a:r>
              <a:rPr lang="en-US" altLang="ko-KR" sz="300" dirty="0"/>
              <a:t>, 0.0, 0.0, 1.0);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(12.0, 0.0,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</a:t>
            </a:r>
            <a:r>
              <a:rPr lang="en-US" altLang="ko-KR" sz="300" dirty="0" err="1"/>
              <a:t>latAngle</a:t>
            </a:r>
            <a:r>
              <a:rPr lang="en-US" altLang="ko-KR" sz="300" dirty="0"/>
              <a:t>, 0.0, 1.0,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(-12.0, 0.0, 0.0);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(20.0, 0.0, 0.0);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glColor4f(0.0, 0.0, 1.0, 1.0); // High alpha for opacity.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glutSolidSphere</a:t>
            </a:r>
            <a:r>
              <a:rPr lang="en-US" altLang="ko-KR" sz="300" dirty="0"/>
              <a:t>(2.0, 20, 20);</a:t>
            </a:r>
          </a:p>
          <a:p>
            <a:r>
              <a:rPr lang="en-US" altLang="ko-KR" sz="300" dirty="0"/>
              <a:t>   // End revolving ball.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Draw reflective disc centered at the input position.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drawReflectiveDisc</a:t>
            </a:r>
            <a:r>
              <a:rPr lang="en-US" altLang="ko-KR" sz="300" dirty="0"/>
              <a:t>(float x, float z)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(x, 0.0, z);</a:t>
            </a:r>
          </a:p>
          <a:p>
            <a:r>
              <a:rPr lang="en-US" altLang="ko-KR" sz="300" dirty="0"/>
              <a:t>   glColor4f(0.0, 0.0, 0.0, 0.5); // Low alpha for blending.</a:t>
            </a:r>
          </a:p>
          <a:p>
            <a:r>
              <a:rPr lang="en-US" altLang="ko-KR" sz="300" dirty="0"/>
              <a:t>   glNormal3f(0.0, 1.0,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glBegin</a:t>
            </a:r>
            <a:r>
              <a:rPr lang="en-US" altLang="ko-KR" sz="300" dirty="0"/>
              <a:t>(GL_POLYGON);</a:t>
            </a:r>
          </a:p>
          <a:p>
            <a:r>
              <a:rPr lang="nn-NO" altLang="ko-KR" sz="300" dirty="0"/>
              <a:t>      for(int i = 0; i &lt; 100; ++i)</a:t>
            </a:r>
          </a:p>
          <a:p>
            <a:r>
              <a:rPr lang="ko-KR" altLang="en-US" sz="300" dirty="0"/>
              <a:t>	  </a:t>
            </a:r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      float t = 2*PI*</a:t>
            </a:r>
            <a:r>
              <a:rPr lang="en-US" altLang="ko-KR" sz="300" dirty="0" err="1"/>
              <a:t>i</a:t>
            </a:r>
            <a:r>
              <a:rPr lang="en-US" altLang="ko-KR" sz="300" dirty="0"/>
              <a:t>/100;</a:t>
            </a:r>
          </a:p>
          <a:p>
            <a:r>
              <a:rPr lang="en-US" altLang="ko-KR" sz="300" dirty="0"/>
              <a:t>         glVertex3f(7.5*sin(t), 0.0, 7.5*cos(t));</a:t>
            </a:r>
          </a:p>
          <a:p>
            <a:r>
              <a:rPr lang="ko-KR" altLang="en-US" sz="300" dirty="0"/>
              <a:t>	  </a:t>
            </a:r>
            <a:r>
              <a:rPr lang="en-US" altLang="ko-KR" sz="300" dirty="0"/>
              <a:t>}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glEnd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r>
              <a:rPr lang="ko-KR" altLang="en-US" sz="300" dirty="0"/>
              <a:t> </a:t>
            </a:r>
          </a:p>
          <a:p>
            <a:r>
              <a:rPr lang="en-US" altLang="ko-KR" sz="300" dirty="0"/>
              <a:t>// Timer function.</a:t>
            </a:r>
          </a:p>
          <a:p>
            <a:r>
              <a:rPr lang="en-US" altLang="ko-KR" sz="300" dirty="0"/>
              <a:t>void animate(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value)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if (</a:t>
            </a:r>
            <a:r>
              <a:rPr lang="en-US" altLang="ko-KR" sz="300" dirty="0" err="1"/>
              <a:t>isAnimate</a:t>
            </a:r>
            <a:r>
              <a:rPr lang="en-US" altLang="ko-KR" sz="300" dirty="0"/>
              <a:t>) 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   </a:t>
            </a:r>
            <a:r>
              <a:rPr lang="en-US" altLang="ko-KR" sz="300" dirty="0" err="1"/>
              <a:t>latAngle</a:t>
            </a:r>
            <a:r>
              <a:rPr lang="en-US" altLang="ko-KR" sz="300" dirty="0"/>
              <a:t> += 5.0;</a:t>
            </a:r>
          </a:p>
          <a:p>
            <a:r>
              <a:rPr lang="en-US" altLang="ko-KR" sz="300" dirty="0"/>
              <a:t>	  if (</a:t>
            </a:r>
            <a:r>
              <a:rPr lang="en-US" altLang="ko-KR" sz="300" dirty="0" err="1"/>
              <a:t>latAngle</a:t>
            </a:r>
            <a:r>
              <a:rPr lang="en-US" altLang="ko-KR" sz="300" dirty="0"/>
              <a:t> &gt; 360.0) </a:t>
            </a:r>
            <a:r>
              <a:rPr lang="en-US" altLang="ko-KR" sz="300" dirty="0" err="1"/>
              <a:t>latAngle</a:t>
            </a:r>
            <a:r>
              <a:rPr lang="en-US" altLang="ko-KR" sz="300" dirty="0"/>
              <a:t> -= 360.0;</a:t>
            </a:r>
          </a:p>
          <a:p>
            <a:r>
              <a:rPr lang="en-US" altLang="ko-KR" sz="300" dirty="0"/>
              <a:t>      </a:t>
            </a:r>
            <a:r>
              <a:rPr lang="en-US" altLang="ko-KR" sz="300" dirty="0" err="1"/>
              <a:t>longAngle</a:t>
            </a:r>
            <a:r>
              <a:rPr lang="en-US" altLang="ko-KR" sz="300" dirty="0"/>
              <a:t> += 1.0;</a:t>
            </a:r>
          </a:p>
          <a:p>
            <a:r>
              <a:rPr lang="en-US" altLang="ko-KR" sz="300" dirty="0"/>
              <a:t>	  if (</a:t>
            </a:r>
            <a:r>
              <a:rPr lang="en-US" altLang="ko-KR" sz="300" dirty="0" err="1"/>
              <a:t>longAngle</a:t>
            </a:r>
            <a:r>
              <a:rPr lang="en-US" altLang="ko-KR" sz="300" dirty="0"/>
              <a:t> &gt; 360.0) </a:t>
            </a:r>
            <a:r>
              <a:rPr lang="en-US" altLang="ko-KR" sz="300" dirty="0" err="1"/>
              <a:t>longAngle</a:t>
            </a:r>
            <a:r>
              <a:rPr lang="en-US" altLang="ko-KR" sz="300" dirty="0"/>
              <a:t> -= 360.0;</a:t>
            </a:r>
          </a:p>
          <a:p>
            <a:endParaRPr lang="ko-KR" altLang="en-US" sz="300" dirty="0"/>
          </a:p>
          <a:p>
            <a:r>
              <a:rPr lang="en-US" altLang="ko-KR" sz="300" dirty="0"/>
              <a:t>	  </a:t>
            </a:r>
            <a:r>
              <a:rPr lang="en-US" altLang="ko-KR" sz="300" dirty="0" err="1"/>
              <a:t>glutPostRedisplay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   </a:t>
            </a:r>
            <a:r>
              <a:rPr lang="en-US" altLang="ko-KR" sz="300" dirty="0" err="1"/>
              <a:t>glutTimerFunc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animationPeriod</a:t>
            </a:r>
            <a:r>
              <a:rPr lang="en-US" altLang="ko-KR" sz="300" dirty="0"/>
              <a:t>, animate, 1);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}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Initialization routine.</a:t>
            </a:r>
          </a:p>
          <a:p>
            <a:r>
              <a:rPr lang="en-US" altLang="ko-KR" sz="300" dirty="0"/>
              <a:t>void setup(void)</a:t>
            </a:r>
          </a:p>
          <a:p>
            <a:r>
              <a:rPr lang="en-US" altLang="ko-KR" sz="300" dirty="0"/>
              <a:t>{ 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glClearColor</a:t>
            </a:r>
            <a:r>
              <a:rPr lang="en-US" altLang="ko-KR" sz="300" dirty="0"/>
              <a:t>(1.0, 1.0, 1.0, 0.0);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(GL_DEPTH_TEST); // Enable depth testing.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Turn on OpenGL lighting.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(GL_LIGHTING);    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Light property vectors.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lightAmb</a:t>
            </a:r>
            <a:r>
              <a:rPr lang="en-US" altLang="ko-KR" sz="300" dirty="0"/>
              <a:t>[] = { 0.0, 0.0, 0.0, 1.0 };</a:t>
            </a:r>
          </a:p>
          <a:p>
            <a:r>
              <a:rPr lang="da-DK" altLang="ko-KR" sz="300" dirty="0"/>
              <a:t>   float lightDifAndSpec[] = { 1.0, 1.0, 1.0, 1.0 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lightPos</a:t>
            </a:r>
            <a:r>
              <a:rPr lang="en-US" altLang="ko-KR" sz="300" dirty="0"/>
              <a:t>[] = {0.0, 1.0, 0.0, 0.0 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globAmb</a:t>
            </a:r>
            <a:r>
              <a:rPr lang="en-US" altLang="ko-KR" sz="300" dirty="0"/>
              <a:t>[] = { 0.2, 0.2, 0.2, 1.0 };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Light properties.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GL_AMBIENT, </a:t>
            </a:r>
            <a:r>
              <a:rPr lang="en-US" altLang="ko-KR" sz="300" dirty="0" err="1"/>
              <a:t>lightAmb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GL_DIFFUSE, </a:t>
            </a:r>
            <a:r>
              <a:rPr lang="en-US" altLang="ko-KR" sz="300" dirty="0" err="1"/>
              <a:t>lightDifAndSpec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GL_SPECULAR, </a:t>
            </a:r>
            <a:r>
              <a:rPr lang="en-US" altLang="ko-KR" sz="300" dirty="0" err="1"/>
              <a:t>lightDifAndSpec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GL_POSITION, </a:t>
            </a:r>
            <a:r>
              <a:rPr lang="en-US" altLang="ko-KR" sz="300" dirty="0" err="1"/>
              <a:t>lightPos</a:t>
            </a:r>
            <a:r>
              <a:rPr lang="en-US" altLang="ko-KR" sz="300" dirty="0"/>
              <a:t>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(GL_LIGHT0); // Enable particular light source.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glLightModelfv</a:t>
            </a:r>
            <a:r>
              <a:rPr lang="en-US" altLang="ko-KR" sz="300" dirty="0"/>
              <a:t>(GL_LIGHT_MODEL_AMBIENT, </a:t>
            </a:r>
            <a:r>
              <a:rPr lang="en-US" altLang="ko-KR" sz="300" dirty="0" err="1"/>
              <a:t>globAmb</a:t>
            </a:r>
            <a:r>
              <a:rPr lang="en-US" altLang="ko-KR" sz="300" dirty="0"/>
              <a:t>); // Global ambient light.</a:t>
            </a:r>
          </a:p>
          <a:p>
            <a:endParaRPr lang="ko-KR" altLang="en-US" sz="300" dirty="0"/>
          </a:p>
          <a:p>
            <a:r>
              <a:rPr lang="en-US" altLang="ko-KR" sz="300" dirty="0"/>
              <a:t>	// Material property vectors.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matSpec</a:t>
            </a:r>
            <a:r>
              <a:rPr lang="en-US" altLang="ko-KR" sz="300" dirty="0"/>
              <a:t>[] = { 1.0, 1.0, 1.0, 1.0 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matShine</a:t>
            </a:r>
            <a:r>
              <a:rPr lang="en-US" altLang="ko-KR" sz="300" dirty="0"/>
              <a:t>[] = { 50.0 };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Material properties.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GL_SPECULAR, </a:t>
            </a:r>
            <a:r>
              <a:rPr lang="en-US" altLang="ko-KR" sz="300" dirty="0" err="1"/>
              <a:t>matSpec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GL_SHININESS, </a:t>
            </a:r>
            <a:r>
              <a:rPr lang="en-US" altLang="ko-KR" sz="300" dirty="0" err="1"/>
              <a:t>matShine</a:t>
            </a:r>
            <a:r>
              <a:rPr lang="en-US" altLang="ko-KR" sz="300" dirty="0"/>
              <a:t>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Enable color material mode.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(GL_COLOR_MATERIAL);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glColorMaterial</a:t>
            </a:r>
            <a:r>
              <a:rPr lang="en-US" altLang="ko-KR" sz="300" dirty="0"/>
              <a:t>(GL_FRONT, GL_AMBIENT_AND_DIFFUSE);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Cull back faces.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(GL_CULL_FACE);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glCullFace</a:t>
            </a:r>
            <a:r>
              <a:rPr lang="en-US" altLang="ko-KR" sz="300" dirty="0"/>
              <a:t>(GL_BACK);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(GL_BLEND); // Enable blending.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glBlendFunc</a:t>
            </a:r>
            <a:r>
              <a:rPr lang="en-US" altLang="ko-KR" sz="300" dirty="0"/>
              <a:t>(GL_SRC_ALPHA, GL_ONE_MINUS_SRC_ALPHA); // Specify blending parameters. 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glClearStencil</a:t>
            </a:r>
            <a:r>
              <a:rPr lang="en-US" altLang="ko-KR" sz="300" dirty="0"/>
              <a:t>(0); // Set clearing value for stencil buffer.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(GL_STENCIL_TEST); // Enable stencil testing.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Drawing routine.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i</a:t>
            </a:r>
            <a:r>
              <a:rPr lang="en-US" altLang="ko-KR" sz="300" dirty="0"/>
              <a:t> = 0;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Clear color, depth *and* stencil buffer.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</a:t>
            </a:r>
            <a:r>
              <a:rPr lang="en-US" altLang="ko-KR" sz="300" dirty="0"/>
              <a:t>(GL_COLOR_BUFFER_BIT | GL_DEPTH_BUFFER_BIT | GL_STENCIL_BUFFER_BIT);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gluLookAt</a:t>
            </a:r>
            <a:r>
              <a:rPr lang="en-US" altLang="ko-KR" sz="300" dirty="0"/>
              <a:t>(0.0, 5.0, 30.0, 0.0, 10.0, 0.0, 0.0, 1.0, 0.0);</a:t>
            </a:r>
          </a:p>
          <a:p>
            <a:r>
              <a:rPr lang="ko-KR" altLang="en-US" sz="300" dirty="0"/>
              <a:t> </a:t>
            </a:r>
          </a:p>
          <a:p>
            <a:r>
              <a:rPr lang="en-US" altLang="ko-KR" sz="300" dirty="0"/>
              <a:t>   // Disable writing of the frame and depth buffers as only the </a:t>
            </a:r>
          </a:p>
          <a:p>
            <a:r>
              <a:rPr lang="en-US" altLang="ko-KR" sz="300" dirty="0"/>
              <a:t>   // stencil buffer need be written next.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glColorMask</a:t>
            </a:r>
            <a:r>
              <a:rPr lang="en-US" altLang="ko-KR" sz="300" dirty="0"/>
              <a:t>(GL_FALSE, GL_FALSE, GL_FALSE, GL_FALSE);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glDepthMask</a:t>
            </a:r>
            <a:r>
              <a:rPr lang="en-US" altLang="ko-KR" sz="300" dirty="0"/>
              <a:t>(GL_FALSE);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// Create a mask of the disc in the stencil buffer - with 1's in the stencil tags corresponding</a:t>
            </a:r>
          </a:p>
          <a:p>
            <a:r>
              <a:rPr lang="en-US" altLang="ko-KR" sz="300" dirty="0"/>
              <a:t>   // to the disc and 0's elsewhere - by drawing the disc after setting </a:t>
            </a:r>
            <a:r>
              <a:rPr lang="en-US" altLang="ko-KR" sz="300" dirty="0" err="1"/>
              <a:t>glStencilFunc</a:t>
            </a:r>
            <a:r>
              <a:rPr lang="en-US" altLang="ko-KR" sz="300" dirty="0"/>
              <a:t>() and</a:t>
            </a:r>
          </a:p>
          <a:p>
            <a:r>
              <a:rPr lang="en-US" altLang="ko-KR" sz="300" dirty="0"/>
              <a:t>   // </a:t>
            </a:r>
            <a:r>
              <a:rPr lang="en-US" altLang="ko-KR" sz="300" dirty="0" err="1"/>
              <a:t>glStencilOp</a:t>
            </a:r>
            <a:r>
              <a:rPr lang="en-US" altLang="ko-KR" sz="300" dirty="0"/>
              <a:t>() appropriately.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glStencilFunc</a:t>
            </a:r>
            <a:r>
              <a:rPr lang="en-US" altLang="ko-KR" sz="300" dirty="0"/>
              <a:t>(GL_ALWAYS, 1, 1); // The stencil test always passes (the reference value and</a:t>
            </a:r>
          </a:p>
          <a:p>
            <a:r>
              <a:rPr lang="en-US" altLang="ko-KR" sz="300" dirty="0"/>
              <a:t>                                   // mask are both 1).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glStencilOp</a:t>
            </a:r>
            <a:r>
              <a:rPr lang="en-US" altLang="ko-KR" sz="300" dirty="0"/>
              <a:t>(GL_REPLACE, GL_REPLACE, GL_REPLACE); // In all cases replace the stencil tag</a:t>
            </a:r>
          </a:p>
          <a:p>
            <a:r>
              <a:rPr lang="en-US" altLang="ko-KR" sz="300" dirty="0"/>
              <a:t>                                                    // value with the reference value 1.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drawReflectiveDisc</a:t>
            </a:r>
            <a:r>
              <a:rPr lang="en-US" altLang="ko-KR" sz="300" dirty="0"/>
              <a:t>(</a:t>
            </a:r>
            <a:r>
              <a:rPr lang="en-US" altLang="ko-KR" sz="300" dirty="0" err="1"/>
              <a:t>xVal</a:t>
            </a:r>
            <a:r>
              <a:rPr lang="en-US" altLang="ko-KR" sz="300" dirty="0"/>
              <a:t>, </a:t>
            </a:r>
            <a:r>
              <a:rPr lang="en-US" altLang="ko-KR" sz="300" dirty="0" err="1"/>
              <a:t>zVal</a:t>
            </a:r>
            <a:r>
              <a:rPr lang="en-US" altLang="ko-KR" sz="300" dirty="0"/>
              <a:t>); // Draw the disc - as writing the frame and depth buffers </a:t>
            </a:r>
          </a:p>
          <a:p>
            <a:r>
              <a:rPr lang="en-US" altLang="ko-KR" sz="300" dirty="0"/>
              <a:t>                                   // has been disabled, only the stencil buffer is updated.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Enable writing of the frame and depth buffers - actually drawing now begins.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glColorMask</a:t>
            </a:r>
            <a:r>
              <a:rPr lang="en-US" altLang="ko-KR" sz="300" dirty="0"/>
              <a:t>(GL_TRUE, GL_TRUE, GL_TRUE, GL_TRUE);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glDepthMask</a:t>
            </a:r>
            <a:r>
              <a:rPr lang="en-US" altLang="ko-KR" sz="300" dirty="0"/>
              <a:t>(GL_TRUE);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For the reflections of the ball and torus drawing is allowed only in the</a:t>
            </a:r>
          </a:p>
          <a:p>
            <a:r>
              <a:rPr lang="en-US" altLang="ko-KR" sz="300" dirty="0"/>
              <a:t>   // area corresponding to the mask of the disc in the stencil buffer.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glStencilFunc</a:t>
            </a:r>
            <a:r>
              <a:rPr lang="en-US" altLang="ko-KR" sz="300" dirty="0"/>
              <a:t>(GL_EQUAL, 1, 1); // The stencil test passes only if the corresponding</a:t>
            </a:r>
          </a:p>
          <a:p>
            <a:r>
              <a:rPr lang="en-US" altLang="ko-KR" sz="300" dirty="0"/>
              <a:t>                                  // stencil buffer tag is 1.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glStencilOp</a:t>
            </a:r>
            <a:r>
              <a:rPr lang="en-US" altLang="ko-KR" sz="300" dirty="0"/>
              <a:t>(GL_KEEP, GL_KEEP, GL_KEEP); // The stencil buffer itself is not updated.	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Draw a reflection of the real ball and torus by flipping them about the </a:t>
            </a:r>
            <a:r>
              <a:rPr lang="en-US" altLang="ko-KR" sz="300" dirty="0" err="1"/>
              <a:t>xz</a:t>
            </a:r>
            <a:r>
              <a:rPr lang="en-US" altLang="ko-KR" sz="300" dirty="0"/>
              <a:t>-plane</a:t>
            </a:r>
          </a:p>
          <a:p>
            <a:r>
              <a:rPr lang="en-US" altLang="ko-KR" sz="300" dirty="0"/>
              <a:t>   // using a scaling transformation.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glScalef</a:t>
            </a:r>
            <a:r>
              <a:rPr lang="en-US" altLang="ko-KR" sz="300" dirty="0"/>
              <a:t>(1.0, -1.0, 1.0);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glFrontFace</a:t>
            </a:r>
            <a:r>
              <a:rPr lang="en-US" altLang="ko-KR" sz="300" dirty="0"/>
              <a:t>(GL_CW); // Because of reflection front-faces are drawn clockwise.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drawFlyingBallAndTorus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glFrontFace</a:t>
            </a:r>
            <a:r>
              <a:rPr lang="en-US" altLang="ko-KR" sz="300" dirty="0"/>
              <a:t>(GL_CCW);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// Blend the disc onto the reflection. Doesn't matter if the stencil test is still</a:t>
            </a:r>
          </a:p>
          <a:p>
            <a:r>
              <a:rPr lang="en-US" altLang="ko-KR" sz="300" dirty="0"/>
              <a:t>   // active as, by definition, the disc is drawn in the area of its own mask.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drawReflectiveDisc</a:t>
            </a:r>
            <a:r>
              <a:rPr lang="en-US" altLang="ko-KR" sz="300" dirty="0"/>
              <a:t>(</a:t>
            </a:r>
            <a:r>
              <a:rPr lang="en-US" altLang="ko-KR" sz="300" dirty="0" err="1"/>
              <a:t>xVal</a:t>
            </a:r>
            <a:r>
              <a:rPr lang="en-US" altLang="ko-KR" sz="300" dirty="0"/>
              <a:t>, </a:t>
            </a:r>
            <a:r>
              <a:rPr lang="en-US" altLang="ko-KR" sz="300" dirty="0" err="1"/>
              <a:t>zVal</a:t>
            </a:r>
            <a:r>
              <a:rPr lang="en-US" altLang="ko-KR" sz="300" dirty="0"/>
              <a:t>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The non-reflective floor is drawn outside the area corresponding to the disc.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glStencilFunc</a:t>
            </a:r>
            <a:r>
              <a:rPr lang="en-US" altLang="ko-KR" sz="300" dirty="0"/>
              <a:t>(GL_NOTEQUAL, 1, 1); // The stencil test passes only if the corresponding</a:t>
            </a:r>
          </a:p>
          <a:p>
            <a:r>
              <a:rPr lang="en-US" altLang="ko-KR" sz="300" dirty="0"/>
              <a:t>                                     // stencil buffer pixel is not 1.	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glStencilOp</a:t>
            </a:r>
            <a:r>
              <a:rPr lang="en-US" altLang="ko-KR" sz="300" dirty="0"/>
              <a:t>(GL_KEEP, GL_KEEP, GL_KEEP); // The stencil buffer itself is not updated.	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Draw a quad as the floor.</a:t>
            </a:r>
          </a:p>
          <a:p>
            <a:r>
              <a:rPr lang="en-US" altLang="ko-KR" sz="300" dirty="0"/>
              <a:t>   glColor4f(1.0, 0.0, 0.0, 1.0); // High alpha for opacity.</a:t>
            </a:r>
          </a:p>
          <a:p>
            <a:r>
              <a:rPr lang="en-US" altLang="ko-KR" sz="300" dirty="0"/>
              <a:t>   glNormal3f(0.0, 1.0,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glBegin</a:t>
            </a:r>
            <a:r>
              <a:rPr lang="en-US" altLang="ko-KR" sz="300" dirty="0"/>
              <a:t>(GL_POLYGON);</a:t>
            </a:r>
          </a:p>
          <a:p>
            <a:r>
              <a:rPr lang="en-US" altLang="ko-KR" sz="300" dirty="0"/>
              <a:t>      glVertex3f(-50.0, 0.0, -50.0);</a:t>
            </a:r>
          </a:p>
          <a:p>
            <a:r>
              <a:rPr lang="en-US" altLang="ko-KR" sz="300" dirty="0"/>
              <a:t>      glVertex3f(-50.0, 0.0, 50.0);</a:t>
            </a:r>
          </a:p>
          <a:p>
            <a:r>
              <a:rPr lang="en-US" altLang="ko-KR" sz="300" dirty="0"/>
              <a:t>      glVertex3f(50.0, 0.0, 50.0);</a:t>
            </a:r>
          </a:p>
          <a:p>
            <a:r>
              <a:rPr lang="en-US" altLang="ko-KR" sz="300" dirty="0"/>
              <a:t>      glVertex3f(50.0, 0.0, -50.0);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glEnd</a:t>
            </a:r>
            <a:r>
              <a:rPr lang="en-US" altLang="ko-KR" sz="300" dirty="0"/>
              <a:t>();</a:t>
            </a:r>
          </a:p>
          <a:p>
            <a:r>
              <a:rPr lang="ko-KR" altLang="en-US" sz="300" dirty="0"/>
              <a:t>  </a:t>
            </a:r>
          </a:p>
          <a:p>
            <a:r>
              <a:rPr lang="en-US" altLang="ko-KR" sz="300" dirty="0"/>
              <a:t>   // The real ball and torus are drawn without regard to the stencil buffer.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glStencilFunc</a:t>
            </a:r>
            <a:r>
              <a:rPr lang="en-US" altLang="ko-KR" sz="300" dirty="0"/>
              <a:t>(GL_ALWAYS, 1, 1); // The stencil test always passes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glStencilOp</a:t>
            </a:r>
            <a:r>
              <a:rPr lang="en-US" altLang="ko-KR" sz="300" dirty="0"/>
              <a:t>(GL_KEEP, GL_KEEP, GL_KEEP); // The stencil buffer itself is not updated.	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// Draw real ball and torus.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drawFlyingBallAndTorus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glutSwapBuffers</a:t>
            </a:r>
            <a:r>
              <a:rPr lang="en-US" altLang="ko-KR" sz="300" dirty="0"/>
              <a:t>();	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OpenGL window reshape routine.</a:t>
            </a:r>
          </a:p>
          <a:p>
            <a:r>
              <a:rPr lang="en-US" altLang="ko-KR" sz="300" dirty="0"/>
              <a:t>void resize(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w,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h)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glViewport</a:t>
            </a:r>
            <a:r>
              <a:rPr lang="en-US" altLang="ko-KR" sz="300" dirty="0"/>
              <a:t>(0, 0, w, h);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(GL_PROJECTION);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fi-FI" altLang="ko-KR" sz="300" dirty="0"/>
              <a:t>   glFrustum(-5.0, 5.0, -5.0, 5.0, 5.0, 100.0);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(GL_MODELVIEW);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Keyboard input processing routine.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keyInput</a:t>
            </a:r>
            <a:r>
              <a:rPr lang="en-US" altLang="ko-KR" sz="300" dirty="0"/>
              <a:t>(unsigned char key,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x,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y)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switch(key) 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   case 27:</a:t>
            </a:r>
          </a:p>
          <a:p>
            <a:r>
              <a:rPr lang="en-US" altLang="ko-KR" sz="300" dirty="0"/>
              <a:t>         exit(0);</a:t>
            </a:r>
          </a:p>
          <a:p>
            <a:r>
              <a:rPr lang="en-US" altLang="ko-KR" sz="300" dirty="0"/>
              <a:t>         break;</a:t>
            </a:r>
          </a:p>
          <a:p>
            <a:r>
              <a:rPr lang="en-US" altLang="ko-KR" sz="300" dirty="0"/>
              <a:t>	  case ' ': </a:t>
            </a:r>
          </a:p>
          <a:p>
            <a:r>
              <a:rPr lang="en-US" altLang="ko-KR" sz="300" dirty="0"/>
              <a:t>         if (</a:t>
            </a:r>
            <a:r>
              <a:rPr lang="en-US" altLang="ko-KR" sz="300" dirty="0" err="1"/>
              <a:t>isAnimate</a:t>
            </a:r>
            <a:r>
              <a:rPr lang="en-US" altLang="ko-KR" sz="300" dirty="0"/>
              <a:t>) </a:t>
            </a:r>
            <a:r>
              <a:rPr lang="en-US" altLang="ko-KR" sz="300" dirty="0" err="1"/>
              <a:t>isAnimate</a:t>
            </a:r>
            <a:r>
              <a:rPr lang="en-US" altLang="ko-KR" sz="300" dirty="0"/>
              <a:t> = 0;</a:t>
            </a:r>
          </a:p>
          <a:p>
            <a:r>
              <a:rPr lang="en-US" altLang="ko-KR" sz="300" dirty="0"/>
              <a:t>		 else </a:t>
            </a:r>
          </a:p>
          <a:p>
            <a:r>
              <a:rPr lang="ko-KR" altLang="en-US" sz="300" dirty="0"/>
              <a:t>		 </a:t>
            </a:r>
            <a:r>
              <a:rPr lang="en-US" altLang="ko-KR" sz="300" dirty="0"/>
              <a:t>{</a:t>
            </a:r>
          </a:p>
          <a:p>
            <a:r>
              <a:rPr lang="en-US" altLang="ko-KR" sz="300" dirty="0"/>
              <a:t>	        </a:t>
            </a:r>
            <a:r>
              <a:rPr lang="en-US" altLang="ko-KR" sz="300" dirty="0" err="1"/>
              <a:t>isAnimate</a:t>
            </a:r>
            <a:r>
              <a:rPr lang="en-US" altLang="ko-KR" sz="300" dirty="0"/>
              <a:t> = 1; </a:t>
            </a:r>
          </a:p>
          <a:p>
            <a:r>
              <a:rPr lang="en-US" altLang="ko-KR" sz="300" dirty="0"/>
              <a:t>			animate(1);</a:t>
            </a:r>
          </a:p>
          <a:p>
            <a:r>
              <a:rPr lang="ko-KR" altLang="en-US" sz="300" dirty="0"/>
              <a:t>		 </a:t>
            </a:r>
            <a:r>
              <a:rPr lang="en-US" altLang="ko-KR" sz="300" dirty="0"/>
              <a:t>}</a:t>
            </a:r>
          </a:p>
          <a:p>
            <a:r>
              <a:rPr lang="en-US" altLang="ko-KR" sz="300" dirty="0"/>
              <a:t>		 break;</a:t>
            </a:r>
          </a:p>
          <a:p>
            <a:r>
              <a:rPr lang="en-US" altLang="ko-KR" sz="300" dirty="0"/>
              <a:t>      default:</a:t>
            </a:r>
          </a:p>
          <a:p>
            <a:r>
              <a:rPr lang="en-US" altLang="ko-KR" sz="300" dirty="0"/>
              <a:t>         break;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}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Callback routine for non-ASCII key entry.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specialKeyInput</a:t>
            </a:r>
            <a:r>
              <a:rPr lang="en-US" altLang="ko-KR" sz="300" dirty="0"/>
              <a:t>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key,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x,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y)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if (key == GLUT_KEY_DOWN) </a:t>
            </a:r>
            <a:r>
              <a:rPr lang="en-US" altLang="ko-KR" sz="300" dirty="0" err="1"/>
              <a:t>zVal</a:t>
            </a:r>
            <a:r>
              <a:rPr lang="en-US" altLang="ko-KR" sz="300" dirty="0"/>
              <a:t> += 0.5;</a:t>
            </a:r>
          </a:p>
          <a:p>
            <a:r>
              <a:rPr lang="en-US" altLang="ko-KR" sz="300" dirty="0"/>
              <a:t>   if( key == GLUT_KEY_UP) </a:t>
            </a:r>
            <a:r>
              <a:rPr lang="en-US" altLang="ko-KR" sz="300" dirty="0" err="1"/>
              <a:t>zVal</a:t>
            </a:r>
            <a:r>
              <a:rPr lang="en-US" altLang="ko-KR" sz="300" dirty="0"/>
              <a:t> -= 0.5;</a:t>
            </a:r>
          </a:p>
          <a:p>
            <a:r>
              <a:rPr lang="en-US" altLang="ko-KR" sz="300" dirty="0"/>
              <a:t>   if (key == GLUT_KEY_RIGHT) </a:t>
            </a:r>
            <a:r>
              <a:rPr lang="en-US" altLang="ko-KR" sz="300" dirty="0" err="1"/>
              <a:t>xVal</a:t>
            </a:r>
            <a:r>
              <a:rPr lang="en-US" altLang="ko-KR" sz="300" dirty="0"/>
              <a:t> += 0.5;</a:t>
            </a:r>
          </a:p>
          <a:p>
            <a:r>
              <a:rPr lang="en-US" altLang="ko-KR" sz="300" dirty="0"/>
              <a:t>   if( key == GLUT_KEY_LEFT) </a:t>
            </a:r>
            <a:r>
              <a:rPr lang="en-US" altLang="ko-KR" sz="300" dirty="0" err="1"/>
              <a:t>xVal</a:t>
            </a:r>
            <a:r>
              <a:rPr lang="en-US" altLang="ko-KR" sz="300" dirty="0"/>
              <a:t> -= 0.5;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glutPostRedisplay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Routine to output interaction instructions to the C++ window.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printInteraction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cout</a:t>
            </a:r>
            <a:r>
              <a:rPr lang="en-US" altLang="ko-KR" sz="300" dirty="0"/>
              <a:t> &lt;&lt; "Interaction:" &lt;&lt; </a:t>
            </a:r>
            <a:r>
              <a:rPr lang="en-US" altLang="ko-KR" sz="300" dirty="0" err="1"/>
              <a:t>endl</a:t>
            </a:r>
            <a:r>
              <a:rPr lang="en-US" altLang="ko-KR" sz="300" dirty="0"/>
              <a:t>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cout</a:t>
            </a:r>
            <a:r>
              <a:rPr lang="en-US" altLang="ko-KR" sz="300" dirty="0"/>
              <a:t> &lt;&lt; "Press space to toggle between animation on and off." &lt;&lt; </a:t>
            </a:r>
            <a:r>
              <a:rPr lang="en-US" altLang="ko-KR" sz="300" dirty="0" err="1"/>
              <a:t>endl</a:t>
            </a:r>
            <a:endParaRPr lang="en-US" altLang="ko-KR" sz="300" dirty="0"/>
          </a:p>
          <a:p>
            <a:r>
              <a:rPr lang="en-US" altLang="ko-KR" sz="300" dirty="0"/>
              <a:t>	    &lt;&lt; "Press the arrow keys to move the reflective disc." &lt;&lt; </a:t>
            </a:r>
            <a:r>
              <a:rPr lang="en-US" altLang="ko-KR" sz="300" dirty="0" err="1"/>
              <a:t>endl</a:t>
            </a:r>
            <a:r>
              <a:rPr lang="en-US" altLang="ko-KR" sz="300" dirty="0"/>
              <a:t>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Main routine.</a:t>
            </a:r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 main(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char **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 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printInteraction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</a:t>
            </a:r>
            <a:r>
              <a:rPr lang="en-US" altLang="ko-KR" sz="300" dirty="0"/>
              <a:t>(&amp;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glutInitDisplayMode</a:t>
            </a:r>
            <a:r>
              <a:rPr lang="en-US" altLang="ko-KR" sz="300" dirty="0"/>
              <a:t>(GLUT_DOUBLE | GLUT_RGBA | GLUT_DEPTH | GLUT_STENCIL); // Note stencil buffer initialized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glutInitWindowSize</a:t>
            </a:r>
            <a:r>
              <a:rPr lang="en-US" altLang="ko-KR" sz="300" dirty="0"/>
              <a:t>(500, 500);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glutInitWindowPosition</a:t>
            </a:r>
            <a:r>
              <a:rPr lang="en-US" altLang="ko-KR" sz="300" dirty="0"/>
              <a:t>(100, 100);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glutCreateWindow</a:t>
            </a:r>
            <a:r>
              <a:rPr lang="en-US" altLang="ko-KR" sz="300" dirty="0"/>
              <a:t>("ballAndTorusStenciled.cpp");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glutDisplayFunc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glutReshapeFunc</a:t>
            </a:r>
            <a:r>
              <a:rPr lang="en-US" altLang="ko-KR" sz="300" dirty="0"/>
              <a:t>(resize);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glutKeyboardFunc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keyInput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glutSpecialFunc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specialKeyInput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setup(); 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glutMainLoop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639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4. Depth buffer test</a:t>
            </a:r>
          </a:p>
          <a:p>
            <a:r>
              <a:rPr lang="ko-KR" altLang="en-US" sz="2400" dirty="0" smtClean="0"/>
              <a:t>깊이 버퍼 테스트란 시점에 가까운 </a:t>
            </a:r>
            <a:r>
              <a:rPr lang="en-US" altLang="ko-KR" sz="2400" dirty="0" smtClean="0"/>
              <a:t>fragment</a:t>
            </a:r>
            <a:r>
              <a:rPr lang="ko-KR" altLang="en-US" sz="2400" dirty="0" smtClean="0"/>
              <a:t>가 멀리 있는 </a:t>
            </a:r>
            <a:r>
              <a:rPr lang="en-US" altLang="ko-KR" sz="2400" dirty="0" smtClean="0"/>
              <a:t>fragment</a:t>
            </a:r>
            <a:r>
              <a:rPr lang="ko-KR" altLang="en-US" sz="2400" dirty="0" smtClean="0"/>
              <a:t>를 가려 가까운 </a:t>
            </a:r>
            <a:r>
              <a:rPr lang="en-US" altLang="ko-KR" sz="2400" dirty="0" smtClean="0"/>
              <a:t>fragment</a:t>
            </a:r>
            <a:r>
              <a:rPr lang="ko-KR" altLang="en-US" sz="2400" dirty="0" smtClean="0"/>
              <a:t>의 깊이가 버퍼에 기록되는 것을 말한다</a:t>
            </a:r>
            <a:endParaRPr lang="en-US" altLang="ko-KR" sz="2400" dirty="0" smtClean="0"/>
          </a:p>
          <a:p>
            <a:r>
              <a:rPr lang="ko-KR" altLang="en-US" sz="2400" dirty="0" smtClean="0"/>
              <a:t>이는 주로 </a:t>
            </a:r>
            <a:r>
              <a:rPr lang="ko-KR" altLang="en-US" sz="2400" dirty="0" err="1" smtClean="0"/>
              <a:t>은면</a:t>
            </a:r>
            <a:r>
              <a:rPr lang="ko-KR" altLang="en-US" sz="2400" dirty="0" smtClean="0"/>
              <a:t> 제거 작업에 사용된다</a:t>
            </a:r>
            <a:endParaRPr lang="en-US" altLang="ko-KR" sz="2400" dirty="0"/>
          </a:p>
          <a:p>
            <a:r>
              <a:rPr lang="ko-KR" altLang="en-US" sz="2400" dirty="0" smtClean="0"/>
              <a:t>이러한 기본 논리를 적용하려면 </a:t>
            </a:r>
            <a:r>
              <a:rPr lang="en-US" altLang="ko-KR" sz="2400" dirty="0" err="1" smtClean="0"/>
              <a:t>glEnable</a:t>
            </a:r>
            <a:r>
              <a:rPr lang="en-US" altLang="ko-KR" sz="2400" dirty="0" smtClean="0"/>
              <a:t>(GL_DEPTH_TEST)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함수를 호출해야 한다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0688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Depth buffer </a:t>
            </a:r>
            <a:r>
              <a:rPr lang="en-US" altLang="ko-KR" sz="2000" dirty="0" smtClean="0"/>
              <a:t>test</a:t>
            </a:r>
            <a:r>
              <a:rPr lang="ko-KR" altLang="en-US" sz="2000" dirty="0" smtClean="0"/>
              <a:t>에는 아래 그림과 같이 평행한 여러 개의 </a:t>
            </a:r>
            <a:r>
              <a:rPr lang="en-US" altLang="ko-KR" sz="2000" dirty="0" smtClean="0"/>
              <a:t>ray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viewer</a:t>
            </a:r>
            <a:r>
              <a:rPr lang="ko-KR" altLang="en-US" sz="2000" dirty="0" smtClean="0"/>
              <a:t>로 부터 발사되어 나가는 것으로 가정한다</a:t>
            </a:r>
            <a:endParaRPr lang="en-US" altLang="ko-KR" sz="2000" dirty="0" smtClean="0"/>
          </a:p>
          <a:p>
            <a:r>
              <a:rPr lang="ko-KR" altLang="en-US" sz="2000" dirty="0" smtClean="0"/>
              <a:t>각 </a:t>
            </a:r>
            <a:r>
              <a:rPr lang="en-US" altLang="ko-KR" sz="2000" dirty="0" smtClean="0"/>
              <a:t>ray</a:t>
            </a:r>
            <a:r>
              <a:rPr lang="ko-KR" altLang="en-US" sz="2000" dirty="0" smtClean="0"/>
              <a:t>마다 서로 다른 </a:t>
            </a:r>
            <a:r>
              <a:rPr lang="ko-KR" altLang="en-US" sz="2000" dirty="0" err="1" smtClean="0"/>
              <a:t>화소를</a:t>
            </a:r>
            <a:r>
              <a:rPr lang="ko-KR" altLang="en-US" sz="2000" dirty="0" smtClean="0"/>
              <a:t> 통과하므로 광선의 수는 화면의 </a:t>
            </a:r>
            <a:r>
              <a:rPr lang="ko-KR" altLang="en-US" sz="2000" dirty="0" err="1" smtClean="0"/>
              <a:t>화소</a:t>
            </a:r>
            <a:r>
              <a:rPr lang="ko-KR" altLang="en-US" sz="2000" dirty="0" smtClean="0"/>
              <a:t> 수와 동일하다</a:t>
            </a:r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Viewer</a:t>
            </a:r>
            <a:r>
              <a:rPr lang="ko-KR" altLang="en-US" sz="2000" dirty="0" smtClean="0">
                <a:solidFill>
                  <a:srgbClr val="FF0000"/>
                </a:solidFill>
              </a:rPr>
              <a:t>로부터 나가는 </a:t>
            </a:r>
            <a:r>
              <a:rPr lang="en-US" altLang="ko-KR" sz="2000" dirty="0">
                <a:solidFill>
                  <a:srgbClr val="FF0000"/>
                </a:solidFill>
              </a:rPr>
              <a:t>r</a:t>
            </a:r>
            <a:r>
              <a:rPr lang="en-US" altLang="ko-KR" sz="2000" dirty="0" smtClean="0">
                <a:solidFill>
                  <a:srgbClr val="FF0000"/>
                </a:solidFill>
              </a:rPr>
              <a:t>ay</a:t>
            </a:r>
            <a:r>
              <a:rPr lang="ko-KR" altLang="en-US" sz="2000" dirty="0" smtClean="0">
                <a:solidFill>
                  <a:srgbClr val="FF0000"/>
                </a:solidFill>
              </a:rPr>
              <a:t>가 만나는 첫 물체 면의 색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즉</a:t>
            </a:r>
            <a:r>
              <a:rPr lang="en-US" altLang="ko-KR" sz="2000" dirty="0" smtClean="0">
                <a:solidFill>
                  <a:srgbClr val="FF0000"/>
                </a:solidFill>
              </a:rPr>
              <a:t>, viewer</a:t>
            </a:r>
            <a:r>
              <a:rPr lang="ko-KR" altLang="en-US" sz="2000" dirty="0" smtClean="0">
                <a:solidFill>
                  <a:srgbClr val="FF0000"/>
                </a:solidFill>
              </a:rPr>
              <a:t>와 가장 가까운 물체 면의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색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</a:rPr>
              <a:t>이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화소의</a:t>
            </a:r>
            <a:r>
              <a:rPr lang="ko-KR" altLang="en-US" sz="2000" dirty="0" smtClean="0">
                <a:solidFill>
                  <a:srgbClr val="FF0000"/>
                </a:solidFill>
              </a:rPr>
              <a:t> 색이 된다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Z-buffer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(depth buffer)</a:t>
            </a:r>
            <a:r>
              <a:rPr lang="ko-KR" altLang="en-US" sz="2000" dirty="0" smtClean="0"/>
              <a:t>란 모든 개별 </a:t>
            </a:r>
            <a:r>
              <a:rPr lang="ko-KR" altLang="en-US" sz="2000" dirty="0" err="1" smtClean="0"/>
              <a:t>화소에</a:t>
            </a:r>
            <a:r>
              <a:rPr lang="ko-KR" altLang="en-US" sz="2000" dirty="0" smtClean="0"/>
              <a:t> 대해 현재 </a:t>
            </a:r>
            <a:r>
              <a:rPr lang="en-US" altLang="ko-KR" sz="2000" dirty="0" smtClean="0"/>
              <a:t>ray</a:t>
            </a:r>
            <a:r>
              <a:rPr lang="ko-KR" altLang="en-US" sz="2000" dirty="0" smtClean="0"/>
              <a:t>와 교차된 물체의 깊이 정보를 저장하고 있는 메모리를 말한다 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6" name="Picture 7" descr="UNI00000da800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51514"/>
            <a:ext cx="5648028" cy="227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8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Fragment </a:t>
            </a:r>
            <a:r>
              <a:rPr lang="ko-KR" altLang="en-US" sz="2400" dirty="0" smtClean="0"/>
              <a:t>연산에서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test</a:t>
            </a:r>
            <a:r>
              <a:rPr lang="ko-KR" altLang="en-US" sz="2400" dirty="0" smtClean="0"/>
              <a:t>를 모두 통과하면 마지막 단계인 </a:t>
            </a:r>
            <a:r>
              <a:rPr lang="en-US" altLang="ko-KR" sz="2400" dirty="0" smtClean="0"/>
              <a:t>blending, dithering, logical operations</a:t>
            </a:r>
            <a:r>
              <a:rPr lang="ko-KR" altLang="en-US" sz="2400" dirty="0" smtClean="0"/>
              <a:t>가 실행된다 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2611491"/>
            <a:ext cx="6477000" cy="35087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2819400" y="4876800"/>
            <a:ext cx="3581400" cy="1219200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4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Blending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070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아래 그림과 같이 원래 배경이 파란색이고 새로운 물체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삼각형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색이 빨간색이라고 하자</a:t>
            </a:r>
            <a:endParaRPr lang="en-US" altLang="ko-KR" sz="1800" dirty="0" smtClean="0"/>
          </a:p>
          <a:p>
            <a:r>
              <a:rPr lang="ko-KR" altLang="en-US" sz="1800" dirty="0" smtClean="0"/>
              <a:t>이 때 새로운 물체가 투명하다 </a:t>
            </a:r>
            <a:r>
              <a:rPr lang="en-US" altLang="ko-KR" sz="1800" dirty="0"/>
              <a:t>(transparent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의미는 </a:t>
            </a:r>
            <a:r>
              <a:rPr lang="en-US" altLang="ko-KR" sz="1800" dirty="0"/>
              <a:t>? </a:t>
            </a:r>
          </a:p>
          <a:p>
            <a:r>
              <a:rPr lang="ko-KR" altLang="en-US" sz="1800" dirty="0" smtClean="0"/>
              <a:t>물체 뒤의 색이  보인다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불투명하다 </a:t>
            </a:r>
            <a:r>
              <a:rPr lang="en-US" altLang="ko-KR" sz="1800" dirty="0" smtClean="0"/>
              <a:t>(opaque)</a:t>
            </a:r>
            <a:r>
              <a:rPr lang="ko-KR" altLang="en-US" sz="1800" dirty="0" smtClean="0"/>
              <a:t>의 의미는</a:t>
            </a:r>
            <a:r>
              <a:rPr lang="en-US" altLang="ko-KR" sz="1800" dirty="0" smtClean="0"/>
              <a:t>?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투명도는 </a:t>
            </a:r>
            <a:r>
              <a:rPr lang="en-US" altLang="ko-KR" sz="1800" dirty="0">
                <a:solidFill>
                  <a:srgbClr val="FF0000"/>
                </a:solidFill>
              </a:rPr>
              <a:t>(R,G,B,A)</a:t>
            </a:r>
            <a:r>
              <a:rPr lang="ko-KR" altLang="en-US" sz="1800" dirty="0">
                <a:solidFill>
                  <a:srgbClr val="FF0000"/>
                </a:solidFill>
              </a:rPr>
              <a:t>에서 </a:t>
            </a:r>
            <a:r>
              <a:rPr lang="en-US" altLang="ko-KR" sz="1800" dirty="0">
                <a:solidFill>
                  <a:srgbClr val="FF0000"/>
                </a:solidFill>
              </a:rPr>
              <a:t>A, Alpha</a:t>
            </a:r>
            <a:r>
              <a:rPr lang="ko-KR" altLang="en-US" sz="1800" dirty="0">
                <a:solidFill>
                  <a:srgbClr val="FF0000"/>
                </a:solidFill>
              </a:rPr>
              <a:t>값이라 하고 </a:t>
            </a:r>
            <a:r>
              <a:rPr lang="en-US" altLang="ko-KR" sz="1800" dirty="0">
                <a:solidFill>
                  <a:srgbClr val="FF0000"/>
                </a:solidFill>
              </a:rPr>
              <a:t>[0, 1]</a:t>
            </a:r>
            <a:r>
              <a:rPr lang="ko-KR" altLang="en-US" sz="1800" dirty="0">
                <a:solidFill>
                  <a:srgbClr val="FF0000"/>
                </a:solidFill>
              </a:rPr>
              <a:t>사이 값을 갖는다 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Alpha</a:t>
            </a:r>
            <a:r>
              <a:rPr lang="ko-KR" altLang="en-US" sz="1800" dirty="0"/>
              <a:t>값이 </a:t>
            </a:r>
            <a:r>
              <a:rPr lang="en-US" altLang="ko-KR" sz="1800" dirty="0" smtClean="0"/>
              <a:t>1 (100%)</a:t>
            </a:r>
            <a:r>
              <a:rPr lang="ko-KR" altLang="en-US" sz="1800" dirty="0" smtClean="0"/>
              <a:t>에 </a:t>
            </a:r>
            <a:r>
              <a:rPr lang="ko-KR" altLang="en-US" sz="1800" dirty="0"/>
              <a:t>가까울 수록 불투명하다고 한다 </a:t>
            </a:r>
            <a:endParaRPr lang="en-US" altLang="ko-KR" sz="1800" dirty="0"/>
          </a:p>
          <a:p>
            <a:r>
              <a:rPr lang="ko-KR" altLang="en-US" sz="1800" dirty="0" smtClean="0"/>
              <a:t>반대로 </a:t>
            </a:r>
            <a:r>
              <a:rPr lang="en-US" altLang="ko-KR" sz="1800" dirty="0" smtClean="0"/>
              <a:t>Alpha</a:t>
            </a:r>
            <a:r>
              <a:rPr lang="ko-KR" altLang="en-US" sz="1800" dirty="0" smtClean="0"/>
              <a:t>값이 </a:t>
            </a:r>
            <a:r>
              <a:rPr lang="en-US" altLang="ko-KR" sz="1800" dirty="0" smtClean="0"/>
              <a:t>0 (0%)</a:t>
            </a:r>
            <a:r>
              <a:rPr lang="ko-KR" altLang="en-US" sz="1800" dirty="0" smtClean="0"/>
              <a:t>이면 완전히 투명한 것이다</a:t>
            </a:r>
            <a:endParaRPr lang="en-US" altLang="ko-KR" sz="18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02" y="4648200"/>
            <a:ext cx="6070710" cy="13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7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그림은 새로운 물체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빨간색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의 </a:t>
            </a:r>
            <a:r>
              <a:rPr lang="ko-KR" altLang="en-US" sz="1800" dirty="0" smtClean="0">
                <a:solidFill>
                  <a:srgbClr val="FF0000"/>
                </a:solidFill>
              </a:rPr>
              <a:t>투명도 </a:t>
            </a:r>
            <a:r>
              <a:rPr lang="en-US" altLang="ko-KR" sz="1800" dirty="0" smtClean="0">
                <a:solidFill>
                  <a:srgbClr val="FF0000"/>
                </a:solidFill>
              </a:rPr>
              <a:t>(Alpha </a:t>
            </a:r>
            <a:r>
              <a:rPr lang="ko-KR" altLang="en-US" sz="1800" dirty="0" smtClean="0">
                <a:solidFill>
                  <a:srgbClr val="FF0000"/>
                </a:solidFill>
              </a:rPr>
              <a:t>값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ko-KR" altLang="en-US" sz="1800" dirty="0" smtClean="0"/>
              <a:t>에 따른 결과이다</a:t>
            </a:r>
            <a:endParaRPr lang="en-US" altLang="ko-KR" sz="1800" dirty="0" smtClean="0"/>
          </a:p>
          <a:p>
            <a:r>
              <a:rPr lang="en-US" altLang="ko-KR" sz="1800" dirty="0" smtClean="0"/>
              <a:t>Alpha=1.0 (100% </a:t>
            </a:r>
            <a:r>
              <a:rPr lang="ko-KR" altLang="en-US" sz="1800" dirty="0" smtClean="0"/>
              <a:t>불투명</a:t>
            </a:r>
            <a:r>
              <a:rPr lang="en-US" altLang="ko-KR" sz="1800" dirty="0" smtClean="0"/>
              <a:t>): </a:t>
            </a:r>
            <a:r>
              <a:rPr lang="ko-KR" altLang="en-US" sz="1800" dirty="0" err="1" smtClean="0"/>
              <a:t>최종색</a:t>
            </a:r>
            <a:r>
              <a:rPr lang="en-US" altLang="ko-KR" sz="1800" dirty="0" smtClean="0"/>
              <a:t>=1.0*</a:t>
            </a:r>
            <a:r>
              <a:rPr lang="ko-KR" altLang="en-US" sz="1800" dirty="0" smtClean="0"/>
              <a:t>새로운 물체의 색</a:t>
            </a:r>
            <a:r>
              <a:rPr lang="en-US" altLang="ko-KR" sz="1800" dirty="0" smtClean="0"/>
              <a:t> + 0.0*</a:t>
            </a:r>
            <a:r>
              <a:rPr lang="ko-KR" altLang="en-US" sz="1800" dirty="0" smtClean="0"/>
              <a:t>원래 색 </a:t>
            </a:r>
            <a:endParaRPr lang="en-US" altLang="ko-KR" sz="1800" dirty="0" smtClean="0"/>
          </a:p>
          <a:p>
            <a:r>
              <a:rPr lang="en-US" altLang="ko-KR" sz="1800" dirty="0" smtClean="0"/>
              <a:t>Alpha=0.5 (50% </a:t>
            </a:r>
            <a:r>
              <a:rPr lang="ko-KR" altLang="en-US" sz="1800" dirty="0" smtClean="0"/>
              <a:t>불투명</a:t>
            </a:r>
            <a:r>
              <a:rPr lang="en-US" altLang="ko-KR" sz="1800" dirty="0" smtClean="0"/>
              <a:t>): </a:t>
            </a:r>
            <a:r>
              <a:rPr lang="ko-KR" altLang="en-US" sz="1800" dirty="0" err="1" smtClean="0"/>
              <a:t>최종색</a:t>
            </a:r>
            <a:r>
              <a:rPr lang="en-US" altLang="ko-KR" sz="1800" dirty="0" smtClean="0"/>
              <a:t>=0.5*</a:t>
            </a:r>
            <a:r>
              <a:rPr lang="ko-KR" altLang="en-US" sz="1800" dirty="0" smtClean="0"/>
              <a:t>새로운 </a:t>
            </a:r>
            <a:r>
              <a:rPr lang="ko-KR" altLang="en-US" sz="1800" dirty="0"/>
              <a:t>물</a:t>
            </a:r>
            <a:r>
              <a:rPr lang="ko-KR" altLang="en-US" sz="1800" dirty="0" smtClean="0"/>
              <a:t>체의 색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+ 0.5*</a:t>
            </a:r>
            <a:r>
              <a:rPr lang="ko-KR" altLang="en-US" sz="1800" dirty="0" smtClean="0"/>
              <a:t>원래 색</a:t>
            </a:r>
            <a:endParaRPr lang="en-US" altLang="ko-KR" sz="1800" dirty="0" smtClean="0"/>
          </a:p>
          <a:p>
            <a:r>
              <a:rPr lang="en-US" altLang="ko-KR" sz="1800" dirty="0" smtClean="0"/>
              <a:t>Alpha=0.0 (0% </a:t>
            </a:r>
            <a:r>
              <a:rPr lang="ko-KR" altLang="en-US" sz="1800" dirty="0" smtClean="0"/>
              <a:t>불투명</a:t>
            </a:r>
            <a:r>
              <a:rPr lang="en-US" altLang="ko-KR" sz="1800" dirty="0" smtClean="0"/>
              <a:t>): </a:t>
            </a:r>
            <a:r>
              <a:rPr lang="ko-KR" altLang="en-US" sz="1800" dirty="0" err="1" smtClean="0"/>
              <a:t>최종색</a:t>
            </a:r>
            <a:r>
              <a:rPr lang="en-US" altLang="ko-KR" sz="1800" dirty="0" smtClean="0"/>
              <a:t>=0.0*</a:t>
            </a:r>
            <a:r>
              <a:rPr lang="ko-KR" altLang="en-US" sz="1800" dirty="0" smtClean="0"/>
              <a:t>새로운 물체의 색</a:t>
            </a:r>
            <a:r>
              <a:rPr lang="en-US" altLang="ko-KR" sz="1800" dirty="0" smtClean="0"/>
              <a:t>+ 1.0*</a:t>
            </a:r>
            <a:r>
              <a:rPr lang="ko-KR" altLang="en-US" sz="1800" dirty="0" smtClean="0"/>
              <a:t>원래 색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이 수식을 일반화 화면 다음과 같은 수식을 얻는다 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0400"/>
            <a:ext cx="6070710" cy="133191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93646"/>
              </p:ext>
            </p:extLst>
          </p:nvPr>
        </p:nvGraphicFramePr>
        <p:xfrm>
          <a:off x="806450" y="5199062"/>
          <a:ext cx="7416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</a:rPr>
                        <a:t>최종색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새 물체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Alpha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) *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새로운 물체의 색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 + (1-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새 물체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Alpha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) *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원래 색</a:t>
                      </a:r>
                      <a:endParaRPr lang="en-US" altLang="ko-KR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5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달 표면에 착륙한 우주 비행사의 헬멧에는 주변의 분화구 모습이 반사되어 보인다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Environment mapping</a:t>
            </a:r>
            <a:r>
              <a:rPr lang="ko-KR" altLang="en-US" sz="2400" dirty="0" smtClean="0">
                <a:solidFill>
                  <a:srgbClr val="FF0000"/>
                </a:solidFill>
              </a:rPr>
              <a:t>은 이처럼 물체를 에워싼 주변 환경을 물체 면에 </a:t>
            </a:r>
            <a:r>
              <a:rPr lang="en-US" altLang="ko-KR" sz="2400" dirty="0" smtClean="0">
                <a:solidFill>
                  <a:srgbClr val="FF0000"/>
                </a:solidFill>
              </a:rPr>
              <a:t>mapping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시키는 것을 말한다</a:t>
            </a:r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물체 주변의 다른 물체의 모습이 </a:t>
            </a:r>
            <a:r>
              <a:rPr lang="en-US" altLang="ko-KR" sz="2400" dirty="0" smtClean="0"/>
              <a:t>texture</a:t>
            </a:r>
            <a:r>
              <a:rPr lang="ko-KR" altLang="en-US" sz="2400" dirty="0" smtClean="0"/>
              <a:t>로 사용된다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Picture 11" descr="UNI00000f400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3249"/>
            <a:ext cx="244792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NI00000f4000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60" y="4495800"/>
            <a:ext cx="295275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2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</p:spPr>
            <p:txBody>
              <a:bodyPr/>
              <a:lstStyle/>
              <a:p>
                <a:r>
                  <a:rPr lang="ko-KR" altLang="en-US" sz="1800" dirty="0" smtClean="0">
                    <a:solidFill>
                      <a:srgbClr val="FF0000"/>
                    </a:solidFill>
                  </a:rPr>
                  <a:t>투명도를 이용한 기본적인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blending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수식</a:t>
                </a:r>
                <a:endParaRPr lang="en-US" altLang="ko-KR" sz="1800" dirty="0"/>
              </a:p>
              <a:p>
                <a:r>
                  <a:rPr lang="en-US" altLang="ko-KR" sz="1800" dirty="0" smtClean="0">
                    <a:solidFill>
                      <a:schemeClr val="tx1"/>
                    </a:solidFill>
                  </a:rPr>
                  <a:t>Source: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새로운 물체의 색 </a:t>
                </a:r>
                <a:r>
                  <a:rPr lang="en-US" altLang="ko-KR" sz="1800" dirty="0"/>
                  <a:t>(R</a:t>
                </a:r>
                <a:r>
                  <a:rPr lang="en-US" altLang="ko-KR" sz="1800" dirty="0" smtClean="0"/>
                  <a:t>,G,B)=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800" dirty="0"/>
                  <a:t>Destination: </a:t>
                </a:r>
                <a:r>
                  <a:rPr lang="ko-KR" altLang="en-US" sz="1800" dirty="0"/>
                  <a:t>원래 색 </a:t>
                </a:r>
                <a:r>
                  <a:rPr lang="en-US" altLang="ko-KR" sz="1800" dirty="0" smtClean="0"/>
                  <a:t> (R,G,B)=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: </a:t>
                </a:r>
                <a:r>
                  <a:rPr lang="ko-KR" altLang="en-US" sz="1800" dirty="0" smtClean="0"/>
                  <a:t>새로운 물체의 투명도 </a:t>
                </a:r>
                <a:r>
                  <a:rPr lang="en-US" altLang="ko-KR" sz="1800" dirty="0" smtClean="0"/>
                  <a:t>([0,1] </a:t>
                </a:r>
                <a:r>
                  <a:rPr lang="ko-KR" altLang="en-US" sz="1800" dirty="0" smtClean="0"/>
                  <a:t>사이 값</a:t>
                </a:r>
                <a:r>
                  <a:rPr lang="en-US" altLang="ko-KR" sz="1800" dirty="0" smtClean="0"/>
                  <a:t>) </a:t>
                </a:r>
              </a:p>
              <a:p>
                <a:endParaRPr lang="en-US" altLang="ko-KR" sz="1600" dirty="0" smtClean="0"/>
              </a:p>
              <a:p>
                <a:endParaRPr lang="en-US" altLang="ko-KR" sz="18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  <a:blipFill rotWithShape="1">
                <a:blip r:embed="rId2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419600"/>
            <a:ext cx="6070710" cy="1331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59982"/>
                  </p:ext>
                </p:extLst>
              </p:nvPr>
            </p:nvGraphicFramePr>
            <p:xfrm>
              <a:off x="762000" y="3150859"/>
              <a:ext cx="8077200" cy="959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7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 smtClean="0">
                              <a:solidFill>
                                <a:schemeClr val="bg1"/>
                              </a:solidFill>
                            </a:rPr>
                            <a:t>최종색 </a:t>
                          </a:r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𝒔𝒓𝒄</m:t>
                                  </m:r>
                                </m:e>
                                <m:sub>
                                  <m:r>
                                    <a:rPr lang="ko-KR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ko-KR" altLang="en-US" sz="1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</a:rPr>
                            <a:t>*(</a:t>
                          </a:r>
                          <a:r>
                            <a:rPr lang="ko-KR" altLang="en-US" sz="1800" dirty="0" smtClean="0">
                              <a:solidFill>
                                <a:schemeClr val="bg1"/>
                              </a:solidFill>
                            </a:rPr>
                            <a:t>새로운 물체의 색</a:t>
                          </a:r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</a:rPr>
                            <a:t>) + (1-</a:t>
                          </a:r>
                          <a:r>
                            <a:rPr lang="en-US" altLang="ko-KR" sz="18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𝒔𝒓𝒄</m:t>
                                  </m:r>
                                </m:e>
                                <m:sub>
                                  <m:r>
                                    <a:rPr lang="ko-KR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</a:rPr>
                            <a:t>) * (</a:t>
                          </a:r>
                          <a:r>
                            <a:rPr lang="ko-KR" altLang="en-US" sz="1800" dirty="0" err="1" smtClean="0">
                              <a:solidFill>
                                <a:schemeClr val="bg1"/>
                              </a:solidFill>
                            </a:rPr>
                            <a:t>원래색</a:t>
                          </a:r>
                          <a:r>
                            <a:rPr lang="ko-KR" altLang="en-US" sz="18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18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altLang="ko-KR" sz="1800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𝒔𝒓𝒄</m:t>
                                    </m:r>
                                  </m:e>
                                  <m:sub>
                                    <m:r>
                                      <a:rPr lang="ko-KR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𝒔𝒓𝒄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𝒔𝒓𝒄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𝒔𝒓𝒄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𝒔𝒓𝒄</m:t>
                                    </m:r>
                                  </m:e>
                                  <m:sub>
                                    <m:r>
                                      <a:rPr lang="ko-KR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)∗(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𝒅𝒔𝒕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𝒅𝒔𝒕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𝒅𝒔𝒕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053631"/>
                  </p:ext>
                </p:extLst>
              </p:nvPr>
            </p:nvGraphicFramePr>
            <p:xfrm>
              <a:off x="762000" y="3150859"/>
              <a:ext cx="8077200" cy="959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7200"/>
                  </a:tblGrid>
                  <a:tr h="9599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459" b="-6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1334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어떤 물체가 투명하게 보이기 위하여 최종 색을 정할 때 기존 물체의 색 </a:t>
                </a:r>
                <a:r>
                  <a:rPr lang="en-US" altLang="ko-KR" sz="1800" dirty="0" smtClean="0"/>
                  <a:t>(destination)</a:t>
                </a:r>
                <a:r>
                  <a:rPr lang="ko-KR" altLang="en-US" sz="1800" dirty="0" smtClean="0"/>
                  <a:t>과 새로운 물체의 색 </a:t>
                </a:r>
                <a:r>
                  <a:rPr lang="en-US" altLang="ko-KR" sz="1800" dirty="0" smtClean="0"/>
                  <a:t>(source)</a:t>
                </a:r>
                <a:r>
                  <a:rPr lang="ko-KR" altLang="en-US" sz="1800" dirty="0" smtClean="0"/>
                  <a:t>을 섞어서 </a:t>
                </a:r>
                <a:r>
                  <a:rPr lang="en-US" altLang="ko-KR" sz="1800" dirty="0" smtClean="0"/>
                  <a:t>(blending)</a:t>
                </a:r>
                <a:r>
                  <a:rPr lang="ko-KR" altLang="en-US" sz="1800" dirty="0" smtClean="0"/>
                  <a:t>보여 준다</a:t>
                </a:r>
                <a:endParaRPr lang="en-US" altLang="ko-KR" sz="1800" dirty="0" smtClean="0"/>
              </a:p>
              <a:p>
                <a:r>
                  <a:rPr lang="ko-KR" altLang="en-US" sz="1800" dirty="0" smtClean="0">
                    <a:solidFill>
                      <a:srgbClr val="FF0000"/>
                    </a:solidFill>
                  </a:rPr>
                  <a:t>두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물체의 색을 혼합하여 새로운 색을 만드는 것을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blending</a:t>
                </a:r>
                <a:r>
                  <a:rPr lang="ko-KR" altLang="en-US" sz="1800" dirty="0"/>
                  <a:t>이라고 </a:t>
                </a:r>
                <a:r>
                  <a:rPr lang="ko-KR" altLang="en-US" sz="1800" dirty="0" smtClean="0"/>
                  <a:t>한다</a:t>
                </a:r>
                <a:endParaRPr lang="en-US" altLang="ko-KR" sz="1800" dirty="0" smtClean="0"/>
              </a:p>
              <a:p>
                <a:r>
                  <a:rPr lang="en-US" altLang="ko-KR" sz="1800" dirty="0" smtClean="0"/>
                  <a:t>Destination</a:t>
                </a:r>
                <a:r>
                  <a:rPr lang="ko-KR" altLang="en-US" sz="1800" dirty="0" smtClean="0"/>
                  <a:t>과 </a:t>
                </a:r>
                <a:r>
                  <a:rPr lang="en-US" altLang="ko-KR" sz="1800" dirty="0" smtClean="0"/>
                  <a:t>source</a:t>
                </a:r>
                <a:r>
                  <a:rPr lang="ko-KR" altLang="en-US" sz="1800" dirty="0" smtClean="0"/>
                  <a:t>의 색이 섞는 비율을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blending factor</a:t>
                </a:r>
                <a:r>
                  <a:rPr lang="ko-KR" altLang="en-US" sz="1800" dirty="0" smtClean="0"/>
                  <a:t>라 한다</a:t>
                </a:r>
                <a:endParaRPr lang="en-US" altLang="ko-KR" sz="1800" dirty="0" smtClean="0"/>
              </a:p>
              <a:p>
                <a:r>
                  <a:rPr lang="ko-KR" altLang="en-US" sz="1800" dirty="0" smtClean="0"/>
                  <a:t>앞의 수식에서 </a:t>
                </a:r>
                <a:r>
                  <a:rPr lang="en-US" altLang="ko-KR" sz="1800" dirty="0" smtClean="0"/>
                  <a:t>source</a:t>
                </a:r>
                <a:r>
                  <a:rPr lang="ko-KR" altLang="en-US" sz="1800" dirty="0" smtClean="0"/>
                  <a:t>와 </a:t>
                </a:r>
                <a:r>
                  <a:rPr lang="en-US" altLang="ko-KR" sz="1800" dirty="0" smtClean="0"/>
                  <a:t>destination</a:t>
                </a:r>
                <a:r>
                  <a:rPr lang="ko-KR" altLang="en-US" sz="1800" dirty="0" smtClean="0"/>
                  <a:t>의 </a:t>
                </a:r>
                <a:r>
                  <a:rPr lang="en-US" altLang="ko-KR" sz="1800" dirty="0" smtClean="0"/>
                  <a:t>blending factor</a:t>
                </a:r>
                <a:r>
                  <a:rPr lang="ko-KR" altLang="en-US" sz="1800" dirty="0" smtClean="0"/>
                  <a:t>는 각각 얼마인가</a:t>
                </a:r>
                <a:r>
                  <a:rPr lang="en-US" altLang="ko-KR" sz="1800" dirty="0" smtClean="0"/>
                  <a:t>?</a:t>
                </a:r>
              </a:p>
              <a:p>
                <a:r>
                  <a:rPr lang="en-US" altLang="ko-KR" sz="1800" dirty="0" smtClean="0"/>
                  <a:t>Source</a:t>
                </a:r>
                <a:r>
                  <a:rPr lang="ko-KR" altLang="en-US" sz="1800" dirty="0" smtClean="0"/>
                  <a:t>의 </a:t>
                </a:r>
                <a:r>
                  <a:rPr lang="en-US" altLang="ko-KR" sz="1800" dirty="0" smtClean="0"/>
                  <a:t>blending factor: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endParaRPr lang="en-US" altLang="ko-KR" sz="1800" dirty="0" smtClean="0"/>
              </a:p>
              <a:p>
                <a:r>
                  <a:rPr lang="en-US" altLang="ko-KR" sz="1800" dirty="0" smtClean="0"/>
                  <a:t>Destination</a:t>
                </a:r>
                <a:r>
                  <a:rPr lang="ko-KR" altLang="en-US" sz="1800" dirty="0" smtClean="0"/>
                  <a:t>의 </a:t>
                </a:r>
                <a:r>
                  <a:rPr lang="en-US" altLang="ko-KR" sz="1800" dirty="0" smtClean="0"/>
                  <a:t>blending factor: </a:t>
                </a:r>
                <a14:m>
                  <m:oMath xmlns:m="http://schemas.openxmlformats.org/officeDocument/2006/math"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endParaRPr lang="en-US" altLang="ko-KR" sz="18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67200"/>
            <a:ext cx="2390040" cy="232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281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특정 </a:t>
                </a:r>
                <a:r>
                  <a:rPr lang="en-US" altLang="ko-KR" sz="1800" dirty="0" smtClean="0"/>
                  <a:t>pixel</a:t>
                </a:r>
                <a:r>
                  <a:rPr lang="ko-KR" altLang="en-US" sz="1800" dirty="0" smtClean="0"/>
                  <a:t>에서 현재 색의 </a:t>
                </a:r>
                <a:r>
                  <a:rPr lang="en-US" altLang="ko-KR" sz="1800" dirty="0" smtClean="0"/>
                  <a:t>(R,G,B)=(0.5, 0.5, 0.5)</a:t>
                </a:r>
                <a:r>
                  <a:rPr lang="ko-KR" altLang="en-US" sz="1800" dirty="0" smtClean="0"/>
                  <a:t>이고 새로운 물체의 색이 </a:t>
                </a:r>
                <a:r>
                  <a:rPr lang="en-US" altLang="ko-KR" sz="1800" dirty="0" smtClean="0"/>
                  <a:t>(R,G,B)=(1.0, 0.6, 0.4)</a:t>
                </a:r>
                <a:r>
                  <a:rPr lang="ko-KR" altLang="en-US" sz="1800" dirty="0" smtClean="0"/>
                  <a:t>이다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새로운 물체의 </a:t>
                </a:r>
                <a:r>
                  <a:rPr lang="en-US" altLang="ko-KR" sz="1800" dirty="0" smtClean="0"/>
                  <a:t>alpha</a:t>
                </a:r>
                <a:r>
                  <a:rPr lang="ko-KR" altLang="en-US" sz="1800" dirty="0" smtClean="0"/>
                  <a:t>값이 </a:t>
                </a:r>
                <a:r>
                  <a:rPr lang="en-US" altLang="ko-KR" sz="1800" dirty="0" smtClean="0"/>
                  <a:t>0.5</a:t>
                </a:r>
                <a:r>
                  <a:rPr lang="ko-KR" altLang="en-US" sz="1800" dirty="0" smtClean="0"/>
                  <a:t>일 때 앞의 수식을 이용하여 이 </a:t>
                </a:r>
                <a:r>
                  <a:rPr lang="en-US" altLang="ko-KR" sz="1800" dirty="0" smtClean="0"/>
                  <a:t>pixel</a:t>
                </a:r>
                <a:r>
                  <a:rPr lang="ko-KR" altLang="en-US" sz="1800" dirty="0" smtClean="0"/>
                  <a:t>의 최종 색을 구해보자 </a:t>
                </a:r>
                <a:endParaRPr lang="en-US" altLang="ko-KR" sz="18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)∗(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872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OpenGL</a:t>
            </a:r>
            <a:r>
              <a:rPr lang="ko-KR" altLang="en-US" dirty="0"/>
              <a:t>에서의 </a:t>
            </a:r>
            <a:r>
              <a:rPr lang="en-US" altLang="ko-KR" dirty="0"/>
              <a:t>blending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215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1800" dirty="0" smtClean="0"/>
                  <a:t>1. OpenGL</a:t>
                </a:r>
                <a:r>
                  <a:rPr lang="ko-KR" altLang="en-US" sz="1800" dirty="0" smtClean="0"/>
                  <a:t>에서 </a:t>
                </a:r>
                <a:r>
                  <a:rPr lang="en-US" altLang="ko-KR" sz="1800" dirty="0" smtClean="0"/>
                  <a:t>Blending enable </a:t>
                </a:r>
                <a:r>
                  <a:rPr lang="ko-KR" altLang="en-US" sz="1800" dirty="0" smtClean="0"/>
                  <a:t>시킴</a:t>
                </a:r>
                <a:endParaRPr lang="en-US" altLang="ko-KR" sz="1800" dirty="0" smtClean="0"/>
              </a:p>
              <a:p>
                <a:r>
                  <a:rPr lang="en-US" altLang="ko-KR" sz="1800" dirty="0" smtClean="0"/>
                  <a:t>   </a:t>
                </a:r>
              </a:p>
              <a:p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2. Blending</a:t>
                </a:r>
                <a:r>
                  <a:rPr lang="ko-KR" altLang="en-US" sz="1800" dirty="0" smtClean="0"/>
                  <a:t>시 </a:t>
                </a:r>
                <a:r>
                  <a:rPr lang="en-US" altLang="ko-KR" sz="1800" dirty="0" smtClean="0"/>
                  <a:t>source</a:t>
                </a:r>
                <a:r>
                  <a:rPr lang="ko-KR" altLang="en-US" sz="1800" dirty="0" smtClean="0"/>
                  <a:t>와 </a:t>
                </a:r>
                <a:r>
                  <a:rPr lang="en-US" altLang="ko-KR" sz="1800" dirty="0" smtClean="0"/>
                  <a:t>destination</a:t>
                </a:r>
                <a:r>
                  <a:rPr lang="ko-KR" altLang="en-US" sz="1800" dirty="0" smtClean="0"/>
                  <a:t>의 </a:t>
                </a:r>
                <a:r>
                  <a:rPr lang="en-US" altLang="ko-KR" sz="1800" dirty="0" smtClean="0"/>
                  <a:t>blending factor </a:t>
                </a:r>
                <a:r>
                  <a:rPr lang="ko-KR" altLang="en-US" sz="1800" dirty="0" smtClean="0"/>
                  <a:t>정함 </a:t>
                </a:r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800" dirty="0" err="1"/>
                  <a:t>glBlendFunc</a:t>
                </a:r>
                <a:r>
                  <a:rPr lang="en-US" altLang="ko-KR" sz="1800" dirty="0" smtClean="0"/>
                  <a:t>( source</a:t>
                </a:r>
                <a:r>
                  <a:rPr lang="ko-KR" altLang="en-US" sz="1800" dirty="0" smtClean="0"/>
                  <a:t>의 </a:t>
                </a:r>
                <a:r>
                  <a:rPr lang="en-US" altLang="ko-KR" sz="1800" dirty="0" smtClean="0"/>
                  <a:t>blending factor, </a:t>
                </a:r>
                <a:r>
                  <a:rPr lang="en-US" altLang="ko-KR" sz="1800" dirty="0"/>
                  <a:t>destination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 smtClean="0"/>
                  <a:t>blending factor) </a:t>
                </a:r>
              </a:p>
              <a:p>
                <a:pPr marL="0" indent="0">
                  <a:buNone/>
                </a:pP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예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: source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blending factor: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endParaRPr lang="en-US" altLang="ko-KR" sz="18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    destination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blending factor: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ko-KR" sz="18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endParaRPr lang="en-US" altLang="ko-KR" sz="18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8"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5058"/>
              </p:ext>
            </p:extLst>
          </p:nvPr>
        </p:nvGraphicFramePr>
        <p:xfrm>
          <a:off x="838200" y="1905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glEnable</a:t>
                      </a:r>
                      <a:r>
                        <a:rPr lang="en-US" altLang="ko-KR" dirty="0" smtClean="0"/>
                        <a:t>(GL_BLEND);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91766"/>
              </p:ext>
            </p:extLst>
          </p:nvPr>
        </p:nvGraphicFramePr>
        <p:xfrm>
          <a:off x="558800" y="4495800"/>
          <a:ext cx="79798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glBlendFunc</a:t>
                      </a:r>
                      <a:r>
                        <a:rPr lang="en-US" altLang="ko-KR" sz="1800" dirty="0" smtClean="0"/>
                        <a:t>(GL_SRC_ALPHA, GL_ONE_MINUS_SRC_ALPHA);</a:t>
                      </a:r>
                      <a:endParaRPr lang="ko-KR" altLang="en-US" sz="18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635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투명도 및 </a:t>
            </a:r>
            <a:r>
              <a:rPr lang="en-US" altLang="ko-KR" sz="2400" dirty="0" smtClean="0"/>
              <a:t>blending </a:t>
            </a:r>
            <a:r>
              <a:rPr lang="ko-KR" altLang="en-US" sz="2400" dirty="0" smtClean="0"/>
              <a:t>에 대한 코드</a:t>
            </a:r>
            <a:endParaRPr lang="en-US" altLang="ko-KR" sz="2400" i="1" dirty="0" smtClean="0">
              <a:solidFill>
                <a:srgbClr val="FF0000"/>
              </a:solidFill>
              <a:latin typeface="Cambria Math"/>
            </a:endParaRPr>
          </a:p>
          <a:p>
            <a:r>
              <a:rPr lang="ko-KR" altLang="en-US" sz="2400" dirty="0" smtClean="0">
                <a:latin typeface="Cambria Math"/>
              </a:rPr>
              <a:t>무엇이 </a:t>
            </a:r>
            <a:r>
              <a:rPr lang="en-US" altLang="ko-KR" sz="2400" dirty="0" smtClean="0">
                <a:latin typeface="Cambria Math"/>
              </a:rPr>
              <a:t>source</a:t>
            </a:r>
            <a:r>
              <a:rPr lang="ko-KR" altLang="en-US" sz="2400" dirty="0" smtClean="0">
                <a:latin typeface="Cambria Math"/>
              </a:rPr>
              <a:t>이고 무엇이 </a:t>
            </a:r>
            <a:r>
              <a:rPr lang="en-US" altLang="ko-KR" sz="2400" dirty="0" smtClean="0">
                <a:latin typeface="Cambria Math"/>
              </a:rPr>
              <a:t>destination</a:t>
            </a:r>
            <a:r>
              <a:rPr lang="ko-KR" altLang="en-US" sz="2400" dirty="0" smtClean="0">
                <a:latin typeface="Cambria Math"/>
              </a:rPr>
              <a:t>인지 파악해 보자</a:t>
            </a:r>
            <a:endParaRPr lang="en-US" altLang="ko-KR" sz="2400" dirty="0" smtClean="0">
              <a:latin typeface="Cambria Math"/>
            </a:endParaRPr>
          </a:p>
          <a:p>
            <a:r>
              <a:rPr lang="ko-KR" altLang="en-US" sz="2400" dirty="0" smtClean="0">
                <a:latin typeface="Cambria Math"/>
              </a:rPr>
              <a:t>이 경우에는 </a:t>
            </a:r>
            <a:r>
              <a:rPr lang="en-US" altLang="ko-KR" sz="2400" dirty="0" smtClean="0">
                <a:latin typeface="Cambria Math"/>
              </a:rPr>
              <a:t>destination</a:t>
            </a:r>
            <a:r>
              <a:rPr lang="ko-KR" altLang="en-US" sz="2400" dirty="0" smtClean="0">
                <a:latin typeface="Cambria Math"/>
              </a:rPr>
              <a:t>이 배경색이 된다 </a:t>
            </a:r>
            <a:endParaRPr lang="en-US" altLang="ko-KR" sz="2400" dirty="0" smtClean="0">
              <a:latin typeface="Cambria Math"/>
            </a:endParaRPr>
          </a:p>
          <a:p>
            <a:r>
              <a:rPr lang="en-US" altLang="ko-KR" sz="2400" dirty="0" smtClean="0">
                <a:latin typeface="Cambria Math"/>
              </a:rPr>
              <a:t> Source</a:t>
            </a:r>
            <a:r>
              <a:rPr lang="ko-KR" altLang="en-US" sz="2400" dirty="0" smtClean="0">
                <a:latin typeface="Cambria Math"/>
              </a:rPr>
              <a:t>의 </a:t>
            </a:r>
            <a:r>
              <a:rPr lang="en-US" altLang="ko-KR" sz="2400" dirty="0" smtClean="0">
                <a:latin typeface="Cambria Math"/>
              </a:rPr>
              <a:t>alpha</a:t>
            </a:r>
            <a:r>
              <a:rPr lang="ko-KR" altLang="en-US" sz="2400" dirty="0" smtClean="0">
                <a:latin typeface="Cambria Math"/>
              </a:rPr>
              <a:t>값을 </a:t>
            </a:r>
            <a:r>
              <a:rPr lang="en-US" altLang="ko-KR" sz="2400" dirty="0" smtClean="0">
                <a:latin typeface="Cambria Math"/>
              </a:rPr>
              <a:t>0.0</a:t>
            </a:r>
            <a:r>
              <a:rPr lang="ko-KR" altLang="en-US" sz="2400" dirty="0" smtClean="0">
                <a:latin typeface="Cambria Math"/>
              </a:rPr>
              <a:t>에서 </a:t>
            </a:r>
            <a:r>
              <a:rPr lang="en-US" altLang="ko-KR" sz="2400" dirty="0" smtClean="0">
                <a:latin typeface="Cambria Math"/>
              </a:rPr>
              <a:t>1.0</a:t>
            </a:r>
            <a:r>
              <a:rPr lang="ko-KR" altLang="en-US" sz="2400" dirty="0" smtClean="0">
                <a:latin typeface="Cambria Math"/>
              </a:rPr>
              <a:t>까지 증가시켜 보자 </a:t>
            </a:r>
            <a:endParaRPr lang="en-US" altLang="ko-KR" sz="2400" dirty="0">
              <a:latin typeface="Cambria Math"/>
            </a:endParaRPr>
          </a:p>
          <a:p>
            <a:pPr marL="0" indent="0">
              <a:buNone/>
            </a:pPr>
            <a:endParaRPr lang="en-US" altLang="ko-KR" sz="2400" dirty="0" smtClean="0">
              <a:latin typeface="Cambria Math"/>
            </a:endParaRP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30785"/>
              </p:ext>
            </p:extLst>
          </p:nvPr>
        </p:nvGraphicFramePr>
        <p:xfrm>
          <a:off x="444737" y="3810000"/>
          <a:ext cx="845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Destination (</a:t>
                      </a:r>
                      <a:r>
                        <a:rPr lang="ko-KR" altLang="en-US" sz="1600" dirty="0" smtClean="0"/>
                        <a:t>원래 색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glClearColor</a:t>
                      </a:r>
                      <a:r>
                        <a:rPr lang="en-US" altLang="ko-KR" sz="1600" dirty="0" smtClean="0"/>
                        <a:t>(0.0, 0.0, 1.0, 0.0);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파란색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Source (</a:t>
                      </a:r>
                      <a:r>
                        <a:rPr lang="ko-KR" altLang="en-US" sz="1600" dirty="0" smtClean="0"/>
                        <a:t>새로운 물체의 색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glColor4f(1.0, 0.0, 0.0, 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0.0</a:t>
                      </a:r>
                      <a:r>
                        <a:rPr lang="en-US" altLang="ko-KR" sz="1600" dirty="0" smtClean="0"/>
                        <a:t>);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빨간색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Source</a:t>
                      </a:r>
                      <a:r>
                        <a:rPr lang="ko-KR" altLang="en-US" sz="1600" dirty="0" smtClean="0"/>
                        <a:t>의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dirty="0" smtClean="0"/>
                        <a:t>alpha</a:t>
                      </a:r>
                      <a:r>
                        <a:rPr lang="ko-KR" altLang="en-US" sz="1600" dirty="0" smtClean="0"/>
                        <a:t>값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완벽히 투명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26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300" dirty="0"/>
          </a:p>
          <a:p>
            <a:r>
              <a:rPr lang="en-US" altLang="ko-KR" sz="300" dirty="0"/>
              <a:t>#include &lt;</a:t>
            </a:r>
            <a:r>
              <a:rPr lang="en-US" altLang="ko-KR" sz="300" dirty="0" err="1"/>
              <a:t>iostream</a:t>
            </a:r>
            <a:r>
              <a:rPr lang="en-US" altLang="ko-KR" sz="300" dirty="0"/>
              <a:t>&gt;</a:t>
            </a:r>
          </a:p>
          <a:p>
            <a:r>
              <a:rPr lang="en-US" altLang="ko-KR" sz="300" dirty="0"/>
              <a:t>#include &lt;GL/</a:t>
            </a:r>
            <a:r>
              <a:rPr lang="en-US" altLang="ko-KR" sz="300" dirty="0" err="1"/>
              <a:t>glut.h</a:t>
            </a:r>
            <a:r>
              <a:rPr lang="en-US" altLang="ko-KR" sz="300" dirty="0"/>
              <a:t>&gt;</a:t>
            </a:r>
          </a:p>
          <a:p>
            <a:endParaRPr lang="ko-KR" altLang="en-US" sz="300" dirty="0"/>
          </a:p>
          <a:p>
            <a:r>
              <a:rPr lang="en-US" altLang="ko-KR" sz="300" dirty="0"/>
              <a:t>using namespace </a:t>
            </a:r>
            <a:r>
              <a:rPr lang="en-US" altLang="ko-KR" sz="300" dirty="0" err="1"/>
              <a:t>std</a:t>
            </a:r>
            <a:r>
              <a:rPr lang="en-US" altLang="ko-KR" sz="300" dirty="0"/>
              <a:t>;</a:t>
            </a:r>
          </a:p>
          <a:p>
            <a:endParaRPr lang="ko-KR" altLang="en-US" sz="300" dirty="0"/>
          </a:p>
          <a:p>
            <a:r>
              <a:rPr lang="en-US" altLang="ko-KR" sz="300" dirty="0"/>
              <a:t>// </a:t>
            </a:r>
            <a:r>
              <a:rPr lang="en-US" altLang="ko-KR" sz="300" dirty="0" err="1"/>
              <a:t>Globals</a:t>
            </a:r>
            <a:r>
              <a:rPr lang="en-US" altLang="ko-KR" sz="300" dirty="0"/>
              <a:t>.</a:t>
            </a:r>
          </a:p>
          <a:p>
            <a:r>
              <a:rPr lang="en-US" altLang="ko-KR" sz="300" dirty="0"/>
              <a:t>static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isWire</a:t>
            </a:r>
            <a:r>
              <a:rPr lang="en-US" altLang="ko-KR" sz="300" dirty="0"/>
              <a:t> = 0; // Is wireframe?</a:t>
            </a:r>
          </a:p>
          <a:p>
            <a:endParaRPr lang="ko-KR" altLang="en-US" sz="300" dirty="0"/>
          </a:p>
          <a:p>
            <a:r>
              <a:rPr lang="en-US" altLang="ko-KR" sz="300" dirty="0"/>
              <a:t>// Drawing routine.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</a:t>
            </a:r>
            <a:r>
              <a:rPr lang="en-US" altLang="ko-KR" sz="300" dirty="0"/>
              <a:t>(GL_COLOR_BUFFER_BIT);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if (</a:t>
            </a:r>
            <a:r>
              <a:rPr lang="en-US" altLang="ko-KR" sz="300" dirty="0" err="1"/>
              <a:t>isWire</a:t>
            </a:r>
            <a:r>
              <a:rPr lang="en-US" altLang="ko-KR" sz="300" dirty="0"/>
              <a:t>) </a:t>
            </a:r>
            <a:r>
              <a:rPr lang="en-US" altLang="ko-KR" sz="300" dirty="0" err="1"/>
              <a:t>glPolygonMode</a:t>
            </a:r>
            <a:r>
              <a:rPr lang="en-US" altLang="ko-KR" sz="300" dirty="0"/>
              <a:t>(GL_FRONT_AND_BACK, GL_LINE); else </a:t>
            </a:r>
            <a:r>
              <a:rPr lang="en-US" altLang="ko-KR" sz="300" dirty="0" err="1"/>
              <a:t>glPolygonMode</a:t>
            </a:r>
            <a:r>
              <a:rPr lang="en-US" altLang="ko-KR" sz="300" dirty="0"/>
              <a:t>(GL_FRONT_AND_BACK, GL_FILL);</a:t>
            </a:r>
          </a:p>
          <a:p>
            <a:r>
              <a:rPr lang="ko-KR" altLang="en-US" sz="300" dirty="0"/>
              <a:t>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(GL_BLEND);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glBlendFunc</a:t>
            </a:r>
            <a:r>
              <a:rPr lang="en-US" altLang="ko-KR" sz="300" dirty="0"/>
              <a:t>(GL_SRC_ALPHA, GL_ONE_MINUS_SRC_ALPHA);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Draw square annulus.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glBegin</a:t>
            </a:r>
            <a:r>
              <a:rPr lang="en-US" altLang="ko-KR" sz="300" dirty="0"/>
              <a:t>(GL_TRIANGLE_STRIP);</a:t>
            </a:r>
          </a:p>
          <a:p>
            <a:r>
              <a:rPr lang="en-US" altLang="ko-KR" sz="300" dirty="0"/>
              <a:t>   glColor4f(1.0, 0.0, 0.0, 0.0);</a:t>
            </a:r>
          </a:p>
          <a:p>
            <a:r>
              <a:rPr lang="en-US" altLang="ko-KR" sz="300" dirty="0"/>
              <a:t>   glVertex3f(10.0, 10.0, 0.0);</a:t>
            </a:r>
          </a:p>
          <a:p>
            <a:r>
              <a:rPr lang="en-US" altLang="ko-KR" sz="300" dirty="0"/>
              <a:t>   glVertex3f(70.0, 10.0, 0.0);</a:t>
            </a:r>
          </a:p>
          <a:p>
            <a:r>
              <a:rPr lang="en-US" altLang="ko-KR" sz="300" dirty="0"/>
              <a:t>   glVertex3f(30.0, 70.0,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glEnd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glFlush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Initialization routine.</a:t>
            </a:r>
          </a:p>
          <a:p>
            <a:r>
              <a:rPr lang="en-US" altLang="ko-KR" sz="300" dirty="0"/>
              <a:t>void setup(void) 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glClearColor</a:t>
            </a:r>
            <a:r>
              <a:rPr lang="en-US" altLang="ko-KR" sz="300" dirty="0"/>
              <a:t>(0.0, 0.0, 1.0, 0.0); 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OpenGL window reshape routine.</a:t>
            </a:r>
          </a:p>
          <a:p>
            <a:r>
              <a:rPr lang="en-US" altLang="ko-KR" sz="300" dirty="0"/>
              <a:t>void resize(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w,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h)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glViewport</a:t>
            </a:r>
            <a:r>
              <a:rPr lang="en-US" altLang="ko-KR" sz="300" dirty="0"/>
              <a:t>(0, 0, w, h);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(GL_PROJECTION);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glOrtho</a:t>
            </a:r>
            <a:r>
              <a:rPr lang="en-US" altLang="ko-KR" sz="300" dirty="0"/>
              <a:t>(0.0, 100.0, 0.0, 100.0, -1.0, 1.0);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(GL_MODELVIEW);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Keyboard input processing routine.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keyInput</a:t>
            </a:r>
            <a:r>
              <a:rPr lang="en-US" altLang="ko-KR" sz="300" dirty="0"/>
              <a:t>(unsigned char key,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x, 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y)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switch(key) 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   case ' ':</a:t>
            </a:r>
          </a:p>
          <a:p>
            <a:r>
              <a:rPr lang="en-US" altLang="ko-KR" sz="300" dirty="0"/>
              <a:t>         if (</a:t>
            </a:r>
            <a:r>
              <a:rPr lang="en-US" altLang="ko-KR" sz="300" dirty="0" err="1"/>
              <a:t>isWire</a:t>
            </a:r>
            <a:r>
              <a:rPr lang="en-US" altLang="ko-KR" sz="300" dirty="0"/>
              <a:t> == 0) </a:t>
            </a:r>
            <a:r>
              <a:rPr lang="en-US" altLang="ko-KR" sz="300" dirty="0" err="1"/>
              <a:t>isWire</a:t>
            </a:r>
            <a:r>
              <a:rPr lang="en-US" altLang="ko-KR" sz="300" dirty="0"/>
              <a:t> = 1;</a:t>
            </a:r>
          </a:p>
          <a:p>
            <a:r>
              <a:rPr lang="en-US" altLang="ko-KR" sz="300" dirty="0"/>
              <a:t>         else </a:t>
            </a:r>
            <a:r>
              <a:rPr lang="en-US" altLang="ko-KR" sz="300" dirty="0" err="1"/>
              <a:t>isWire</a:t>
            </a:r>
            <a:r>
              <a:rPr lang="en-US" altLang="ko-KR" sz="300" dirty="0"/>
              <a:t> = 0;</a:t>
            </a:r>
          </a:p>
          <a:p>
            <a:r>
              <a:rPr lang="en-US" altLang="ko-KR" sz="300" dirty="0"/>
              <a:t>         </a:t>
            </a:r>
            <a:r>
              <a:rPr lang="en-US" altLang="ko-KR" sz="300" dirty="0" err="1"/>
              <a:t>glutPostRedisplay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      break;  </a:t>
            </a:r>
          </a:p>
          <a:p>
            <a:r>
              <a:rPr lang="en-US" altLang="ko-KR" sz="300" dirty="0"/>
              <a:t>      case 27:</a:t>
            </a:r>
          </a:p>
          <a:p>
            <a:r>
              <a:rPr lang="en-US" altLang="ko-KR" sz="300" dirty="0"/>
              <a:t>         exit(0);</a:t>
            </a:r>
          </a:p>
          <a:p>
            <a:r>
              <a:rPr lang="en-US" altLang="ko-KR" sz="300" dirty="0"/>
              <a:t>         break;</a:t>
            </a:r>
          </a:p>
          <a:p>
            <a:r>
              <a:rPr lang="en-US" altLang="ko-KR" sz="300" dirty="0"/>
              <a:t>      default:</a:t>
            </a:r>
          </a:p>
          <a:p>
            <a:r>
              <a:rPr lang="en-US" altLang="ko-KR" sz="300" dirty="0"/>
              <a:t>         break;</a:t>
            </a:r>
          </a:p>
          <a:p>
            <a:r>
              <a:rPr lang="ko-KR" altLang="en-US" sz="300" dirty="0"/>
              <a:t>   </a:t>
            </a:r>
            <a:r>
              <a:rPr lang="en-US" altLang="ko-KR" sz="300" dirty="0"/>
              <a:t>}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Routine to output interaction instructions to the C++ window.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printInteraction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cout</a:t>
            </a:r>
            <a:r>
              <a:rPr lang="en-US" altLang="ko-KR" sz="300" dirty="0"/>
              <a:t> &lt;&lt; "Interaction:" &lt;&lt; </a:t>
            </a:r>
            <a:r>
              <a:rPr lang="en-US" altLang="ko-KR" sz="300" dirty="0" err="1"/>
              <a:t>endl</a:t>
            </a:r>
            <a:r>
              <a:rPr lang="en-US" altLang="ko-KR" sz="300" dirty="0"/>
              <a:t>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cout</a:t>
            </a:r>
            <a:r>
              <a:rPr lang="en-US" altLang="ko-KR" sz="300" dirty="0"/>
              <a:t> &lt;&lt; "Press the space bar to toggle between wireframe and filled." &lt;&lt; </a:t>
            </a:r>
            <a:r>
              <a:rPr lang="en-US" altLang="ko-KR" sz="300" dirty="0" err="1"/>
              <a:t>endl</a:t>
            </a:r>
            <a:r>
              <a:rPr lang="en-US" altLang="ko-KR" sz="300" dirty="0"/>
              <a:t>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Main routine.</a:t>
            </a:r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 main(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char **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 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printInteraction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</a:t>
            </a:r>
            <a:r>
              <a:rPr lang="en-US" altLang="ko-KR" sz="300" dirty="0"/>
              <a:t>(&amp;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glutInitDisplayMode</a:t>
            </a:r>
            <a:r>
              <a:rPr lang="en-US" altLang="ko-KR" sz="300" dirty="0"/>
              <a:t>(GLUT_SINGLE | GLUT_RGBA);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glutInitWindowSize</a:t>
            </a:r>
            <a:r>
              <a:rPr lang="en-US" altLang="ko-KR" sz="300" dirty="0"/>
              <a:t>(500, 500);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glutInitWindowPosition</a:t>
            </a:r>
            <a:r>
              <a:rPr lang="en-US" altLang="ko-KR" sz="300" dirty="0"/>
              <a:t>(100, 100);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glutCreateWindow</a:t>
            </a:r>
            <a:r>
              <a:rPr lang="en-US" altLang="ko-KR" sz="300" dirty="0"/>
              <a:t>("squareAnnulus1.cpp");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glutDisplayFunc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glutReshapeFunc</a:t>
            </a:r>
            <a:r>
              <a:rPr lang="en-US" altLang="ko-KR" sz="300" dirty="0"/>
              <a:t>(resize);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glutKeyboardFunc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keyInput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setup();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glutMainLoop</a:t>
            </a:r>
            <a:r>
              <a:rPr lang="en-US" altLang="ko-KR" sz="300" dirty="0"/>
              <a:t>();</a:t>
            </a:r>
          </a:p>
          <a:p>
            <a:r>
              <a:rPr lang="ko-KR" altLang="en-US" sz="300" dirty="0"/>
              <a:t> 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endParaRPr lang="ko-KR" altLang="en-US" sz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105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이번에는 두 물체를 사용하여 투명도를 이용하여 </a:t>
            </a:r>
            <a:r>
              <a:rPr lang="en-US" altLang="ko-KR" dirty="0" smtClean="0"/>
              <a:t>blending </a:t>
            </a:r>
            <a:r>
              <a:rPr lang="ko-KR" altLang="en-US" dirty="0" smtClean="0"/>
              <a:t>효과를 주었다 </a:t>
            </a:r>
            <a:endParaRPr lang="en-US" altLang="ko-KR" dirty="0" smtClean="0"/>
          </a:p>
          <a:p>
            <a:r>
              <a:rPr lang="ko-KR" altLang="en-US" dirty="0" smtClean="0"/>
              <a:t>다음 코드를 실행해 보고 주석을 제거하여 실행하여 보자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2814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" dirty="0"/>
              <a:t>#include &lt;</a:t>
            </a:r>
            <a:r>
              <a:rPr lang="en-US" altLang="ko-KR" sz="300" dirty="0" err="1"/>
              <a:t>cstdlib</a:t>
            </a:r>
            <a:r>
              <a:rPr lang="en-US" altLang="ko-KR" sz="300" dirty="0"/>
              <a:t>&gt;</a:t>
            </a:r>
          </a:p>
          <a:p>
            <a:r>
              <a:rPr lang="en-US" altLang="ko-KR" sz="300" dirty="0"/>
              <a:t>#include &lt;</a:t>
            </a:r>
            <a:r>
              <a:rPr lang="en-US" altLang="ko-KR" sz="300" dirty="0" err="1"/>
              <a:t>cmath</a:t>
            </a:r>
            <a:r>
              <a:rPr lang="en-US" altLang="ko-KR" sz="300" dirty="0"/>
              <a:t>&gt;</a:t>
            </a:r>
          </a:p>
          <a:p>
            <a:r>
              <a:rPr lang="en-US" altLang="ko-KR" sz="300" dirty="0"/>
              <a:t>#include &lt;GL/</a:t>
            </a:r>
            <a:r>
              <a:rPr lang="en-US" altLang="ko-KR" sz="300" dirty="0" err="1"/>
              <a:t>glut.h</a:t>
            </a:r>
            <a:r>
              <a:rPr lang="en-US" altLang="ko-KR" sz="300" dirty="0"/>
              <a:t>&gt;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en-US" altLang="ko-KR" sz="300" dirty="0"/>
              <a:t>void display(void)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 err="1"/>
              <a:t>glMatrixMode</a:t>
            </a:r>
            <a:r>
              <a:rPr lang="en-US" altLang="ko-KR" sz="300" dirty="0"/>
              <a:t>(GL_MODELVIEW);</a:t>
            </a:r>
          </a:p>
          <a:p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 err="1"/>
              <a:t>glClear</a:t>
            </a:r>
            <a:r>
              <a:rPr lang="en-US" altLang="ko-KR" sz="300" dirty="0"/>
              <a:t>(GL_COLOR_BUFFER_BIT);</a:t>
            </a:r>
          </a:p>
          <a:p>
            <a:endParaRPr lang="ko-KR" altLang="en-US" sz="300" dirty="0"/>
          </a:p>
          <a:p>
            <a:r>
              <a:rPr lang="en-US" altLang="ko-KR" sz="300" dirty="0" err="1"/>
              <a:t>glEnable</a:t>
            </a:r>
            <a:r>
              <a:rPr lang="en-US" altLang="ko-KR" sz="300" dirty="0"/>
              <a:t> (GL_BLEND);</a:t>
            </a:r>
          </a:p>
          <a:p>
            <a:r>
              <a:rPr lang="en-US" altLang="ko-KR" sz="300" dirty="0" err="1"/>
              <a:t>glBlendFunc</a:t>
            </a:r>
            <a:r>
              <a:rPr lang="en-US" altLang="ko-KR" sz="300" dirty="0"/>
              <a:t> (GL_SRC_ALPHA, GL_ONE_MINUS_SRC_ALPHA);</a:t>
            </a:r>
          </a:p>
          <a:p>
            <a:endParaRPr lang="ko-KR" altLang="en-US" sz="300" dirty="0"/>
          </a:p>
          <a:p>
            <a:r>
              <a:rPr lang="en-US" altLang="ko-KR" sz="300" dirty="0" err="1"/>
              <a:t>glBegin</a:t>
            </a:r>
            <a:r>
              <a:rPr lang="en-US" altLang="ko-KR" sz="300" dirty="0"/>
              <a:t> (GL_TRIANGLES);</a:t>
            </a:r>
          </a:p>
          <a:p>
            <a:r>
              <a:rPr lang="en-US" altLang="ko-KR" sz="300" dirty="0"/>
              <a:t>glColor4f(1.0, 0.0, 0.0, 0.5);</a:t>
            </a:r>
          </a:p>
          <a:p>
            <a:r>
              <a:rPr lang="en-US" altLang="ko-KR" sz="300" dirty="0"/>
              <a:t>glVertex3f(0.1, 0.9, 0.0);</a:t>
            </a:r>
          </a:p>
          <a:p>
            <a:r>
              <a:rPr lang="en-US" altLang="ko-KR" sz="300" dirty="0"/>
              <a:t>glVertex3f(0.1, 0.1, 0.0);</a:t>
            </a:r>
          </a:p>
          <a:p>
            <a:r>
              <a:rPr lang="en-US" altLang="ko-KR" sz="300" dirty="0"/>
              <a:t>glVertex3f(0.7, 0.5, 0.0);</a:t>
            </a:r>
          </a:p>
          <a:p>
            <a:r>
              <a:rPr lang="en-US" altLang="ko-KR" sz="300" dirty="0" err="1"/>
              <a:t>glEnd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//</a:t>
            </a:r>
            <a:r>
              <a:rPr lang="en-US" altLang="ko-KR" sz="300" dirty="0" err="1"/>
              <a:t>glBegin</a:t>
            </a:r>
            <a:r>
              <a:rPr lang="en-US" altLang="ko-KR" sz="300" dirty="0"/>
              <a:t> (GL_TRIANGLES);</a:t>
            </a:r>
          </a:p>
          <a:p>
            <a:r>
              <a:rPr lang="en-US" altLang="ko-KR" sz="300" dirty="0"/>
              <a:t>//glColor4f(0.0, 1.0, 0.0, 0.5);</a:t>
            </a:r>
          </a:p>
          <a:p>
            <a:r>
              <a:rPr lang="en-US" altLang="ko-KR" sz="300" dirty="0"/>
              <a:t>//glVertex3f(0.9, 0.9, 0.0);</a:t>
            </a:r>
          </a:p>
          <a:p>
            <a:r>
              <a:rPr lang="en-US" altLang="ko-KR" sz="300" dirty="0"/>
              <a:t>//glVertex3f(0.3, 0.5, 0.0);</a:t>
            </a:r>
          </a:p>
          <a:p>
            <a:r>
              <a:rPr lang="en-US" altLang="ko-KR" sz="300" dirty="0"/>
              <a:t>//glVertex3f(0.9, 0.1, 0.0);</a:t>
            </a:r>
          </a:p>
          <a:p>
            <a:r>
              <a:rPr lang="en-US" altLang="ko-KR" sz="300" dirty="0"/>
              <a:t>//</a:t>
            </a:r>
            <a:r>
              <a:rPr lang="en-US" altLang="ko-KR" sz="300" dirty="0" err="1"/>
              <a:t>glEnd</a:t>
            </a:r>
            <a:r>
              <a:rPr lang="en-US" altLang="ko-KR" sz="300" dirty="0"/>
              <a:t>(); 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en-US" altLang="ko-KR" sz="300" dirty="0" err="1"/>
              <a:t>glFlush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 main(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char** 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 err="1"/>
              <a:t>glutInit</a:t>
            </a:r>
            <a:r>
              <a:rPr lang="en-US" altLang="ko-KR" sz="300" dirty="0"/>
              <a:t>(&amp;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 err="1"/>
              <a:t>glutInitDisplayMode</a:t>
            </a:r>
            <a:r>
              <a:rPr lang="en-US" altLang="ko-KR" sz="300" dirty="0"/>
              <a:t> (GLUT_SINGLE | GLUT_RGB);</a:t>
            </a:r>
          </a:p>
          <a:p>
            <a:r>
              <a:rPr lang="en-US" altLang="ko-KR" sz="300" dirty="0" err="1"/>
              <a:t>glutInitWindowSize</a:t>
            </a:r>
            <a:r>
              <a:rPr lang="en-US" altLang="ko-KR" sz="300" dirty="0"/>
              <a:t> (700, 700);</a:t>
            </a:r>
          </a:p>
          <a:p>
            <a:r>
              <a:rPr lang="en-US" altLang="ko-KR" sz="300" dirty="0" err="1"/>
              <a:t>glutCreateWindow</a:t>
            </a:r>
            <a:r>
              <a:rPr lang="en-US" altLang="ko-KR" sz="300" dirty="0"/>
              <a:t> (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[0]);</a:t>
            </a:r>
          </a:p>
          <a:p>
            <a:r>
              <a:rPr lang="en-US" altLang="ko-KR" sz="300" dirty="0" err="1"/>
              <a:t>glClearColor</a:t>
            </a:r>
            <a:r>
              <a:rPr lang="en-US" altLang="ko-KR" sz="300" dirty="0"/>
              <a:t> (1.0, 1.0, 1.0, 0.0);</a:t>
            </a:r>
          </a:p>
          <a:p>
            <a:r>
              <a:rPr lang="en-US" altLang="ko-KR" sz="300" dirty="0" err="1"/>
              <a:t>glMatrixMode</a:t>
            </a:r>
            <a:r>
              <a:rPr lang="en-US" altLang="ko-KR" sz="300" dirty="0"/>
              <a:t>(GL_PROJECTION);</a:t>
            </a:r>
          </a:p>
          <a:p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 err="1"/>
              <a:t>glOrtho</a:t>
            </a:r>
            <a:r>
              <a:rPr lang="en-US" altLang="ko-KR" sz="300" dirty="0"/>
              <a:t>(0, 1, 0, 1, -1, 1);</a:t>
            </a:r>
          </a:p>
          <a:p>
            <a:r>
              <a:rPr lang="en-US" altLang="ko-KR" sz="300" dirty="0" err="1"/>
              <a:t>glutDisplayFunc</a:t>
            </a:r>
            <a:r>
              <a:rPr lang="en-US" altLang="ko-KR" sz="300" dirty="0"/>
              <a:t> (display);</a:t>
            </a:r>
          </a:p>
          <a:p>
            <a:r>
              <a:rPr lang="en-US" altLang="ko-KR" sz="300" dirty="0" err="1"/>
              <a:t>glutMainLoop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return 0;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125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Blending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torus </a:t>
            </a:r>
            <a:r>
              <a:rPr lang="ko-KR" altLang="en-US" dirty="0" smtClean="0"/>
              <a:t>반사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81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Environment mapping</a:t>
            </a:r>
            <a:r>
              <a:rPr lang="ko-KR" altLang="en-US" sz="2400" dirty="0"/>
              <a:t>이 가해지는 물체는 주로 표면이 매끄러운 </a:t>
            </a:r>
            <a:r>
              <a:rPr lang="ko-KR" altLang="en-US" sz="2400" dirty="0" smtClean="0"/>
              <a:t>물체로 조명 모델에서 보면 </a:t>
            </a:r>
            <a:r>
              <a:rPr lang="en-US" altLang="ko-KR" sz="2400" dirty="0" smtClean="0">
                <a:solidFill>
                  <a:srgbClr val="FF0000"/>
                </a:solidFill>
              </a:rPr>
              <a:t>specular reflection (</a:t>
            </a:r>
            <a:r>
              <a:rPr lang="ko-KR" altLang="en-US" sz="2400" dirty="0" smtClean="0">
                <a:solidFill>
                  <a:srgbClr val="FF0000"/>
                </a:solidFill>
              </a:rPr>
              <a:t>경면 반사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r>
              <a:rPr lang="ko-KR" altLang="en-US" sz="2400" dirty="0" smtClean="0">
                <a:solidFill>
                  <a:srgbClr val="FF0000"/>
                </a:solidFill>
              </a:rPr>
              <a:t>를 위주로 표현할 수 있는 물체</a:t>
            </a:r>
            <a:r>
              <a:rPr lang="ko-KR" altLang="en-US" sz="2400" dirty="0" smtClean="0"/>
              <a:t>를 말한다</a:t>
            </a:r>
            <a:endParaRPr lang="ko-KR" altLang="en-US" sz="2400" dirty="0"/>
          </a:p>
          <a:p>
            <a:r>
              <a:rPr lang="ko-KR" altLang="en-US" sz="2400" dirty="0" smtClean="0"/>
              <a:t>이런 의미에서 </a:t>
            </a:r>
            <a:r>
              <a:rPr lang="en-US" altLang="ko-KR" sz="2400" dirty="0" smtClean="0"/>
              <a:t>environment mapping</a:t>
            </a:r>
            <a:r>
              <a:rPr lang="ko-KR" altLang="en-US" sz="2400" dirty="0" smtClean="0"/>
              <a:t>을 </a:t>
            </a:r>
            <a:r>
              <a:rPr lang="en-US" altLang="ko-KR" sz="2400" dirty="0" smtClean="0">
                <a:solidFill>
                  <a:srgbClr val="FF0000"/>
                </a:solidFill>
              </a:rPr>
              <a:t>reflection mapping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이라고도 부른다</a:t>
            </a:r>
            <a:endParaRPr lang="en-US" altLang="ko-KR" sz="2400" dirty="0" smtClean="0"/>
          </a:p>
          <a:p>
            <a:r>
              <a:rPr lang="en-US" altLang="ko-KR" sz="2400" dirty="0" smtClean="0"/>
              <a:t>Environment mapping </a:t>
            </a:r>
            <a:r>
              <a:rPr lang="ko-KR" altLang="en-US" sz="2400" dirty="0" smtClean="0"/>
              <a:t>역시 앞에서 배운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mapping</a:t>
            </a:r>
            <a:r>
              <a:rPr lang="ko-KR" altLang="en-US" sz="2400" dirty="0" smtClean="0"/>
              <a:t>을 사용한다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601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</a:t>
            </a:r>
            <a:r>
              <a:rPr lang="en-US" altLang="ko-KR" dirty="0" smtClean="0"/>
              <a:t>blending </a:t>
            </a:r>
            <a:r>
              <a:rPr lang="ko-KR" altLang="en-US" dirty="0" smtClean="0"/>
              <a:t>효과를 이용하여 물체가 비치는 것처럼 보이게 하기 위하여 다음과 같이 수행하였다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10109"/>
            <a:ext cx="4087743" cy="27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58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1. Glut objects 2</a:t>
            </a:r>
            <a:r>
              <a:rPr lang="ko-KR" altLang="en-US" sz="2400" dirty="0" smtClean="0"/>
              <a:t>개 </a:t>
            </a:r>
            <a:r>
              <a:rPr lang="en-US" altLang="ko-KR" sz="2400" dirty="0" smtClean="0"/>
              <a:t>(torus, cube) </a:t>
            </a:r>
            <a:r>
              <a:rPr lang="ko-KR" altLang="en-US" sz="2400" dirty="0" smtClean="0"/>
              <a:t>생성 및 이동</a:t>
            </a:r>
            <a:endParaRPr lang="en-US" altLang="ko-KR" sz="2400" dirty="0" smtClean="0"/>
          </a:p>
          <a:p>
            <a:r>
              <a:rPr lang="en-US" altLang="ko-KR" sz="2400" dirty="0" smtClean="0"/>
              <a:t>Lighting </a:t>
            </a:r>
            <a:r>
              <a:rPr lang="ko-KR" altLang="en-US" sz="2400" dirty="0" smtClean="0"/>
              <a:t>효과 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빛 색 및 반사율 조절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추가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991610"/>
            <a:ext cx="4475988" cy="25146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3879"/>
              </p:ext>
            </p:extLst>
          </p:nvPr>
        </p:nvGraphicFramePr>
        <p:xfrm>
          <a:off x="746506" y="2518410"/>
          <a:ext cx="5791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gluLookAt</a:t>
                      </a:r>
                      <a:r>
                        <a:rPr lang="en-US" altLang="ko-KR" sz="1800" dirty="0" smtClean="0"/>
                        <a:t>(5.0, 10.0, 30.0, 0.0, 0.0, 0.0, 0.0, 1.0, 0.0);</a:t>
                      </a:r>
                      <a:endParaRPr lang="ko-KR" altLang="en-US" sz="1800" dirty="0" smtClean="0"/>
                    </a:p>
                    <a:p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err="1" smtClean="0"/>
                        <a:t>glRotatef</a:t>
                      </a:r>
                      <a:r>
                        <a:rPr lang="en-US" altLang="ko-KR" sz="1800" dirty="0" smtClean="0"/>
                        <a:t>(90,1,0,0);</a:t>
                      </a:r>
                    </a:p>
                    <a:p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glutSolidTorus</a:t>
                      </a:r>
                      <a:r>
                        <a:rPr lang="en-US" altLang="ko-KR" sz="1800" dirty="0" smtClean="0"/>
                        <a:t>(2.0, 5.0, 80, 80);</a:t>
                      </a:r>
                    </a:p>
                    <a:p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glTranslatef</a:t>
                      </a:r>
                      <a:r>
                        <a:rPr lang="en-US" altLang="ko-KR" sz="1800" dirty="0" smtClean="0"/>
                        <a:t>(15.0, 0.0, 0.0);</a:t>
                      </a:r>
                    </a:p>
                    <a:p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glutSolidCube</a:t>
                      </a:r>
                      <a:r>
                        <a:rPr lang="en-US" altLang="ko-KR" sz="1800" dirty="0" smtClean="0"/>
                        <a:t>(6.0);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628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300" dirty="0"/>
          </a:p>
          <a:p>
            <a:r>
              <a:rPr lang="en-US" altLang="ko-KR" sz="300" dirty="0"/>
              <a:t>#include &lt;</a:t>
            </a:r>
            <a:r>
              <a:rPr lang="en-US" altLang="ko-KR" sz="300" dirty="0" err="1"/>
              <a:t>iostream</a:t>
            </a:r>
            <a:r>
              <a:rPr lang="en-US" altLang="ko-KR" sz="300" dirty="0"/>
              <a:t>&gt;</a:t>
            </a:r>
          </a:p>
          <a:p>
            <a:endParaRPr lang="ko-KR" altLang="en-US" sz="300" dirty="0"/>
          </a:p>
          <a:p>
            <a:r>
              <a:rPr lang="en-US" altLang="ko-KR" sz="300" dirty="0"/>
              <a:t>#include&lt;GL/</a:t>
            </a:r>
            <a:r>
              <a:rPr lang="en-US" altLang="ko-KR" sz="300" dirty="0" err="1"/>
              <a:t>glut.h</a:t>
            </a:r>
            <a:r>
              <a:rPr lang="en-US" altLang="ko-KR" sz="300" dirty="0"/>
              <a:t>&gt;</a:t>
            </a:r>
          </a:p>
          <a:p>
            <a:endParaRPr lang="ko-KR" altLang="en-US" sz="300" dirty="0"/>
          </a:p>
          <a:p>
            <a:r>
              <a:rPr lang="en-US" altLang="ko-KR" sz="300" dirty="0"/>
              <a:t>using namespace </a:t>
            </a:r>
            <a:r>
              <a:rPr lang="en-US" altLang="ko-KR" sz="300" dirty="0" err="1"/>
              <a:t>std</a:t>
            </a:r>
            <a:r>
              <a:rPr lang="en-US" altLang="ko-KR" sz="300" dirty="0"/>
              <a:t>;</a:t>
            </a:r>
          </a:p>
          <a:p>
            <a:endParaRPr lang="ko-KR" altLang="en-US" sz="300" dirty="0"/>
          </a:p>
          <a:p>
            <a:r>
              <a:rPr lang="en-US" altLang="ko-KR" sz="300" dirty="0"/>
              <a:t>void setup(void)</a:t>
            </a:r>
          </a:p>
          <a:p>
            <a:r>
              <a:rPr lang="en-US" altLang="ko-KR" sz="300" dirty="0"/>
              <a:t>{ 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glClearColor</a:t>
            </a:r>
            <a:r>
              <a:rPr lang="en-US" altLang="ko-KR" sz="300" dirty="0"/>
              <a:t>(0.0, 0.0, 0.0, 0.0);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(GL_DEPTH_TEST); // Enable depth testing.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Turn on OpenGL lighting.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(GL_LIGHTING);    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Light property vectors.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lightAmb</a:t>
            </a:r>
            <a:r>
              <a:rPr lang="en-US" altLang="ko-KR" sz="300" dirty="0"/>
              <a:t>[] = { 0.0, 0.0, 0.0, 1.0 };</a:t>
            </a:r>
          </a:p>
          <a:p>
            <a:r>
              <a:rPr lang="da-DK" altLang="ko-KR" sz="300" dirty="0"/>
              <a:t>   float lightDifAndSpec[] = { 1.0, 1.0, 1.0, 1.0 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lightPos</a:t>
            </a:r>
            <a:r>
              <a:rPr lang="en-US" altLang="ko-KR" sz="300" dirty="0"/>
              <a:t>[] = {30.0, 30.0, 30.0, 1.0 };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Light properties.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GL_AMBIENT, </a:t>
            </a:r>
            <a:r>
              <a:rPr lang="en-US" altLang="ko-KR" sz="300" dirty="0" err="1"/>
              <a:t>lightAmb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GL_DIFFUSE, </a:t>
            </a:r>
            <a:r>
              <a:rPr lang="en-US" altLang="ko-KR" sz="300" dirty="0" err="1"/>
              <a:t>lightDifAndSpec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GL_SPECULAR, </a:t>
            </a:r>
            <a:r>
              <a:rPr lang="en-US" altLang="ko-KR" sz="300" dirty="0" err="1"/>
              <a:t>lightDifAndSpec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GL_POSITION, </a:t>
            </a:r>
            <a:r>
              <a:rPr lang="en-US" altLang="ko-KR" sz="300" dirty="0" err="1"/>
              <a:t>lightPos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(GL_LIGHT0); // Enable particular light source.</a:t>
            </a:r>
          </a:p>
          <a:p>
            <a:endParaRPr lang="ko-KR" altLang="en-US" sz="300" dirty="0"/>
          </a:p>
          <a:p>
            <a:r>
              <a:rPr lang="en-US" altLang="ko-KR" sz="300" dirty="0"/>
              <a:t>// Material property vectors.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matSpec</a:t>
            </a:r>
            <a:r>
              <a:rPr lang="en-US" altLang="ko-KR" sz="300" dirty="0"/>
              <a:t>[] = { 1.0, 1.0, 1.0, 1.0 };</a:t>
            </a:r>
          </a:p>
          <a:p>
            <a:r>
              <a:rPr lang="fr-FR" altLang="ko-KR" sz="300" dirty="0"/>
              <a:t>   float matDiffuse[] = {0.0, 1.0, 0.0, 1.0};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matShine</a:t>
            </a:r>
            <a:r>
              <a:rPr lang="en-US" altLang="ko-KR" sz="300" dirty="0"/>
              <a:t>[] = { 50.0 };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Material properties.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GL_DIFFUSE, </a:t>
            </a:r>
            <a:r>
              <a:rPr lang="en-US" altLang="ko-KR" sz="300" dirty="0" err="1"/>
              <a:t>matDiffuse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GL_SPECULAR, </a:t>
            </a:r>
            <a:r>
              <a:rPr lang="en-US" altLang="ko-KR" sz="300" dirty="0" err="1"/>
              <a:t>matSpec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GL_SHININESS, </a:t>
            </a:r>
            <a:r>
              <a:rPr lang="en-US" altLang="ko-KR" sz="300" dirty="0" err="1"/>
              <a:t>matShine</a:t>
            </a:r>
            <a:r>
              <a:rPr lang="en-US" altLang="ko-KR" sz="300" dirty="0"/>
              <a:t>);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Drawing routine.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</a:t>
            </a:r>
            <a:r>
              <a:rPr lang="en-US" altLang="ko-KR" sz="300" dirty="0"/>
              <a:t>(GL_COLOR_BUFFER_BIT | GL_DEPTH_BUFFER_BIT);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(GL_MODELVIEW);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gluLookAt</a:t>
            </a:r>
            <a:r>
              <a:rPr lang="en-US" altLang="ko-KR" sz="300" dirty="0"/>
              <a:t>(5.0, 10.0, 30.0, 0.0, 0.0, 0.0, 0.0, 1.0, 0.0);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(90,1,0,0);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glutSolidTorus</a:t>
            </a:r>
            <a:r>
              <a:rPr lang="en-US" altLang="ko-KR" sz="300" dirty="0"/>
              <a:t>(2.0, 5.0, 80, 80);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(15.0, 0.0,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glutSolidCube</a:t>
            </a:r>
            <a:r>
              <a:rPr lang="en-US" altLang="ko-KR" sz="300" dirty="0"/>
              <a:t>(6.0);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glFlush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en-US" altLang="ko-KR" sz="300" dirty="0"/>
              <a:t>// Main routine.</a:t>
            </a:r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 main(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char **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 </a:t>
            </a:r>
          </a:p>
          <a:p>
            <a:r>
              <a:rPr lang="en-US" altLang="ko-KR" sz="300" dirty="0"/>
              <a:t>{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</a:t>
            </a:r>
            <a:r>
              <a:rPr lang="en-US" altLang="ko-KR" sz="300" dirty="0"/>
              <a:t>(&amp;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glutInitDisplayMode</a:t>
            </a:r>
            <a:r>
              <a:rPr lang="en-US" altLang="ko-KR" sz="300" dirty="0"/>
              <a:t>(GLUT_SINGLE | GLUT_RGBA | GLUT_DEPTH);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glutInitWindowSize</a:t>
            </a:r>
            <a:r>
              <a:rPr lang="en-US" altLang="ko-KR" sz="300" dirty="0"/>
              <a:t>(700, 700);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glutInitWindowPosition</a:t>
            </a:r>
            <a:r>
              <a:rPr lang="en-US" altLang="ko-KR" sz="300" dirty="0"/>
              <a:t>(100, 100);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glutCreateWindow</a:t>
            </a:r>
            <a:r>
              <a:rPr lang="en-US" altLang="ko-KR" sz="300" dirty="0"/>
              <a:t>("ballAndTorusReflected.cpp");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glutDisplayFunc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(GL_PROJECTION);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fi-FI" altLang="ko-KR" sz="300" dirty="0"/>
              <a:t>   glFrustum(-5.0, 5.0, -5.0, 5.0, 5.0, 100.0);</a:t>
            </a:r>
          </a:p>
          <a:p>
            <a:r>
              <a:rPr lang="en-US" altLang="ko-KR" sz="300" dirty="0"/>
              <a:t>   setup();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glutMainLoop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endParaRPr lang="ko-KR" altLang="en-US" sz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307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2. Reflection </a:t>
            </a:r>
            <a:r>
              <a:rPr lang="ko-KR" altLang="en-US" sz="2400" dirty="0" smtClean="0"/>
              <a:t>이용해 </a:t>
            </a:r>
            <a:r>
              <a:rPr lang="en-US" altLang="ko-KR" sz="2400" dirty="0" smtClean="0"/>
              <a:t>y</a:t>
            </a:r>
            <a:r>
              <a:rPr lang="ko-KR" altLang="en-US" sz="2400" dirty="0" smtClean="0"/>
              <a:t>축 대칭 시킨 </a:t>
            </a:r>
            <a:r>
              <a:rPr lang="en-US" altLang="ko-KR" sz="2400" dirty="0" smtClean="0"/>
              <a:t>glut </a:t>
            </a:r>
            <a:r>
              <a:rPr lang="en-US" altLang="ko-KR" sz="2400" dirty="0" err="1" smtClean="0"/>
              <a:t>obejcts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추가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365" y="2782975"/>
            <a:ext cx="3571875" cy="242910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03518"/>
              </p:ext>
            </p:extLst>
          </p:nvPr>
        </p:nvGraphicFramePr>
        <p:xfrm>
          <a:off x="533400" y="2895600"/>
          <a:ext cx="4038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glPushMatrix</a:t>
                      </a:r>
                      <a:r>
                        <a:rPr lang="en-US" altLang="ko-KR" sz="1800" dirty="0" smtClean="0"/>
                        <a:t>();</a:t>
                      </a:r>
                    </a:p>
                    <a:p>
                      <a:r>
                        <a:rPr lang="en-US" altLang="ko-KR" sz="1800" dirty="0" smtClean="0"/>
                        <a:t>   </a:t>
                      </a:r>
                      <a:r>
                        <a:rPr lang="en-US" altLang="ko-KR" sz="1800" dirty="0" err="1" smtClean="0"/>
                        <a:t>glScalef</a:t>
                      </a:r>
                      <a:r>
                        <a:rPr lang="en-US" altLang="ko-KR" sz="1800" dirty="0" smtClean="0"/>
                        <a:t>(1.0, -1.0, 1.0);</a:t>
                      </a:r>
                    </a:p>
                    <a:p>
                      <a:r>
                        <a:rPr lang="en-US" altLang="ko-KR" sz="1800" dirty="0" smtClean="0"/>
                        <a:t>   </a:t>
                      </a:r>
                      <a:r>
                        <a:rPr lang="en-US" altLang="ko-KR" sz="1800" dirty="0" err="1" smtClean="0"/>
                        <a:t>glTranslatef</a:t>
                      </a:r>
                      <a:r>
                        <a:rPr lang="en-US" altLang="ko-KR" sz="1800" dirty="0" smtClean="0"/>
                        <a:t>(0, 10, 0);</a:t>
                      </a:r>
                    </a:p>
                    <a:p>
                      <a:r>
                        <a:rPr lang="en-US" altLang="ko-KR" sz="1800" dirty="0" smtClean="0"/>
                        <a:t>   </a:t>
                      </a:r>
                      <a:r>
                        <a:rPr lang="en-US" altLang="ko-KR" sz="1800" dirty="0" err="1" smtClean="0"/>
                        <a:t>glRotatef</a:t>
                      </a:r>
                      <a:r>
                        <a:rPr lang="en-US" altLang="ko-KR" sz="1800" dirty="0" smtClean="0"/>
                        <a:t>(90,1,0,0);</a:t>
                      </a:r>
                    </a:p>
                    <a:p>
                      <a:r>
                        <a:rPr lang="en-US" altLang="ko-KR" sz="1800" dirty="0" smtClean="0"/>
                        <a:t>   </a:t>
                      </a:r>
                      <a:r>
                        <a:rPr lang="en-US" altLang="ko-KR" sz="1800" dirty="0" err="1" smtClean="0"/>
                        <a:t>glutSolidTorus</a:t>
                      </a:r>
                      <a:r>
                        <a:rPr lang="en-US" altLang="ko-KR" sz="1800" dirty="0" smtClean="0"/>
                        <a:t>(2.0, 5.0, 80, 80);</a:t>
                      </a:r>
                    </a:p>
                    <a:p>
                      <a:r>
                        <a:rPr lang="en-US" altLang="ko-KR" sz="1800" dirty="0" smtClean="0"/>
                        <a:t>   </a:t>
                      </a:r>
                      <a:r>
                        <a:rPr lang="en-US" altLang="ko-KR" sz="1800" dirty="0" err="1" smtClean="0"/>
                        <a:t>glTranslatef</a:t>
                      </a:r>
                      <a:r>
                        <a:rPr lang="en-US" altLang="ko-KR" sz="1800" dirty="0" smtClean="0"/>
                        <a:t>(15.0, 0.0, 0.0);</a:t>
                      </a:r>
                    </a:p>
                    <a:p>
                      <a:r>
                        <a:rPr lang="en-US" altLang="ko-KR" sz="1800" dirty="0" smtClean="0"/>
                        <a:t>   </a:t>
                      </a:r>
                      <a:r>
                        <a:rPr lang="en-US" altLang="ko-KR" sz="1800" dirty="0" err="1" smtClean="0"/>
                        <a:t>glutSolidCube</a:t>
                      </a:r>
                      <a:r>
                        <a:rPr lang="en-US" altLang="ko-KR" sz="1800" dirty="0" smtClean="0"/>
                        <a:t>(6.0);</a:t>
                      </a:r>
                    </a:p>
                    <a:p>
                      <a:r>
                        <a:rPr lang="en-US" altLang="ko-KR" sz="1800" dirty="0" smtClean="0"/>
                        <a:t>   </a:t>
                      </a:r>
                      <a:r>
                        <a:rPr lang="en-US" altLang="ko-KR" sz="1800" dirty="0" err="1" smtClean="0"/>
                        <a:t>glPopMatrix</a:t>
                      </a:r>
                      <a:r>
                        <a:rPr lang="en-US" altLang="ko-KR" sz="1800" dirty="0" smtClean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89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300" dirty="0"/>
          </a:p>
          <a:p>
            <a:r>
              <a:rPr lang="en-US" altLang="ko-KR" sz="300" dirty="0"/>
              <a:t>#include &lt;</a:t>
            </a:r>
            <a:r>
              <a:rPr lang="en-US" altLang="ko-KR" sz="300" dirty="0" err="1"/>
              <a:t>iostream</a:t>
            </a:r>
            <a:r>
              <a:rPr lang="en-US" altLang="ko-KR" sz="300" dirty="0"/>
              <a:t>&gt;</a:t>
            </a:r>
          </a:p>
          <a:p>
            <a:endParaRPr lang="ko-KR" altLang="en-US" sz="300" dirty="0"/>
          </a:p>
          <a:p>
            <a:r>
              <a:rPr lang="en-US" altLang="ko-KR" sz="300" dirty="0"/>
              <a:t>#include&lt;GL/</a:t>
            </a:r>
            <a:r>
              <a:rPr lang="en-US" altLang="ko-KR" sz="300" dirty="0" err="1"/>
              <a:t>glut.h</a:t>
            </a:r>
            <a:r>
              <a:rPr lang="en-US" altLang="ko-KR" sz="300" dirty="0"/>
              <a:t>&gt;</a:t>
            </a:r>
          </a:p>
          <a:p>
            <a:endParaRPr lang="ko-KR" altLang="en-US" sz="300" dirty="0"/>
          </a:p>
          <a:p>
            <a:r>
              <a:rPr lang="en-US" altLang="ko-KR" sz="300" dirty="0"/>
              <a:t>using namespace </a:t>
            </a:r>
            <a:r>
              <a:rPr lang="en-US" altLang="ko-KR" sz="300" dirty="0" err="1"/>
              <a:t>std</a:t>
            </a:r>
            <a:r>
              <a:rPr lang="en-US" altLang="ko-KR" sz="300" dirty="0"/>
              <a:t>;</a:t>
            </a:r>
          </a:p>
          <a:p>
            <a:endParaRPr lang="ko-KR" altLang="en-US" sz="300" dirty="0"/>
          </a:p>
          <a:p>
            <a:r>
              <a:rPr lang="en-US" altLang="ko-KR" sz="300" dirty="0"/>
              <a:t>void setup(void)</a:t>
            </a:r>
          </a:p>
          <a:p>
            <a:r>
              <a:rPr lang="en-US" altLang="ko-KR" sz="300" dirty="0"/>
              <a:t>{ 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glClearColor</a:t>
            </a:r>
            <a:r>
              <a:rPr lang="en-US" altLang="ko-KR" sz="300" dirty="0"/>
              <a:t>(0.0, 0.0, 0.0, 0.0);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(GL_DEPTH_TEST); // Enable depth testing.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Turn on OpenGL lighting.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(GL_LIGHTING);    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Light property vectors.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lightAmb</a:t>
            </a:r>
            <a:r>
              <a:rPr lang="en-US" altLang="ko-KR" sz="300" dirty="0"/>
              <a:t>[] = { 0.0, 0.0, 0.0, 1.0 };</a:t>
            </a:r>
          </a:p>
          <a:p>
            <a:r>
              <a:rPr lang="da-DK" altLang="ko-KR" sz="300" dirty="0"/>
              <a:t>   float lightDifAndSpec[] = { 1.0, 1.0, 1.0, 1.0 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lightPos</a:t>
            </a:r>
            <a:r>
              <a:rPr lang="en-US" altLang="ko-KR" sz="300" dirty="0"/>
              <a:t>[] = {30.0, 30.0, 30.0, 1.0 };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Light properties.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GL_AMBIENT, </a:t>
            </a:r>
            <a:r>
              <a:rPr lang="en-US" altLang="ko-KR" sz="300" dirty="0" err="1"/>
              <a:t>lightAmb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GL_DIFFUSE, </a:t>
            </a:r>
            <a:r>
              <a:rPr lang="en-US" altLang="ko-KR" sz="300" dirty="0" err="1"/>
              <a:t>lightDifAndSpec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GL_SPECULAR, </a:t>
            </a:r>
            <a:r>
              <a:rPr lang="en-US" altLang="ko-KR" sz="300" dirty="0" err="1"/>
              <a:t>lightDifAndSpec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GL_POSITION, </a:t>
            </a:r>
            <a:r>
              <a:rPr lang="en-US" altLang="ko-KR" sz="300" dirty="0" err="1"/>
              <a:t>lightPos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(GL_LIGHT0); // Enable particular light source.</a:t>
            </a:r>
          </a:p>
          <a:p>
            <a:endParaRPr lang="ko-KR" altLang="en-US" sz="300" dirty="0"/>
          </a:p>
          <a:p>
            <a:r>
              <a:rPr lang="en-US" altLang="ko-KR" sz="300" dirty="0"/>
              <a:t>// Material property vectors.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matSpec</a:t>
            </a:r>
            <a:r>
              <a:rPr lang="en-US" altLang="ko-KR" sz="300" dirty="0"/>
              <a:t>[] = { 1.0, 1.0, 1.0, 1.0 };</a:t>
            </a:r>
          </a:p>
          <a:p>
            <a:r>
              <a:rPr lang="fr-FR" altLang="ko-KR" sz="300" dirty="0"/>
              <a:t>   float matDiffuse[] = {0.0, 1.0, 0.0, 1.0};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matShine</a:t>
            </a:r>
            <a:r>
              <a:rPr lang="en-US" altLang="ko-KR" sz="300" dirty="0"/>
              <a:t>[] = { 50.0 };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Material properties.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GL_DIFFUSE, </a:t>
            </a:r>
            <a:r>
              <a:rPr lang="en-US" altLang="ko-KR" sz="300" dirty="0" err="1"/>
              <a:t>matDiffuse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GL_SPECULAR, </a:t>
            </a:r>
            <a:r>
              <a:rPr lang="en-US" altLang="ko-KR" sz="300" dirty="0" err="1"/>
              <a:t>matSpec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GL_SHININESS, </a:t>
            </a:r>
            <a:r>
              <a:rPr lang="en-US" altLang="ko-KR" sz="300" dirty="0" err="1"/>
              <a:t>matShine</a:t>
            </a:r>
            <a:r>
              <a:rPr lang="en-US" altLang="ko-KR" sz="300" dirty="0"/>
              <a:t>);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Drawing routine.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</a:t>
            </a:r>
            <a:r>
              <a:rPr lang="en-US" altLang="ko-KR" sz="300" dirty="0"/>
              <a:t>(GL_COLOR_BUFFER_BIT | GL_DEPTH_BUFFER_BIT);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(GL_MODELVIEW);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gluLookAt</a:t>
            </a:r>
            <a:r>
              <a:rPr lang="en-US" altLang="ko-KR" sz="300" dirty="0"/>
              <a:t>(5.0, 10.0, 30.0, 0.0, 0.0, 0.0, 0.0, 1.0, 0.0);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(90,1,0,0);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glutSolidTorus</a:t>
            </a:r>
            <a:r>
              <a:rPr lang="en-US" altLang="ko-KR" sz="300" dirty="0"/>
              <a:t>(2.0, 5.0, 80, 80);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(15.0, 0.0,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glutSolidCube</a:t>
            </a:r>
            <a:r>
              <a:rPr lang="en-US" altLang="ko-KR" sz="300" dirty="0"/>
              <a:t>(6.0);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glScalef</a:t>
            </a:r>
            <a:r>
              <a:rPr lang="en-US" altLang="ko-KR" sz="300" dirty="0"/>
              <a:t>(1.0, -1.0, 1.0);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(0, 10, 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(90,1,0,0);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glutSolidTorus</a:t>
            </a:r>
            <a:r>
              <a:rPr lang="en-US" altLang="ko-KR" sz="300" dirty="0"/>
              <a:t>(2.0, 5.0, 80, 80);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(15.0, 0.0,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glutSolidCube</a:t>
            </a:r>
            <a:r>
              <a:rPr lang="en-US" altLang="ko-KR" sz="300" dirty="0"/>
              <a:t>(6.0);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glFlush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en-US" altLang="ko-KR" sz="300" dirty="0"/>
              <a:t>// Main routine.</a:t>
            </a:r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 main(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char **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 </a:t>
            </a:r>
          </a:p>
          <a:p>
            <a:r>
              <a:rPr lang="en-US" altLang="ko-KR" sz="300" dirty="0"/>
              <a:t>{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</a:t>
            </a:r>
            <a:r>
              <a:rPr lang="en-US" altLang="ko-KR" sz="300" dirty="0"/>
              <a:t>(&amp;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glutInitDisplayMode</a:t>
            </a:r>
            <a:r>
              <a:rPr lang="en-US" altLang="ko-KR" sz="300" dirty="0"/>
              <a:t>(GLUT_SINGLE | GLUT_RGBA | GLUT_DEPTH);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glutInitWindowSize</a:t>
            </a:r>
            <a:r>
              <a:rPr lang="en-US" altLang="ko-KR" sz="300" dirty="0"/>
              <a:t>(700, 700);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glutInitWindowPosition</a:t>
            </a:r>
            <a:r>
              <a:rPr lang="en-US" altLang="ko-KR" sz="300" dirty="0"/>
              <a:t>(100, 100);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glutCreateWindow</a:t>
            </a:r>
            <a:r>
              <a:rPr lang="en-US" altLang="ko-KR" sz="300" dirty="0"/>
              <a:t>("ballAndTorusReflected.cpp");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glutDisplayFunc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(GL_PROJECTION);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fi-FI" altLang="ko-KR" sz="300" dirty="0"/>
              <a:t>   glFrustum(-5.0, 5.0, -5.0, 5.0, 5.0, 100.0);</a:t>
            </a:r>
          </a:p>
          <a:p>
            <a:r>
              <a:rPr lang="en-US" altLang="ko-KR" sz="300" dirty="0"/>
              <a:t>   setup();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glutMainLoop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endParaRPr lang="ko-KR" altLang="en-US" sz="300" dirty="0"/>
          </a:p>
          <a:p>
            <a:endParaRPr lang="ko-KR" altLang="en-US" sz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06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Lighting</a:t>
            </a:r>
            <a:r>
              <a:rPr lang="ko-KR" altLang="en-US" dirty="0" smtClean="0"/>
              <a:t>을 사용시에는 물체에 투명한 효과를 주기 위하여 물체 </a:t>
            </a:r>
            <a:r>
              <a:rPr lang="en-US" altLang="ko-KR" dirty="0" smtClean="0"/>
              <a:t>(material)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(R,G,B,A)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A</a:t>
            </a:r>
            <a:r>
              <a:rPr lang="ko-KR" altLang="en-US" dirty="0"/>
              <a:t> </a:t>
            </a:r>
            <a:r>
              <a:rPr lang="en-US" altLang="ko-KR" dirty="0" smtClean="0"/>
              <a:t>(alpha) </a:t>
            </a:r>
            <a:r>
              <a:rPr lang="ko-KR" altLang="en-US" dirty="0" smtClean="0"/>
              <a:t>값을 조절하면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442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3. Lighting</a:t>
            </a:r>
            <a:r>
              <a:rPr lang="ko-KR" altLang="en-US" sz="2000" dirty="0"/>
              <a:t>을 사용시 물체 </a:t>
            </a:r>
            <a:r>
              <a:rPr lang="en-US" altLang="ko-KR" sz="2000" dirty="0"/>
              <a:t>(material)</a:t>
            </a:r>
            <a:r>
              <a:rPr lang="ko-KR" altLang="en-US" sz="2000" dirty="0"/>
              <a:t>의 반사율 </a:t>
            </a:r>
            <a:r>
              <a:rPr lang="en-US" altLang="ko-KR" sz="2000" dirty="0"/>
              <a:t>(R,G,B,A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사용하여 물체의 투명도를 설정하고 </a:t>
            </a:r>
            <a:r>
              <a:rPr lang="en-US" altLang="ko-KR" sz="2000" dirty="0"/>
              <a:t>blending </a:t>
            </a:r>
            <a:r>
              <a:rPr lang="ko-KR" altLang="en-US" sz="2000" dirty="0"/>
              <a:t>효과를 줄 수 </a:t>
            </a:r>
            <a:r>
              <a:rPr lang="ko-KR" altLang="en-US" sz="2000" dirty="0" smtClean="0"/>
              <a:t>있다</a:t>
            </a:r>
            <a:endParaRPr lang="en-US" altLang="ko-KR" sz="2000" dirty="0" smtClean="0"/>
          </a:p>
          <a:p>
            <a:r>
              <a:rPr lang="ko-KR" altLang="en-US" sz="2000" dirty="0" smtClean="0"/>
              <a:t>물체의 </a:t>
            </a:r>
            <a:r>
              <a:rPr lang="ko-KR" altLang="en-US" sz="2000" dirty="0"/>
              <a:t>전반적인 색에 가장 영향을 많이 미치는 </a:t>
            </a:r>
            <a:r>
              <a:rPr lang="en-US" altLang="ko-KR" sz="2000" dirty="0"/>
              <a:t>diffuse </a:t>
            </a:r>
            <a:r>
              <a:rPr lang="ko-KR" altLang="en-US" sz="2000" dirty="0"/>
              <a:t>반사에 </a:t>
            </a:r>
            <a:r>
              <a:rPr lang="en-US" altLang="ko-KR" sz="2000" dirty="0"/>
              <a:t>alpha</a:t>
            </a:r>
            <a:r>
              <a:rPr lang="ko-KR" altLang="en-US" sz="2000" dirty="0"/>
              <a:t>값을 </a:t>
            </a:r>
            <a:r>
              <a:rPr lang="ko-KR" altLang="en-US" sz="2000" dirty="0" smtClean="0"/>
              <a:t>조절하였다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반사되는 </a:t>
            </a:r>
            <a:r>
              <a:rPr lang="ko-KR" altLang="en-US" sz="2000" dirty="0"/>
              <a:t>것처럼 보이기 위하여 중간에 크기가 변환된 </a:t>
            </a:r>
            <a:r>
              <a:rPr lang="en-US" altLang="ko-KR" sz="2000" dirty="0" err="1"/>
              <a:t>glutSolidCube</a:t>
            </a:r>
            <a:r>
              <a:rPr lang="ko-KR" altLang="en-US" sz="2000" dirty="0"/>
              <a:t>를 넣었고 </a:t>
            </a:r>
            <a:r>
              <a:rPr lang="en-US" altLang="ko-KR" sz="2000" dirty="0"/>
              <a:t>diffuse </a:t>
            </a:r>
            <a:r>
              <a:rPr lang="ko-KR" altLang="en-US" sz="2000" dirty="0"/>
              <a:t>반사에 </a:t>
            </a:r>
            <a:r>
              <a:rPr lang="en-US" altLang="ko-KR" sz="2000" dirty="0"/>
              <a:t>alpha</a:t>
            </a:r>
            <a:r>
              <a:rPr lang="ko-KR" altLang="en-US" sz="2000" dirty="0"/>
              <a:t>값을 </a:t>
            </a:r>
            <a:r>
              <a:rPr lang="en-US" altLang="ko-KR" sz="2000" dirty="0"/>
              <a:t>0.5</a:t>
            </a:r>
            <a:r>
              <a:rPr lang="ko-KR" altLang="en-US" sz="2000" dirty="0"/>
              <a:t>로 주었다</a:t>
            </a:r>
            <a:r>
              <a:rPr lang="en-US" altLang="ko-KR" sz="2000" dirty="0"/>
              <a:t>. 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34" y="3835708"/>
            <a:ext cx="3245999" cy="220386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806"/>
              </p:ext>
            </p:extLst>
          </p:nvPr>
        </p:nvGraphicFramePr>
        <p:xfrm>
          <a:off x="325967" y="3835708"/>
          <a:ext cx="5288401" cy="224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3359">
                <a:tc>
                  <a:txBody>
                    <a:bodyPr/>
                    <a:lstStyle/>
                    <a:p>
                      <a:r>
                        <a:rPr lang="fr-FR" altLang="ko-KR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altLang="ko-KR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float matDiffuse1[] = {1.0, 1.0,1.0, 0.5};</a:t>
                      </a:r>
                    </a:p>
                    <a:p>
                      <a:r>
                        <a:rPr lang="en-US" altLang="ko-K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glPushMatrix</a:t>
                      </a:r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  </a:t>
                      </a:r>
                    </a:p>
                    <a:p>
                      <a:r>
                        <a:rPr lang="en-US" altLang="ko-K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glMaterialfv</a:t>
                      </a:r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(GL_FRONT, GL_DIFFUSE, matDiffuse1);</a:t>
                      </a:r>
                    </a:p>
                    <a:p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glTranslatef</a:t>
                      </a:r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(0.0, -3.2, 0.0);</a:t>
                      </a:r>
                    </a:p>
                    <a:p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glScalef</a:t>
                      </a:r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(2.0, 0.01,2.0);</a:t>
                      </a:r>
                    </a:p>
                    <a:p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glutSolidCube</a:t>
                      </a:r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(20.0);</a:t>
                      </a:r>
                    </a:p>
                    <a:p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glPopMatrix</a:t>
                      </a:r>
                      <a:r>
                        <a:rPr lang="en-US" altLang="ko-K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549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300" dirty="0"/>
          </a:p>
          <a:p>
            <a:r>
              <a:rPr lang="en-US" altLang="ko-KR" sz="300" dirty="0"/>
              <a:t>#include &lt;</a:t>
            </a:r>
            <a:r>
              <a:rPr lang="en-US" altLang="ko-KR" sz="300" dirty="0" err="1"/>
              <a:t>iostream</a:t>
            </a:r>
            <a:r>
              <a:rPr lang="en-US" altLang="ko-KR" sz="300" dirty="0"/>
              <a:t>&gt;</a:t>
            </a:r>
          </a:p>
          <a:p>
            <a:endParaRPr lang="ko-KR" altLang="en-US" sz="300" dirty="0"/>
          </a:p>
          <a:p>
            <a:r>
              <a:rPr lang="en-US" altLang="ko-KR" sz="300" dirty="0"/>
              <a:t>#include&lt;GL/</a:t>
            </a:r>
            <a:r>
              <a:rPr lang="en-US" altLang="ko-KR" sz="300" dirty="0" err="1"/>
              <a:t>glut.h</a:t>
            </a:r>
            <a:r>
              <a:rPr lang="en-US" altLang="ko-KR" sz="300" dirty="0"/>
              <a:t>&gt;</a:t>
            </a:r>
          </a:p>
          <a:p>
            <a:endParaRPr lang="ko-KR" altLang="en-US" sz="300" dirty="0"/>
          </a:p>
          <a:p>
            <a:r>
              <a:rPr lang="en-US" altLang="ko-KR" sz="300" dirty="0"/>
              <a:t>using namespace </a:t>
            </a:r>
            <a:r>
              <a:rPr lang="en-US" altLang="ko-KR" sz="300" dirty="0" err="1"/>
              <a:t>std</a:t>
            </a:r>
            <a:r>
              <a:rPr lang="en-US" altLang="ko-KR" sz="300" dirty="0"/>
              <a:t>;</a:t>
            </a:r>
          </a:p>
          <a:p>
            <a:endParaRPr lang="ko-KR" altLang="en-US" sz="300" dirty="0"/>
          </a:p>
          <a:p>
            <a:r>
              <a:rPr lang="en-US" altLang="ko-KR" sz="300" dirty="0"/>
              <a:t>void setup(void)</a:t>
            </a:r>
          </a:p>
          <a:p>
            <a:r>
              <a:rPr lang="en-US" altLang="ko-KR" sz="300" dirty="0"/>
              <a:t>{   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glClearColor</a:t>
            </a:r>
            <a:r>
              <a:rPr lang="en-US" altLang="ko-KR" sz="300" dirty="0"/>
              <a:t>(0.0, 0.0, 0.0, 0.0); 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(GL_DEPTH_TEST); // Enable depth testing.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Turn on OpenGL lighting.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(GL_LIGHTING);    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Light property vectors.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lightAmb</a:t>
            </a:r>
            <a:r>
              <a:rPr lang="en-US" altLang="ko-KR" sz="300" dirty="0"/>
              <a:t>[] = { 0.2, 0.2, 0.2, 1.0 };</a:t>
            </a:r>
          </a:p>
          <a:p>
            <a:r>
              <a:rPr lang="da-DK" altLang="ko-KR" sz="300" dirty="0"/>
              <a:t>   float lightDifAndSpec[] = { 1.0, 1.0, 1.0, 1.0 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lightPos</a:t>
            </a:r>
            <a:r>
              <a:rPr lang="en-US" altLang="ko-KR" sz="300" dirty="0"/>
              <a:t>[] = {30.0, 30.0, 30.0, 1.0 };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Light properties.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GL_AMBIENT, </a:t>
            </a:r>
            <a:r>
              <a:rPr lang="en-US" altLang="ko-KR" sz="300" dirty="0" err="1"/>
              <a:t>lightAmb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GL_DIFFUSE, </a:t>
            </a:r>
            <a:r>
              <a:rPr lang="en-US" altLang="ko-KR" sz="300" dirty="0" err="1"/>
              <a:t>lightDifAndSpec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GL_SPECULAR, </a:t>
            </a:r>
            <a:r>
              <a:rPr lang="en-US" altLang="ko-KR" sz="300" dirty="0" err="1"/>
              <a:t>lightDifAndSpec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glLightfv</a:t>
            </a:r>
            <a:r>
              <a:rPr lang="en-US" altLang="ko-KR" sz="300" dirty="0"/>
              <a:t>(GL_LIGHT0, GL_POSITION, </a:t>
            </a:r>
            <a:r>
              <a:rPr lang="en-US" altLang="ko-KR" sz="300" dirty="0" err="1"/>
              <a:t>lightPos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(GL_LIGHT0); // Enable particular light source.</a:t>
            </a:r>
          </a:p>
          <a:p>
            <a:endParaRPr lang="ko-KR" altLang="en-US" sz="300" dirty="0"/>
          </a:p>
          <a:p>
            <a:r>
              <a:rPr lang="en-US" altLang="ko-KR" sz="300" dirty="0"/>
              <a:t>// Material property vectors.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matSpec</a:t>
            </a:r>
            <a:r>
              <a:rPr lang="en-US" altLang="ko-KR" sz="300" dirty="0"/>
              <a:t>[] = { 1.0, 1.0, 1.0, 1.0 };</a:t>
            </a:r>
          </a:p>
          <a:p>
            <a:r>
              <a:rPr lang="fr-FR" altLang="ko-KR" sz="300" dirty="0"/>
              <a:t>   float matDiffuse[] = {0.0, 1.0, 0.0, 1.0};</a:t>
            </a:r>
          </a:p>
          <a:p>
            <a:r>
              <a:rPr lang="en-US" altLang="ko-KR" sz="300" dirty="0"/>
              <a:t>   float </a:t>
            </a:r>
            <a:r>
              <a:rPr lang="en-US" altLang="ko-KR" sz="300" dirty="0" err="1"/>
              <a:t>matShine</a:t>
            </a:r>
            <a:r>
              <a:rPr lang="en-US" altLang="ko-KR" sz="300" dirty="0"/>
              <a:t>[] = { 50.0 };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// Material properties.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GL_DIFFUSE, </a:t>
            </a:r>
            <a:r>
              <a:rPr lang="en-US" altLang="ko-KR" sz="300" dirty="0" err="1"/>
              <a:t>matDiffuse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GL_SPECULAR, </a:t>
            </a:r>
            <a:r>
              <a:rPr lang="en-US" altLang="ko-KR" sz="300" dirty="0" err="1"/>
              <a:t>matSpec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GL_SHININESS, </a:t>
            </a:r>
            <a:r>
              <a:rPr lang="en-US" altLang="ko-KR" sz="300" dirty="0" err="1"/>
              <a:t>matShine</a:t>
            </a:r>
            <a:r>
              <a:rPr lang="en-US" altLang="ko-KR" sz="300" dirty="0"/>
              <a:t>);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r>
              <a:rPr lang="en-US" altLang="ko-KR" sz="300" dirty="0"/>
              <a:t>// Drawing routine.</a:t>
            </a:r>
          </a:p>
          <a:p>
            <a:r>
              <a:rPr lang="en-US" altLang="ko-KR" sz="300" dirty="0"/>
              <a:t>void 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(void)</a:t>
            </a:r>
          </a:p>
          <a:p>
            <a:r>
              <a:rPr lang="en-US" altLang="ko-KR" sz="300" dirty="0"/>
              <a:t>{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glClear</a:t>
            </a:r>
            <a:r>
              <a:rPr lang="en-US" altLang="ko-KR" sz="300" dirty="0"/>
              <a:t>(GL_COLOR_BUFFER_BIT | GL_DEPTH_BUFFER_BIT);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(GL_MODELVIEW);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gluLookAt</a:t>
            </a:r>
            <a:r>
              <a:rPr lang="en-US" altLang="ko-KR" sz="300" dirty="0"/>
              <a:t>(5.0, 10.0, 30.0, 0.0, 0.0, 0.0, 0.0, 1.0, 0.0);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(90,1,0,0);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glutSolidTorus</a:t>
            </a:r>
            <a:r>
              <a:rPr lang="en-US" altLang="ko-KR" sz="300" dirty="0"/>
              <a:t>(2.0, 5.0, 80, 80);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(15.0, 0.0,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glutSolidCube</a:t>
            </a:r>
            <a:r>
              <a:rPr lang="en-US" altLang="ko-KR" sz="300" dirty="0"/>
              <a:t>(6.0);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glScalef</a:t>
            </a:r>
            <a:r>
              <a:rPr lang="en-US" altLang="ko-KR" sz="300" dirty="0"/>
              <a:t>(1.0, -1.0, 1.0);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(0, 10, 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glRotatef</a:t>
            </a:r>
            <a:r>
              <a:rPr lang="en-US" altLang="ko-KR" sz="300" dirty="0"/>
              <a:t>(90,1,0,0);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glutSolidTorus</a:t>
            </a:r>
            <a:r>
              <a:rPr lang="en-US" altLang="ko-KR" sz="300" dirty="0"/>
              <a:t>(2.0, 5.0, 80, 80);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(15.0, 0.0,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glutSolidCube</a:t>
            </a:r>
            <a:r>
              <a:rPr lang="en-US" altLang="ko-KR" sz="300" dirty="0"/>
              <a:t>(6.0);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glEnable</a:t>
            </a:r>
            <a:r>
              <a:rPr lang="en-US" altLang="ko-KR" sz="300" dirty="0"/>
              <a:t>(GL_BLEND); // Enable blending.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glBlendFunc</a:t>
            </a:r>
            <a:r>
              <a:rPr lang="en-US" altLang="ko-KR" sz="300" dirty="0"/>
              <a:t>(GL_SRC_ALPHA, GL_ONE_MINUS_SRC_ALPHA); // Specify blending parameters. </a:t>
            </a:r>
          </a:p>
          <a:p>
            <a:endParaRPr lang="ko-KR" altLang="en-US" sz="300" dirty="0"/>
          </a:p>
          <a:p>
            <a:r>
              <a:rPr lang="fr-FR" altLang="ko-KR" sz="300" dirty="0"/>
              <a:t>   float matDiffuse1[] = {1.0, 1.0,1.0, 0.5};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glPushMatrix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glMaterialfv</a:t>
            </a:r>
            <a:r>
              <a:rPr lang="en-US" altLang="ko-KR" sz="300" dirty="0"/>
              <a:t>(GL_FRONT, GL_DIFFUSE, matDiffuse1);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glTranslatef</a:t>
            </a:r>
            <a:r>
              <a:rPr lang="en-US" altLang="ko-KR" sz="300" dirty="0"/>
              <a:t>(0.0, -3.2, 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glScalef</a:t>
            </a:r>
            <a:r>
              <a:rPr lang="en-US" altLang="ko-KR" sz="300" dirty="0"/>
              <a:t>(2.0, 0.01,2.0);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glutSolidCube</a:t>
            </a:r>
            <a:r>
              <a:rPr lang="en-US" altLang="ko-KR" sz="300" dirty="0"/>
              <a:t>(20.0);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glPopMatrix</a:t>
            </a:r>
            <a:r>
              <a:rPr lang="en-US" altLang="ko-KR" sz="300" dirty="0"/>
              <a:t>();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glFlush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r>
              <a:rPr lang="en-US" altLang="ko-KR" sz="300" dirty="0"/>
              <a:t>// Main routine.</a:t>
            </a:r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 main(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 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char **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 </a:t>
            </a:r>
          </a:p>
          <a:p>
            <a:r>
              <a:rPr lang="en-US" altLang="ko-KR" sz="300" dirty="0"/>
              <a:t>{</a:t>
            </a:r>
          </a:p>
          <a:p>
            <a:endParaRPr lang="ko-KR" altLang="en-US" sz="300" dirty="0"/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</a:t>
            </a:r>
            <a:r>
              <a:rPr lang="en-US" altLang="ko-KR" sz="300" dirty="0"/>
              <a:t>(&amp;</a:t>
            </a:r>
            <a:r>
              <a:rPr lang="en-US" altLang="ko-KR" sz="300" dirty="0" err="1"/>
              <a:t>argc</a:t>
            </a:r>
            <a:r>
              <a:rPr lang="en-US" altLang="ko-KR" sz="300" dirty="0"/>
              <a:t>, </a:t>
            </a:r>
            <a:r>
              <a:rPr lang="en-US" altLang="ko-KR" sz="300" dirty="0" err="1"/>
              <a:t>argv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glutInitDisplayMode</a:t>
            </a:r>
            <a:r>
              <a:rPr lang="en-US" altLang="ko-KR" sz="300" dirty="0"/>
              <a:t>(GLUT_SINGLE | GLUT_RGBA | GLUT_DEPTH);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glutInitWindowSize</a:t>
            </a:r>
            <a:r>
              <a:rPr lang="en-US" altLang="ko-KR" sz="300" dirty="0"/>
              <a:t>(800,800);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glutInitWindowPosition</a:t>
            </a:r>
            <a:r>
              <a:rPr lang="en-US" altLang="ko-KR" sz="300" dirty="0"/>
              <a:t>(100, 100);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glutCreateWindow</a:t>
            </a:r>
            <a:r>
              <a:rPr lang="en-US" altLang="ko-KR" sz="300" dirty="0"/>
              <a:t>("ballAndTorusReflected.cpp");</a:t>
            </a:r>
          </a:p>
          <a:p>
            <a:r>
              <a:rPr lang="en-US" altLang="ko-KR" sz="300" dirty="0"/>
              <a:t>   setup(); </a:t>
            </a:r>
          </a:p>
          <a:p>
            <a:r>
              <a:rPr lang="en-US" altLang="ko-KR" sz="300" dirty="0"/>
              <a:t>     </a:t>
            </a:r>
            <a:r>
              <a:rPr lang="en-US" altLang="ko-KR" sz="300" dirty="0" err="1"/>
              <a:t>glutDisplayFunc</a:t>
            </a:r>
            <a:r>
              <a:rPr lang="en-US" altLang="ko-KR" sz="300" dirty="0"/>
              <a:t>(</a:t>
            </a:r>
            <a:r>
              <a:rPr lang="en-US" altLang="ko-KR" sz="300" dirty="0" err="1"/>
              <a:t>drawScene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glMatrixMode</a:t>
            </a:r>
            <a:r>
              <a:rPr lang="en-US" altLang="ko-KR" sz="300" dirty="0"/>
              <a:t>(GL_PROJECTION);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glLoadIdentity</a:t>
            </a:r>
            <a:r>
              <a:rPr lang="en-US" altLang="ko-KR" sz="300" dirty="0"/>
              <a:t>();</a:t>
            </a:r>
          </a:p>
          <a:p>
            <a:r>
              <a:rPr lang="fi-FI" altLang="ko-KR" sz="300" dirty="0"/>
              <a:t>   glFrustum(-5.0, 5.0, -5.0, 5.0, 5.0, 100.0);</a:t>
            </a:r>
          </a:p>
          <a:p>
            <a:r>
              <a:rPr lang="en-US" altLang="ko-KR" sz="300" dirty="0"/>
              <a:t>   </a:t>
            </a:r>
            <a:r>
              <a:rPr lang="en-US" altLang="ko-KR" sz="300" dirty="0" err="1"/>
              <a:t>glutMainLoop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}</a:t>
            </a:r>
          </a:p>
          <a:p>
            <a:endParaRPr lang="ko-KR" altLang="en-US" sz="300" dirty="0"/>
          </a:p>
          <a:p>
            <a:endParaRPr lang="ko-KR" altLang="en-US" sz="300" dirty="0"/>
          </a:p>
          <a:p>
            <a:endParaRPr lang="ko-KR" altLang="en-US" sz="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4927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중간에 있는 물체 </a:t>
                </a:r>
                <a:r>
                  <a:rPr lang="en-US" altLang="ko-KR" sz="1800" dirty="0" smtClean="0"/>
                  <a:t>(cube)</a:t>
                </a:r>
                <a:r>
                  <a:rPr lang="ko-KR" altLang="en-US" sz="1800" dirty="0" smtClean="0"/>
                  <a:t>의 투명도에 따른 변화</a:t>
                </a:r>
                <a:endParaRPr lang="en-US" altLang="ko-KR" sz="1800" dirty="0" smtClean="0"/>
              </a:p>
              <a:p>
                <a:r>
                  <a:rPr lang="en-US" altLang="ko-KR" sz="1800" dirty="0"/>
                  <a:t>1. </a:t>
                </a:r>
                <a:r>
                  <a:rPr lang="fr-FR" altLang="ko-KR" sz="1800" dirty="0"/>
                  <a:t>float matDiffuse1[] = {1.0, 1.0,1.0, 1.0};</a:t>
                </a:r>
                <a:r>
                  <a:rPr lang="ko-KR" altLang="en-US" sz="1800" dirty="0" smtClean="0"/>
                  <a:t> </a:t>
                </a:r>
                <a:endParaRPr lang="en-US" altLang="ko-KR" sz="1800" dirty="0" smtClean="0"/>
              </a:p>
              <a:p>
                <a:r>
                  <a:rPr lang="en-US" altLang="ko-KR" sz="1800" dirty="0"/>
                  <a:t>Source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alpha</a:t>
                </a:r>
                <a:r>
                  <a:rPr lang="ko-KR" altLang="en-US" sz="1800" dirty="0"/>
                  <a:t>값 </a:t>
                </a:r>
                <a:r>
                  <a:rPr lang="en-US" altLang="ko-KR" sz="1800" dirty="0" smtClean="0"/>
                  <a:t>=1.0</a:t>
                </a:r>
                <a:endParaRPr lang="en-US" altLang="ko-KR" sz="1800" dirty="0"/>
              </a:p>
              <a:p>
                <a:r>
                  <a:rPr lang="en-US" altLang="ko-KR" sz="1800" dirty="0"/>
                  <a:t>source </a:t>
                </a:r>
                <a:r>
                  <a:rPr lang="ko-KR" altLang="en-US" sz="1800" dirty="0"/>
                  <a:t>의 색</a:t>
                </a:r>
                <a:r>
                  <a:rPr lang="en-US" altLang="ko-KR" sz="1800" dirty="0"/>
                  <a:t>:</a:t>
                </a:r>
                <a:r>
                  <a:rPr lang="ko-KR" altLang="en-US" sz="1800" dirty="0"/>
                  <a:t>흰색</a:t>
                </a:r>
                <a:r>
                  <a:rPr lang="en-US" altLang="ko-KR" sz="1800" dirty="0"/>
                  <a:t>, </a:t>
                </a:r>
                <a:r>
                  <a:rPr lang="en-US" altLang="ko-KR" sz="1800" dirty="0" smtClean="0"/>
                  <a:t>Destination (</a:t>
                </a:r>
                <a:r>
                  <a:rPr lang="ko-KR" altLang="en-US" sz="1800" dirty="0" smtClean="0"/>
                  <a:t>배경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의 </a:t>
                </a:r>
                <a:r>
                  <a:rPr lang="ko-KR" altLang="en-US" sz="1800" dirty="0"/>
                  <a:t>색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검정색</a:t>
                </a:r>
                <a:endParaRPr lang="en-US" altLang="ko-KR" sz="1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)∗(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 smtClean="0">
                    <a:solidFill>
                      <a:srgbClr val="FF0000"/>
                    </a:solidFill>
                  </a:rPr>
                  <a:t>=1.0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*(1.0,1.0,1.0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)+0.0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*(0.0, 0.0, 0.0)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 smtClean="0">
                    <a:solidFill>
                      <a:srgbClr val="FF0000"/>
                    </a:solidFill>
                  </a:rPr>
                  <a:t>=(1.0,1.0,1.0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)  =&gt;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흰색 </a:t>
                </a:r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70433"/>
            <a:ext cx="3529012" cy="20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5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/>
                  <a:t>2. </a:t>
                </a:r>
                <a:r>
                  <a:rPr lang="fr-FR" altLang="ko-KR" sz="1800" dirty="0"/>
                  <a:t>float matDiffuse1[] = {1.0, 1.0,1.0, 0.3</a:t>
                </a:r>
                <a:r>
                  <a:rPr lang="fr-FR" altLang="ko-KR" sz="1800" dirty="0" smtClean="0"/>
                  <a:t>};</a:t>
                </a:r>
              </a:p>
              <a:p>
                <a:r>
                  <a:rPr lang="en-US" altLang="ko-KR" sz="1800" dirty="0"/>
                  <a:t>Source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alpha</a:t>
                </a:r>
                <a:r>
                  <a:rPr lang="ko-KR" altLang="en-US" sz="1800" dirty="0"/>
                  <a:t>값 </a:t>
                </a:r>
                <a:r>
                  <a:rPr lang="en-US" altLang="ko-KR" sz="1800" dirty="0" smtClean="0"/>
                  <a:t>=0.3</a:t>
                </a:r>
                <a:endParaRPr lang="en-US" altLang="ko-KR" sz="1800" dirty="0"/>
              </a:p>
              <a:p>
                <a:r>
                  <a:rPr lang="en-US" altLang="ko-KR" sz="1800" dirty="0"/>
                  <a:t>source </a:t>
                </a:r>
                <a:r>
                  <a:rPr lang="ko-KR" altLang="en-US" sz="1800" dirty="0"/>
                  <a:t>의 색</a:t>
                </a:r>
                <a:r>
                  <a:rPr lang="en-US" altLang="ko-KR" sz="1800" dirty="0"/>
                  <a:t>:</a:t>
                </a:r>
                <a:r>
                  <a:rPr lang="ko-KR" altLang="en-US" sz="1800" dirty="0"/>
                  <a:t>흰색</a:t>
                </a:r>
                <a:r>
                  <a:rPr lang="en-US" altLang="ko-KR" sz="1800" dirty="0"/>
                  <a:t>, </a:t>
                </a:r>
                <a:r>
                  <a:rPr lang="en-US" altLang="ko-KR" sz="1800" dirty="0" smtClean="0"/>
                  <a:t>Destination (</a:t>
                </a:r>
                <a:r>
                  <a:rPr lang="ko-KR" altLang="en-US" sz="1800" dirty="0" smtClean="0"/>
                  <a:t>배경</a:t>
                </a:r>
                <a:r>
                  <a:rPr lang="en-US" altLang="ko-KR" sz="1800" dirty="0"/>
                  <a:t>)</a:t>
                </a:r>
                <a:r>
                  <a:rPr lang="ko-KR" altLang="en-US" sz="1800" dirty="0" smtClean="0"/>
                  <a:t>의 </a:t>
                </a:r>
                <a:r>
                  <a:rPr lang="ko-KR" altLang="en-US" sz="1800" dirty="0"/>
                  <a:t>색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검정색</a:t>
                </a:r>
                <a:endParaRPr lang="en-US" altLang="ko-KR" sz="1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)∗(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 smtClean="0">
                    <a:solidFill>
                      <a:srgbClr val="FF0000"/>
                    </a:solidFill>
                  </a:rPr>
                  <a:t>=0.3*(1.0,1.0,1.0)+0.7*(0.0, 0.0, 0.0)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 smtClean="0">
                    <a:solidFill>
                      <a:srgbClr val="FF0000"/>
                    </a:solidFill>
                  </a:rPr>
                  <a:t>=(0.3,0.3,0.3)  =&gt;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회색 </a:t>
                </a:r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598143"/>
            <a:ext cx="2947987" cy="18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6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하지만</a:t>
            </a:r>
            <a:r>
              <a:rPr lang="en-US" altLang="ko-KR" sz="2000" dirty="0"/>
              <a:t>, 2</a:t>
            </a:r>
            <a:r>
              <a:rPr lang="ko-KR" altLang="en-US" sz="2000" dirty="0"/>
              <a:t>단계 </a:t>
            </a:r>
            <a:r>
              <a:rPr lang="en-US" altLang="ko-KR" sz="2000" dirty="0"/>
              <a:t>(O-mapping)</a:t>
            </a:r>
            <a:r>
              <a:rPr lang="ko-KR" altLang="en-US" sz="2000" dirty="0"/>
              <a:t>에서 </a:t>
            </a:r>
            <a:r>
              <a:rPr lang="ko-KR" altLang="en-US" sz="2000" dirty="0" smtClean="0"/>
              <a:t>아래와 </a:t>
            </a:r>
            <a:r>
              <a:rPr lang="ko-KR" altLang="en-US" sz="2000" dirty="0"/>
              <a:t>같이 </a:t>
            </a:r>
            <a:r>
              <a:rPr lang="ko-KR" altLang="en-US" sz="2000" dirty="0">
                <a:solidFill>
                  <a:srgbClr val="FF0000"/>
                </a:solidFill>
              </a:rPr>
              <a:t>시점 반사 벡터 방식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구현된다</a:t>
            </a:r>
            <a:endParaRPr lang="en-US" altLang="ko-KR" sz="2000" dirty="0" smtClean="0"/>
          </a:p>
          <a:p>
            <a:r>
              <a:rPr lang="ko-KR" altLang="en-US" sz="2000" dirty="0" smtClean="0"/>
              <a:t>즉</a:t>
            </a:r>
            <a:r>
              <a:rPr lang="en-US" altLang="ko-KR" sz="2000" dirty="0" smtClean="0"/>
              <a:t>, O-mapping</a:t>
            </a:r>
            <a:r>
              <a:rPr lang="ko-KR" altLang="en-US" sz="2000" dirty="0" smtClean="0">
                <a:solidFill>
                  <a:srgbClr val="FF0000"/>
                </a:solidFill>
              </a:rPr>
              <a:t>시에 </a:t>
            </a:r>
            <a:r>
              <a:rPr lang="en-US" altLang="ko-KR" sz="2000" dirty="0" smtClean="0">
                <a:solidFill>
                  <a:srgbClr val="FF0000"/>
                </a:solidFill>
              </a:rPr>
              <a:t>Viewer</a:t>
            </a:r>
            <a:r>
              <a:rPr lang="ko-KR" altLang="en-US" sz="2000" dirty="0" smtClean="0">
                <a:solidFill>
                  <a:srgbClr val="FF0000"/>
                </a:solidFill>
              </a:rPr>
              <a:t>에서 물체 면을 향한 벡터 </a:t>
            </a:r>
            <a:r>
              <a:rPr lang="en-US" altLang="ko-KR" sz="2000" dirty="0" smtClean="0">
                <a:solidFill>
                  <a:srgbClr val="FF0000"/>
                </a:solidFill>
              </a:rPr>
              <a:t>(ray)</a:t>
            </a:r>
            <a:r>
              <a:rPr lang="ko-KR" altLang="en-US" sz="2000" dirty="0" smtClean="0">
                <a:solidFill>
                  <a:srgbClr val="FF0000"/>
                </a:solidFill>
              </a:rPr>
              <a:t>가 정 반사되어 벽면에 부딪치는 곳의 </a:t>
            </a:r>
            <a:r>
              <a:rPr lang="en-US" altLang="ko-KR" sz="2000" dirty="0" smtClean="0">
                <a:solidFill>
                  <a:srgbClr val="FF0000"/>
                </a:solidFill>
              </a:rPr>
              <a:t>texture</a:t>
            </a:r>
            <a:r>
              <a:rPr lang="ko-KR" altLang="en-US" sz="2000" dirty="0" smtClean="0">
                <a:solidFill>
                  <a:srgbClr val="FF0000"/>
                </a:solidFill>
              </a:rPr>
              <a:t>를 물체 면의 </a:t>
            </a:r>
            <a:r>
              <a:rPr lang="en-US" altLang="ko-KR" sz="2000" dirty="0" smtClean="0">
                <a:solidFill>
                  <a:srgbClr val="FF0000"/>
                </a:solidFill>
              </a:rPr>
              <a:t>texture</a:t>
            </a:r>
            <a:r>
              <a:rPr lang="ko-KR" altLang="en-US" sz="2000" dirty="0" smtClean="0">
                <a:solidFill>
                  <a:srgbClr val="FF0000"/>
                </a:solidFill>
              </a:rPr>
              <a:t>로 </a:t>
            </a:r>
            <a:r>
              <a:rPr lang="en-US" altLang="ko-KR" sz="2000" dirty="0" smtClean="0">
                <a:solidFill>
                  <a:srgbClr val="FF0000"/>
                </a:solidFill>
              </a:rPr>
              <a:t>mapping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시킨다</a:t>
            </a:r>
            <a:endParaRPr lang="en-US" altLang="ko-KR" sz="2000" dirty="0" smtClean="0"/>
          </a:p>
          <a:p>
            <a:r>
              <a:rPr lang="en-US" altLang="ko-KR" sz="2000" dirty="0" smtClean="0"/>
              <a:t>Viewer</a:t>
            </a:r>
            <a:r>
              <a:rPr lang="ko-KR" altLang="en-US" sz="2000" dirty="0" smtClean="0"/>
              <a:t>의 위치가 달라지면 반사광이 부딪치는 벽면의 위치가 달라지므로</a:t>
            </a:r>
            <a:r>
              <a:rPr lang="en-US" altLang="ko-KR" sz="2000" dirty="0" smtClean="0"/>
              <a:t> environment mapping </a:t>
            </a:r>
            <a:r>
              <a:rPr lang="ko-KR" altLang="en-US" sz="2000" dirty="0" smtClean="0"/>
              <a:t>결과도 달라진다</a:t>
            </a:r>
            <a:endParaRPr lang="en-US" altLang="ko-KR" sz="2000" dirty="0" smtClean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단계의 중개면으로는 주로 </a:t>
            </a:r>
            <a:r>
              <a:rPr lang="en-US" altLang="ko-KR" sz="2000" dirty="0" smtClean="0"/>
              <a:t>cube</a:t>
            </a:r>
            <a:r>
              <a:rPr lang="ko-KR" altLang="en-US" sz="2000" dirty="0" smtClean="0"/>
              <a:t>가 많이 사용된다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49014"/>
            <a:ext cx="3143250" cy="1946209"/>
          </a:xfrm>
          <a:prstGeom prst="rect">
            <a:avLst/>
          </a:prstGeom>
        </p:spPr>
      </p:pic>
      <p:pic>
        <p:nvPicPr>
          <p:cNvPr id="7" name="Picture 9" descr="UNI00000f400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49014"/>
            <a:ext cx="2514600" cy="20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862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 smtClean="0"/>
                  <a:t>3. </a:t>
                </a:r>
                <a:r>
                  <a:rPr lang="fr-FR" altLang="ko-KR" sz="1800" dirty="0" smtClean="0"/>
                  <a:t>float </a:t>
                </a:r>
                <a:r>
                  <a:rPr lang="fr-FR" altLang="ko-KR" sz="1800" dirty="0"/>
                  <a:t>matDiffuse1[] = {1.0, 1.0,1.0, </a:t>
                </a:r>
                <a:r>
                  <a:rPr lang="fr-FR" altLang="ko-KR" sz="1800" dirty="0" smtClean="0"/>
                  <a:t>0.0};</a:t>
                </a:r>
                <a:endParaRPr lang="ko-KR" altLang="en-US" sz="1800" dirty="0"/>
              </a:p>
              <a:p>
                <a:r>
                  <a:rPr lang="en-US" altLang="ko-KR" sz="1800" dirty="0"/>
                  <a:t>Source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alpha</a:t>
                </a:r>
                <a:r>
                  <a:rPr lang="ko-KR" altLang="en-US" sz="1800" dirty="0"/>
                  <a:t>값 </a:t>
                </a:r>
                <a:r>
                  <a:rPr lang="en-US" altLang="ko-KR" sz="1800" dirty="0"/>
                  <a:t>=</a:t>
                </a:r>
                <a:r>
                  <a:rPr lang="en-US" altLang="ko-KR" sz="1800" dirty="0" smtClean="0"/>
                  <a:t>0.0</a:t>
                </a:r>
                <a:endParaRPr lang="en-US" altLang="ko-KR" sz="1800" dirty="0"/>
              </a:p>
              <a:p>
                <a:r>
                  <a:rPr lang="en-US" altLang="ko-KR" sz="1800" dirty="0"/>
                  <a:t>source </a:t>
                </a:r>
                <a:r>
                  <a:rPr lang="ko-KR" altLang="en-US" sz="1800" dirty="0"/>
                  <a:t>의 색</a:t>
                </a:r>
                <a:r>
                  <a:rPr lang="en-US" altLang="ko-KR" sz="1800" dirty="0"/>
                  <a:t>:</a:t>
                </a:r>
                <a:r>
                  <a:rPr lang="ko-KR" altLang="en-US" sz="1800" dirty="0"/>
                  <a:t>흰색</a:t>
                </a:r>
                <a:r>
                  <a:rPr lang="en-US" altLang="ko-KR" sz="1800" dirty="0"/>
                  <a:t>, </a:t>
                </a:r>
                <a:r>
                  <a:rPr lang="en-US" altLang="ko-KR" sz="1800" dirty="0" smtClean="0"/>
                  <a:t>Destination (</a:t>
                </a:r>
                <a:r>
                  <a:rPr lang="ko-KR" altLang="en-US" sz="1800" dirty="0" smtClean="0"/>
                  <a:t>배경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의 </a:t>
                </a:r>
                <a:r>
                  <a:rPr lang="ko-KR" altLang="en-US" sz="1800" dirty="0"/>
                  <a:t>색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검정색</a:t>
                </a:r>
                <a:endParaRPr lang="en-US" altLang="ko-KR" sz="1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𝒔𝒓𝒄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)∗(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𝒅𝒔𝒕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0.0*(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1.0,1.0,1.0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)+1.0*(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0.0, 0.0, 0.0)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=(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0.0,0.0,0.0)  =&gt;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검정색 </a:t>
                </a:r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67200"/>
            <a:ext cx="3563588" cy="24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71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Fragment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Dithering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90800"/>
            <a:ext cx="5595937" cy="30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Dithering</a:t>
            </a:r>
          </a:p>
          <a:p>
            <a:r>
              <a:rPr lang="en-US" altLang="ko-KR" sz="1600" dirty="0" smtClean="0"/>
              <a:t>Frame buffer</a:t>
            </a:r>
            <a:r>
              <a:rPr lang="ko-KR" altLang="en-US" sz="1600" dirty="0" smtClean="0"/>
              <a:t>의 용량이 적다면 </a:t>
            </a:r>
            <a:r>
              <a:rPr lang="en-US" altLang="ko-KR" sz="1600" dirty="0" smtClean="0"/>
              <a:t>dithering</a:t>
            </a:r>
            <a:r>
              <a:rPr lang="ko-KR" altLang="en-US" sz="1600" dirty="0" smtClean="0"/>
              <a:t>을 통해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다양한 색을 표현할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예를 들어 분홍색을 표현하는 경우 픽셀에 분홍색을 직접 주는 것이 아니라 빨간색과 흰색을 번갈아 가면서 바둑판 모양으로 칠해서 결국 눈에 보이는 것은 두 색의 평균에 해당하는 분홍색이 보이도록 하는 것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실제 픽셀 값은 빨간색과 흰색 뿐임 </a:t>
            </a:r>
            <a:endParaRPr lang="en-US" altLang="ko-KR" sz="1600" dirty="0" smtClean="0"/>
          </a:p>
          <a:p>
            <a:r>
              <a:rPr lang="en-US" altLang="ko-KR" sz="1600" dirty="0"/>
              <a:t>Dithering is a process whereby a limited </a:t>
            </a:r>
            <a:r>
              <a:rPr lang="en-US" altLang="ko-KR" sz="1600" dirty="0" err="1"/>
              <a:t>colour</a:t>
            </a:r>
            <a:r>
              <a:rPr lang="en-US" altLang="ko-KR" sz="1600" dirty="0"/>
              <a:t> palette is used to trick the eye into thinking there are more </a:t>
            </a:r>
            <a:r>
              <a:rPr lang="en-US" altLang="ko-KR" sz="1600" dirty="0" err="1"/>
              <a:t>colours</a:t>
            </a:r>
            <a:r>
              <a:rPr lang="en-US" altLang="ko-KR" sz="1600" dirty="0"/>
              <a:t> (or detail) within am image. A good example are old 16 </a:t>
            </a:r>
            <a:r>
              <a:rPr lang="en-US" altLang="ko-KR" sz="1600" dirty="0" err="1"/>
              <a:t>colour</a:t>
            </a:r>
            <a:r>
              <a:rPr lang="en-US" altLang="ko-KR" sz="1600" dirty="0"/>
              <a:t> computer games, where different combinations where used to make it look like there where more </a:t>
            </a:r>
            <a:r>
              <a:rPr lang="en-US" altLang="ko-KR" sz="1600" dirty="0" err="1"/>
              <a:t>colours</a:t>
            </a:r>
            <a:r>
              <a:rPr lang="en-US" altLang="ko-KR" sz="1600" dirty="0"/>
              <a:t>. A lot of printers use dithering to make an image look </a:t>
            </a:r>
            <a:r>
              <a:rPr lang="en-US" altLang="ko-KR" sz="1600" dirty="0" smtClean="0"/>
              <a:t>better</a:t>
            </a:r>
          </a:p>
          <a:p>
            <a:r>
              <a:rPr lang="en-US" altLang="ko-KR" sz="1600" dirty="0" smtClean="0"/>
              <a:t>OpenGL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default</a:t>
            </a:r>
            <a:r>
              <a:rPr lang="ko-KR" altLang="en-US" sz="1600" dirty="0" smtClean="0"/>
              <a:t>로 켜져 있다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08775"/>
              </p:ext>
            </p:extLst>
          </p:nvPr>
        </p:nvGraphicFramePr>
        <p:xfrm>
          <a:off x="1066800" y="4952074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glEnable</a:t>
                      </a:r>
                      <a:r>
                        <a:rPr lang="en-US" altLang="ko-KR" dirty="0" smtClean="0"/>
                        <a:t>(GL_DITHER);</a:t>
                      </a:r>
                      <a:r>
                        <a:rPr lang="en-US" altLang="ko-KR" baseline="0" dirty="0" smtClean="0"/>
                        <a:t>  // dithering </a:t>
                      </a:r>
                      <a:r>
                        <a:rPr lang="ko-KR" altLang="en-US" baseline="0" dirty="0" smtClean="0"/>
                        <a:t>킨다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glDisable</a:t>
                      </a:r>
                      <a:r>
                        <a:rPr lang="en-US" altLang="ko-KR" baseline="0" dirty="0" smtClean="0"/>
                        <a:t>(GL_DITHER); // dithering </a:t>
                      </a:r>
                      <a:r>
                        <a:rPr lang="ko-KR" altLang="en-US" baseline="0" dirty="0" smtClean="0"/>
                        <a:t>끈다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756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752600"/>
            <a:ext cx="1828800" cy="45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27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Logical operations</a:t>
            </a:r>
          </a:p>
          <a:p>
            <a:r>
              <a:rPr lang="en-US" altLang="ko-KR" sz="2000" dirty="0" smtClean="0"/>
              <a:t>Fragment</a:t>
            </a:r>
            <a:r>
              <a:rPr lang="ko-KR" altLang="en-US" sz="2000" dirty="0" smtClean="0"/>
              <a:t>에 가해지는 최종 작업으로 </a:t>
            </a:r>
            <a:r>
              <a:rPr lang="en-US" altLang="ko-KR" sz="2000" dirty="0" smtClean="0"/>
              <a:t>blending</a:t>
            </a:r>
            <a:r>
              <a:rPr lang="ko-KR" altLang="en-US" sz="2000" dirty="0" smtClean="0"/>
              <a:t>과 유사하게 </a:t>
            </a:r>
            <a:r>
              <a:rPr lang="en-US" altLang="ko-KR" sz="2000" dirty="0" smtClean="0"/>
              <a:t>frame buffer</a:t>
            </a:r>
            <a:r>
              <a:rPr lang="ko-KR" altLang="en-US" sz="2000" dirty="0" smtClean="0"/>
              <a:t>에 있는 </a:t>
            </a:r>
            <a:r>
              <a:rPr lang="en-US" altLang="ko-KR" sz="2000" dirty="0" smtClean="0"/>
              <a:t>fragment (destination, d)</a:t>
            </a:r>
            <a:r>
              <a:rPr lang="ko-KR" altLang="en-US" sz="2000" dirty="0" smtClean="0"/>
              <a:t>의 색과 새로운 </a:t>
            </a:r>
            <a:r>
              <a:rPr lang="en-US" altLang="ko-KR" sz="2000" dirty="0" smtClean="0"/>
              <a:t>fragment (source, s)</a:t>
            </a:r>
            <a:r>
              <a:rPr lang="ko-KR" altLang="en-US" sz="2000" dirty="0" smtClean="0"/>
              <a:t>의 색과의 논리 연산을 나타낸다</a:t>
            </a:r>
            <a:endParaRPr lang="en-US" altLang="ko-KR" sz="2000" dirty="0" smtClean="0"/>
          </a:p>
          <a:p>
            <a:r>
              <a:rPr lang="en-US" altLang="ko-KR" sz="2000" dirty="0"/>
              <a:t>A logical operation can be applied between the fragment and the value stored at the corresponding location in the framebuffer; the result replaces the current framebuffer value. You choose the desired logical operation with </a:t>
            </a:r>
            <a:r>
              <a:rPr lang="en-US" altLang="ko-KR" sz="2000" dirty="0" err="1">
                <a:hlinkClick r:id="rId2"/>
              </a:rPr>
              <a:t>glLogicOp</a:t>
            </a:r>
            <a:r>
              <a:rPr lang="en-US" altLang="ko-KR" sz="2000" dirty="0"/>
              <a:t>. Logical operations are performed only on color indexes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64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Fragment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9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화면 </a:t>
            </a:r>
            <a:r>
              <a:rPr lang="ko-KR" altLang="en-US" sz="2400" dirty="0" err="1" smtClean="0"/>
              <a:t>화소의</a:t>
            </a:r>
            <a:r>
              <a:rPr lang="ko-KR" altLang="en-US" sz="2400" dirty="0" smtClean="0"/>
              <a:t> 색은 </a:t>
            </a:r>
            <a:r>
              <a:rPr lang="en-US" altLang="ko-KR" sz="2400" dirty="0" smtClean="0"/>
              <a:t>Frame buffer</a:t>
            </a:r>
            <a:r>
              <a:rPr lang="ko-KR" altLang="en-US" sz="2400" dirty="0" smtClean="0"/>
              <a:t>에 값이 기록되는 순간에 결정 된다</a:t>
            </a:r>
            <a:r>
              <a:rPr lang="en-US" altLang="ko-KR" sz="2400" dirty="0" smtClean="0"/>
              <a:t>. Rasterization</a:t>
            </a:r>
            <a:r>
              <a:rPr lang="ko-KR" altLang="en-US" sz="2400" dirty="0" smtClean="0"/>
              <a:t>의 결과로 </a:t>
            </a:r>
            <a:r>
              <a:rPr lang="en-US" altLang="ko-KR" sz="2400" dirty="0" smtClean="0"/>
              <a:t>Frame buffer</a:t>
            </a:r>
            <a:r>
              <a:rPr lang="ko-KR" altLang="en-US" sz="2400" dirty="0" smtClean="0"/>
              <a:t>에 기록 되기 이전 단계의 </a:t>
            </a:r>
            <a:r>
              <a:rPr lang="ko-KR" altLang="en-US" sz="2400" dirty="0" err="1" smtClean="0"/>
              <a:t>화소를</a:t>
            </a:r>
            <a:r>
              <a:rPr lang="ko-KR" altLang="en-US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Fragment 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프래그먼트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r>
              <a:rPr lang="ko-KR" altLang="en-US" sz="2400" dirty="0" smtClean="0"/>
              <a:t>라 부른다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Fragment</a:t>
            </a:r>
            <a:r>
              <a:rPr lang="ko-KR" altLang="en-US" sz="2400" dirty="0" smtClean="0"/>
              <a:t>란 </a:t>
            </a:r>
            <a:r>
              <a:rPr lang="ko-KR" altLang="en-US" sz="2400" dirty="0" err="1" smtClean="0"/>
              <a:t>화소에</a:t>
            </a:r>
            <a:r>
              <a:rPr lang="ko-KR" altLang="en-US" sz="2400" dirty="0" smtClean="0"/>
              <a:t> 대응하는 추상적인 개념으로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화소</a:t>
            </a:r>
            <a:r>
              <a:rPr lang="ko-KR" altLang="en-US" sz="2400" dirty="0" smtClean="0"/>
              <a:t> 위치를 비롯하여 해당 </a:t>
            </a:r>
            <a:r>
              <a:rPr lang="ko-KR" altLang="en-US" sz="2400" dirty="0" err="1" smtClean="0"/>
              <a:t>화소의</a:t>
            </a:r>
            <a:r>
              <a:rPr lang="ko-KR" altLang="en-US" sz="2400" dirty="0" smtClean="0"/>
              <a:t> 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깊이 </a:t>
            </a:r>
            <a:r>
              <a:rPr lang="en-US" altLang="ko-KR" sz="2400" dirty="0" smtClean="0"/>
              <a:t>(depth)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texture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하나의 </a:t>
            </a:r>
            <a:r>
              <a:rPr lang="ko-KR" altLang="en-US" sz="2400" dirty="0" err="1" smtClean="0"/>
              <a:t>화소를</a:t>
            </a:r>
            <a:r>
              <a:rPr lang="ko-KR" altLang="en-US" sz="2400" dirty="0" smtClean="0"/>
              <a:t> 채우기 위해 필요한 정보를 지닌 기본 단위이다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22193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Fragment</a:t>
            </a:r>
            <a:r>
              <a:rPr lang="ko-KR" altLang="en-US" sz="2400" dirty="0" smtClean="0"/>
              <a:t>가 </a:t>
            </a:r>
            <a:r>
              <a:rPr lang="ko-KR" altLang="en-US" sz="2400" dirty="0" err="1" smtClean="0"/>
              <a:t>화소로</a:t>
            </a:r>
            <a:r>
              <a:rPr lang="ko-KR" altLang="en-US" sz="2400" dirty="0" smtClean="0"/>
              <a:t> 변하여 </a:t>
            </a:r>
            <a:r>
              <a:rPr lang="en-US" altLang="ko-KR" sz="2400" dirty="0" smtClean="0"/>
              <a:t>frame buffer</a:t>
            </a:r>
            <a:r>
              <a:rPr lang="ko-KR" altLang="en-US" sz="2400" dirty="0" smtClean="0"/>
              <a:t>에 저장되기 전까지 일련의 </a:t>
            </a:r>
            <a:r>
              <a:rPr lang="en-US" altLang="ko-KR" sz="2400" dirty="0" smtClean="0">
                <a:solidFill>
                  <a:srgbClr val="FF0000"/>
                </a:solidFill>
              </a:rPr>
              <a:t>fragment </a:t>
            </a:r>
            <a:r>
              <a:rPr lang="ko-KR" altLang="en-US" sz="2400" dirty="0" smtClean="0">
                <a:solidFill>
                  <a:srgbClr val="FF0000"/>
                </a:solidFill>
              </a:rPr>
              <a:t>연산</a:t>
            </a:r>
            <a:r>
              <a:rPr lang="ko-KR" altLang="en-US" sz="2400" dirty="0" smtClean="0"/>
              <a:t>이 가해진다</a:t>
            </a:r>
            <a:endParaRPr lang="en-US" altLang="ko-KR" sz="2400" dirty="0" smtClean="0"/>
          </a:p>
          <a:p>
            <a:r>
              <a:rPr lang="ko-KR" altLang="en-US" sz="2400" dirty="0" smtClean="0"/>
              <a:t>연산의 전반부는 테스트 작업으로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주어진 테스트를 가할지 말지는 </a:t>
            </a:r>
            <a:r>
              <a:rPr lang="en-US" altLang="ko-KR" sz="2400" dirty="0" err="1" smtClean="0"/>
              <a:t>glEnable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과 </a:t>
            </a:r>
            <a:r>
              <a:rPr lang="en-US" altLang="ko-KR" sz="2400" dirty="0" err="1" smtClean="0"/>
              <a:t>glDisable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함수에 의해 적용된다</a:t>
            </a:r>
            <a:endParaRPr lang="en-US" altLang="ko-KR" sz="2400" dirty="0"/>
          </a:p>
          <a:p>
            <a:r>
              <a:rPr lang="ko-KR" altLang="en-US" sz="2400" dirty="0" smtClean="0"/>
              <a:t>모든 </a:t>
            </a:r>
            <a:r>
              <a:rPr lang="en-US" altLang="ko-KR" sz="2400" dirty="0" smtClean="0"/>
              <a:t>test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통과한 </a:t>
            </a:r>
            <a:r>
              <a:rPr lang="en-US" altLang="ko-KR" sz="2400" dirty="0" smtClean="0"/>
              <a:t>fragment</a:t>
            </a:r>
            <a:r>
              <a:rPr lang="ko-KR" altLang="en-US" sz="2400" dirty="0" smtClean="0"/>
              <a:t>만 그림의 마지막 단계인 </a:t>
            </a:r>
            <a:r>
              <a:rPr lang="en-US" altLang="ko-KR" sz="2400" dirty="0" smtClean="0"/>
              <a:t>blending, dithering, </a:t>
            </a:r>
            <a:r>
              <a:rPr lang="ko-KR" altLang="en-US" sz="2400" dirty="0" smtClean="0"/>
              <a:t>논리연산이 실행되고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최종 결과가 버퍼에 기록된다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7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OpenGL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fragment</a:t>
            </a:r>
            <a:r>
              <a:rPr lang="ko-KR" altLang="en-US" sz="2000" dirty="0" smtClean="0"/>
              <a:t>별로 총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가지의 </a:t>
            </a:r>
            <a:r>
              <a:rPr lang="en-US" altLang="ko-KR" sz="2000" dirty="0" smtClean="0"/>
              <a:t>test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거친다</a:t>
            </a:r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1. Scissor test    2. alpha test  3. stencil test   4. depth buffer test </a:t>
            </a:r>
          </a:p>
          <a:p>
            <a:r>
              <a:rPr lang="ko-KR" altLang="en-US" sz="2000" dirty="0" smtClean="0"/>
              <a:t>각 </a:t>
            </a:r>
            <a:r>
              <a:rPr lang="en-US" altLang="ko-KR" sz="2000" dirty="0" smtClean="0"/>
              <a:t>fragment</a:t>
            </a:r>
            <a:r>
              <a:rPr lang="ko-KR" altLang="en-US" sz="2000" dirty="0" smtClean="0"/>
              <a:t>는 최종적으로 </a:t>
            </a:r>
            <a:r>
              <a:rPr lang="en-US" altLang="ko-KR" sz="2000" dirty="0" smtClean="0"/>
              <a:t>frame buffer</a:t>
            </a:r>
            <a:r>
              <a:rPr lang="ko-KR" altLang="en-US" sz="2000" dirty="0" smtClean="0"/>
              <a:t>에 기록되기 전에 아래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순서와 같이 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 종류의 </a:t>
            </a:r>
            <a:r>
              <a:rPr lang="en-US" altLang="ko-KR" sz="2000" dirty="0" smtClean="0"/>
              <a:t>test</a:t>
            </a:r>
            <a:r>
              <a:rPr lang="ko-KR" altLang="en-US" sz="2000" dirty="0" smtClean="0"/>
              <a:t>를 통과해야만 한다</a:t>
            </a:r>
            <a:r>
              <a:rPr lang="en-US" altLang="ko-KR" sz="2000" dirty="0" smtClean="0"/>
              <a:t>. Test</a:t>
            </a:r>
            <a:r>
              <a:rPr lang="ko-KR" altLang="en-US" sz="2000" dirty="0" smtClean="0"/>
              <a:t>를 통과하지 못하면 </a:t>
            </a:r>
            <a:r>
              <a:rPr lang="en-US" altLang="ko-KR" sz="2000" dirty="0" smtClean="0"/>
              <a:t>frame buffer</a:t>
            </a:r>
            <a:r>
              <a:rPr lang="ko-KR" altLang="en-US" sz="2000" dirty="0" smtClean="0"/>
              <a:t>에 기록되지 않고 그 </a:t>
            </a:r>
            <a:r>
              <a:rPr lang="en-US" altLang="ko-KR" sz="2000" dirty="0" smtClean="0"/>
              <a:t>fragment</a:t>
            </a:r>
            <a:r>
              <a:rPr lang="ko-KR" altLang="en-US" sz="2000" dirty="0" smtClean="0"/>
              <a:t>는 보이지 않는다</a:t>
            </a:r>
            <a:endParaRPr lang="en-US" altLang="ko-KR" sz="2000" dirty="0" smtClean="0"/>
          </a:p>
          <a:p>
            <a:r>
              <a:rPr lang="ko-KR" altLang="en-US" sz="2000" dirty="0" smtClean="0"/>
              <a:t>이와 같은 작업을 </a:t>
            </a:r>
            <a:r>
              <a:rPr lang="en-US" altLang="ko-KR" sz="2000" dirty="0" smtClean="0">
                <a:solidFill>
                  <a:srgbClr val="FF0000"/>
                </a:solidFill>
              </a:rPr>
              <a:t>masking </a:t>
            </a:r>
            <a:r>
              <a:rPr lang="ko-KR" altLang="en-US" sz="2000" dirty="0" smtClean="0"/>
              <a:t>이라고도 한다</a:t>
            </a:r>
            <a:endParaRPr lang="en-US" altLang="ko-KR" sz="20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2E303BA-70A1-4EE2-A73C-6CC6987DC9B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83346"/>
            <a:ext cx="5179217" cy="28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6924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12782</TotalTime>
  <Words>7214</Words>
  <Application>Microsoft Office PowerPoint</Application>
  <PresentationFormat>화면 슬라이드 쇼(4:3)</PresentationFormat>
  <Paragraphs>1186</Paragraphs>
  <Slides>54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ＭＳ Ｐゴシック</vt:lpstr>
      <vt:lpstr>굴림</vt:lpstr>
      <vt:lpstr>Arial</vt:lpstr>
      <vt:lpstr>Cambria Math</vt:lpstr>
      <vt:lpstr>Times</vt:lpstr>
      <vt:lpstr>Wingdings</vt:lpstr>
      <vt:lpstr>Edge</vt:lpstr>
      <vt:lpstr>Computer Graphics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김지범</cp:lastModifiedBy>
  <cp:revision>1126</cp:revision>
  <dcterms:created xsi:type="dcterms:W3CDTF">2007-04-05T20:26:21Z</dcterms:created>
  <dcterms:modified xsi:type="dcterms:W3CDTF">2020-12-01T08:08:32Z</dcterms:modified>
</cp:coreProperties>
</file>